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6" r:id="rId1"/>
  </p:sldMasterIdLst>
  <p:sldIdLst>
    <p:sldId id="265" r:id="rId2"/>
    <p:sldId id="266" r:id="rId3"/>
    <p:sldId id="267" r:id="rId4"/>
    <p:sldId id="263" r:id="rId5"/>
    <p:sldId id="268" r:id="rId6"/>
    <p:sldId id="257" r:id="rId7"/>
    <p:sldId id="25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9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4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3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84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CC35-DBC3-2649-946E-994D32EE6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Industry sector trends in NYC start-ups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F5922-B231-A44F-BE4E-298A38496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Data from </a:t>
            </a:r>
            <a:r>
              <a:rPr lang="en-US" dirty="0" err="1"/>
              <a:t>BuiltinNYC.com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7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B8FE5B-27C7-7C48-90D5-7BCECE5B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09" y="1118461"/>
            <a:ext cx="6022119" cy="4961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56FB6-BE65-1A43-97A3-5A01CCAFD294}"/>
              </a:ext>
            </a:extLst>
          </p:cNvPr>
          <p:cNvSpPr txBox="1"/>
          <p:nvPr/>
        </p:nvSpPr>
        <p:spPr>
          <a:xfrm>
            <a:off x="7315200" y="1450427"/>
            <a:ext cx="425669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Builtinnyc.com</a:t>
            </a:r>
            <a:r>
              <a:rPr lang="en-US" dirty="0"/>
              <a:t> has listings for almost 3,500 NYC start-ups and tech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industry trends and technologies often first tested out in start-up community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2114D-AF0C-6C4A-8C03-EAF154320BCB}"/>
              </a:ext>
            </a:extLst>
          </p:cNvPr>
          <p:cNvSpPr txBox="1"/>
          <p:nvPr/>
        </p:nvSpPr>
        <p:spPr>
          <a:xfrm>
            <a:off x="7210096" y="3863455"/>
            <a:ext cx="4466897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Goal: determine employment trends in the top tech sectors to help —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seekers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Venture capital investors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Start-up companies looking to hire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5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D4BB673-9515-8146-9157-012138CA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9" y="5484927"/>
            <a:ext cx="4403834" cy="1302287"/>
          </a:xfrm>
          <a:prstGeom prst="rect">
            <a:avLst/>
          </a:prstGeom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228B37E-BAA8-224E-9119-B951F0BD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4" y="2357596"/>
            <a:ext cx="4130565" cy="2500168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4BBA06C-9F67-5143-846F-2F8886D3B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814" y="714279"/>
            <a:ext cx="3619823" cy="2861504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00286F60-B57D-F64E-907E-3909A9351564}"/>
              </a:ext>
            </a:extLst>
          </p:cNvPr>
          <p:cNvSpPr/>
          <p:nvPr/>
        </p:nvSpPr>
        <p:spPr>
          <a:xfrm rot="2700000">
            <a:off x="3023657" y="1394495"/>
            <a:ext cx="609600" cy="998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76417-829C-104A-9C1C-F3A7F63C91E5}"/>
              </a:ext>
            </a:extLst>
          </p:cNvPr>
          <p:cNvSpPr txBox="1"/>
          <p:nvPr/>
        </p:nvSpPr>
        <p:spPr>
          <a:xfrm>
            <a:off x="4761183" y="3972872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Listing of 20 companies per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EC316-6211-674D-8321-309B94BC7C84}"/>
              </a:ext>
            </a:extLst>
          </p:cNvPr>
          <p:cNvSpPr txBox="1"/>
          <p:nvPr/>
        </p:nvSpPr>
        <p:spPr>
          <a:xfrm>
            <a:off x="619061" y="1130748"/>
            <a:ext cx="2020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link to access info on individual companies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E0371-096B-A641-B2E2-20810022293A}"/>
              </a:ext>
            </a:extLst>
          </p:cNvPr>
          <p:cNvSpPr txBox="1"/>
          <p:nvPr/>
        </p:nvSpPr>
        <p:spPr>
          <a:xfrm>
            <a:off x="1302818" y="5175000"/>
            <a:ext cx="21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 for more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34FE4-0160-EE4B-9C38-636B8D7035FA}"/>
              </a:ext>
            </a:extLst>
          </p:cNvPr>
          <p:cNvSpPr txBox="1"/>
          <p:nvPr/>
        </p:nvSpPr>
        <p:spPr>
          <a:xfrm>
            <a:off x="2401613" y="4785980"/>
            <a:ext cx="189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DB378-14AC-B749-B52D-5E1573976775}"/>
              </a:ext>
            </a:extLst>
          </p:cNvPr>
          <p:cNvSpPr txBox="1"/>
          <p:nvPr/>
        </p:nvSpPr>
        <p:spPr>
          <a:xfrm>
            <a:off x="8578282" y="1638972"/>
            <a:ext cx="247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Information Scraped: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D6F1C-D1C5-794F-8FAB-CE5BCA71741D}"/>
              </a:ext>
            </a:extLst>
          </p:cNvPr>
          <p:cNvSpPr txBox="1"/>
          <p:nvPr/>
        </p:nvSpPr>
        <p:spPr>
          <a:xfrm>
            <a:off x="8578282" y="2367206"/>
            <a:ext cx="31827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Company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Date Founded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Industry Sector (1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Company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Jobs Available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NYC 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Investor Funding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21D2-4441-F742-AFF7-C1B72E44119D}"/>
              </a:ext>
            </a:extLst>
          </p:cNvPr>
          <p:cNvSpPr txBox="1"/>
          <p:nvPr/>
        </p:nvSpPr>
        <p:spPr>
          <a:xfrm>
            <a:off x="5827981" y="486244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pages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1B9AF9-A50F-E049-B679-CEC9468CBD9A}"/>
              </a:ext>
            </a:extLst>
          </p:cNvPr>
          <p:cNvSpPr txBox="1"/>
          <p:nvPr/>
        </p:nvSpPr>
        <p:spPr>
          <a:xfrm>
            <a:off x="5133881" y="587980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3450 Unique Companies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3A6EC0-977B-3A42-BEE4-990DC91DC8CC}"/>
              </a:ext>
            </a:extLst>
          </p:cNvPr>
          <p:cNvCxnSpPr/>
          <p:nvPr/>
        </p:nvCxnSpPr>
        <p:spPr>
          <a:xfrm>
            <a:off x="6380376" y="4357952"/>
            <a:ext cx="0" cy="36933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A17018-C6CD-6C4E-A0FB-FA7695BB4D56}"/>
              </a:ext>
            </a:extLst>
          </p:cNvPr>
          <p:cNvCxnSpPr/>
          <p:nvPr/>
        </p:nvCxnSpPr>
        <p:spPr>
          <a:xfrm>
            <a:off x="6380376" y="5382101"/>
            <a:ext cx="0" cy="36933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C6B255-4A41-2B49-BADD-24FF35F4EF30}"/>
              </a:ext>
            </a:extLst>
          </p:cNvPr>
          <p:cNvSpPr txBox="1"/>
          <p:nvPr/>
        </p:nvSpPr>
        <p:spPr>
          <a:xfrm>
            <a:off x="8732901" y="5605921"/>
            <a:ext cx="316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More detailed information on site for future scraping</a:t>
            </a:r>
          </a:p>
        </p:txBody>
      </p:sp>
    </p:spTree>
    <p:extLst>
      <p:ext uri="{BB962C8B-B14F-4D97-AF65-F5344CB8AC3E}">
        <p14:creationId xmlns:p14="http://schemas.microsoft.com/office/powerpoint/2010/main" val="276638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3F80621-DDF6-404B-BA1F-05958D81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5" y="1578429"/>
            <a:ext cx="6926918" cy="314859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12513A-1287-2845-8752-0E54D887F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07672"/>
              </p:ext>
            </p:extLst>
          </p:nvPr>
        </p:nvGraphicFramePr>
        <p:xfrm>
          <a:off x="7097485" y="2120556"/>
          <a:ext cx="4489917" cy="2150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927">
                  <a:extLst>
                    <a:ext uri="{9D8B030D-6E8A-4147-A177-3AD203B41FA5}">
                      <a16:colId xmlns:a16="http://schemas.microsoft.com/office/drawing/2014/main" val="4217750142"/>
                    </a:ext>
                  </a:extLst>
                </a:gridCol>
                <a:gridCol w="1540658">
                  <a:extLst>
                    <a:ext uri="{9D8B030D-6E8A-4147-A177-3AD203B41FA5}">
                      <a16:colId xmlns:a16="http://schemas.microsoft.com/office/drawing/2014/main" val="3422235312"/>
                    </a:ext>
                  </a:extLst>
                </a:gridCol>
                <a:gridCol w="2183332">
                  <a:extLst>
                    <a:ext uri="{9D8B030D-6E8A-4147-A177-3AD203B41FA5}">
                      <a16:colId xmlns:a16="http://schemas.microsoft.com/office/drawing/2014/main" val="61104757"/>
                    </a:ext>
                  </a:extLst>
                </a:gridCol>
              </a:tblGrid>
              <a:tr h="195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effectLst/>
                        </a:rPr>
                        <a:t>Year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>
                          <a:effectLst/>
                        </a:rPr>
                        <a:t>Top Job Sector 1st</a:t>
                      </a:r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sng" strike="noStrike" dirty="0">
                          <a:effectLst/>
                        </a:rPr>
                        <a:t>Top Job Sector 2nd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extLst>
                  <a:ext uri="{0D108BD9-81ED-4DB2-BD59-A6C34878D82A}">
                    <a16:rowId xmlns:a16="http://schemas.microsoft.com/office/drawing/2014/main" val="1692123066"/>
                  </a:ext>
                </a:extLst>
              </a:tr>
              <a:tr h="195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AdTech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Mobile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extLst>
                  <a:ext uri="{0D108BD9-81ED-4DB2-BD59-A6C34878D82A}">
                    <a16:rowId xmlns:a16="http://schemas.microsoft.com/office/drawing/2014/main" val="2422139377"/>
                  </a:ext>
                </a:extLst>
              </a:tr>
              <a:tr h="195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Software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Information Technology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extLst>
                  <a:ext uri="{0D108BD9-81ED-4DB2-BD59-A6C34878D82A}">
                    <a16:rowId xmlns:a16="http://schemas.microsoft.com/office/drawing/2014/main" val="2994955068"/>
                  </a:ext>
                </a:extLst>
              </a:tr>
              <a:tr h="195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AdTech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Software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extLst>
                  <a:ext uri="{0D108BD9-81ED-4DB2-BD59-A6C34878D82A}">
                    <a16:rowId xmlns:a16="http://schemas.microsoft.com/office/drawing/2014/main" val="1953497530"/>
                  </a:ext>
                </a:extLst>
              </a:tr>
              <a:tr h="195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Fintech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Software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extLst>
                  <a:ext uri="{0D108BD9-81ED-4DB2-BD59-A6C34878D82A}">
                    <a16:rowId xmlns:a16="http://schemas.microsoft.com/office/drawing/2014/main" val="1414660740"/>
                  </a:ext>
                </a:extLst>
              </a:tr>
              <a:tr h="195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eCommerce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Software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extLst>
                  <a:ext uri="{0D108BD9-81ED-4DB2-BD59-A6C34878D82A}">
                    <a16:rowId xmlns:a16="http://schemas.microsoft.com/office/drawing/2014/main" val="3558239859"/>
                  </a:ext>
                </a:extLst>
              </a:tr>
              <a:tr h="195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Fintech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Fintech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extLst>
                  <a:ext uri="{0D108BD9-81ED-4DB2-BD59-A6C34878D82A}">
                    <a16:rowId xmlns:a16="http://schemas.microsoft.com/office/drawing/2014/main" val="1999883083"/>
                  </a:ext>
                </a:extLst>
              </a:tr>
              <a:tr h="195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Artifiical Intelligence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Fintech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extLst>
                  <a:ext uri="{0D108BD9-81ED-4DB2-BD59-A6C34878D82A}">
                    <a16:rowId xmlns:a16="http://schemas.microsoft.com/office/drawing/2014/main" val="1665855393"/>
                  </a:ext>
                </a:extLst>
              </a:tr>
              <a:tr h="195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Artifiical Intelligence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Software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extLst>
                  <a:ext uri="{0D108BD9-81ED-4DB2-BD59-A6C34878D82A}">
                    <a16:rowId xmlns:a16="http://schemas.microsoft.com/office/drawing/2014/main" val="3955037668"/>
                  </a:ext>
                </a:extLst>
              </a:tr>
              <a:tr h="195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Healthtech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Information Technology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extLst>
                  <a:ext uri="{0D108BD9-81ED-4DB2-BD59-A6C34878D82A}">
                    <a16:rowId xmlns:a16="http://schemas.microsoft.com/office/drawing/2014/main" val="2671727327"/>
                  </a:ext>
                </a:extLst>
              </a:tr>
              <a:tr h="195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Artifiical Intelligence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Healthtech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3" marR="9163" marT="9163" marB="0" anchor="b"/>
                </a:tc>
                <a:extLst>
                  <a:ext uri="{0D108BD9-81ED-4DB2-BD59-A6C34878D82A}">
                    <a16:rowId xmlns:a16="http://schemas.microsoft.com/office/drawing/2014/main" val="4969096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A1AC28-20FB-334B-B03C-884383CD78C2}"/>
              </a:ext>
            </a:extLst>
          </p:cNvPr>
          <p:cNvSpPr txBox="1"/>
          <p:nvPr/>
        </p:nvSpPr>
        <p:spPr>
          <a:xfrm>
            <a:off x="1793650" y="1050318"/>
            <a:ext cx="3844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Top Job Sectors by Total Employees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A1A7E-6E8A-FD46-9A2A-91E49887B05E}"/>
              </a:ext>
            </a:extLst>
          </p:cNvPr>
          <p:cNvSpPr txBox="1"/>
          <p:nvPr/>
        </p:nvSpPr>
        <p:spPr>
          <a:xfrm>
            <a:off x="7756781" y="1073180"/>
            <a:ext cx="4080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Sector by Total Number of Companies Formed that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F029D-7948-8743-8814-BF406E05F7B2}"/>
              </a:ext>
            </a:extLst>
          </p:cNvPr>
          <p:cNvSpPr txBox="1"/>
          <p:nvPr/>
        </p:nvSpPr>
        <p:spPr>
          <a:xfrm>
            <a:off x="1888085" y="5125055"/>
            <a:ext cx="7683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eCommerce and Fintech are top tech employers in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7A687-604F-8447-A48E-D8E715470BD9}"/>
              </a:ext>
            </a:extLst>
          </p:cNvPr>
          <p:cNvSpPr txBox="1"/>
          <p:nvPr/>
        </p:nvSpPr>
        <p:spPr>
          <a:xfrm>
            <a:off x="902152" y="5900288"/>
            <a:ext cx="1008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Recent trend is formation of companies in Artificial Intelligence and </a:t>
            </a:r>
            <a:r>
              <a:rPr lang="en-US" sz="2400" dirty="0" err="1"/>
              <a:t>Healthtech</a:t>
            </a:r>
            <a:r>
              <a:rPr lang="en-US" sz="2400" dirty="0"/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72D6B4-EF7D-0644-A2EA-547758E7B6A6}"/>
              </a:ext>
            </a:extLst>
          </p:cNvPr>
          <p:cNvSpPr/>
          <p:nvPr/>
        </p:nvSpPr>
        <p:spPr>
          <a:xfrm>
            <a:off x="696686" y="4920343"/>
            <a:ext cx="10293356" cy="16110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381236-F84A-6646-9B30-60858B3E4CA3}"/>
              </a:ext>
            </a:extLst>
          </p:cNvPr>
          <p:cNvSpPr txBox="1"/>
          <p:nvPr/>
        </p:nvSpPr>
        <p:spPr>
          <a:xfrm>
            <a:off x="1660888" y="1050318"/>
            <a:ext cx="418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Top Sectors by Number of Job Listings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393C3-C195-0C40-84DE-9B6C9EE277D1}"/>
              </a:ext>
            </a:extLst>
          </p:cNvPr>
          <p:cNvSpPr txBox="1"/>
          <p:nvPr/>
        </p:nvSpPr>
        <p:spPr>
          <a:xfrm>
            <a:off x="7543285" y="1050318"/>
            <a:ext cx="408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Employees vs. Investor Funding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9B6E5-85E7-2D4D-9921-2D738D87C688}"/>
              </a:ext>
            </a:extLst>
          </p:cNvPr>
          <p:cNvSpPr txBox="1"/>
          <p:nvPr/>
        </p:nvSpPr>
        <p:spPr>
          <a:xfrm>
            <a:off x="1520356" y="5175740"/>
            <a:ext cx="8447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Fintech tops job listings, but Big Data, Software, Cloud now appear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43B29-99C5-9543-BCE3-F6AA161C810B}"/>
              </a:ext>
            </a:extLst>
          </p:cNvPr>
          <p:cNvSpPr txBox="1"/>
          <p:nvPr/>
        </p:nvSpPr>
        <p:spPr>
          <a:xfrm>
            <a:off x="1660888" y="5953092"/>
            <a:ext cx="870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investor funding means more employees =&gt; good sanity check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F1F40B01-9BA0-E147-A74D-EDC7948C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2" y="1451427"/>
            <a:ext cx="6849291" cy="3113314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1EE7FA-9FEF-D647-9613-D4534FD60A24}"/>
              </a:ext>
            </a:extLst>
          </p:cNvPr>
          <p:cNvSpPr/>
          <p:nvPr/>
        </p:nvSpPr>
        <p:spPr>
          <a:xfrm>
            <a:off x="696686" y="4920343"/>
            <a:ext cx="10293356" cy="161108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BCA02873-51AA-F540-AACB-45DFF1E2E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543" y="1509479"/>
            <a:ext cx="4341735" cy="28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8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73E8B-CC3C-1947-AFAC-1D5FCA50A558}"/>
              </a:ext>
            </a:extLst>
          </p:cNvPr>
          <p:cNvSpPr txBox="1"/>
          <p:nvPr/>
        </p:nvSpPr>
        <p:spPr>
          <a:xfrm>
            <a:off x="1852227" y="953045"/>
            <a:ext cx="401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new parameter “growth rate”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956C95-C6AF-9642-959A-512120E98EA2}"/>
              </a:ext>
            </a:extLst>
          </p:cNvPr>
          <p:cNvGrpSpPr/>
          <p:nvPr/>
        </p:nvGrpSpPr>
        <p:grpSpPr>
          <a:xfrm>
            <a:off x="6433414" y="783768"/>
            <a:ext cx="3883899" cy="738664"/>
            <a:chOff x="6738213" y="859970"/>
            <a:chExt cx="3883899" cy="7386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E5D34F-0A25-7348-A394-AB0173F638C9}"/>
                </a:ext>
              </a:extLst>
            </p:cNvPr>
            <p:cNvSpPr txBox="1"/>
            <p:nvPr/>
          </p:nvSpPr>
          <p:spPr>
            <a:xfrm>
              <a:off x="6738213" y="1044636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Growth rate =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B627FE-EE6F-5D48-BA21-1E9CF2B09A1E}"/>
                </a:ext>
              </a:extLst>
            </p:cNvPr>
            <p:cNvGrpSpPr/>
            <p:nvPr/>
          </p:nvGrpSpPr>
          <p:grpSpPr>
            <a:xfrm>
              <a:off x="8335076" y="859970"/>
              <a:ext cx="2287036" cy="738664"/>
              <a:chOff x="8247988" y="925286"/>
              <a:chExt cx="2287036" cy="73866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5C7E5-8AF5-D846-AE41-3247B3D974D6}"/>
                  </a:ext>
                </a:extLst>
              </p:cNvPr>
              <p:cNvSpPr txBox="1"/>
              <p:nvPr/>
            </p:nvSpPr>
            <p:spPr>
              <a:xfrm>
                <a:off x="8247988" y="1294618"/>
                <a:ext cx="2287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(2021 – Year Founded)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A4C50C-F38C-E64B-B228-D76938D7185B}"/>
                  </a:ext>
                </a:extLst>
              </p:cNvPr>
              <p:cNvSpPr txBox="1"/>
              <p:nvPr/>
            </p:nvSpPr>
            <p:spPr>
              <a:xfrm>
                <a:off x="8256452" y="925286"/>
                <a:ext cx="2270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no. of Employees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0F7A9FF-822E-8A4F-A80B-EFFE4BAB53CA}"/>
                  </a:ext>
                </a:extLst>
              </p:cNvPr>
              <p:cNvCxnSpPr/>
              <p:nvPr/>
            </p:nvCxnSpPr>
            <p:spPr>
              <a:xfrm>
                <a:off x="8357363" y="1294618"/>
                <a:ext cx="206828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46AD60-758B-1A45-94E2-2D5BB51656A1}"/>
              </a:ext>
            </a:extLst>
          </p:cNvPr>
          <p:cNvSpPr/>
          <p:nvPr/>
        </p:nvSpPr>
        <p:spPr>
          <a:xfrm>
            <a:off x="1788119" y="752283"/>
            <a:ext cx="8803681" cy="8565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  <a:highlight>
                <a:srgbClr val="008080"/>
              </a:highlight>
            </a:endParaRP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93B305A-2A0C-9748-AB95-553CD699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66" y="2115344"/>
            <a:ext cx="4349147" cy="2899431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7F76D3E0-DAB1-2D48-8893-9099AFBE7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7" y="2115344"/>
            <a:ext cx="6378747" cy="28994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8F6EEB-B7BA-8F48-8A3F-4D4257A5D051}"/>
              </a:ext>
            </a:extLst>
          </p:cNvPr>
          <p:cNvSpPr txBox="1"/>
          <p:nvPr/>
        </p:nvSpPr>
        <p:spPr>
          <a:xfrm>
            <a:off x="2202565" y="5168559"/>
            <a:ext cx="7514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Natural Language Processing (NLP) dominates growth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6A88D-71E1-824E-BCF7-BDEC246F7932}"/>
              </a:ext>
            </a:extLst>
          </p:cNvPr>
          <p:cNvSpPr txBox="1"/>
          <p:nvPr/>
        </p:nvSpPr>
        <p:spPr>
          <a:xfrm>
            <a:off x="2681798" y="5644052"/>
            <a:ext cx="6555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job listings correlates with growth rate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8539CB-4AC9-F54A-921F-13BE02B02405}"/>
              </a:ext>
            </a:extLst>
          </p:cNvPr>
          <p:cNvSpPr/>
          <p:nvPr/>
        </p:nvSpPr>
        <p:spPr>
          <a:xfrm>
            <a:off x="1702680" y="5014776"/>
            <a:ext cx="8327573" cy="160803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18B969-A543-114A-A7D6-AC4BB0DB3029}"/>
              </a:ext>
            </a:extLst>
          </p:cNvPr>
          <p:cNvSpPr txBox="1"/>
          <p:nvPr/>
        </p:nvSpPr>
        <p:spPr>
          <a:xfrm>
            <a:off x="2038433" y="1961867"/>
            <a:ext cx="316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Top Sectors by 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79FDFD-3B02-004F-AC3C-586861FC0D37}"/>
              </a:ext>
            </a:extLst>
          </p:cNvPr>
          <p:cNvSpPr txBox="1"/>
          <p:nvPr/>
        </p:nvSpPr>
        <p:spPr>
          <a:xfrm>
            <a:off x="7799255" y="1923249"/>
            <a:ext cx="408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Job Listings vs. Growth Rate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9B414-96FB-8041-AC4F-5F8E8B65B7C9}"/>
              </a:ext>
            </a:extLst>
          </p:cNvPr>
          <p:cNvSpPr txBox="1"/>
          <p:nvPr/>
        </p:nvSpPr>
        <p:spPr>
          <a:xfrm>
            <a:off x="4598006" y="6128315"/>
            <a:ext cx="2635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Be careful of outliers!</a:t>
            </a:r>
          </a:p>
        </p:txBody>
      </p:sp>
    </p:spTree>
    <p:extLst>
      <p:ext uri="{BB962C8B-B14F-4D97-AF65-F5344CB8AC3E}">
        <p14:creationId xmlns:p14="http://schemas.microsoft.com/office/powerpoint/2010/main" val="319984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237C2C8-4F16-9C4D-A7D3-A2CD26C5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7401"/>
            <a:ext cx="54864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FDA77-87CA-7947-A6A5-C7A0C711CF10}"/>
              </a:ext>
            </a:extLst>
          </p:cNvPr>
          <p:cNvSpPr txBox="1"/>
          <p:nvPr/>
        </p:nvSpPr>
        <p:spPr>
          <a:xfrm>
            <a:off x="1898216" y="719364"/>
            <a:ext cx="8395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the lifetime of a start-up company?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ACABE-6B25-D34C-9283-C2D9EBA63242}"/>
              </a:ext>
            </a:extLst>
          </p:cNvPr>
          <p:cNvSpPr txBox="1"/>
          <p:nvPr/>
        </p:nvSpPr>
        <p:spPr>
          <a:xfrm>
            <a:off x="1267825" y="2057401"/>
            <a:ext cx="523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Median number of employees vs. year founded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21B9B-1AF8-9C46-AB3B-171FBE61F0CD}"/>
              </a:ext>
            </a:extLst>
          </p:cNvPr>
          <p:cNvSpPr txBox="1"/>
          <p:nvPr/>
        </p:nvSpPr>
        <p:spPr>
          <a:xfrm>
            <a:off x="7156997" y="2000310"/>
            <a:ext cx="443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According to linear regression, number of employees increases with years since founding.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0CCFB-84E1-0841-BCF2-F3549495ADD8}"/>
              </a:ext>
            </a:extLst>
          </p:cNvPr>
          <p:cNvSpPr txBox="1"/>
          <p:nvPr/>
        </p:nvSpPr>
        <p:spPr>
          <a:xfrm>
            <a:off x="7156997" y="3559391"/>
            <a:ext cx="443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Confidence interval spreads with increasing years.  Some companies are big success, others fail.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5FEF2-88B2-9549-9096-47A61AA8F9F2}"/>
              </a:ext>
            </a:extLst>
          </p:cNvPr>
          <p:cNvSpPr txBox="1"/>
          <p:nvPr/>
        </p:nvSpPr>
        <p:spPr>
          <a:xfrm>
            <a:off x="7156997" y="5307639"/>
            <a:ext cx="4434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Stable number of employees peaks at about 10 years.</a:t>
            </a:r>
          </a:p>
        </p:txBody>
      </p:sp>
    </p:spTree>
    <p:extLst>
      <p:ext uri="{BB962C8B-B14F-4D97-AF65-F5344CB8AC3E}">
        <p14:creationId xmlns:p14="http://schemas.microsoft.com/office/powerpoint/2010/main" val="83140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3301-3D1A-D745-98A2-0361F482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E4839-C5AE-1941-BBFE-0D0B012BB576}"/>
              </a:ext>
            </a:extLst>
          </p:cNvPr>
          <p:cNvSpPr txBox="1"/>
          <p:nvPr/>
        </p:nvSpPr>
        <p:spPr>
          <a:xfrm>
            <a:off x="1551214" y="2512800"/>
            <a:ext cx="9089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from start-up company listings provides size and growth information on tech sectors in NYC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Insights useful for job seekers, employers looking for workers, and investors identifying top trends.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Future work possibilities include NLP on company descriptions, companies by location, desirability of company perks, and other ”</a:t>
            </a:r>
            <a:r>
              <a:rPr lang="en-US" sz="3200" dirty="0" err="1"/>
              <a:t>Builtin</a:t>
            </a:r>
            <a:r>
              <a:rPr lang="en-US" sz="3200" dirty="0"/>
              <a:t>” city sites.</a:t>
            </a:r>
          </a:p>
        </p:txBody>
      </p:sp>
    </p:spTree>
    <p:extLst>
      <p:ext uri="{BB962C8B-B14F-4D97-AF65-F5344CB8AC3E}">
        <p14:creationId xmlns:p14="http://schemas.microsoft.com/office/powerpoint/2010/main" val="34916968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{6303C79E-B3E8-6F48-B3CE-61F3A8C513A3}tf10001123</Template>
  <TotalTime>1019</TotalTime>
  <Words>412</Words>
  <Application>Microsoft Macintosh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Industry sector trends in NYC start-ups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Alphenaar,Bruce William</dc:creator>
  <cp:lastModifiedBy>Alphenaar,Bruce William</cp:lastModifiedBy>
  <cp:revision>25</cp:revision>
  <dcterms:created xsi:type="dcterms:W3CDTF">2020-10-31T21:50:18Z</dcterms:created>
  <dcterms:modified xsi:type="dcterms:W3CDTF">2020-11-01T17:58:48Z</dcterms:modified>
</cp:coreProperties>
</file>