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427" r:id="rId2"/>
    <p:sldId id="813" r:id="rId3"/>
    <p:sldId id="817" r:id="rId4"/>
    <p:sldId id="818" r:id="rId5"/>
    <p:sldId id="812" r:id="rId6"/>
    <p:sldId id="814" r:id="rId7"/>
    <p:sldId id="821" r:id="rId8"/>
    <p:sldId id="815" r:id="rId9"/>
    <p:sldId id="820" r:id="rId10"/>
    <p:sldId id="824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8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9234C-0E6F-425D-BCC8-F6B7CEFE70F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A6F63-069A-4280-A7E4-6B98D1CEF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9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D9E9ED-BF84-4E17-88C2-AED01878DC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51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0F59-C7DB-4FBF-B103-C640FF5B212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7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0F59-C7DB-4FBF-B103-C640FF5B212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8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0F59-C7DB-4FBF-B103-C640FF5B212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2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0F59-C7DB-4FBF-B103-C640FF5B212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1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0F59-C7DB-4FBF-B103-C640FF5B212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67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0F59-C7DB-4FBF-B103-C640FF5B212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2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0F59-C7DB-4FBF-B103-C640FF5B212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2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0F59-C7DB-4FBF-B103-C640FF5B212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2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0F59-C7DB-4FBF-B103-C640FF5B212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3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3C0F59-C7DB-4FBF-B103-C640FF5B212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5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0F59-C7DB-4FBF-B103-C640FF5B212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1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3C0F59-C7DB-4FBF-B103-C640FF5B212A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DBDA22-949C-4602-9BEB-8B1F639D67F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80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8458-9901-3E72-4A8B-0CF53E0A7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508" y="758952"/>
            <a:ext cx="9950026" cy="3566160"/>
          </a:xfrm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Exercise</a:t>
            </a:r>
            <a:endParaRPr lang="en-US" sz="45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Lightning Bolt 4" descr="-">
            <a:extLst>
              <a:ext uri="{FF2B5EF4-FFF2-40B4-BE49-F238E27FC236}">
                <a16:creationId xmlns:a16="http://schemas.microsoft.com/office/drawing/2014/main" id="{639C8E86-6EE2-145B-8025-9FBD763049A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Lightning Bolt 5" descr="-">
            <a:extLst>
              <a:ext uri="{FF2B5EF4-FFF2-40B4-BE49-F238E27FC236}">
                <a16:creationId xmlns:a16="http://schemas.microsoft.com/office/drawing/2014/main" id="{5CFF56E4-3711-448E-6651-C7D3ABACD6B1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415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3AC1-0B10-9C96-DCD7-F59B5D3D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7D06C-6D5B-E3E2-199E-5F0EF43FE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27234"/>
            <a:ext cx="10058400" cy="233851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 Which model would you use to fit the early phase of the mpox epidemic?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 Which model would you use to forecast during the early phase of the mpox epidemic?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 Which model would you use to fit the entire mpox epidemic curve?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 Which model would you use to forecast 4-weeks into the future, calibrating the model with all available weeks of data?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69921-0212-0F90-DD50-2F85D9DD0991}"/>
              </a:ext>
            </a:extLst>
          </p:cNvPr>
          <p:cNvSpPr txBox="1"/>
          <p:nvPr/>
        </p:nvSpPr>
        <p:spPr>
          <a:xfrm>
            <a:off x="1485626" y="5058136"/>
            <a:ext cx="9281708" cy="5539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Please submit your responses on the course website.</a:t>
            </a:r>
          </a:p>
        </p:txBody>
      </p:sp>
    </p:spTree>
    <p:extLst>
      <p:ext uri="{BB962C8B-B14F-4D97-AF65-F5344CB8AC3E}">
        <p14:creationId xmlns:p14="http://schemas.microsoft.com/office/powerpoint/2010/main" val="33884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8625-3866-1C93-73A9-01443F67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Activity Overview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F968D-A7AA-3221-1E42-D5B942DB1B84}"/>
              </a:ext>
            </a:extLst>
          </p:cNvPr>
          <p:cNvSpPr txBox="1"/>
          <p:nvPr/>
        </p:nvSpPr>
        <p:spPr>
          <a:xfrm>
            <a:off x="1157467" y="1972309"/>
            <a:ext cx="100584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exercise involves editing MATLAB code, running the code, and comparing the fit and forecasting performance of a standard SIR model against other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phenomenological growth models (i.e., exponential, generalized growth model, and Richards model)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using data from the first wave of the mpox in the United States.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exercise will provide:</a:t>
            </a:r>
          </a:p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Hands-on experience with the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QuantDiffForecast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toolbox</a:t>
            </a:r>
          </a:p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Practice with the methods discussed throughout today’s lectures.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E5F57-10ED-9ED0-939C-0270CCDD1B80}"/>
              </a:ext>
            </a:extLst>
          </p:cNvPr>
          <p:cNvSpPr txBox="1"/>
          <p:nvPr/>
        </p:nvSpPr>
        <p:spPr>
          <a:xfrm>
            <a:off x="1157467" y="4989219"/>
            <a:ext cx="9998213" cy="10156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Goal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determine the best approach, using the provided SIR model, to fit and forecast the 2022-2023 epidemic in the United States employing the tools covered today. </a:t>
            </a:r>
          </a:p>
        </p:txBody>
      </p:sp>
    </p:spTree>
    <p:extLst>
      <p:ext uri="{BB962C8B-B14F-4D97-AF65-F5344CB8AC3E}">
        <p14:creationId xmlns:p14="http://schemas.microsoft.com/office/powerpoint/2010/main" val="33043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BAB2-F291-2B06-1656-7003F269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2022-2023 Mpox Epidemic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CC160-4B59-9992-8A82-C5E6AFA3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925" y="1968984"/>
            <a:ext cx="9955755" cy="419728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May 2022, an unprecedent, epidemiologically unique, surge in mpox cases was observed around the globe </a:t>
            </a:r>
          </a:p>
          <a:p>
            <a:pPr lvl="1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Transmission</a:t>
            </a:r>
          </a:p>
          <a:p>
            <a:pPr lvl="1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Symptomology</a:t>
            </a:r>
          </a:p>
          <a:p>
            <a:pPr lvl="1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Impacted Communities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Over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94,584 cases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163 deaths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reported worldwide in non-endemic regions (June 30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2024) </a:t>
            </a:r>
            <a:endParaRPr lang="en-US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Highest impacted countries: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Brazil, Canada, France, Germany, Spain, the United Kingdom, and the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United States </a:t>
            </a:r>
            <a:endParaRPr lang="en-US" u="sng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Lightning Bolt 3" descr="-">
            <a:extLst>
              <a:ext uri="{FF2B5EF4-FFF2-40B4-BE49-F238E27FC236}">
                <a16:creationId xmlns:a16="http://schemas.microsoft.com/office/drawing/2014/main" id="{A886E674-C06F-B2FF-5A1A-D52BDA663BC5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Lightning Bolt 4" descr="-">
            <a:extLst>
              <a:ext uri="{FF2B5EF4-FFF2-40B4-BE49-F238E27FC236}">
                <a16:creationId xmlns:a16="http://schemas.microsoft.com/office/drawing/2014/main" id="{91005780-41AB-6BD6-69F4-763246447BE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Lightning Bolt 5" descr="-">
            <a:extLst>
              <a:ext uri="{FF2B5EF4-FFF2-40B4-BE49-F238E27FC236}">
                <a16:creationId xmlns:a16="http://schemas.microsoft.com/office/drawing/2014/main" id="{80C507AA-808C-5268-80B4-1703DEEFBEB1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Lightning Bolt 6" descr="-">
            <a:extLst>
              <a:ext uri="{FF2B5EF4-FFF2-40B4-BE49-F238E27FC236}">
                <a16:creationId xmlns:a16="http://schemas.microsoft.com/office/drawing/2014/main" id="{0DE666A7-9B92-A13B-07B4-72F3EC12FB82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ightning Bolt 8" descr="-">
            <a:extLst>
              <a:ext uri="{FF2B5EF4-FFF2-40B4-BE49-F238E27FC236}">
                <a16:creationId xmlns:a16="http://schemas.microsoft.com/office/drawing/2014/main" id="{1F8C3E1B-2379-8127-2581-3C9B362BD58E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ightning Bolt 9" descr="-">
            <a:extLst>
              <a:ext uri="{FF2B5EF4-FFF2-40B4-BE49-F238E27FC236}">
                <a16:creationId xmlns:a16="http://schemas.microsoft.com/office/drawing/2014/main" id="{6C3EBF37-063C-FD3D-A0AC-BE05890A7D7C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ightning Bolt 7" descr="-">
            <a:extLst>
              <a:ext uri="{FF2B5EF4-FFF2-40B4-BE49-F238E27FC236}">
                <a16:creationId xmlns:a16="http://schemas.microsoft.com/office/drawing/2014/main" id="{4EE297E6-599F-8417-EB06-318CDA76EB1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ghtning Bolt 11" descr="-">
            <a:extLst>
              <a:ext uri="{FF2B5EF4-FFF2-40B4-BE49-F238E27FC236}">
                <a16:creationId xmlns:a16="http://schemas.microsoft.com/office/drawing/2014/main" id="{D1376407-379D-7AFE-0A64-FC0A45E8DD91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ghtning Bolt 12" descr="-">
            <a:extLst>
              <a:ext uri="{FF2B5EF4-FFF2-40B4-BE49-F238E27FC236}">
                <a16:creationId xmlns:a16="http://schemas.microsoft.com/office/drawing/2014/main" id="{55E7FD23-6E21-8281-E424-CDBCD7DB6D10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Lightning Bolt 13" descr="-">
            <a:extLst>
              <a:ext uri="{FF2B5EF4-FFF2-40B4-BE49-F238E27FC236}">
                <a16:creationId xmlns:a16="http://schemas.microsoft.com/office/drawing/2014/main" id="{797BD392-686F-F0CC-7EDA-060CD5839C5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EAE090-E68D-FCDC-AFD6-CDC18B7FCEF9}"/>
              </a:ext>
            </a:extLst>
          </p:cNvPr>
          <p:cNvSpPr txBox="1"/>
          <p:nvPr/>
        </p:nvSpPr>
        <p:spPr>
          <a:xfrm>
            <a:off x="-17789" y="6467360"/>
            <a:ext cx="12294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 News., Monkeypox declared a. 2022; Philpott, D. et al., MMWR. 2022; CDC. About mpox. 2023; CDC. 2022 mpox outbreak. 2022. </a:t>
            </a:r>
          </a:p>
        </p:txBody>
      </p:sp>
    </p:spTree>
    <p:extLst>
      <p:ext uri="{BB962C8B-B14F-4D97-AF65-F5344CB8AC3E}">
        <p14:creationId xmlns:p14="http://schemas.microsoft.com/office/powerpoint/2010/main" val="357125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lines on it&#10;&#10;Description automatically generated">
            <a:extLst>
              <a:ext uri="{FF2B5EF4-FFF2-40B4-BE49-F238E27FC236}">
                <a16:creationId xmlns:a16="http://schemas.microsoft.com/office/drawing/2014/main" id="{2039E5C6-70B7-585E-3CBA-5905520FA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4" y="81023"/>
            <a:ext cx="11365992" cy="61813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618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square with arrows pointing to the center&#10;&#10;Description automatically generated">
            <a:extLst>
              <a:ext uri="{FF2B5EF4-FFF2-40B4-BE49-F238E27FC236}">
                <a16:creationId xmlns:a16="http://schemas.microsoft.com/office/drawing/2014/main" id="{36E44956-96CE-B89D-21A5-7733C8632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59"/>
          <a:stretch/>
        </p:blipFill>
        <p:spPr>
          <a:xfrm>
            <a:off x="1544732" y="1838856"/>
            <a:ext cx="9163496" cy="21845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104281-C87C-9367-7289-BCC77D6D2503}"/>
                  </a:ext>
                </a:extLst>
              </p:cNvPr>
              <p:cNvSpPr txBox="1"/>
              <p:nvPr/>
            </p:nvSpPr>
            <p:spPr>
              <a:xfrm>
                <a:off x="2128123" y="3853978"/>
                <a:ext cx="2167128" cy="6280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𝛽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𝑆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𝐼</m:t>
                          </m:r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104281-C87C-9367-7289-BCC77D6D2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123" y="3853978"/>
                <a:ext cx="2167128" cy="628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E7817B-E768-6087-6F85-23EAF420C26B}"/>
                  </a:ext>
                </a:extLst>
              </p:cNvPr>
              <p:cNvSpPr txBox="1"/>
              <p:nvPr/>
            </p:nvSpPr>
            <p:spPr>
              <a:xfrm>
                <a:off x="5062755" y="3853977"/>
                <a:ext cx="2168525" cy="6280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𝛽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𝑆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𝐼</m:t>
                          </m:r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den>
                      </m:f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𝛾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𝐼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E7817B-E768-6087-6F85-23EAF420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755" y="3853977"/>
                <a:ext cx="2168525" cy="6280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0E4EA5-2B8C-BFF5-6208-D9EBE317D0A6}"/>
                  </a:ext>
                </a:extLst>
              </p:cNvPr>
              <p:cNvSpPr txBox="1"/>
              <p:nvPr/>
            </p:nvSpPr>
            <p:spPr>
              <a:xfrm>
                <a:off x="7989347" y="3997481"/>
                <a:ext cx="2167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3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𝛾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𝐼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0E4EA5-2B8C-BFF5-6208-D9EBE317D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347" y="3997481"/>
                <a:ext cx="216712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06994-2A86-3E15-4C21-7AD900C6FFC9}"/>
                  </a:ext>
                </a:extLst>
              </p:cNvPr>
              <p:cNvSpPr txBox="1"/>
              <p:nvPr/>
            </p:nvSpPr>
            <p:spPr>
              <a:xfrm>
                <a:off x="1078802" y="4625616"/>
                <a:ext cx="10034395" cy="1727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Parameters </a:t>
                </a:r>
                <a14:m>
                  <m:oMath xmlns:m="http://schemas.openxmlformats.org/officeDocument/2006/math">
                    <m:r>
                      <a: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kumimoji="0" lang="en-US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en-US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𝛽</m:t>
                    </m:r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20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transmission</m:t>
                        </m:r>
                        <m:r>
                          <a:rPr kumimoji="0" lang="en-US" sz="20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20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rate</m:t>
                        </m:r>
                      </m:e>
                    </m:d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𝑁</m:t>
                    </m:r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20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population</m:t>
                        </m:r>
                        <m:r>
                          <a:rPr kumimoji="0" lang="en-US" sz="20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20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size</m:t>
                        </m:r>
                      </m:e>
                    </m:d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(</m:t>
                    </m:r>
                    <m:r>
                      <m:rPr>
                        <m:sty m:val="p"/>
                      </m:rPr>
                      <a:rPr kumimoji="0" lang="en-US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removal</m:t>
                    </m:r>
                    <m:r>
                      <a:rPr kumimoji="0" lang="en-US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rate</m:t>
                    </m:r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State Variables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en-US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𝑺</m:t>
                    </m:r>
                    <m:r>
                      <m:rPr>
                        <m:sty m:val="p"/>
                      </m:rP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usceptible</m:t>
                    </m:r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US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𝑰</m:t>
                    </m:r>
                    <m:r>
                      <m:rPr>
                        <m:sty m:val="p"/>
                      </m:rP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nfectious</m:t>
                    </m:r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𝑹</m:t>
                    </m:r>
                    <m:r>
                      <m:rPr>
                        <m:sty m:val="p"/>
                      </m:rP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ecovered</m:t>
                    </m:r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Note: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0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Negative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values indicate moving out of a compartment and </a:t>
                </a:r>
                <a:r>
                  <a:rPr kumimoji="0" lang="en-US" sz="20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1CADE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positive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values indicate inward movement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06994-2A86-3E15-4C21-7AD900C6F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02" y="4625616"/>
                <a:ext cx="10034395" cy="1727909"/>
              </a:xfrm>
              <a:prstGeom prst="rect">
                <a:avLst/>
              </a:prstGeom>
              <a:blipFill>
                <a:blip r:embed="rId6"/>
                <a:stretch>
                  <a:fillRect l="-668" t="-1767" b="-5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F0562CB-73DE-3A0F-1A8D-483B20669285}"/>
              </a:ext>
            </a:extLst>
          </p:cNvPr>
          <p:cNvSpPr/>
          <p:nvPr/>
        </p:nvSpPr>
        <p:spPr>
          <a:xfrm>
            <a:off x="7989347" y="3853977"/>
            <a:ext cx="2167128" cy="63093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D98E9F-2A18-B9AD-EBC4-04B30D8D7BE6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4295251" y="4168006"/>
            <a:ext cx="767504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B6105E-4065-7E55-799F-EF0B0CFA6730}"/>
              </a:ext>
            </a:extLst>
          </p:cNvPr>
          <p:cNvCxnSpPr/>
          <p:nvPr/>
        </p:nvCxnSpPr>
        <p:spPr>
          <a:xfrm flipV="1">
            <a:off x="7221843" y="4171181"/>
            <a:ext cx="767504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6AAB6878-C5F8-ED5D-E0DE-C68A95CA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Our Model: SIR</a:t>
            </a:r>
          </a:p>
        </p:txBody>
      </p:sp>
    </p:spTree>
    <p:extLst>
      <p:ext uri="{BB962C8B-B14F-4D97-AF65-F5344CB8AC3E}">
        <p14:creationId xmlns:p14="http://schemas.microsoft.com/office/powerpoint/2010/main" val="254026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9C34-11A6-F6FE-C877-FEB597EA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DFAA22A-C156-DF21-6D8A-030C434769D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5050" y="1876584"/>
              <a:ext cx="10561900" cy="43216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50335">
                      <a:extLst>
                        <a:ext uri="{9D8B030D-6E8A-4147-A177-3AD203B41FA5}">
                          <a16:colId xmlns:a16="http://schemas.microsoft.com/office/drawing/2014/main" val="1219138835"/>
                        </a:ext>
                      </a:extLst>
                    </a:gridCol>
                    <a:gridCol w="2089230">
                      <a:extLst>
                        <a:ext uri="{9D8B030D-6E8A-4147-A177-3AD203B41FA5}">
                          <a16:colId xmlns:a16="http://schemas.microsoft.com/office/drawing/2014/main" val="3064548970"/>
                        </a:ext>
                      </a:extLst>
                    </a:gridCol>
                    <a:gridCol w="2297575">
                      <a:extLst>
                        <a:ext uri="{9D8B030D-6E8A-4147-A177-3AD203B41FA5}">
                          <a16:colId xmlns:a16="http://schemas.microsoft.com/office/drawing/2014/main" val="1499109877"/>
                        </a:ext>
                      </a:extLst>
                    </a:gridCol>
                    <a:gridCol w="2112380">
                      <a:extLst>
                        <a:ext uri="{9D8B030D-6E8A-4147-A177-3AD203B41FA5}">
                          <a16:colId xmlns:a16="http://schemas.microsoft.com/office/drawing/2014/main" val="3129025613"/>
                        </a:ext>
                      </a:extLst>
                    </a:gridCol>
                    <a:gridCol w="2112380">
                      <a:extLst>
                        <a:ext uri="{9D8B030D-6E8A-4147-A177-3AD203B41FA5}">
                          <a16:colId xmlns:a16="http://schemas.microsoft.com/office/drawing/2014/main" val="1644724792"/>
                        </a:ext>
                      </a:extLst>
                    </a:gridCol>
                  </a:tblGrid>
                  <a:tr h="450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Parameter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Initial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LB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UB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Fixed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765747"/>
                      </a:ext>
                    </a:extLst>
                  </a:tr>
                  <a:tr h="42176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79610872"/>
                      </a:ext>
                    </a:extLst>
                  </a:tr>
                  <a:tr h="4217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550000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550000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550000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Yes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3329476"/>
                      </a:ext>
                    </a:extLst>
                  </a:tr>
                  <a:tr h="42176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0.2439 (1/4.1)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0.2439 (1/4.1)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0.2439 (1/4.1)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Yes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6401664"/>
                      </a:ext>
                    </a:extLst>
                  </a:tr>
                  <a:tr h="7279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8348714"/>
                      </a:ext>
                    </a:extLst>
                  </a:tr>
                  <a:tr h="7279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8552447"/>
                      </a:ext>
                    </a:extLst>
                  </a:tr>
                  <a:tr h="7279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0924886"/>
                      </a:ext>
                    </a:extLst>
                  </a:tr>
                  <a:tr h="4217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79976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DFAA22A-C156-DF21-6D8A-030C434769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439763"/>
                  </p:ext>
                </p:extLst>
              </p:nvPr>
            </p:nvGraphicFramePr>
            <p:xfrm>
              <a:off x="815050" y="1876584"/>
              <a:ext cx="10561900" cy="43216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50335">
                      <a:extLst>
                        <a:ext uri="{9D8B030D-6E8A-4147-A177-3AD203B41FA5}">
                          <a16:colId xmlns:a16="http://schemas.microsoft.com/office/drawing/2014/main" val="1219138835"/>
                        </a:ext>
                      </a:extLst>
                    </a:gridCol>
                    <a:gridCol w="2089230">
                      <a:extLst>
                        <a:ext uri="{9D8B030D-6E8A-4147-A177-3AD203B41FA5}">
                          <a16:colId xmlns:a16="http://schemas.microsoft.com/office/drawing/2014/main" val="3064548970"/>
                        </a:ext>
                      </a:extLst>
                    </a:gridCol>
                    <a:gridCol w="2297575">
                      <a:extLst>
                        <a:ext uri="{9D8B030D-6E8A-4147-A177-3AD203B41FA5}">
                          <a16:colId xmlns:a16="http://schemas.microsoft.com/office/drawing/2014/main" val="1499109877"/>
                        </a:ext>
                      </a:extLst>
                    </a:gridCol>
                    <a:gridCol w="2112380">
                      <a:extLst>
                        <a:ext uri="{9D8B030D-6E8A-4147-A177-3AD203B41FA5}">
                          <a16:colId xmlns:a16="http://schemas.microsoft.com/office/drawing/2014/main" val="3129025613"/>
                        </a:ext>
                      </a:extLst>
                    </a:gridCol>
                    <a:gridCol w="2112380">
                      <a:extLst>
                        <a:ext uri="{9D8B030D-6E8A-4147-A177-3AD203B41FA5}">
                          <a16:colId xmlns:a16="http://schemas.microsoft.com/office/drawing/2014/main" val="1644724792"/>
                        </a:ext>
                      </a:extLst>
                    </a:gridCol>
                  </a:tblGrid>
                  <a:tr h="450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Parameter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Initial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LB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UB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Fixed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765747"/>
                      </a:ext>
                    </a:extLst>
                  </a:tr>
                  <a:tr h="4217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3" t="-113043" r="-442500" b="-846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79610872"/>
                      </a:ext>
                    </a:extLst>
                  </a:tr>
                  <a:tr h="4217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3" t="-210000" r="-442500" b="-7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550000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550000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550000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Yes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3329476"/>
                      </a:ext>
                    </a:extLst>
                  </a:tr>
                  <a:tr h="4217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3" t="-314493" r="-442500" b="-6449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0.2439 (1/4.1)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0.2439 (1/4.1)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0.2439 (1/4.1)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Yes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6401664"/>
                      </a:ext>
                    </a:extLst>
                  </a:tr>
                  <a:tr h="7279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3" t="-238333" r="-442500" b="-27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8348714"/>
                      </a:ext>
                    </a:extLst>
                  </a:tr>
                  <a:tr h="7279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3" t="-341176" r="-442500" b="-1731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8552447"/>
                      </a:ext>
                    </a:extLst>
                  </a:tr>
                  <a:tr h="7279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3" t="-437500" r="-442500" b="-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0924886"/>
                      </a:ext>
                    </a:extLst>
                  </a:tr>
                  <a:tr h="4217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3" t="-934783" r="-442500" b="-24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0.83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79976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7613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93B5-2239-E0FD-451E-12D765DC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Initial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7A3436A-0DB5-3FA3-9C6D-8C0EF50915E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66323" y="2380082"/>
              <a:ext cx="7720314" cy="26452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27431">
                      <a:extLst>
                        <a:ext uri="{9D8B030D-6E8A-4147-A177-3AD203B41FA5}">
                          <a16:colId xmlns:a16="http://schemas.microsoft.com/office/drawing/2014/main" val="1219138835"/>
                        </a:ext>
                      </a:extLst>
                    </a:gridCol>
                    <a:gridCol w="3992883">
                      <a:extLst>
                        <a:ext uri="{9D8B030D-6E8A-4147-A177-3AD203B41FA5}">
                          <a16:colId xmlns:a16="http://schemas.microsoft.com/office/drawing/2014/main" val="3064548970"/>
                        </a:ext>
                      </a:extLst>
                    </a:gridCol>
                  </a:tblGrid>
                  <a:tr h="450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Parameter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Initial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765747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params.initial</a:t>
                          </a:r>
                          <a:r>
                            <a:rPr lang="en-US" sz="20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(2)-5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7961087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3329476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6401664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83487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7A3436A-0DB5-3FA3-9C6D-8C0EF50915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4439411"/>
                  </p:ext>
                </p:extLst>
              </p:nvPr>
            </p:nvGraphicFramePr>
            <p:xfrm>
              <a:off x="2266323" y="2380082"/>
              <a:ext cx="7720314" cy="26452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27431">
                      <a:extLst>
                        <a:ext uri="{9D8B030D-6E8A-4147-A177-3AD203B41FA5}">
                          <a16:colId xmlns:a16="http://schemas.microsoft.com/office/drawing/2014/main" val="1219138835"/>
                        </a:ext>
                      </a:extLst>
                    </a:gridCol>
                    <a:gridCol w="3992883">
                      <a:extLst>
                        <a:ext uri="{9D8B030D-6E8A-4147-A177-3AD203B41FA5}">
                          <a16:colId xmlns:a16="http://schemas.microsoft.com/office/drawing/2014/main" val="3064548970"/>
                        </a:ext>
                      </a:extLst>
                    </a:gridCol>
                  </a:tblGrid>
                  <a:tr h="4506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Parameter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Initial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765747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3" t="-86667" r="-107516" b="-30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params.initial</a:t>
                          </a:r>
                          <a:r>
                            <a:rPr lang="en-US" sz="20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(2)-5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7961087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3" t="-184615" r="-107516" b="-204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3329476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3" t="-287778" r="-107516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6401664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3" t="-387778" r="-10751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83487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3094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07CD-D2FD-B93F-70DD-D02E5A92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Additional Specifications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9AB6-CBA1-F98E-EB79-FB63EBC6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5107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Model: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Susceptible-Infectious-Recovered, Neg. Binomial Distribution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Comparison Models: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Exponential (EXP), Generalized Growth Model (GGM), Richard Model (RICH)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Forecasting Dates: 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2022-07-21 (Use 11-weeks calibration period) 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2023-02-23 (Use all data for calibration)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Forecasting Horizon: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4-weeks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Calibration period length: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Weekly: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11-weeks and All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9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07CD-D2FD-B93F-70DD-D02E5A92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Comparing Models: Example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008D5C-4996-A7C4-7173-6DFFB1051697}"/>
              </a:ext>
            </a:extLst>
          </p:cNvPr>
          <p:cNvGraphicFramePr>
            <a:graphicFrameLocks noGrp="1"/>
          </p:cNvGraphicFramePr>
          <p:nvPr/>
        </p:nvGraphicFramePr>
        <p:xfrm>
          <a:off x="1097280" y="1834588"/>
          <a:ext cx="10058399" cy="4421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8997">
                  <a:extLst>
                    <a:ext uri="{9D8B030D-6E8A-4147-A177-3AD203B41FA5}">
                      <a16:colId xmlns:a16="http://schemas.microsoft.com/office/drawing/2014/main" val="3468854499"/>
                    </a:ext>
                  </a:extLst>
                </a:gridCol>
                <a:gridCol w="1478719">
                  <a:extLst>
                    <a:ext uri="{9D8B030D-6E8A-4147-A177-3AD203B41FA5}">
                      <a16:colId xmlns:a16="http://schemas.microsoft.com/office/drawing/2014/main" val="1654681038"/>
                    </a:ext>
                  </a:extLst>
                </a:gridCol>
                <a:gridCol w="1347786">
                  <a:extLst>
                    <a:ext uri="{9D8B030D-6E8A-4147-A177-3AD203B41FA5}">
                      <a16:colId xmlns:a16="http://schemas.microsoft.com/office/drawing/2014/main" val="3879116691"/>
                    </a:ext>
                  </a:extLst>
                </a:gridCol>
                <a:gridCol w="2543341">
                  <a:extLst>
                    <a:ext uri="{9D8B030D-6E8A-4147-A177-3AD203B41FA5}">
                      <a16:colId xmlns:a16="http://schemas.microsoft.com/office/drawing/2014/main" val="3735224124"/>
                    </a:ext>
                  </a:extLst>
                </a:gridCol>
                <a:gridCol w="989556">
                  <a:extLst>
                    <a:ext uri="{9D8B030D-6E8A-4147-A177-3AD203B41FA5}">
                      <a16:colId xmlns:a16="http://schemas.microsoft.com/office/drawing/2014/main" val="3853005001"/>
                    </a:ext>
                  </a:extLst>
                </a:gridCol>
              </a:tblGrid>
              <a:tr h="69328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</a:p>
                  </a:txBody>
                  <a:tcPr marL="118533" marR="118533" marT="59267" marB="59267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</a:p>
                  </a:txBody>
                  <a:tcPr marL="118533" marR="118533" marT="59267" marB="59267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MSE</a:t>
                      </a:r>
                    </a:p>
                  </a:txBody>
                  <a:tcPr marL="118533" marR="118533" marT="59267" marB="59267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Coverage 95% PI</a:t>
                      </a:r>
                    </a:p>
                  </a:txBody>
                  <a:tcPr marL="118533" marR="118533" marT="59267" marB="59267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WIS</a:t>
                      </a:r>
                    </a:p>
                  </a:txBody>
                  <a:tcPr marL="118533" marR="118533" marT="59267" marB="59267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518462"/>
                  </a:ext>
                </a:extLst>
              </a:tr>
              <a:tr h="42680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Calibration Performance </a:t>
                      </a:r>
                    </a:p>
                  </a:txBody>
                  <a:tcPr marL="118533" marR="118533" marT="59267" marB="5926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533" marR="118533" marT="59267" marB="5926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533" marR="118533" marT="59267" marB="5926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533" marR="118533" marT="59267" marB="5926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533" marR="118533" marT="59267" marB="59267" anchor="ctr"/>
                </a:tc>
                <a:extLst>
                  <a:ext uri="{0D108BD9-81ED-4DB2-BD59-A6C34878D82A}">
                    <a16:rowId xmlns:a16="http://schemas.microsoft.com/office/drawing/2014/main" val="1740034234"/>
                  </a:ext>
                </a:extLst>
              </a:tr>
              <a:tr h="464101"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533" marR="118533" marT="59267" marB="59267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4014130"/>
                  </a:ext>
                </a:extLst>
              </a:tr>
              <a:tr h="464101"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533" marR="118533" marT="59267" marB="59267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68774475"/>
                  </a:ext>
                </a:extLst>
              </a:tr>
              <a:tr h="554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533" marR="118533" marT="59267" marB="59267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53777379"/>
                  </a:ext>
                </a:extLst>
              </a:tr>
              <a:tr h="426803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Forecast Performance </a:t>
                      </a:r>
                    </a:p>
                  </a:txBody>
                  <a:tcPr marL="118533" marR="118533" marT="59267" marB="5926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533" marR="118533" marT="59267" marB="5926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533" marR="118533" marT="59267" marB="5926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533" marR="118533" marT="59267" marB="5926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533" marR="118533" marT="59267" marB="59267" anchor="ctr"/>
                </a:tc>
                <a:extLst>
                  <a:ext uri="{0D108BD9-81ED-4DB2-BD59-A6C34878D82A}">
                    <a16:rowId xmlns:a16="http://schemas.microsoft.com/office/drawing/2014/main" val="3242245240"/>
                  </a:ext>
                </a:extLst>
              </a:tr>
              <a:tr h="464101"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533" marR="118533" marT="59267" marB="59267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2082862"/>
                  </a:ext>
                </a:extLst>
              </a:tr>
              <a:tr h="464101"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533" marR="118533" marT="59267" marB="59267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79826291"/>
                  </a:ext>
                </a:extLst>
              </a:tr>
              <a:tr h="4641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8533" marR="118533" marT="59267" marB="59267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071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6588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f609ce4f-1cba-481c-b333-1b71d56577d5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524</Words>
  <Application>Microsoft Office PowerPoint</Application>
  <PresentationFormat>Widescreen</PresentationFormat>
  <Paragraphs>101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Cambria Math</vt:lpstr>
      <vt:lpstr>Courier New</vt:lpstr>
      <vt:lpstr>Retrospect</vt:lpstr>
      <vt:lpstr>Practical Exercise</vt:lpstr>
      <vt:lpstr>Activity Overview </vt:lpstr>
      <vt:lpstr>2022-2023 Mpox Epidemic</vt:lpstr>
      <vt:lpstr>PowerPoint Presentation</vt:lpstr>
      <vt:lpstr>Our Model: SIR</vt:lpstr>
      <vt:lpstr>Parameters</vt:lpstr>
      <vt:lpstr>Initial Conditions</vt:lpstr>
      <vt:lpstr>Additional Specifications  </vt:lpstr>
      <vt:lpstr>Comparing Models: Example Table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Amanda Bleichrodt</dc:creator>
  <cp:lastModifiedBy>Amanda Bleichrodt</cp:lastModifiedBy>
  <cp:revision>2</cp:revision>
  <dcterms:created xsi:type="dcterms:W3CDTF">2024-07-20T15:47:43Z</dcterms:created>
  <dcterms:modified xsi:type="dcterms:W3CDTF">2024-07-22T00:20:34Z</dcterms:modified>
</cp:coreProperties>
</file>