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0" r:id="rId2"/>
    <p:sldId id="274" r:id="rId3"/>
    <p:sldId id="276" r:id="rId4"/>
    <p:sldId id="258" r:id="rId5"/>
    <p:sldId id="275" r:id="rId6"/>
    <p:sldId id="277" r:id="rId7"/>
    <p:sldId id="257" r:id="rId8"/>
    <p:sldId id="278" r:id="rId9"/>
    <p:sldId id="279" r:id="rId10"/>
    <p:sldId id="283" r:id="rId11"/>
    <p:sldId id="262" r:id="rId12"/>
    <p:sldId id="285" r:id="rId13"/>
    <p:sldId id="264" r:id="rId14"/>
    <p:sldId id="286" r:id="rId15"/>
    <p:sldId id="266" r:id="rId16"/>
    <p:sldId id="267" r:id="rId17"/>
    <p:sldId id="287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6D253-9E5C-4E8A-965F-5D89EC23D3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BA4F60-FC86-4535-A7F1-70D9B43CF5A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Differential Algebra Method</a:t>
          </a:r>
          <a:endParaRPr 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F6D7587-AA50-4260-9A5D-DBE290EA7350}" type="parTrans" cxnId="{5AF0FE9B-0474-44A4-B830-54C4BED0B8E2}">
      <dgm:prSet/>
      <dgm:spPr/>
      <dgm:t>
        <a:bodyPr/>
        <a:lstStyle/>
        <a:p>
          <a:endParaRPr lang="en-US"/>
        </a:p>
      </dgm:t>
    </dgm:pt>
    <dgm:pt modelId="{4F84780E-82EB-40FA-A142-5E102D424520}" type="sibTrans" cxnId="{5AF0FE9B-0474-44A4-B830-54C4BED0B8E2}">
      <dgm:prSet/>
      <dgm:spPr/>
      <dgm:t>
        <a:bodyPr/>
        <a:lstStyle/>
        <a:p>
          <a:endParaRPr lang="en-US"/>
        </a:p>
      </dgm:t>
    </dgm:pt>
    <dgm:pt modelId="{4EC10C8F-91C6-4D4F-B6F5-C89EBCDA326F}">
      <dgm:prSet phldrT="[Text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 algn="l"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Uses differential algebra to derive input-output equations, eliminating unobserved variables; handles complex models, requires symbolic computation software (e.g., DAISY, Mathematica).</a:t>
          </a:r>
        </a:p>
      </dgm:t>
    </dgm:pt>
    <dgm:pt modelId="{AC45C2B4-7DF6-40B0-B666-FC77DCF16C51}" type="parTrans" cxnId="{8BF8A6B2-567E-464B-8EEB-389872258AF6}">
      <dgm:prSet/>
      <dgm:spPr/>
      <dgm:t>
        <a:bodyPr/>
        <a:lstStyle/>
        <a:p>
          <a:endParaRPr lang="en-US"/>
        </a:p>
      </dgm:t>
    </dgm:pt>
    <dgm:pt modelId="{8E3BB809-E5C1-4523-90CC-805B1335FF4B}" type="sibTrans" cxnId="{8BF8A6B2-567E-464B-8EEB-389872258AF6}">
      <dgm:prSet/>
      <dgm:spPr/>
      <dgm:t>
        <a:bodyPr/>
        <a:lstStyle/>
        <a:p>
          <a:endParaRPr lang="en-US"/>
        </a:p>
      </dgm:t>
    </dgm:pt>
    <dgm:pt modelId="{BF2FD65D-2325-4BEE-8FE8-C703788C100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Taylor Series Method</a:t>
          </a:r>
          <a:endParaRPr 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E6DC2C-325C-4865-BB5C-6F2812884CE5}" type="parTrans" cxnId="{B89F4663-8F85-4D01-BE0B-6A0817C17B9B}">
      <dgm:prSet/>
      <dgm:spPr/>
      <dgm:t>
        <a:bodyPr/>
        <a:lstStyle/>
        <a:p>
          <a:endParaRPr lang="en-US"/>
        </a:p>
      </dgm:t>
    </dgm:pt>
    <dgm:pt modelId="{79625C7A-5833-4E04-987A-227BCE8DE54B}" type="sibTrans" cxnId="{B89F4663-8F85-4D01-BE0B-6A0817C17B9B}">
      <dgm:prSet/>
      <dgm:spPr/>
      <dgm:t>
        <a:bodyPr/>
        <a:lstStyle/>
        <a:p>
          <a:endParaRPr lang="en-US"/>
        </a:p>
      </dgm:t>
    </dgm:pt>
    <dgm:pt modelId="{946AF6BD-76EC-4A6C-9FE1-045D899F1A8D}">
      <dgm:prSet phldrT="[Text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Expands model equations into a Taylor series; simple for small models, computationally intensive for large ones.</a:t>
          </a:r>
        </a:p>
      </dgm:t>
    </dgm:pt>
    <dgm:pt modelId="{8DC1C932-7561-4EE9-A8D0-126E6F3E3A57}" type="parTrans" cxnId="{220B2C1E-4F67-47FB-A601-8BC6F2BB17D3}">
      <dgm:prSet/>
      <dgm:spPr/>
      <dgm:t>
        <a:bodyPr/>
        <a:lstStyle/>
        <a:p>
          <a:endParaRPr lang="en-US"/>
        </a:p>
      </dgm:t>
    </dgm:pt>
    <dgm:pt modelId="{5DDA3F23-3435-4244-BF42-4349C5C6B90F}" type="sibTrans" cxnId="{220B2C1E-4F67-47FB-A601-8BC6F2BB17D3}">
      <dgm:prSet/>
      <dgm:spPr/>
      <dgm:t>
        <a:bodyPr/>
        <a:lstStyle/>
        <a:p>
          <a:endParaRPr lang="en-US"/>
        </a:p>
      </dgm:t>
    </dgm:pt>
    <dgm:pt modelId="{59FA74F2-D683-4153-BCFE-F2BF0EEFFC8C}">
      <dgm:prSet phldrT="[Text]"/>
      <dgm:spPr>
        <a:solidFill>
          <a:schemeClr val="bg2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Direct Test Method</a:t>
          </a:r>
          <a:endParaRPr 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31006B5-83AB-4B09-9044-D6977C618269}" type="parTrans" cxnId="{40747A05-9882-44EB-A101-92FA9A41E0EA}">
      <dgm:prSet/>
      <dgm:spPr/>
      <dgm:t>
        <a:bodyPr/>
        <a:lstStyle/>
        <a:p>
          <a:endParaRPr lang="en-US"/>
        </a:p>
      </dgm:t>
    </dgm:pt>
    <dgm:pt modelId="{FE4C05C1-D83C-4E40-8B01-4FC0E32F2C78}" type="sibTrans" cxnId="{40747A05-9882-44EB-A101-92FA9A41E0EA}">
      <dgm:prSet/>
      <dgm:spPr/>
      <dgm:t>
        <a:bodyPr/>
        <a:lstStyle/>
        <a:p>
          <a:endParaRPr lang="en-US"/>
        </a:p>
      </dgm:t>
    </dgm:pt>
    <dgm:pt modelId="{8B5F0476-81CE-4D4F-BFE1-D84E28660C3D}">
      <dgm:prSet phldrT="[Text]" custT="1"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>
            <a:buNone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Tests uniqueness of parameter values by solving model equations for different parameter sets; straightforward, impractical for models with many parameters.</a:t>
          </a:r>
        </a:p>
      </dgm:t>
    </dgm:pt>
    <dgm:pt modelId="{E7DD699B-A100-497C-9422-248C5C8762A8}" type="parTrans" cxnId="{16B352AB-3C96-4D13-8177-1C6EF9AC8BD2}">
      <dgm:prSet/>
      <dgm:spPr/>
      <dgm:t>
        <a:bodyPr/>
        <a:lstStyle/>
        <a:p>
          <a:endParaRPr lang="en-US"/>
        </a:p>
      </dgm:t>
    </dgm:pt>
    <dgm:pt modelId="{2E640F5F-B69A-45A8-B153-817B21D5F3F6}" type="sibTrans" cxnId="{16B352AB-3C96-4D13-8177-1C6EF9AC8BD2}">
      <dgm:prSet/>
      <dgm:spPr/>
      <dgm:t>
        <a:bodyPr/>
        <a:lstStyle/>
        <a:p>
          <a:endParaRPr lang="en-US"/>
        </a:p>
      </dgm:t>
    </dgm:pt>
    <dgm:pt modelId="{FBC458EE-DC7C-4364-9CD0-65A455DC2B6B}">
      <dgm:prSet/>
      <dgm:spPr>
        <a:solidFill>
          <a:schemeClr val="bg2"/>
        </a:solidFill>
        <a:ln w="76200"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Symbolic computation</a:t>
          </a:r>
          <a:endParaRPr lang="en-US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41B1FF-528A-462D-A90C-07C9F0F10478}" type="parTrans" cxnId="{0947C60D-A0EE-4903-B2DB-844CBC68D598}">
      <dgm:prSet/>
      <dgm:spPr/>
      <dgm:t>
        <a:bodyPr/>
        <a:lstStyle/>
        <a:p>
          <a:endParaRPr lang="en-US"/>
        </a:p>
      </dgm:t>
    </dgm:pt>
    <dgm:pt modelId="{D9D183FA-56B2-4D49-BF9E-06866A6EB46F}" type="sibTrans" cxnId="{0947C60D-A0EE-4903-B2DB-844CBC68D598}">
      <dgm:prSet/>
      <dgm:spPr/>
      <dgm:t>
        <a:bodyPr/>
        <a:lstStyle/>
        <a:p>
          <a:endParaRPr lang="en-US"/>
        </a:p>
      </dgm:t>
    </dgm:pt>
    <dgm:pt modelId="{E90680EB-B003-4E55-A90B-7E99D6D93F2A}">
      <dgm:prSet custT="1"/>
      <dgm:spPr>
        <a:noFill/>
        <a:ln w="76200"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>
            <a:buFont typeface="Arial" panose="020B0604020202020204" pitchFamily="34" charset="0"/>
            <a:buChar char="•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Differential algebra</a:t>
          </a:r>
        </a:p>
      </dgm:t>
    </dgm:pt>
    <dgm:pt modelId="{D70CB6C1-47D3-4864-BA1D-5587337722EF}" type="parTrans" cxnId="{513D8745-6404-4C97-9144-EF0D3902F0C3}">
      <dgm:prSet/>
      <dgm:spPr/>
      <dgm:t>
        <a:bodyPr/>
        <a:lstStyle/>
        <a:p>
          <a:endParaRPr lang="en-US"/>
        </a:p>
      </dgm:t>
    </dgm:pt>
    <dgm:pt modelId="{E0125CDC-27CC-4F00-8D2C-F494AE7C1D61}" type="sibTrans" cxnId="{513D8745-6404-4C97-9144-EF0D3902F0C3}">
      <dgm:prSet/>
      <dgm:spPr/>
      <dgm:t>
        <a:bodyPr/>
        <a:lstStyle/>
        <a:p>
          <a:endParaRPr lang="en-US"/>
        </a:p>
      </dgm:t>
    </dgm:pt>
    <dgm:pt modelId="{4D756B5D-B906-4855-9F5F-9EB9E4212DDC}">
      <dgm:prSet/>
      <dgm:spPr>
        <a:noFill/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marL="228600" algn="l">
            <a:buNone/>
          </a:pPr>
          <a:endParaRPr lang="en-US" sz="2200" dirty="0"/>
        </a:p>
      </dgm:t>
    </dgm:pt>
    <dgm:pt modelId="{F15184A9-D9DC-4626-B445-DC1A8082664C}" type="parTrans" cxnId="{B9C4AD58-C8C3-42D7-B092-5B47C53E441B}">
      <dgm:prSet/>
      <dgm:spPr/>
      <dgm:t>
        <a:bodyPr/>
        <a:lstStyle/>
        <a:p>
          <a:endParaRPr lang="en-US"/>
        </a:p>
      </dgm:t>
    </dgm:pt>
    <dgm:pt modelId="{761FEF12-9178-44F2-94EC-4AC420C02F0B}" type="sibTrans" cxnId="{B9C4AD58-C8C3-42D7-B092-5B47C53E441B}">
      <dgm:prSet/>
      <dgm:spPr/>
      <dgm:t>
        <a:bodyPr/>
        <a:lstStyle/>
        <a:p>
          <a:endParaRPr lang="en-US"/>
        </a:p>
      </dgm:t>
    </dgm:pt>
    <dgm:pt modelId="{D019DE7D-D9DE-004F-BE51-F10AE8BC778E}">
      <dgm:prSet custT="1"/>
      <dgm:spPr>
        <a:noFill/>
        <a:ln w="76200"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>
            <a:buNone/>
          </a:pP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EB7956-3A38-2B40-A060-E23FB1C5D627}" type="parTrans" cxnId="{8E8AC06C-F2D3-2840-B0DB-1FF9A6005FD2}">
      <dgm:prSet/>
      <dgm:spPr/>
      <dgm:t>
        <a:bodyPr/>
        <a:lstStyle/>
        <a:p>
          <a:endParaRPr lang="en-US"/>
        </a:p>
      </dgm:t>
    </dgm:pt>
    <dgm:pt modelId="{F70AC8A0-10F5-5F47-BB52-E1EF16E77DCC}" type="sibTrans" cxnId="{8E8AC06C-F2D3-2840-B0DB-1FF9A6005FD2}">
      <dgm:prSet/>
      <dgm:spPr/>
      <dgm:t>
        <a:bodyPr/>
        <a:lstStyle/>
        <a:p>
          <a:endParaRPr lang="en-US"/>
        </a:p>
      </dgm:t>
    </dgm:pt>
    <dgm:pt modelId="{E75ED6CC-EC4F-E34F-90FF-97712F15D70A}">
      <dgm:prSet custT="1"/>
      <dgm:spPr>
        <a:noFill/>
        <a:ln w="76200"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>
            <a:buFont typeface="Arial" panose="020B0604020202020204" pitchFamily="34" charset="0"/>
            <a:buChar char="•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Generating series</a:t>
          </a:r>
        </a:p>
      </dgm:t>
    </dgm:pt>
    <dgm:pt modelId="{EDC429B2-3CA4-B54F-875B-321F202A1F21}" type="parTrans" cxnId="{4DAC48DC-F5E9-7A43-86B9-4265656BDEA8}">
      <dgm:prSet/>
      <dgm:spPr/>
      <dgm:t>
        <a:bodyPr/>
        <a:lstStyle/>
        <a:p>
          <a:endParaRPr lang="en-US"/>
        </a:p>
      </dgm:t>
    </dgm:pt>
    <dgm:pt modelId="{8B906F23-7054-144B-AD78-7972E469976E}" type="sibTrans" cxnId="{4DAC48DC-F5E9-7A43-86B9-4265656BDEA8}">
      <dgm:prSet/>
      <dgm:spPr/>
      <dgm:t>
        <a:bodyPr/>
        <a:lstStyle/>
        <a:p>
          <a:endParaRPr lang="en-US"/>
        </a:p>
      </dgm:t>
    </dgm:pt>
    <dgm:pt modelId="{EF8B4081-38E6-3B43-93C3-A2D2D481A031}">
      <dgm:prSet custT="1"/>
      <dgm:spPr>
        <a:noFill/>
        <a:ln w="76200"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>
            <a:buFont typeface="Arial" panose="020B0604020202020204" pitchFamily="34" charset="0"/>
            <a:buChar char="•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Input-output relationship analysis</a:t>
          </a:r>
        </a:p>
      </dgm:t>
    </dgm:pt>
    <dgm:pt modelId="{4A737742-6635-8B46-8D10-40806FC779A1}" type="parTrans" cxnId="{4B8E585F-C823-9044-B2BA-211F0C9DC86B}">
      <dgm:prSet/>
      <dgm:spPr/>
      <dgm:t>
        <a:bodyPr/>
        <a:lstStyle/>
        <a:p>
          <a:endParaRPr lang="en-US"/>
        </a:p>
      </dgm:t>
    </dgm:pt>
    <dgm:pt modelId="{72D5D499-A319-7A4B-8991-EB4B472E17B3}" type="sibTrans" cxnId="{4B8E585F-C823-9044-B2BA-211F0C9DC86B}">
      <dgm:prSet/>
      <dgm:spPr/>
      <dgm:t>
        <a:bodyPr/>
        <a:lstStyle/>
        <a:p>
          <a:endParaRPr lang="en-US"/>
        </a:p>
      </dgm:t>
    </dgm:pt>
    <dgm:pt modelId="{D196F49D-784B-C448-8F9B-51B8EC39009E}">
      <dgm:prSet custT="1"/>
      <dgm:spPr>
        <a:noFill/>
        <a:ln w="76200"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Observability and Controllability (e.g., </a:t>
          </a:r>
          <a:r>
            <a:rPr lang="en-US" sz="1600" dirty="0" err="1">
              <a:latin typeface="Arial" panose="020B0604020202020204" pitchFamily="34" charset="0"/>
              <a:cs typeface="Arial" panose="020B0604020202020204" pitchFamily="34" charset="0"/>
            </a:rPr>
            <a:t>Structuraldentifiability.jl</a:t>
          </a:r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3C641364-89A5-8147-AFDC-2FF683D9762F}" type="parTrans" cxnId="{47DB0E2D-22B6-BB43-9E44-C8F65793FFD6}">
      <dgm:prSet/>
      <dgm:spPr/>
      <dgm:t>
        <a:bodyPr/>
        <a:lstStyle/>
        <a:p>
          <a:endParaRPr lang="en-US"/>
        </a:p>
      </dgm:t>
    </dgm:pt>
    <dgm:pt modelId="{0DAF2EE4-6673-AC4D-AB01-5BC03A56C62A}" type="sibTrans" cxnId="{47DB0E2D-22B6-BB43-9E44-C8F65793FFD6}">
      <dgm:prSet/>
      <dgm:spPr/>
      <dgm:t>
        <a:bodyPr/>
        <a:lstStyle/>
        <a:p>
          <a:endParaRPr lang="en-US"/>
        </a:p>
      </dgm:t>
    </dgm:pt>
    <dgm:pt modelId="{5B3ADA76-666D-C743-A847-7DD6F09C4D4D}">
      <dgm:prSet custT="1"/>
      <dgm:spPr>
        <a:noFill/>
        <a:ln w="76200">
          <a:solidFill>
            <a:schemeClr val="tx1">
              <a:alpha val="90000"/>
            </a:schemeClr>
          </a:solidFill>
        </a:ln>
      </dgm:spPr>
      <dgm:t>
        <a:bodyPr/>
        <a:lstStyle/>
        <a:p>
          <a:pPr marL="0">
            <a:buFont typeface="Arial" panose="020B0604020202020204" pitchFamily="34" charset="0"/>
            <a:buChar char="•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Lie derivatives</a:t>
          </a:r>
        </a:p>
      </dgm:t>
    </dgm:pt>
    <dgm:pt modelId="{E1550AA4-A4CF-5447-97B6-B9A04A71E937}" type="sibTrans" cxnId="{69451AFD-10B7-934C-BFC0-66F7F716A061}">
      <dgm:prSet/>
      <dgm:spPr/>
      <dgm:t>
        <a:bodyPr/>
        <a:lstStyle/>
        <a:p>
          <a:endParaRPr lang="en-US"/>
        </a:p>
      </dgm:t>
    </dgm:pt>
    <dgm:pt modelId="{22EF8F81-CF61-7F48-A1AA-5970F800A289}" type="parTrans" cxnId="{69451AFD-10B7-934C-BFC0-66F7F716A061}">
      <dgm:prSet/>
      <dgm:spPr/>
      <dgm:t>
        <a:bodyPr/>
        <a:lstStyle/>
        <a:p>
          <a:endParaRPr lang="en-US"/>
        </a:p>
      </dgm:t>
    </dgm:pt>
    <dgm:pt modelId="{4E9E4B72-6DF8-42AE-B90B-8D1A527181B6}" type="pres">
      <dgm:prSet presAssocID="{B276D253-9E5C-4E8A-965F-5D89EC23D358}" presName="Name0" presStyleCnt="0">
        <dgm:presLayoutVars>
          <dgm:dir/>
          <dgm:animLvl val="lvl"/>
          <dgm:resizeHandles val="exact"/>
        </dgm:presLayoutVars>
      </dgm:prSet>
      <dgm:spPr/>
    </dgm:pt>
    <dgm:pt modelId="{F92CEF56-0859-4C70-BB0C-D599800A78D0}" type="pres">
      <dgm:prSet presAssocID="{61BA4F60-FC86-4535-A7F1-70D9B43CF5AC}" presName="composite" presStyleCnt="0"/>
      <dgm:spPr/>
    </dgm:pt>
    <dgm:pt modelId="{EF348668-BBEB-4C84-A2BE-B600FDF97830}" type="pres">
      <dgm:prSet presAssocID="{61BA4F60-FC86-4535-A7F1-70D9B43CF5A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C6FFE2C-7578-4DA8-9E3C-8D13EC4A2560}" type="pres">
      <dgm:prSet presAssocID="{61BA4F60-FC86-4535-A7F1-70D9B43CF5AC}" presName="desTx" presStyleLbl="alignAccFollowNode1" presStyleIdx="0" presStyleCnt="4">
        <dgm:presLayoutVars>
          <dgm:bulletEnabled val="1"/>
        </dgm:presLayoutVars>
      </dgm:prSet>
      <dgm:spPr/>
    </dgm:pt>
    <dgm:pt modelId="{B36DBB01-E5F6-458C-BD1F-ADFB11EA88F4}" type="pres">
      <dgm:prSet presAssocID="{4F84780E-82EB-40FA-A142-5E102D424520}" presName="space" presStyleCnt="0"/>
      <dgm:spPr/>
    </dgm:pt>
    <dgm:pt modelId="{80C855BD-AFD9-4397-AE42-0EE1E7F4CF3C}" type="pres">
      <dgm:prSet presAssocID="{BF2FD65D-2325-4BEE-8FE8-C703788C100C}" presName="composite" presStyleCnt="0"/>
      <dgm:spPr/>
    </dgm:pt>
    <dgm:pt modelId="{FB710F88-E023-49C5-9C8F-1B07C9EB63F9}" type="pres">
      <dgm:prSet presAssocID="{BF2FD65D-2325-4BEE-8FE8-C703788C100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19E30AFC-64CD-4258-97AE-A78BC548BBD1}" type="pres">
      <dgm:prSet presAssocID="{BF2FD65D-2325-4BEE-8FE8-C703788C100C}" presName="desTx" presStyleLbl="alignAccFollowNode1" presStyleIdx="1" presStyleCnt="4">
        <dgm:presLayoutVars>
          <dgm:bulletEnabled val="1"/>
        </dgm:presLayoutVars>
      </dgm:prSet>
      <dgm:spPr/>
    </dgm:pt>
    <dgm:pt modelId="{C2876D8F-1A34-4AD1-AEFC-582F4FAC6ABD}" type="pres">
      <dgm:prSet presAssocID="{79625C7A-5833-4E04-987A-227BCE8DE54B}" presName="space" presStyleCnt="0"/>
      <dgm:spPr/>
    </dgm:pt>
    <dgm:pt modelId="{774F5E22-9A43-485C-B1D3-4E452C2EF577}" type="pres">
      <dgm:prSet presAssocID="{59FA74F2-D683-4153-BCFE-F2BF0EEFFC8C}" presName="composite" presStyleCnt="0"/>
      <dgm:spPr/>
    </dgm:pt>
    <dgm:pt modelId="{4D162093-4703-4875-AEB9-2240E89649F4}" type="pres">
      <dgm:prSet presAssocID="{59FA74F2-D683-4153-BCFE-F2BF0EEFFC8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C9102641-FB88-4171-B692-A25A63E33B51}" type="pres">
      <dgm:prSet presAssocID="{59FA74F2-D683-4153-BCFE-F2BF0EEFFC8C}" presName="desTx" presStyleLbl="alignAccFollowNode1" presStyleIdx="2" presStyleCnt="4">
        <dgm:presLayoutVars>
          <dgm:bulletEnabled val="1"/>
        </dgm:presLayoutVars>
      </dgm:prSet>
      <dgm:spPr/>
    </dgm:pt>
    <dgm:pt modelId="{40714F3C-D2F5-4ACF-934F-6362E15D691B}" type="pres">
      <dgm:prSet presAssocID="{FE4C05C1-D83C-4E40-8B01-4FC0E32F2C78}" presName="space" presStyleCnt="0"/>
      <dgm:spPr/>
    </dgm:pt>
    <dgm:pt modelId="{200F0DEC-C7A8-4B59-ACE7-673E818D70CD}" type="pres">
      <dgm:prSet presAssocID="{FBC458EE-DC7C-4364-9CD0-65A455DC2B6B}" presName="composite" presStyleCnt="0"/>
      <dgm:spPr/>
    </dgm:pt>
    <dgm:pt modelId="{1270E914-C77D-4DFA-ADE9-34687088D2F0}" type="pres">
      <dgm:prSet presAssocID="{FBC458EE-DC7C-4364-9CD0-65A455DC2B6B}" presName="parTx" presStyleLbl="alignNode1" presStyleIdx="3" presStyleCnt="4" custLinFactNeighborX="-1257">
        <dgm:presLayoutVars>
          <dgm:chMax val="0"/>
          <dgm:chPref val="0"/>
          <dgm:bulletEnabled val="1"/>
        </dgm:presLayoutVars>
      </dgm:prSet>
      <dgm:spPr/>
    </dgm:pt>
    <dgm:pt modelId="{4968B872-57E3-480B-968C-DD4C8A8B1640}" type="pres">
      <dgm:prSet presAssocID="{FBC458EE-DC7C-4364-9CD0-65A455DC2B6B}" presName="desTx" presStyleLbl="alignAccFollowNode1" presStyleIdx="3" presStyleCnt="4" custLinFactNeighborX="-1257">
        <dgm:presLayoutVars>
          <dgm:bulletEnabled val="1"/>
        </dgm:presLayoutVars>
      </dgm:prSet>
      <dgm:spPr/>
    </dgm:pt>
  </dgm:ptLst>
  <dgm:cxnLst>
    <dgm:cxn modelId="{40747A05-9882-44EB-A101-92FA9A41E0EA}" srcId="{B276D253-9E5C-4E8A-965F-5D89EC23D358}" destId="{59FA74F2-D683-4153-BCFE-F2BF0EEFFC8C}" srcOrd="2" destOrd="0" parTransId="{331006B5-83AB-4B09-9044-D6977C618269}" sibTransId="{FE4C05C1-D83C-4E40-8B01-4FC0E32F2C78}"/>
    <dgm:cxn modelId="{3B022007-D72B-44EC-97C9-86F4084BC2E9}" type="presOf" srcId="{8B5F0476-81CE-4D4F-BFE1-D84E28660C3D}" destId="{C9102641-FB88-4171-B692-A25A63E33B51}" srcOrd="0" destOrd="0" presId="urn:microsoft.com/office/officeart/2005/8/layout/hList1"/>
    <dgm:cxn modelId="{0947C60D-A0EE-4903-B2DB-844CBC68D598}" srcId="{B276D253-9E5C-4E8A-965F-5D89EC23D358}" destId="{FBC458EE-DC7C-4364-9CD0-65A455DC2B6B}" srcOrd="3" destOrd="0" parTransId="{2941B1FF-528A-462D-A90C-07C9F0F10478}" sibTransId="{D9D183FA-56B2-4D49-BF9E-06866A6EB46F}"/>
    <dgm:cxn modelId="{0292BD10-E878-4408-8086-95191A444A90}" type="presOf" srcId="{E90680EB-B003-4E55-A90B-7E99D6D93F2A}" destId="{4968B872-57E3-480B-968C-DD4C8A8B1640}" srcOrd="0" destOrd="0" presId="urn:microsoft.com/office/officeart/2005/8/layout/hList1"/>
    <dgm:cxn modelId="{6ABC1114-3E84-41E2-8EE1-DCDFB0F0444E}" type="presOf" srcId="{946AF6BD-76EC-4A6C-9FE1-045D899F1A8D}" destId="{19E30AFC-64CD-4258-97AE-A78BC548BBD1}" srcOrd="0" destOrd="0" presId="urn:microsoft.com/office/officeart/2005/8/layout/hList1"/>
    <dgm:cxn modelId="{220B2C1E-4F67-47FB-A601-8BC6F2BB17D3}" srcId="{BF2FD65D-2325-4BEE-8FE8-C703788C100C}" destId="{946AF6BD-76EC-4A6C-9FE1-045D899F1A8D}" srcOrd="0" destOrd="0" parTransId="{8DC1C932-7561-4EE9-A8D0-126E6F3E3A57}" sibTransId="{5DDA3F23-3435-4244-BF42-4349C5C6B90F}"/>
    <dgm:cxn modelId="{64F60D29-3021-4936-9BD5-6D02E74DAD72}" type="presOf" srcId="{FBC458EE-DC7C-4364-9CD0-65A455DC2B6B}" destId="{1270E914-C77D-4DFA-ADE9-34687088D2F0}" srcOrd="0" destOrd="0" presId="urn:microsoft.com/office/officeart/2005/8/layout/hList1"/>
    <dgm:cxn modelId="{47DB0E2D-22B6-BB43-9E44-C8F65793FFD6}" srcId="{FBC458EE-DC7C-4364-9CD0-65A455DC2B6B}" destId="{D196F49D-784B-C448-8F9B-51B8EC39009E}" srcOrd="4" destOrd="0" parTransId="{3C641364-89A5-8147-AFDC-2FF683D9762F}" sibTransId="{0DAF2EE4-6673-AC4D-AB01-5BC03A56C62A}"/>
    <dgm:cxn modelId="{B93E5B3F-9D39-264C-8A4A-1F963144F84B}" type="presOf" srcId="{5B3ADA76-666D-C743-A847-7DD6F09C4D4D}" destId="{4968B872-57E3-480B-968C-DD4C8A8B1640}" srcOrd="0" destOrd="2" presId="urn:microsoft.com/office/officeart/2005/8/layout/hList1"/>
    <dgm:cxn modelId="{3DDD3843-954D-4DD5-BA6E-A4B6D0E36C91}" type="presOf" srcId="{4D756B5D-B906-4855-9F5F-9EB9E4212DDC}" destId="{5C6FFE2C-7578-4DA8-9E3C-8D13EC4A2560}" srcOrd="0" destOrd="1" presId="urn:microsoft.com/office/officeart/2005/8/layout/hList1"/>
    <dgm:cxn modelId="{513D8745-6404-4C97-9144-EF0D3902F0C3}" srcId="{FBC458EE-DC7C-4364-9CD0-65A455DC2B6B}" destId="{E90680EB-B003-4E55-A90B-7E99D6D93F2A}" srcOrd="0" destOrd="0" parTransId="{D70CB6C1-47D3-4864-BA1D-5587337722EF}" sibTransId="{E0125CDC-27CC-4F00-8D2C-F494AE7C1D61}"/>
    <dgm:cxn modelId="{B9C4AD58-C8C3-42D7-B092-5B47C53E441B}" srcId="{61BA4F60-FC86-4535-A7F1-70D9B43CF5AC}" destId="{4D756B5D-B906-4855-9F5F-9EB9E4212DDC}" srcOrd="1" destOrd="0" parTransId="{F15184A9-D9DC-4626-B445-DC1A8082664C}" sibTransId="{761FEF12-9178-44F2-94EC-4AC420C02F0B}"/>
    <dgm:cxn modelId="{4B8E585F-C823-9044-B2BA-211F0C9DC86B}" srcId="{FBC458EE-DC7C-4364-9CD0-65A455DC2B6B}" destId="{EF8B4081-38E6-3B43-93C3-A2D2D481A031}" srcOrd="3" destOrd="0" parTransId="{4A737742-6635-8B46-8D10-40806FC779A1}" sibTransId="{72D5D499-A319-7A4B-8991-EB4B472E17B3}"/>
    <dgm:cxn modelId="{B89F4663-8F85-4D01-BE0B-6A0817C17B9B}" srcId="{B276D253-9E5C-4E8A-965F-5D89EC23D358}" destId="{BF2FD65D-2325-4BEE-8FE8-C703788C100C}" srcOrd="1" destOrd="0" parTransId="{29E6DC2C-325C-4865-BB5C-6F2812884CE5}" sibTransId="{79625C7A-5833-4E04-987A-227BCE8DE54B}"/>
    <dgm:cxn modelId="{8E8AC06C-F2D3-2840-B0DB-1FF9A6005FD2}" srcId="{FBC458EE-DC7C-4364-9CD0-65A455DC2B6B}" destId="{D019DE7D-D9DE-004F-BE51-F10AE8BC778E}" srcOrd="5" destOrd="0" parTransId="{A8EB7956-3A38-2B40-A060-E23FB1C5D627}" sibTransId="{F70AC8A0-10F5-5F47-BB52-E1EF16E77DCC}"/>
    <dgm:cxn modelId="{F9AF1999-1ABE-5141-BFF3-5EFCCB0D814A}" type="presOf" srcId="{D196F49D-784B-C448-8F9B-51B8EC39009E}" destId="{4968B872-57E3-480B-968C-DD4C8A8B1640}" srcOrd="0" destOrd="4" presId="urn:microsoft.com/office/officeart/2005/8/layout/hList1"/>
    <dgm:cxn modelId="{5AF0FE9B-0474-44A4-B830-54C4BED0B8E2}" srcId="{B276D253-9E5C-4E8A-965F-5D89EC23D358}" destId="{61BA4F60-FC86-4535-A7F1-70D9B43CF5AC}" srcOrd="0" destOrd="0" parTransId="{4F6D7587-AA50-4260-9A5D-DBE290EA7350}" sibTransId="{4F84780E-82EB-40FA-A142-5E102D424520}"/>
    <dgm:cxn modelId="{5B9C909C-8CC8-964F-B660-DD32A4108405}" type="presOf" srcId="{E75ED6CC-EC4F-E34F-90FF-97712F15D70A}" destId="{4968B872-57E3-480B-968C-DD4C8A8B1640}" srcOrd="0" destOrd="1" presId="urn:microsoft.com/office/officeart/2005/8/layout/hList1"/>
    <dgm:cxn modelId="{16B352AB-3C96-4D13-8177-1C6EF9AC8BD2}" srcId="{59FA74F2-D683-4153-BCFE-F2BF0EEFFC8C}" destId="{8B5F0476-81CE-4D4F-BFE1-D84E28660C3D}" srcOrd="0" destOrd="0" parTransId="{E7DD699B-A100-497C-9422-248C5C8762A8}" sibTransId="{2E640F5F-B69A-45A8-B153-817B21D5F3F6}"/>
    <dgm:cxn modelId="{8A8F72AB-A648-40D1-82BC-EDC795BBE6CF}" type="presOf" srcId="{B276D253-9E5C-4E8A-965F-5D89EC23D358}" destId="{4E9E4B72-6DF8-42AE-B90B-8D1A527181B6}" srcOrd="0" destOrd="0" presId="urn:microsoft.com/office/officeart/2005/8/layout/hList1"/>
    <dgm:cxn modelId="{5B9129AC-B0DF-4A5D-897D-D1C8C63B3D07}" type="presOf" srcId="{4EC10C8F-91C6-4D4F-B6F5-C89EBCDA326F}" destId="{5C6FFE2C-7578-4DA8-9E3C-8D13EC4A2560}" srcOrd="0" destOrd="0" presId="urn:microsoft.com/office/officeart/2005/8/layout/hList1"/>
    <dgm:cxn modelId="{36AE80AF-19EF-4B45-99BA-39197FB11C99}" type="presOf" srcId="{61BA4F60-FC86-4535-A7F1-70D9B43CF5AC}" destId="{EF348668-BBEB-4C84-A2BE-B600FDF97830}" srcOrd="0" destOrd="0" presId="urn:microsoft.com/office/officeart/2005/8/layout/hList1"/>
    <dgm:cxn modelId="{8BF8A6B2-567E-464B-8EEB-389872258AF6}" srcId="{61BA4F60-FC86-4535-A7F1-70D9B43CF5AC}" destId="{4EC10C8F-91C6-4D4F-B6F5-C89EBCDA326F}" srcOrd="0" destOrd="0" parTransId="{AC45C2B4-7DF6-40B0-B666-FC77DCF16C51}" sibTransId="{8E3BB809-E5C1-4523-90CC-805B1335FF4B}"/>
    <dgm:cxn modelId="{B2BC5CB5-801E-4AD0-A583-3B5C3E38A18F}" type="presOf" srcId="{59FA74F2-D683-4153-BCFE-F2BF0EEFFC8C}" destId="{4D162093-4703-4875-AEB9-2240E89649F4}" srcOrd="0" destOrd="0" presId="urn:microsoft.com/office/officeart/2005/8/layout/hList1"/>
    <dgm:cxn modelId="{4AC076B6-1C14-504B-9437-677B26B73738}" type="presOf" srcId="{D019DE7D-D9DE-004F-BE51-F10AE8BC778E}" destId="{4968B872-57E3-480B-968C-DD4C8A8B1640}" srcOrd="0" destOrd="5" presId="urn:microsoft.com/office/officeart/2005/8/layout/hList1"/>
    <dgm:cxn modelId="{4DAC48DC-F5E9-7A43-86B9-4265656BDEA8}" srcId="{FBC458EE-DC7C-4364-9CD0-65A455DC2B6B}" destId="{E75ED6CC-EC4F-E34F-90FF-97712F15D70A}" srcOrd="1" destOrd="0" parTransId="{EDC429B2-3CA4-B54F-875B-321F202A1F21}" sibTransId="{8B906F23-7054-144B-AD78-7972E469976E}"/>
    <dgm:cxn modelId="{15EC86E6-7E55-F34B-95F6-FFC60E578B03}" type="presOf" srcId="{EF8B4081-38E6-3B43-93C3-A2D2D481A031}" destId="{4968B872-57E3-480B-968C-DD4C8A8B1640}" srcOrd="0" destOrd="3" presId="urn:microsoft.com/office/officeart/2005/8/layout/hList1"/>
    <dgm:cxn modelId="{C9DB85E8-6538-4F97-B40A-A508B72F04F5}" type="presOf" srcId="{BF2FD65D-2325-4BEE-8FE8-C703788C100C}" destId="{FB710F88-E023-49C5-9C8F-1B07C9EB63F9}" srcOrd="0" destOrd="0" presId="urn:microsoft.com/office/officeart/2005/8/layout/hList1"/>
    <dgm:cxn modelId="{69451AFD-10B7-934C-BFC0-66F7F716A061}" srcId="{FBC458EE-DC7C-4364-9CD0-65A455DC2B6B}" destId="{5B3ADA76-666D-C743-A847-7DD6F09C4D4D}" srcOrd="2" destOrd="0" parTransId="{22EF8F81-CF61-7F48-A1AA-5970F800A289}" sibTransId="{E1550AA4-A4CF-5447-97B6-B9A04A71E937}"/>
    <dgm:cxn modelId="{B316B439-1B5C-4E05-85D0-8A8B972086F1}" type="presParOf" srcId="{4E9E4B72-6DF8-42AE-B90B-8D1A527181B6}" destId="{F92CEF56-0859-4C70-BB0C-D599800A78D0}" srcOrd="0" destOrd="0" presId="urn:microsoft.com/office/officeart/2005/8/layout/hList1"/>
    <dgm:cxn modelId="{9DE11603-94BF-46C9-A651-5126C52C0A7B}" type="presParOf" srcId="{F92CEF56-0859-4C70-BB0C-D599800A78D0}" destId="{EF348668-BBEB-4C84-A2BE-B600FDF97830}" srcOrd="0" destOrd="0" presId="urn:microsoft.com/office/officeart/2005/8/layout/hList1"/>
    <dgm:cxn modelId="{321B2EBE-CD31-4B7E-BCAA-73E3E653DC2A}" type="presParOf" srcId="{F92CEF56-0859-4C70-BB0C-D599800A78D0}" destId="{5C6FFE2C-7578-4DA8-9E3C-8D13EC4A2560}" srcOrd="1" destOrd="0" presId="urn:microsoft.com/office/officeart/2005/8/layout/hList1"/>
    <dgm:cxn modelId="{D23CDC53-B413-4F0F-AC16-320D72051FBC}" type="presParOf" srcId="{4E9E4B72-6DF8-42AE-B90B-8D1A527181B6}" destId="{B36DBB01-E5F6-458C-BD1F-ADFB11EA88F4}" srcOrd="1" destOrd="0" presId="urn:microsoft.com/office/officeart/2005/8/layout/hList1"/>
    <dgm:cxn modelId="{A160D3E9-11B9-479C-9BBE-843453234B5A}" type="presParOf" srcId="{4E9E4B72-6DF8-42AE-B90B-8D1A527181B6}" destId="{80C855BD-AFD9-4397-AE42-0EE1E7F4CF3C}" srcOrd="2" destOrd="0" presId="urn:microsoft.com/office/officeart/2005/8/layout/hList1"/>
    <dgm:cxn modelId="{E8909510-6117-4C5C-9BD5-437C3CCB31D7}" type="presParOf" srcId="{80C855BD-AFD9-4397-AE42-0EE1E7F4CF3C}" destId="{FB710F88-E023-49C5-9C8F-1B07C9EB63F9}" srcOrd="0" destOrd="0" presId="urn:microsoft.com/office/officeart/2005/8/layout/hList1"/>
    <dgm:cxn modelId="{9C565962-E043-414D-A862-7FC5D9642C49}" type="presParOf" srcId="{80C855BD-AFD9-4397-AE42-0EE1E7F4CF3C}" destId="{19E30AFC-64CD-4258-97AE-A78BC548BBD1}" srcOrd="1" destOrd="0" presId="urn:microsoft.com/office/officeart/2005/8/layout/hList1"/>
    <dgm:cxn modelId="{6059BBC0-1D7C-4C7B-A39D-0F50D8AB30DC}" type="presParOf" srcId="{4E9E4B72-6DF8-42AE-B90B-8D1A527181B6}" destId="{C2876D8F-1A34-4AD1-AEFC-582F4FAC6ABD}" srcOrd="3" destOrd="0" presId="urn:microsoft.com/office/officeart/2005/8/layout/hList1"/>
    <dgm:cxn modelId="{7EE5373F-9562-4DCE-9878-8E085AB2C22B}" type="presParOf" srcId="{4E9E4B72-6DF8-42AE-B90B-8D1A527181B6}" destId="{774F5E22-9A43-485C-B1D3-4E452C2EF577}" srcOrd="4" destOrd="0" presId="urn:microsoft.com/office/officeart/2005/8/layout/hList1"/>
    <dgm:cxn modelId="{F5558954-EC2F-4541-A770-74043BA0076A}" type="presParOf" srcId="{774F5E22-9A43-485C-B1D3-4E452C2EF577}" destId="{4D162093-4703-4875-AEB9-2240E89649F4}" srcOrd="0" destOrd="0" presId="urn:microsoft.com/office/officeart/2005/8/layout/hList1"/>
    <dgm:cxn modelId="{96755667-32BC-4193-AEB0-848DF47331D5}" type="presParOf" srcId="{774F5E22-9A43-485C-B1D3-4E452C2EF577}" destId="{C9102641-FB88-4171-B692-A25A63E33B51}" srcOrd="1" destOrd="0" presId="urn:microsoft.com/office/officeart/2005/8/layout/hList1"/>
    <dgm:cxn modelId="{53550A30-F6CB-4EBE-A203-6BDB36AE1B18}" type="presParOf" srcId="{4E9E4B72-6DF8-42AE-B90B-8D1A527181B6}" destId="{40714F3C-D2F5-4ACF-934F-6362E15D691B}" srcOrd="5" destOrd="0" presId="urn:microsoft.com/office/officeart/2005/8/layout/hList1"/>
    <dgm:cxn modelId="{EB7F479C-5E19-460B-813F-2A285A15EA3D}" type="presParOf" srcId="{4E9E4B72-6DF8-42AE-B90B-8D1A527181B6}" destId="{200F0DEC-C7A8-4B59-ACE7-673E818D70CD}" srcOrd="6" destOrd="0" presId="urn:microsoft.com/office/officeart/2005/8/layout/hList1"/>
    <dgm:cxn modelId="{CCDFF603-F801-4539-A247-31F01B4A76CB}" type="presParOf" srcId="{200F0DEC-C7A8-4B59-ACE7-673E818D70CD}" destId="{1270E914-C77D-4DFA-ADE9-34687088D2F0}" srcOrd="0" destOrd="0" presId="urn:microsoft.com/office/officeart/2005/8/layout/hList1"/>
    <dgm:cxn modelId="{1ADABEA7-A710-4346-A485-C69073FDEF7E}" type="presParOf" srcId="{200F0DEC-C7A8-4B59-ACE7-673E818D70CD}" destId="{4968B872-57E3-480B-968C-DD4C8A8B164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55A72-F7A5-4808-BD66-6BC8C33E963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475D05-A15D-4713-A293-C4E682E9E1F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Ensuring structural identifiability is crucial before estimating model parameters from observational data.</a:t>
          </a:r>
          <a:endParaRPr lang="en-US" dirty="0">
            <a:solidFill>
              <a:sysClr val="windowText" lastClr="000000"/>
            </a:solidFill>
          </a:endParaRPr>
        </a:p>
      </dgm:t>
    </dgm:pt>
    <dgm:pt modelId="{281E4683-A144-416F-954C-CB26F1013481}" type="parTrans" cxnId="{8810EC3F-66FA-4DB3-ABD9-4676983202F3}">
      <dgm:prSet/>
      <dgm:spPr/>
      <dgm:t>
        <a:bodyPr/>
        <a:lstStyle/>
        <a:p>
          <a:endParaRPr lang="en-US"/>
        </a:p>
      </dgm:t>
    </dgm:pt>
    <dgm:pt modelId="{9FB9E56F-FC6B-4FEC-B50D-37E3B399914D}" type="sibTrans" cxnId="{8810EC3F-66FA-4DB3-ABD9-4676983202F3}">
      <dgm:prSet/>
      <dgm:spPr/>
      <dgm:t>
        <a:bodyPr/>
        <a:lstStyle/>
        <a:p>
          <a:endParaRPr lang="en-US"/>
        </a:p>
      </dgm:t>
    </dgm:pt>
    <dgm:pt modelId="{3A34A1BF-BB17-40E2-B9B6-5FE9A961EC3B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Identifiability guarantees that each parameter can be uniquely estimated from perfect, noise-free data.</a:t>
          </a:r>
          <a:endParaRPr lang="en-US" dirty="0"/>
        </a:p>
      </dgm:t>
    </dgm:pt>
    <dgm:pt modelId="{60C85D9C-C2C5-4F80-8A01-AAB915FB7E7D}" type="parTrans" cxnId="{B1B76EB9-3F78-4982-926D-8AC9F8CBEB5C}">
      <dgm:prSet/>
      <dgm:spPr/>
      <dgm:t>
        <a:bodyPr/>
        <a:lstStyle/>
        <a:p>
          <a:endParaRPr lang="en-US"/>
        </a:p>
      </dgm:t>
    </dgm:pt>
    <dgm:pt modelId="{4BCF1C44-E7AA-4985-A27C-A3C1B9167E6F}" type="sibTrans" cxnId="{B1B76EB9-3F78-4982-926D-8AC9F8CBEB5C}">
      <dgm:prSet/>
      <dgm:spPr/>
      <dgm:t>
        <a:bodyPr/>
        <a:lstStyle/>
        <a:p>
          <a:endParaRPr lang="en-US"/>
        </a:p>
      </dgm:t>
    </dgm:pt>
    <dgm:pt modelId="{F17F562B-060C-444D-9E02-C709E13BD5F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Knowing the initial conditions can make previously unidentifiable parameters identifiable.</a:t>
          </a:r>
          <a:endParaRPr lang="en-US" dirty="0"/>
        </a:p>
      </dgm:t>
    </dgm:pt>
    <dgm:pt modelId="{CC6C3843-74C7-4839-8370-EB330AD16578}" type="parTrans" cxnId="{A787F3EC-F790-4F64-8EA6-3C1285F77F69}">
      <dgm:prSet/>
      <dgm:spPr/>
      <dgm:t>
        <a:bodyPr/>
        <a:lstStyle/>
        <a:p>
          <a:endParaRPr lang="en-US"/>
        </a:p>
      </dgm:t>
    </dgm:pt>
    <dgm:pt modelId="{4FA81D30-500D-41D2-8E6C-D4E25EEC0CF7}" type="sibTrans" cxnId="{A787F3EC-F790-4F64-8EA6-3C1285F77F69}">
      <dgm:prSet/>
      <dgm:spPr/>
      <dgm:t>
        <a:bodyPr/>
        <a:lstStyle/>
        <a:p>
          <a:endParaRPr lang="en-US"/>
        </a:p>
      </dgm:t>
    </dgm:pt>
    <dgm:pt modelId="{E422C685-2F91-4C0E-BF8A-59F8E4654F8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 structurally identifiable model may still face practical identifiability challenges if the data quality is poor.</a:t>
          </a:r>
          <a:endParaRPr lang="en-US" dirty="0"/>
        </a:p>
      </dgm:t>
    </dgm:pt>
    <dgm:pt modelId="{0EE03FB5-6BBA-4A49-92C9-BA76DBB13300}" type="parTrans" cxnId="{3CEF4CB0-74F3-46F0-9647-240AB6BDE4D3}">
      <dgm:prSet/>
      <dgm:spPr/>
      <dgm:t>
        <a:bodyPr/>
        <a:lstStyle/>
        <a:p>
          <a:endParaRPr lang="en-US"/>
        </a:p>
      </dgm:t>
    </dgm:pt>
    <dgm:pt modelId="{7359F630-2E6F-4F77-BA60-9FB172FC173E}" type="sibTrans" cxnId="{3CEF4CB0-74F3-46F0-9647-240AB6BDE4D3}">
      <dgm:prSet/>
      <dgm:spPr/>
      <dgm:t>
        <a:bodyPr/>
        <a:lstStyle/>
        <a:p>
          <a:endParaRPr lang="en-US"/>
        </a:p>
      </dgm:t>
    </dgm:pt>
    <dgm:pt modelId="{074D3C81-0815-4A53-A0ED-1F0B9BC1733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Incorporating prior knowledge or fixing certain parameters can help achieve structural </a:t>
          </a:r>
          <a:br>
            <a:rPr lang="en-US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b="0" i="0" dirty="0">
              <a:latin typeface="Arial" panose="020B0604020202020204" pitchFamily="34" charset="0"/>
              <a:cs typeface="Arial" panose="020B0604020202020204" pitchFamily="34" charset="0"/>
            </a:rPr>
            <a:t>identifiability.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2A940F-26DF-473C-8C51-9B9451980BF7}" type="parTrans" cxnId="{C9E23FD7-8D65-43E3-92AD-06003BFFDC80}">
      <dgm:prSet/>
      <dgm:spPr/>
      <dgm:t>
        <a:bodyPr/>
        <a:lstStyle/>
        <a:p>
          <a:endParaRPr lang="en-US"/>
        </a:p>
      </dgm:t>
    </dgm:pt>
    <dgm:pt modelId="{5C26E0A7-29D0-426B-A039-438C058F1158}" type="sibTrans" cxnId="{C9E23FD7-8D65-43E3-92AD-06003BFFDC80}">
      <dgm:prSet/>
      <dgm:spPr/>
      <dgm:t>
        <a:bodyPr/>
        <a:lstStyle/>
        <a:p>
          <a:endParaRPr lang="en-US"/>
        </a:p>
      </dgm:t>
    </dgm:pt>
    <dgm:pt modelId="{42BC5831-02F9-4819-A681-9DCCBD69439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Some parameters may be unidentifiable due to correlations with other parameters.</a:t>
          </a:r>
        </a:p>
      </dgm:t>
    </dgm:pt>
    <dgm:pt modelId="{9F93A171-EA98-4060-A9E8-99EE489AFB32}" type="parTrans" cxnId="{4DE86D64-561A-4EB1-8029-6C7DAFE99F81}">
      <dgm:prSet/>
      <dgm:spPr/>
      <dgm:t>
        <a:bodyPr/>
        <a:lstStyle/>
        <a:p>
          <a:endParaRPr lang="en-US"/>
        </a:p>
      </dgm:t>
    </dgm:pt>
    <dgm:pt modelId="{A0B26AE5-9759-4E26-A62D-F940A82D0111}" type="sibTrans" cxnId="{4DE86D64-561A-4EB1-8029-6C7DAFE99F81}">
      <dgm:prSet/>
      <dgm:spPr/>
      <dgm:t>
        <a:bodyPr/>
        <a:lstStyle/>
        <a:p>
          <a:endParaRPr lang="en-US"/>
        </a:p>
      </dgm:t>
    </dgm:pt>
    <dgm:pt modelId="{AE54218D-F92C-44C0-885F-620B548A6B5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When only a limited subset of the system's states is observed, identifiability issues are more likely to occur.</a:t>
          </a:r>
        </a:p>
      </dgm:t>
    </dgm:pt>
    <dgm:pt modelId="{0F3BF70A-89C1-4FDC-8B6F-782E5BB9B7BD}" type="parTrans" cxnId="{501CF8DA-39F3-4D89-821B-B64826E59A1E}">
      <dgm:prSet/>
      <dgm:spPr/>
      <dgm:t>
        <a:bodyPr/>
        <a:lstStyle/>
        <a:p>
          <a:endParaRPr lang="en-US"/>
        </a:p>
      </dgm:t>
    </dgm:pt>
    <dgm:pt modelId="{19D7D5C9-D457-4029-A207-FFA33E322FE6}" type="sibTrans" cxnId="{501CF8DA-39F3-4D89-821B-B64826E59A1E}">
      <dgm:prSet/>
      <dgm:spPr/>
      <dgm:t>
        <a:bodyPr/>
        <a:lstStyle/>
        <a:p>
          <a:endParaRPr lang="en-US"/>
        </a:p>
      </dgm:t>
    </dgm:pt>
    <dgm:pt modelId="{D37D39FC-01D8-48CE-92A0-85CF20DD406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95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Including multiple types of observations can help resolve identifiability issues.</a:t>
          </a:r>
        </a:p>
      </dgm:t>
    </dgm:pt>
    <dgm:pt modelId="{07BEAF5B-51F7-48A8-A706-9B83B6539EC3}" type="parTrans" cxnId="{B3F43E8A-BC06-4E5B-A250-6ECFFD87CF3E}">
      <dgm:prSet/>
      <dgm:spPr/>
      <dgm:t>
        <a:bodyPr/>
        <a:lstStyle/>
        <a:p>
          <a:endParaRPr lang="en-US"/>
        </a:p>
      </dgm:t>
    </dgm:pt>
    <dgm:pt modelId="{30C98192-71F1-4988-AFA4-AC50AD9A0252}" type="sibTrans" cxnId="{B3F43E8A-BC06-4E5B-A250-6ECFFD87CF3E}">
      <dgm:prSet/>
      <dgm:spPr/>
      <dgm:t>
        <a:bodyPr/>
        <a:lstStyle/>
        <a:p>
          <a:endParaRPr lang="en-US"/>
        </a:p>
      </dgm:t>
    </dgm:pt>
    <dgm:pt modelId="{B43ABE6B-DB4B-40E7-9DD1-432BEC7FC825}" type="pres">
      <dgm:prSet presAssocID="{77055A72-F7A5-4808-BD66-6BC8C33E9634}" presName="diagram" presStyleCnt="0">
        <dgm:presLayoutVars>
          <dgm:dir/>
          <dgm:resizeHandles val="exact"/>
        </dgm:presLayoutVars>
      </dgm:prSet>
      <dgm:spPr/>
    </dgm:pt>
    <dgm:pt modelId="{89974029-54DA-4A7D-B07A-56B7E1FCA33F}" type="pres">
      <dgm:prSet presAssocID="{F3475D05-A15D-4713-A293-C4E682E9E1FB}" presName="node" presStyleLbl="node1" presStyleIdx="0" presStyleCnt="8">
        <dgm:presLayoutVars>
          <dgm:bulletEnabled val="1"/>
        </dgm:presLayoutVars>
      </dgm:prSet>
      <dgm:spPr/>
    </dgm:pt>
    <dgm:pt modelId="{66FB2090-3866-4970-8EE8-D7060E0399BF}" type="pres">
      <dgm:prSet presAssocID="{9FB9E56F-FC6B-4FEC-B50D-37E3B399914D}" presName="sibTrans" presStyleCnt="0"/>
      <dgm:spPr/>
    </dgm:pt>
    <dgm:pt modelId="{F7A26FB0-7442-4E5E-BACB-F1CAEA5AC877}" type="pres">
      <dgm:prSet presAssocID="{3A34A1BF-BB17-40E2-B9B6-5FE9A961EC3B}" presName="node" presStyleLbl="node1" presStyleIdx="1" presStyleCnt="8">
        <dgm:presLayoutVars>
          <dgm:bulletEnabled val="1"/>
        </dgm:presLayoutVars>
      </dgm:prSet>
      <dgm:spPr/>
    </dgm:pt>
    <dgm:pt modelId="{0259DB4B-EA86-4478-A7A2-E8508EF9A3D1}" type="pres">
      <dgm:prSet presAssocID="{4BCF1C44-E7AA-4985-A27C-A3C1B9167E6F}" presName="sibTrans" presStyleCnt="0"/>
      <dgm:spPr/>
    </dgm:pt>
    <dgm:pt modelId="{4E83D371-EFEC-46A8-9810-94909A0FA97F}" type="pres">
      <dgm:prSet presAssocID="{D37D39FC-01D8-48CE-92A0-85CF20DD406E}" presName="node" presStyleLbl="node1" presStyleIdx="2" presStyleCnt="8">
        <dgm:presLayoutVars>
          <dgm:bulletEnabled val="1"/>
        </dgm:presLayoutVars>
      </dgm:prSet>
      <dgm:spPr/>
    </dgm:pt>
    <dgm:pt modelId="{B7AFB281-25B5-42CB-87FC-BB8B17421F20}" type="pres">
      <dgm:prSet presAssocID="{30C98192-71F1-4988-AFA4-AC50AD9A0252}" presName="sibTrans" presStyleCnt="0"/>
      <dgm:spPr/>
    </dgm:pt>
    <dgm:pt modelId="{BCFC1549-1978-4AA0-80E5-CD5775C1CE20}" type="pres">
      <dgm:prSet presAssocID="{AE54218D-F92C-44C0-885F-620B548A6B51}" presName="node" presStyleLbl="node1" presStyleIdx="3" presStyleCnt="8">
        <dgm:presLayoutVars>
          <dgm:bulletEnabled val="1"/>
        </dgm:presLayoutVars>
      </dgm:prSet>
      <dgm:spPr/>
    </dgm:pt>
    <dgm:pt modelId="{6635CC2C-9118-41D1-89A0-9B8A8FB5728B}" type="pres">
      <dgm:prSet presAssocID="{19D7D5C9-D457-4029-A207-FFA33E322FE6}" presName="sibTrans" presStyleCnt="0"/>
      <dgm:spPr/>
    </dgm:pt>
    <dgm:pt modelId="{965FC8C5-F082-46D3-94C7-4F94C6C7EC47}" type="pres">
      <dgm:prSet presAssocID="{42BC5831-02F9-4819-A681-9DCCBD694390}" presName="node" presStyleLbl="node1" presStyleIdx="4" presStyleCnt="8">
        <dgm:presLayoutVars>
          <dgm:bulletEnabled val="1"/>
        </dgm:presLayoutVars>
      </dgm:prSet>
      <dgm:spPr/>
    </dgm:pt>
    <dgm:pt modelId="{6924F92C-90A0-4A7F-9013-144E9296FDDA}" type="pres">
      <dgm:prSet presAssocID="{A0B26AE5-9759-4E26-A62D-F940A82D0111}" presName="sibTrans" presStyleCnt="0"/>
      <dgm:spPr/>
    </dgm:pt>
    <dgm:pt modelId="{DED54FF2-FFEA-4C07-A27C-C83C6AC945AB}" type="pres">
      <dgm:prSet presAssocID="{F17F562B-060C-444D-9E02-C709E13BD5F6}" presName="node" presStyleLbl="node1" presStyleIdx="5" presStyleCnt="8">
        <dgm:presLayoutVars>
          <dgm:bulletEnabled val="1"/>
        </dgm:presLayoutVars>
      </dgm:prSet>
      <dgm:spPr/>
    </dgm:pt>
    <dgm:pt modelId="{A1E8A702-E3B1-432F-822A-90DBB7C9B0EC}" type="pres">
      <dgm:prSet presAssocID="{4FA81D30-500D-41D2-8E6C-D4E25EEC0CF7}" presName="sibTrans" presStyleCnt="0"/>
      <dgm:spPr/>
    </dgm:pt>
    <dgm:pt modelId="{177B2B87-B546-4C34-89B9-CF5B7648A772}" type="pres">
      <dgm:prSet presAssocID="{E422C685-2F91-4C0E-BF8A-59F8E4654F85}" presName="node" presStyleLbl="node1" presStyleIdx="6" presStyleCnt="8">
        <dgm:presLayoutVars>
          <dgm:bulletEnabled val="1"/>
        </dgm:presLayoutVars>
      </dgm:prSet>
      <dgm:spPr/>
    </dgm:pt>
    <dgm:pt modelId="{860E0CBC-5281-479B-9703-3A7B8994175E}" type="pres">
      <dgm:prSet presAssocID="{7359F630-2E6F-4F77-BA60-9FB172FC173E}" presName="sibTrans" presStyleCnt="0"/>
      <dgm:spPr/>
    </dgm:pt>
    <dgm:pt modelId="{8CCF705C-9B4E-407F-B7F7-4D508455FD67}" type="pres">
      <dgm:prSet presAssocID="{074D3C81-0815-4A53-A0ED-1F0B9BC17332}" presName="node" presStyleLbl="node1" presStyleIdx="7" presStyleCnt="8">
        <dgm:presLayoutVars>
          <dgm:bulletEnabled val="1"/>
        </dgm:presLayoutVars>
      </dgm:prSet>
      <dgm:spPr/>
    </dgm:pt>
  </dgm:ptLst>
  <dgm:cxnLst>
    <dgm:cxn modelId="{1902AA3B-5A8C-4117-8E1C-A85BE0FD20E9}" type="presOf" srcId="{D37D39FC-01D8-48CE-92A0-85CF20DD406E}" destId="{4E83D371-EFEC-46A8-9810-94909A0FA97F}" srcOrd="0" destOrd="0" presId="urn:microsoft.com/office/officeart/2005/8/layout/default"/>
    <dgm:cxn modelId="{8810EC3F-66FA-4DB3-ABD9-4676983202F3}" srcId="{77055A72-F7A5-4808-BD66-6BC8C33E9634}" destId="{F3475D05-A15D-4713-A293-C4E682E9E1FB}" srcOrd="0" destOrd="0" parTransId="{281E4683-A144-416F-954C-CB26F1013481}" sibTransId="{9FB9E56F-FC6B-4FEC-B50D-37E3B399914D}"/>
    <dgm:cxn modelId="{5F9F4554-4321-47E2-8E8A-FD4F6F51AD29}" type="presOf" srcId="{AE54218D-F92C-44C0-885F-620B548A6B51}" destId="{BCFC1549-1978-4AA0-80E5-CD5775C1CE20}" srcOrd="0" destOrd="0" presId="urn:microsoft.com/office/officeart/2005/8/layout/default"/>
    <dgm:cxn modelId="{47BBC15F-518A-425A-9BBA-88C0EBF8EE4F}" type="presOf" srcId="{E422C685-2F91-4C0E-BF8A-59F8E4654F85}" destId="{177B2B87-B546-4C34-89B9-CF5B7648A772}" srcOrd="0" destOrd="0" presId="urn:microsoft.com/office/officeart/2005/8/layout/default"/>
    <dgm:cxn modelId="{4DE86D64-561A-4EB1-8029-6C7DAFE99F81}" srcId="{77055A72-F7A5-4808-BD66-6BC8C33E9634}" destId="{42BC5831-02F9-4819-A681-9DCCBD694390}" srcOrd="4" destOrd="0" parTransId="{9F93A171-EA98-4060-A9E8-99EE489AFB32}" sibTransId="{A0B26AE5-9759-4E26-A62D-F940A82D0111}"/>
    <dgm:cxn modelId="{880E2666-AFF3-4687-BAD8-4D67847ECD63}" type="presOf" srcId="{F3475D05-A15D-4713-A293-C4E682E9E1FB}" destId="{89974029-54DA-4A7D-B07A-56B7E1FCA33F}" srcOrd="0" destOrd="0" presId="urn:microsoft.com/office/officeart/2005/8/layout/default"/>
    <dgm:cxn modelId="{D89F3078-A206-462E-9FC0-23E9F1F75770}" type="presOf" srcId="{3A34A1BF-BB17-40E2-B9B6-5FE9A961EC3B}" destId="{F7A26FB0-7442-4E5E-BACB-F1CAEA5AC877}" srcOrd="0" destOrd="0" presId="urn:microsoft.com/office/officeart/2005/8/layout/default"/>
    <dgm:cxn modelId="{B3F43E8A-BC06-4E5B-A250-6ECFFD87CF3E}" srcId="{77055A72-F7A5-4808-BD66-6BC8C33E9634}" destId="{D37D39FC-01D8-48CE-92A0-85CF20DD406E}" srcOrd="2" destOrd="0" parTransId="{07BEAF5B-51F7-48A8-A706-9B83B6539EC3}" sibTransId="{30C98192-71F1-4988-AFA4-AC50AD9A0252}"/>
    <dgm:cxn modelId="{3CEF4CB0-74F3-46F0-9647-240AB6BDE4D3}" srcId="{77055A72-F7A5-4808-BD66-6BC8C33E9634}" destId="{E422C685-2F91-4C0E-BF8A-59F8E4654F85}" srcOrd="6" destOrd="0" parTransId="{0EE03FB5-6BBA-4A49-92C9-BA76DBB13300}" sibTransId="{7359F630-2E6F-4F77-BA60-9FB172FC173E}"/>
    <dgm:cxn modelId="{B1B76EB9-3F78-4982-926D-8AC9F8CBEB5C}" srcId="{77055A72-F7A5-4808-BD66-6BC8C33E9634}" destId="{3A34A1BF-BB17-40E2-B9B6-5FE9A961EC3B}" srcOrd="1" destOrd="0" parTransId="{60C85D9C-C2C5-4F80-8A01-AAB915FB7E7D}" sibTransId="{4BCF1C44-E7AA-4985-A27C-A3C1B9167E6F}"/>
    <dgm:cxn modelId="{43599DC3-EFF8-4D6C-93DB-B25DDFA677F7}" type="presOf" srcId="{F17F562B-060C-444D-9E02-C709E13BD5F6}" destId="{DED54FF2-FFEA-4C07-A27C-C83C6AC945AB}" srcOrd="0" destOrd="0" presId="urn:microsoft.com/office/officeart/2005/8/layout/default"/>
    <dgm:cxn modelId="{C9E23FD7-8D65-43E3-92AD-06003BFFDC80}" srcId="{77055A72-F7A5-4808-BD66-6BC8C33E9634}" destId="{074D3C81-0815-4A53-A0ED-1F0B9BC17332}" srcOrd="7" destOrd="0" parTransId="{EC2A940F-26DF-473C-8C51-9B9451980BF7}" sibTransId="{5C26E0A7-29D0-426B-A039-438C058F1158}"/>
    <dgm:cxn modelId="{4F9183DA-3FE5-44A2-8320-5902828ACEBF}" type="presOf" srcId="{074D3C81-0815-4A53-A0ED-1F0B9BC17332}" destId="{8CCF705C-9B4E-407F-B7F7-4D508455FD67}" srcOrd="0" destOrd="0" presId="urn:microsoft.com/office/officeart/2005/8/layout/default"/>
    <dgm:cxn modelId="{501CF8DA-39F3-4D89-821B-B64826E59A1E}" srcId="{77055A72-F7A5-4808-BD66-6BC8C33E9634}" destId="{AE54218D-F92C-44C0-885F-620B548A6B51}" srcOrd="3" destOrd="0" parTransId="{0F3BF70A-89C1-4FDC-8B6F-782E5BB9B7BD}" sibTransId="{19D7D5C9-D457-4029-A207-FFA33E322FE6}"/>
    <dgm:cxn modelId="{A787F3EC-F790-4F64-8EA6-3C1285F77F69}" srcId="{77055A72-F7A5-4808-BD66-6BC8C33E9634}" destId="{F17F562B-060C-444D-9E02-C709E13BD5F6}" srcOrd="5" destOrd="0" parTransId="{CC6C3843-74C7-4839-8370-EB330AD16578}" sibTransId="{4FA81D30-500D-41D2-8E6C-D4E25EEC0CF7}"/>
    <dgm:cxn modelId="{371C2AF5-7089-4061-B0DE-52B5D5A51E53}" type="presOf" srcId="{42BC5831-02F9-4819-A681-9DCCBD694390}" destId="{965FC8C5-F082-46D3-94C7-4F94C6C7EC47}" srcOrd="0" destOrd="0" presId="urn:microsoft.com/office/officeart/2005/8/layout/default"/>
    <dgm:cxn modelId="{97B223FC-D720-415B-95FA-D454C6ACF776}" type="presOf" srcId="{77055A72-F7A5-4808-BD66-6BC8C33E9634}" destId="{B43ABE6B-DB4B-40E7-9DD1-432BEC7FC825}" srcOrd="0" destOrd="0" presId="urn:microsoft.com/office/officeart/2005/8/layout/default"/>
    <dgm:cxn modelId="{6AD599DC-8A19-4223-88DD-5EA7B028075F}" type="presParOf" srcId="{B43ABE6B-DB4B-40E7-9DD1-432BEC7FC825}" destId="{89974029-54DA-4A7D-B07A-56B7E1FCA33F}" srcOrd="0" destOrd="0" presId="urn:microsoft.com/office/officeart/2005/8/layout/default"/>
    <dgm:cxn modelId="{9665EB33-9880-4635-B247-4E324789733B}" type="presParOf" srcId="{B43ABE6B-DB4B-40E7-9DD1-432BEC7FC825}" destId="{66FB2090-3866-4970-8EE8-D7060E0399BF}" srcOrd="1" destOrd="0" presId="urn:microsoft.com/office/officeart/2005/8/layout/default"/>
    <dgm:cxn modelId="{44A13717-B07B-40C6-AF1E-EEB38CDB4C30}" type="presParOf" srcId="{B43ABE6B-DB4B-40E7-9DD1-432BEC7FC825}" destId="{F7A26FB0-7442-4E5E-BACB-F1CAEA5AC877}" srcOrd="2" destOrd="0" presId="urn:microsoft.com/office/officeart/2005/8/layout/default"/>
    <dgm:cxn modelId="{FCCFDB66-D360-474B-822E-287B68FB0326}" type="presParOf" srcId="{B43ABE6B-DB4B-40E7-9DD1-432BEC7FC825}" destId="{0259DB4B-EA86-4478-A7A2-E8508EF9A3D1}" srcOrd="3" destOrd="0" presId="urn:microsoft.com/office/officeart/2005/8/layout/default"/>
    <dgm:cxn modelId="{139DAE7C-2F75-43CB-AB62-C9661F2F30FA}" type="presParOf" srcId="{B43ABE6B-DB4B-40E7-9DD1-432BEC7FC825}" destId="{4E83D371-EFEC-46A8-9810-94909A0FA97F}" srcOrd="4" destOrd="0" presId="urn:microsoft.com/office/officeart/2005/8/layout/default"/>
    <dgm:cxn modelId="{C9DB0972-882B-4D3C-B1BE-9C68840FC2B2}" type="presParOf" srcId="{B43ABE6B-DB4B-40E7-9DD1-432BEC7FC825}" destId="{B7AFB281-25B5-42CB-87FC-BB8B17421F20}" srcOrd="5" destOrd="0" presId="urn:microsoft.com/office/officeart/2005/8/layout/default"/>
    <dgm:cxn modelId="{2DA7D7F6-2194-40FB-BE8F-324475ABF91C}" type="presParOf" srcId="{B43ABE6B-DB4B-40E7-9DD1-432BEC7FC825}" destId="{BCFC1549-1978-4AA0-80E5-CD5775C1CE20}" srcOrd="6" destOrd="0" presId="urn:microsoft.com/office/officeart/2005/8/layout/default"/>
    <dgm:cxn modelId="{AE1B4F8F-5FB0-45E6-963A-63CD1BC9931A}" type="presParOf" srcId="{B43ABE6B-DB4B-40E7-9DD1-432BEC7FC825}" destId="{6635CC2C-9118-41D1-89A0-9B8A8FB5728B}" srcOrd="7" destOrd="0" presId="urn:microsoft.com/office/officeart/2005/8/layout/default"/>
    <dgm:cxn modelId="{C69E8F93-D7B6-4B7B-AFD2-1E50E563C800}" type="presParOf" srcId="{B43ABE6B-DB4B-40E7-9DD1-432BEC7FC825}" destId="{965FC8C5-F082-46D3-94C7-4F94C6C7EC47}" srcOrd="8" destOrd="0" presId="urn:microsoft.com/office/officeart/2005/8/layout/default"/>
    <dgm:cxn modelId="{1126B096-A0DB-4E91-A5A2-A977CF0BF02D}" type="presParOf" srcId="{B43ABE6B-DB4B-40E7-9DD1-432BEC7FC825}" destId="{6924F92C-90A0-4A7F-9013-144E9296FDDA}" srcOrd="9" destOrd="0" presId="urn:microsoft.com/office/officeart/2005/8/layout/default"/>
    <dgm:cxn modelId="{BD636171-D6BF-4078-B2C4-B681D5854327}" type="presParOf" srcId="{B43ABE6B-DB4B-40E7-9DD1-432BEC7FC825}" destId="{DED54FF2-FFEA-4C07-A27C-C83C6AC945AB}" srcOrd="10" destOrd="0" presId="urn:microsoft.com/office/officeart/2005/8/layout/default"/>
    <dgm:cxn modelId="{3081FDB8-024A-467E-AE5C-6AD301F84B49}" type="presParOf" srcId="{B43ABE6B-DB4B-40E7-9DD1-432BEC7FC825}" destId="{A1E8A702-E3B1-432F-822A-90DBB7C9B0EC}" srcOrd="11" destOrd="0" presId="urn:microsoft.com/office/officeart/2005/8/layout/default"/>
    <dgm:cxn modelId="{6E8B58C7-EE1F-47B4-BAB6-FEFB003D33BC}" type="presParOf" srcId="{B43ABE6B-DB4B-40E7-9DD1-432BEC7FC825}" destId="{177B2B87-B546-4C34-89B9-CF5B7648A772}" srcOrd="12" destOrd="0" presId="urn:microsoft.com/office/officeart/2005/8/layout/default"/>
    <dgm:cxn modelId="{A86C65B2-DAFF-4BD9-863B-66BD2D1E9F7E}" type="presParOf" srcId="{B43ABE6B-DB4B-40E7-9DD1-432BEC7FC825}" destId="{860E0CBC-5281-479B-9703-3A7B8994175E}" srcOrd="13" destOrd="0" presId="urn:microsoft.com/office/officeart/2005/8/layout/default"/>
    <dgm:cxn modelId="{7E4F0D71-F3A0-4EE9-82C2-0277B15DF4AE}" type="presParOf" srcId="{B43ABE6B-DB4B-40E7-9DD1-432BEC7FC825}" destId="{8CCF705C-9B4E-407F-B7F7-4D508455FD6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48668-BBEB-4C84-A2BE-B600FDF97830}">
      <dsp:nvSpPr>
        <dsp:cNvPr id="0" name=""/>
        <dsp:cNvSpPr/>
      </dsp:nvSpPr>
      <dsp:spPr>
        <a:xfrm>
          <a:off x="4223" y="291529"/>
          <a:ext cx="2539780" cy="794967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Differential Algebra Method</a:t>
          </a:r>
          <a:endParaRPr lang="en-US" sz="23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23" y="291529"/>
        <a:ext cx="2539780" cy="794967"/>
      </dsp:txXfrm>
    </dsp:sp>
    <dsp:sp modelId="{5C6FFE2C-7578-4DA8-9E3C-8D13EC4A2560}">
      <dsp:nvSpPr>
        <dsp:cNvPr id="0" name=""/>
        <dsp:cNvSpPr/>
      </dsp:nvSpPr>
      <dsp:spPr>
        <a:xfrm>
          <a:off x="4223" y="1086497"/>
          <a:ext cx="2539780" cy="4040640"/>
        </a:xfrm>
        <a:prstGeom prst="rect">
          <a:avLst/>
        </a:prstGeom>
        <a:noFill/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Uses differential algebra to derive input-output equations, eliminating unobserved variables; handles complex models, requires symbolic computation software (e.g., DAISY, Mathematica).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200" kern="1200" dirty="0"/>
        </a:p>
      </dsp:txBody>
      <dsp:txXfrm>
        <a:off x="4223" y="1086497"/>
        <a:ext cx="2539780" cy="4040640"/>
      </dsp:txXfrm>
    </dsp:sp>
    <dsp:sp modelId="{FB710F88-E023-49C5-9C8F-1B07C9EB63F9}">
      <dsp:nvSpPr>
        <dsp:cNvPr id="0" name=""/>
        <dsp:cNvSpPr/>
      </dsp:nvSpPr>
      <dsp:spPr>
        <a:xfrm>
          <a:off x="2899573" y="291529"/>
          <a:ext cx="2539780" cy="794967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Taylor Series Method</a:t>
          </a:r>
          <a:endParaRPr lang="en-US" sz="23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99573" y="291529"/>
        <a:ext cx="2539780" cy="794967"/>
      </dsp:txXfrm>
    </dsp:sp>
    <dsp:sp modelId="{19E30AFC-64CD-4258-97AE-A78BC548BBD1}">
      <dsp:nvSpPr>
        <dsp:cNvPr id="0" name=""/>
        <dsp:cNvSpPr/>
      </dsp:nvSpPr>
      <dsp:spPr>
        <a:xfrm>
          <a:off x="2899573" y="1086497"/>
          <a:ext cx="2539780" cy="4040640"/>
        </a:xfrm>
        <a:prstGeom prst="rect">
          <a:avLst/>
        </a:prstGeom>
        <a:noFill/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Expands model equations into a Taylor series; simple for small models, computationally intensive for large ones.</a:t>
          </a:r>
        </a:p>
      </dsp:txBody>
      <dsp:txXfrm>
        <a:off x="2899573" y="1086497"/>
        <a:ext cx="2539780" cy="4040640"/>
      </dsp:txXfrm>
    </dsp:sp>
    <dsp:sp modelId="{4D162093-4703-4875-AEB9-2240E89649F4}">
      <dsp:nvSpPr>
        <dsp:cNvPr id="0" name=""/>
        <dsp:cNvSpPr/>
      </dsp:nvSpPr>
      <dsp:spPr>
        <a:xfrm>
          <a:off x="5794922" y="291529"/>
          <a:ext cx="2539780" cy="794967"/>
        </a:xfrm>
        <a:prstGeom prst="rect">
          <a:avLst/>
        </a:prstGeom>
        <a:solidFill>
          <a:schemeClr val="bg2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Direct Test Method</a:t>
          </a:r>
          <a:endParaRPr lang="en-US" sz="23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794922" y="291529"/>
        <a:ext cx="2539780" cy="794967"/>
      </dsp:txXfrm>
    </dsp:sp>
    <dsp:sp modelId="{C9102641-FB88-4171-B692-A25A63E33B51}">
      <dsp:nvSpPr>
        <dsp:cNvPr id="0" name=""/>
        <dsp:cNvSpPr/>
      </dsp:nvSpPr>
      <dsp:spPr>
        <a:xfrm>
          <a:off x="5794922" y="1086497"/>
          <a:ext cx="2539780" cy="4040640"/>
        </a:xfrm>
        <a:prstGeom prst="rect">
          <a:avLst/>
        </a:prstGeom>
        <a:noFill/>
        <a:ln w="1905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Tests uniqueness of parameter values by solving model equations for different parameter sets; straightforward, impractical for models with many parameters.</a:t>
          </a:r>
        </a:p>
      </dsp:txBody>
      <dsp:txXfrm>
        <a:off x="5794922" y="1086497"/>
        <a:ext cx="2539780" cy="4040640"/>
      </dsp:txXfrm>
    </dsp:sp>
    <dsp:sp modelId="{1270E914-C77D-4DFA-ADE9-34687088D2F0}">
      <dsp:nvSpPr>
        <dsp:cNvPr id="0" name=""/>
        <dsp:cNvSpPr/>
      </dsp:nvSpPr>
      <dsp:spPr>
        <a:xfrm>
          <a:off x="8658346" y="291529"/>
          <a:ext cx="2539780" cy="794967"/>
        </a:xfrm>
        <a:prstGeom prst="rect">
          <a:avLst/>
        </a:prstGeom>
        <a:solidFill>
          <a:schemeClr val="bg2"/>
        </a:solidFill>
        <a:ln w="762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Symbolic computation</a:t>
          </a:r>
          <a:endParaRPr lang="en-US" sz="2300" kern="1200" dirty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58346" y="291529"/>
        <a:ext cx="2539780" cy="794967"/>
      </dsp:txXfrm>
    </dsp:sp>
    <dsp:sp modelId="{4968B872-57E3-480B-968C-DD4C8A8B1640}">
      <dsp:nvSpPr>
        <dsp:cNvPr id="0" name=""/>
        <dsp:cNvSpPr/>
      </dsp:nvSpPr>
      <dsp:spPr>
        <a:xfrm>
          <a:off x="8658346" y="1086497"/>
          <a:ext cx="2539780" cy="4040640"/>
        </a:xfrm>
        <a:prstGeom prst="rect">
          <a:avLst/>
        </a:prstGeom>
        <a:noFill/>
        <a:ln w="762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Differential algebra</a:t>
          </a:r>
        </a:p>
        <a:p>
          <a:pPr marL="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Generating series</a:t>
          </a:r>
        </a:p>
        <a:p>
          <a:pPr marL="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Lie derivatives</a:t>
          </a:r>
        </a:p>
        <a:p>
          <a:pPr marL="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Input-output relationship analysis</a:t>
          </a:r>
        </a:p>
        <a:p>
          <a:pPr marL="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Observability and Controllability (e.g., </a:t>
          </a:r>
          <a:r>
            <a:rPr lang="en-US" sz="1600" kern="1200" dirty="0" err="1">
              <a:latin typeface="Arial" panose="020B0604020202020204" pitchFamily="34" charset="0"/>
              <a:cs typeface="Arial" panose="020B0604020202020204" pitchFamily="34" charset="0"/>
            </a:rPr>
            <a:t>Structuraldentifiability.jl</a:t>
          </a: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  <a:p>
          <a:pPr marL="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658346" y="1086497"/>
        <a:ext cx="2539780" cy="4040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74029-54DA-4A7D-B07A-56B7E1FCA33F}">
      <dsp:nvSpPr>
        <dsp:cNvPr id="0" name=""/>
        <dsp:cNvSpPr/>
      </dsp:nvSpPr>
      <dsp:spPr>
        <a:xfrm>
          <a:off x="3505" y="901799"/>
          <a:ext cx="2780820" cy="1668492"/>
        </a:xfrm>
        <a:prstGeom prst="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Ensuring structural identifiability is crucial before estimating model parameters from observational data.</a:t>
          </a:r>
          <a:endParaRPr lang="en-US" sz="1900" kern="1200" dirty="0">
            <a:solidFill>
              <a:sysClr val="windowText" lastClr="000000"/>
            </a:solidFill>
          </a:endParaRPr>
        </a:p>
      </dsp:txBody>
      <dsp:txXfrm>
        <a:off x="3505" y="901799"/>
        <a:ext cx="2780820" cy="1668492"/>
      </dsp:txXfrm>
    </dsp:sp>
    <dsp:sp modelId="{F7A26FB0-7442-4E5E-BACB-F1CAEA5AC877}">
      <dsp:nvSpPr>
        <dsp:cNvPr id="0" name=""/>
        <dsp:cNvSpPr/>
      </dsp:nvSpPr>
      <dsp:spPr>
        <a:xfrm>
          <a:off x="3062408" y="901799"/>
          <a:ext cx="2780820" cy="1668492"/>
        </a:xfrm>
        <a:prstGeom prst="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Identifiability guarantees that each parameter can be uniquely estimated from perfect, noise-free data.</a:t>
          </a:r>
          <a:endParaRPr lang="en-US" sz="1900" kern="1200" dirty="0"/>
        </a:p>
      </dsp:txBody>
      <dsp:txXfrm>
        <a:off x="3062408" y="901799"/>
        <a:ext cx="2780820" cy="1668492"/>
      </dsp:txXfrm>
    </dsp:sp>
    <dsp:sp modelId="{4E83D371-EFEC-46A8-9810-94909A0FA97F}">
      <dsp:nvSpPr>
        <dsp:cNvPr id="0" name=""/>
        <dsp:cNvSpPr/>
      </dsp:nvSpPr>
      <dsp:spPr>
        <a:xfrm>
          <a:off x="6121311" y="901799"/>
          <a:ext cx="2780820" cy="1668492"/>
        </a:xfrm>
        <a:prstGeom prst="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Including multiple types of observations can help resolve identifiability issues.</a:t>
          </a:r>
        </a:p>
      </dsp:txBody>
      <dsp:txXfrm>
        <a:off x="6121311" y="901799"/>
        <a:ext cx="2780820" cy="1668492"/>
      </dsp:txXfrm>
    </dsp:sp>
    <dsp:sp modelId="{BCFC1549-1978-4AA0-80E5-CD5775C1CE20}">
      <dsp:nvSpPr>
        <dsp:cNvPr id="0" name=""/>
        <dsp:cNvSpPr/>
      </dsp:nvSpPr>
      <dsp:spPr>
        <a:xfrm>
          <a:off x="9180213" y="901799"/>
          <a:ext cx="2780820" cy="1668492"/>
        </a:xfrm>
        <a:prstGeom prst="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When only a limited subset of the system's states is observed, identifiability issues are more likely to occur.</a:t>
          </a:r>
        </a:p>
      </dsp:txBody>
      <dsp:txXfrm>
        <a:off x="9180213" y="901799"/>
        <a:ext cx="2780820" cy="1668492"/>
      </dsp:txXfrm>
    </dsp:sp>
    <dsp:sp modelId="{965FC8C5-F082-46D3-94C7-4F94C6C7EC47}">
      <dsp:nvSpPr>
        <dsp:cNvPr id="0" name=""/>
        <dsp:cNvSpPr/>
      </dsp:nvSpPr>
      <dsp:spPr>
        <a:xfrm>
          <a:off x="3505" y="2848374"/>
          <a:ext cx="2780820" cy="1668492"/>
        </a:xfrm>
        <a:prstGeom prst="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Some parameters may be unidentifiable due to correlations with other parameters.</a:t>
          </a:r>
        </a:p>
      </dsp:txBody>
      <dsp:txXfrm>
        <a:off x="3505" y="2848374"/>
        <a:ext cx="2780820" cy="1668492"/>
      </dsp:txXfrm>
    </dsp:sp>
    <dsp:sp modelId="{DED54FF2-FFEA-4C07-A27C-C83C6AC945AB}">
      <dsp:nvSpPr>
        <dsp:cNvPr id="0" name=""/>
        <dsp:cNvSpPr/>
      </dsp:nvSpPr>
      <dsp:spPr>
        <a:xfrm>
          <a:off x="3062408" y="2848374"/>
          <a:ext cx="2780820" cy="1668492"/>
        </a:xfrm>
        <a:prstGeom prst="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Knowing the initial conditions can make previously unidentifiable parameters identifiable.</a:t>
          </a:r>
          <a:endParaRPr lang="en-US" sz="1900" kern="1200" dirty="0"/>
        </a:p>
      </dsp:txBody>
      <dsp:txXfrm>
        <a:off x="3062408" y="2848374"/>
        <a:ext cx="2780820" cy="1668492"/>
      </dsp:txXfrm>
    </dsp:sp>
    <dsp:sp modelId="{177B2B87-B546-4C34-89B9-CF5B7648A772}">
      <dsp:nvSpPr>
        <dsp:cNvPr id="0" name=""/>
        <dsp:cNvSpPr/>
      </dsp:nvSpPr>
      <dsp:spPr>
        <a:xfrm>
          <a:off x="6121311" y="2848374"/>
          <a:ext cx="2780820" cy="1668492"/>
        </a:xfrm>
        <a:prstGeom prst="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A structurally identifiable model may still face practical identifiability challenges if the data quality is poor.</a:t>
          </a:r>
          <a:endParaRPr lang="en-US" sz="1900" kern="1200" dirty="0"/>
        </a:p>
      </dsp:txBody>
      <dsp:txXfrm>
        <a:off x="6121311" y="2848374"/>
        <a:ext cx="2780820" cy="1668492"/>
      </dsp:txXfrm>
    </dsp:sp>
    <dsp:sp modelId="{8CCF705C-9B4E-407F-B7F7-4D508455FD67}">
      <dsp:nvSpPr>
        <dsp:cNvPr id="0" name=""/>
        <dsp:cNvSpPr/>
      </dsp:nvSpPr>
      <dsp:spPr>
        <a:xfrm>
          <a:off x="9180213" y="2848374"/>
          <a:ext cx="2780820" cy="1668492"/>
        </a:xfrm>
        <a:prstGeom prst="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dk1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Arial" panose="020B0604020202020204" pitchFamily="34" charset="0"/>
              <a:cs typeface="Arial" panose="020B0604020202020204" pitchFamily="34" charset="0"/>
            </a:rPr>
            <a:t>Incorporating prior knowledge or fixing certain parameters can help achieve structural </a:t>
          </a:r>
          <a:b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900" b="0" i="0" kern="1200" dirty="0">
              <a:latin typeface="Arial" panose="020B0604020202020204" pitchFamily="34" charset="0"/>
              <a:cs typeface="Arial" panose="020B0604020202020204" pitchFamily="34" charset="0"/>
            </a:rPr>
            <a:t>identifiability.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80213" y="2848374"/>
        <a:ext cx="2780820" cy="1668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F105-D6AB-4DE6-8B2F-1B52F95CADE7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E03B7-92FF-4F0B-8A45-105011F3B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4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03B7-92FF-4F0B-8A45-105011F3B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0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03B7-92FF-4F0B-8A45-105011F3B2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63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03B7-92FF-4F0B-8A45-105011F3B2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03B7-92FF-4F0B-8A45-105011F3B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6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6FA2-7976-E18A-0D01-C70BC1DB7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8DBE8-3C88-CA84-5DBD-9120B77B7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FB59-9FA7-5239-2A17-F67DCD20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CDC41-8329-9BF2-C7C1-E2EB4909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3AC77-A8D9-8F6C-8364-E79C5B6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F1CA-E4ED-1579-7A9A-643937F9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3D757-1170-188A-A551-9C227BBD3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F9B2D-F393-7AB3-B9D6-57D548CB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B815D-D306-ACAB-597D-03B2B134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546AB-2781-000F-80F7-17C59CCC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2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B0BE3-46A2-549B-DECB-68D2D6387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99169-88EA-090D-210E-9C2052C2B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0DE1-5AB8-EB79-6ED7-B3E63D18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9850-F389-5C27-2D95-B65546BD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A118-3A46-F003-4F27-54AE15ED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AD51-47EF-3672-178F-2F5FC888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A0A8-BC23-1175-FB65-51D12874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8780-32C0-298A-9326-73B94405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D07ED-4F7A-53FF-2CCE-9819B2CF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4A946-CB39-9E80-65D3-A4377A72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7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D5A2-875F-717C-E663-4E7BB23F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8DD62-BFDC-729E-6C54-33E453723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C71A-A4AA-1E14-02F7-CAB1BCCF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8EBE1-4D25-8ACB-13C0-1A9D1911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AA362-0DA5-4832-277F-2D146CCB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73F4-F0AA-807C-C524-CC46CB8B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4DD2-BB11-9CDD-F456-0338F6356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9AEE6-B75B-0E8A-C31A-9FDFB9441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743ED-6EDA-91B9-6CE2-1FBD0623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B1AAE-2A7D-E637-AF9C-4ED75B6B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EE1A3-C3DE-411F-1972-F4534B11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FFE-D100-3D9B-AAB2-89DCF08D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19361-DD62-4CE3-00D4-A185C0E9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1CD93-7619-8663-4BE7-093187B0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C5B82-7C91-159B-3A49-0F7C488DA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27A4A-7753-E6E8-3927-F7E67E288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337F5-867E-3B19-13DB-0E6E8B4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98847-402B-9607-A6CC-A6C815E3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2AF2F-D3D2-03D2-DA6A-5848D8F1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3286-81E0-9701-2139-52BF25DE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73ED1-4FA4-9D49-3621-DB299998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182B5-FAEA-DEAE-FE0C-7A76A58E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6CE3C-C85D-7055-2DBD-196248D5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3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F0222-1BED-17F7-C5E2-9C3EAFA6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9A80A-8EA9-EDDB-02BA-31F3EC5F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B956F-E629-BC57-D900-B17D22C5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5D50-67D1-1D8A-3341-CC6F8D4B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6084-A9EC-4C7D-7B7C-D3ECA717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A8293-21DD-3EF6-F3F1-A4868EC49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A05F3-42DB-39A2-BE34-1E24E5CF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C16C1-E523-4735-601C-C2DBFBC9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D74B2-BC01-B495-5ECB-23F711BF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2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62CA-B1FC-9200-1E6F-810C71E1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4FA2A-2F70-6DB2-8EDC-082677929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D38ED-8CFB-696D-4A45-4481E8B48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5DFE9-3285-A84F-111F-F36881AB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3377-F146-0BF1-5BBE-FC8D471E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52D07-191E-9E00-F56B-DC0C369C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1B562-7BF3-88F6-59B1-7F339FCB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26FCF-9137-DF0F-0BA2-05C902884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FA6F-8F45-EF75-5978-0CF0AD094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482D1-9775-0047-8C5D-D61D701BC02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744A-2922-328A-5812-248B4BB4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526E-CCA2-9FEB-6009-9BE7E358D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E4A98-74C9-A74F-B848-1511FE759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2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i.org/10.1007/s00285-023-02007-2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3881BF-DA5B-17B4-B0CF-E4C5A0819EDC}"/>
              </a:ext>
            </a:extLst>
          </p:cNvPr>
          <p:cNvSpPr txBox="1"/>
          <p:nvPr/>
        </p:nvSpPr>
        <p:spPr>
          <a:xfrm>
            <a:off x="968941" y="2024950"/>
            <a:ext cx="10254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identifiability analysis of epidemic models based on differential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E946E-914E-6D19-84F6-47F242F2E944}"/>
              </a:ext>
            </a:extLst>
          </p:cNvPr>
          <p:cNvSpPr txBox="1"/>
          <p:nvPr/>
        </p:nvSpPr>
        <p:spPr>
          <a:xfrm>
            <a:off x="424035" y="5047713"/>
            <a:ext cx="104352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included in this PowerPoint has been adapted from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Chowell, 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Dahal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S., Liyanage, Y. R., Tariq, A., &amp; Tuncer, N. (2023). Structural identifiability analysis of epidemic models based on differential equations: a tutorial-based primer.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Journal of Mathematical Biology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87, 79.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https://doi.org/10.1007/s00285-023-02007-2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68A45-1A3F-6798-8DD3-424D7EB5038F}"/>
              </a:ext>
            </a:extLst>
          </p:cNvPr>
          <p:cNvSpPr txBox="1"/>
          <p:nvPr/>
        </p:nvSpPr>
        <p:spPr>
          <a:xfrm>
            <a:off x="3048524" y="3178100"/>
            <a:ext cx="6094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i="1" dirty="0">
                <a:latin typeface="Arial" charset="0"/>
                <a:ea typeface="ＭＳ Ｐゴシック" charset="0"/>
                <a:cs typeface="ＭＳ Ｐゴシック" charset="0"/>
              </a:rPr>
              <a:t>Gerardo Chowell, PhD</a:t>
            </a:r>
            <a:br>
              <a:rPr lang="en-US" sz="3000" i="1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3000" i="1" dirty="0">
                <a:latin typeface="Arial" charset="0"/>
                <a:ea typeface="ＭＳ Ｐゴシック" charset="0"/>
                <a:cs typeface="ＭＳ Ｐゴシック" charset="0"/>
              </a:rPr>
              <a:t>Professor of Epidemiology and Biostatistics</a:t>
            </a:r>
            <a:endParaRPr lang="en-US" sz="3000" dirty="0"/>
          </a:p>
        </p:txBody>
      </p:sp>
      <p:pic>
        <p:nvPicPr>
          <p:cNvPr id="6" name="Picture 1" descr="SCHOOL OF PUBLIC HEALTH_2Spot.png">
            <a:extLst>
              <a:ext uri="{FF2B5EF4-FFF2-40B4-BE49-F238E27FC236}">
                <a16:creationId xmlns:a16="http://schemas.microsoft.com/office/drawing/2014/main" id="{7B1C66EF-C3FE-17C2-7EC7-63B433581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35" y="188994"/>
            <a:ext cx="3834428" cy="125448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1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BA979D-F571-C0C9-FAE3-79FAD0266D6A}"/>
              </a:ext>
            </a:extLst>
          </p:cNvPr>
          <p:cNvSpPr txBox="1"/>
          <p:nvPr/>
        </p:nvSpPr>
        <p:spPr>
          <a:xfrm>
            <a:off x="398342" y="310118"/>
            <a:ext cx="11395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2: SEIR model with symptomatic and asymptomatic infections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D3B91-3570-EA06-1976-57203C456311}"/>
              </a:ext>
            </a:extLst>
          </p:cNvPr>
          <p:cNvSpPr txBox="1"/>
          <p:nvPr/>
        </p:nvSpPr>
        <p:spPr>
          <a:xfrm>
            <a:off x="912541" y="1393712"/>
            <a:ext cx="1127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Extends the traditional SEIR model to incorporate symptomatic and asymptomatic infections providing a more detailed representation of disease transmission dynamics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5B7211-B905-D307-FB1B-E138BA0CA10F}"/>
                  </a:ext>
                </a:extLst>
              </p:cNvPr>
              <p:cNvSpPr txBox="1"/>
              <p:nvPr/>
            </p:nvSpPr>
            <p:spPr>
              <a:xfrm>
                <a:off x="6547294" y="2601317"/>
                <a:ext cx="477877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Transmission rate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Rate at which exposed individuals become infectious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l-G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l-GR" sz="2000" b="1" dirty="0"/>
                  <a:t> </a:t>
                </a:r>
                <a:r>
                  <a:rPr lang="en-US" sz="2000" dirty="0"/>
                  <a:t>Fraction of exposed individuals who become symptomatic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Recovery rate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Total Population size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5B7211-B905-D307-FB1B-E138BA0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294" y="2601317"/>
                <a:ext cx="4778779" cy="2862322"/>
              </a:xfrm>
              <a:prstGeom prst="rect">
                <a:avLst/>
              </a:prstGeom>
              <a:blipFill>
                <a:blip r:embed="rId2"/>
                <a:stretch>
                  <a:fillRect l="-1276" t="-106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4EB8BC9A-E6FC-92AF-A21D-80D34A740BE1}"/>
              </a:ext>
            </a:extLst>
          </p:cNvPr>
          <p:cNvSpPr/>
          <p:nvPr/>
        </p:nvSpPr>
        <p:spPr>
          <a:xfrm>
            <a:off x="898402" y="5853009"/>
            <a:ext cx="10217397" cy="90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A93E9-952F-0017-3E65-48F0CCE12FE7}"/>
              </a:ext>
            </a:extLst>
          </p:cNvPr>
          <p:cNvSpPr txBox="1"/>
          <p:nvPr/>
        </p:nvSpPr>
        <p:spPr>
          <a:xfrm>
            <a:off x="824012" y="5889994"/>
            <a:ext cx="10543977" cy="822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EBA53-DAEA-B569-7F2E-B1C32BD19274}"/>
              </a:ext>
            </a:extLst>
          </p:cNvPr>
          <p:cNvSpPr txBox="1"/>
          <p:nvPr/>
        </p:nvSpPr>
        <p:spPr>
          <a:xfrm>
            <a:off x="1074804" y="5883532"/>
            <a:ext cx="10042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primary observation is the number of new infected cases over time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2677EF-C42B-B0EB-B20C-10340B15B4E8}"/>
                  </a:ext>
                </a:extLst>
              </p:cNvPr>
              <p:cNvSpPr txBox="1"/>
              <p:nvPr/>
            </p:nvSpPr>
            <p:spPr>
              <a:xfrm>
                <a:off x="4029333" y="6281376"/>
                <a:ext cx="4133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2677EF-C42B-B0EB-B20C-10340B15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33" y="6281376"/>
                <a:ext cx="4133335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F365AB3-1CE6-6DE7-3029-F04561E72AF3}"/>
              </a:ext>
            </a:extLst>
          </p:cNvPr>
          <p:cNvSpPr/>
          <p:nvPr/>
        </p:nvSpPr>
        <p:spPr>
          <a:xfrm>
            <a:off x="898402" y="5853009"/>
            <a:ext cx="10217397" cy="90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0E30D-0ABD-8D93-4582-0EF6EA965B47}"/>
                  </a:ext>
                </a:extLst>
              </p:cNvPr>
              <p:cNvSpPr txBox="1"/>
              <p:nvPr/>
            </p:nvSpPr>
            <p:spPr>
              <a:xfrm>
                <a:off x="2098403" y="2312814"/>
                <a:ext cx="3546305" cy="3448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0E30D-0ABD-8D93-4582-0EF6EA96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03" y="2312814"/>
                <a:ext cx="3546305" cy="3448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545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A35387-7631-9DCB-E007-639C2FE9878A}"/>
              </a:ext>
            </a:extLst>
          </p:cNvPr>
          <p:cNvSpPr txBox="1"/>
          <p:nvPr/>
        </p:nvSpPr>
        <p:spPr>
          <a:xfrm>
            <a:off x="1807574" y="293177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2: Structural identifiability results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8E490FB-5F56-BCEA-EC54-CBB73CA2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62" y="877952"/>
            <a:ext cx="10035277" cy="56145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6ED68B-D225-4A94-C5DC-1FB2CE9EEE17}"/>
              </a:ext>
            </a:extLst>
          </p:cNvPr>
          <p:cNvSpPr/>
          <p:nvPr/>
        </p:nvSpPr>
        <p:spPr>
          <a:xfrm>
            <a:off x="6520617" y="6564823"/>
            <a:ext cx="575967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 Chowell et al. Journal of Mathematical Biology. 2023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7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BA979D-F571-C0C9-FAE3-79FAD0266D6A}"/>
              </a:ext>
            </a:extLst>
          </p:cNvPr>
          <p:cNvSpPr txBox="1"/>
          <p:nvPr/>
        </p:nvSpPr>
        <p:spPr>
          <a:xfrm>
            <a:off x="366811" y="331190"/>
            <a:ext cx="11458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3: SEIR model with infectious asymptomatic individuals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D3B91-3570-EA06-1976-57203C456311}"/>
              </a:ext>
            </a:extLst>
          </p:cNvPr>
          <p:cNvSpPr txBox="1"/>
          <p:nvPr/>
        </p:nvSpPr>
        <p:spPr>
          <a:xfrm>
            <a:off x="898402" y="1073472"/>
            <a:ext cx="11279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Extends the traditional SEIR model to incorporate symptomatic and asymptomatic infections where both groups are considered infectious and have different transmission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5B7211-B905-D307-FB1B-E138BA0CA10F}"/>
                  </a:ext>
                </a:extLst>
              </p:cNvPr>
              <p:cNvSpPr txBox="1"/>
              <p:nvPr/>
            </p:nvSpPr>
            <p:spPr>
              <a:xfrm>
                <a:off x="6538131" y="2199795"/>
                <a:ext cx="4778779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Transmission rate - Symptomatic</a:t>
                </a:r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Transmission rate - Asymptomatic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Rate at which exposed individuals become infectious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l-G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l-GR" sz="2000" b="1" dirty="0"/>
                  <a:t> </a:t>
                </a:r>
                <a:r>
                  <a:rPr lang="en-US" sz="2000" dirty="0"/>
                  <a:t>Fraction of exposed individuals who become symptomatic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Recovery rate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Total Population size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5B7211-B905-D307-FB1B-E138BA0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131" y="2199795"/>
                <a:ext cx="4778779" cy="3323987"/>
              </a:xfrm>
              <a:prstGeom prst="rect">
                <a:avLst/>
              </a:prstGeom>
              <a:blipFill>
                <a:blip r:embed="rId2"/>
                <a:stretch>
                  <a:fillRect l="-1405" t="-917" b="-2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4EB8BC9A-E6FC-92AF-A21D-80D34A740BE1}"/>
              </a:ext>
            </a:extLst>
          </p:cNvPr>
          <p:cNvSpPr/>
          <p:nvPr/>
        </p:nvSpPr>
        <p:spPr>
          <a:xfrm>
            <a:off x="898402" y="5853009"/>
            <a:ext cx="10217397" cy="90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A93E9-952F-0017-3E65-48F0CCE12FE7}"/>
              </a:ext>
            </a:extLst>
          </p:cNvPr>
          <p:cNvSpPr txBox="1"/>
          <p:nvPr/>
        </p:nvSpPr>
        <p:spPr>
          <a:xfrm>
            <a:off x="824010" y="5832060"/>
            <a:ext cx="10543977" cy="822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EBA53-DAEA-B569-7F2E-B1C32BD19274}"/>
              </a:ext>
            </a:extLst>
          </p:cNvPr>
          <p:cNvSpPr txBox="1"/>
          <p:nvPr/>
        </p:nvSpPr>
        <p:spPr>
          <a:xfrm>
            <a:off x="1073406" y="5871807"/>
            <a:ext cx="10042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primary observation is the number of new infected cases over time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2677EF-C42B-B0EB-B20C-10340B15B4E8}"/>
                  </a:ext>
                </a:extLst>
              </p:cNvPr>
              <p:cNvSpPr txBox="1"/>
              <p:nvPr/>
            </p:nvSpPr>
            <p:spPr>
              <a:xfrm>
                <a:off x="4029333" y="6218316"/>
                <a:ext cx="4133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2677EF-C42B-B0EB-B20C-10340B15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33" y="6218316"/>
                <a:ext cx="4133335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F365AB3-1CE6-6DE7-3029-F04561E72AF3}"/>
              </a:ext>
            </a:extLst>
          </p:cNvPr>
          <p:cNvSpPr/>
          <p:nvPr/>
        </p:nvSpPr>
        <p:spPr>
          <a:xfrm>
            <a:off x="898402" y="5909763"/>
            <a:ext cx="10217397" cy="90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0E30D-0ABD-8D93-4582-0EF6EA965B47}"/>
                  </a:ext>
                </a:extLst>
              </p:cNvPr>
              <p:cNvSpPr txBox="1"/>
              <p:nvPr/>
            </p:nvSpPr>
            <p:spPr>
              <a:xfrm>
                <a:off x="1812030" y="2139275"/>
                <a:ext cx="4195070" cy="34483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0E30D-0ABD-8D93-4582-0EF6EA965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030" y="2139275"/>
                <a:ext cx="4195070" cy="34483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4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67D15BF-989A-F814-BF2C-A5F08EF4C2D7}"/>
              </a:ext>
            </a:extLst>
          </p:cNvPr>
          <p:cNvSpPr txBox="1"/>
          <p:nvPr/>
        </p:nvSpPr>
        <p:spPr>
          <a:xfrm>
            <a:off x="1807573" y="223809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3: Structural identifiability results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5855F5E1-35C3-6C17-49C0-D93498BC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63" y="747824"/>
            <a:ext cx="10279848" cy="57727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6374D4-B364-A557-07D2-4F92C3BA2EEE}"/>
              </a:ext>
            </a:extLst>
          </p:cNvPr>
          <p:cNvSpPr/>
          <p:nvPr/>
        </p:nvSpPr>
        <p:spPr>
          <a:xfrm>
            <a:off x="6514311" y="6525752"/>
            <a:ext cx="575967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 Chowell et al. Journal of Mathematical Biology. 2023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6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BA979D-F571-C0C9-FAE3-79FAD0266D6A}"/>
              </a:ext>
            </a:extLst>
          </p:cNvPr>
          <p:cNvSpPr txBox="1"/>
          <p:nvPr/>
        </p:nvSpPr>
        <p:spPr>
          <a:xfrm>
            <a:off x="1360058" y="310118"/>
            <a:ext cx="9471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4: SEIR model with disease-induced deaths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D3B91-3570-EA06-1976-57203C456311}"/>
              </a:ext>
            </a:extLst>
          </p:cNvPr>
          <p:cNvSpPr txBox="1"/>
          <p:nvPr/>
        </p:nvSpPr>
        <p:spPr>
          <a:xfrm>
            <a:off x="898402" y="1059184"/>
            <a:ext cx="10432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Extends the traditional SEIR model to account for disease-induced deaths by adding an additional compartment to represent the deceased population.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B8BC9A-E6FC-92AF-A21D-80D34A740BE1}"/>
              </a:ext>
            </a:extLst>
          </p:cNvPr>
          <p:cNvSpPr/>
          <p:nvPr/>
        </p:nvSpPr>
        <p:spPr>
          <a:xfrm>
            <a:off x="898402" y="5853009"/>
            <a:ext cx="10217397" cy="90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A93E9-952F-0017-3E65-48F0CCE12FE7}"/>
              </a:ext>
            </a:extLst>
          </p:cNvPr>
          <p:cNvSpPr txBox="1"/>
          <p:nvPr/>
        </p:nvSpPr>
        <p:spPr>
          <a:xfrm>
            <a:off x="881006" y="5834868"/>
            <a:ext cx="10543977" cy="822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EBA53-DAEA-B569-7F2E-B1C32BD19274}"/>
              </a:ext>
            </a:extLst>
          </p:cNvPr>
          <p:cNvSpPr txBox="1"/>
          <p:nvPr/>
        </p:nvSpPr>
        <p:spPr>
          <a:xfrm>
            <a:off x="1073406" y="5863522"/>
            <a:ext cx="10042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primary observation is the number of new infected cases over time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2677EF-C42B-B0EB-B20C-10340B15B4E8}"/>
                  </a:ext>
                </a:extLst>
              </p:cNvPr>
              <p:cNvSpPr txBox="1"/>
              <p:nvPr/>
            </p:nvSpPr>
            <p:spPr>
              <a:xfrm>
                <a:off x="4029332" y="6240829"/>
                <a:ext cx="4133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2677EF-C42B-B0EB-B20C-10340B15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32" y="6240829"/>
                <a:ext cx="4133335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F365AB3-1CE6-6DE7-3029-F04561E72AF3}"/>
              </a:ext>
            </a:extLst>
          </p:cNvPr>
          <p:cNvSpPr/>
          <p:nvPr/>
        </p:nvSpPr>
        <p:spPr>
          <a:xfrm>
            <a:off x="898402" y="5834872"/>
            <a:ext cx="10217397" cy="90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637670-6AE0-DDAD-943A-133E7480C434}"/>
                  </a:ext>
                </a:extLst>
              </p:cNvPr>
              <p:cNvSpPr txBox="1"/>
              <p:nvPr/>
            </p:nvSpPr>
            <p:spPr>
              <a:xfrm>
                <a:off x="2092125" y="2018931"/>
                <a:ext cx="3874413" cy="36559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637670-6AE0-DDAD-943A-133E7480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25" y="2018931"/>
                <a:ext cx="3874413" cy="36559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7C26B-5CD3-523F-78B1-BFA5B5F18E31}"/>
                  </a:ext>
                </a:extLst>
              </p:cNvPr>
              <p:cNvSpPr txBox="1"/>
              <p:nvPr/>
            </p:nvSpPr>
            <p:spPr>
              <a:xfrm>
                <a:off x="6225464" y="2536386"/>
                <a:ext cx="4778779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Transmission rate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Rate at which exposed individuals become infectious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Recovery rate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𝜹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Death rate due to the disease</a:t>
                </a:r>
                <a:endParaRPr 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Total Population size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17C26B-5CD3-523F-78B1-BFA5B5F18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464" y="2536386"/>
                <a:ext cx="4778779" cy="2554545"/>
              </a:xfrm>
              <a:prstGeom prst="rect">
                <a:avLst/>
              </a:prstGeom>
              <a:blipFill>
                <a:blip r:embed="rId4"/>
                <a:stretch>
                  <a:fillRect l="-1276" t="-955" b="-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93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D3606C-A1DC-45F6-B7C8-AA8DF5432CB5}"/>
              </a:ext>
            </a:extLst>
          </p:cNvPr>
          <p:cNvSpPr txBox="1"/>
          <p:nvPr/>
        </p:nvSpPr>
        <p:spPr>
          <a:xfrm>
            <a:off x="1807574" y="293177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4: Structural identifiability results</a:t>
            </a:r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54B2B8D7-28B7-764F-0F7F-DE6F3CE36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58" y="859033"/>
            <a:ext cx="9462484" cy="56868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E20F20-91D4-8DF8-7BF0-39ABA7F18171}"/>
              </a:ext>
            </a:extLst>
          </p:cNvPr>
          <p:cNvSpPr/>
          <p:nvPr/>
        </p:nvSpPr>
        <p:spPr>
          <a:xfrm>
            <a:off x="6514311" y="6525752"/>
            <a:ext cx="575967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 Chowell et al. Journal of Mathematical Biology. 2023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0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C0C2CBF-AD04-F666-7025-B0E9CAFAAF8D}"/>
              </a:ext>
            </a:extLst>
          </p:cNvPr>
          <p:cNvSpPr txBox="1"/>
          <p:nvPr/>
        </p:nvSpPr>
        <p:spPr>
          <a:xfrm>
            <a:off x="493461" y="271663"/>
            <a:ext cx="112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identifiability results based on additional observations</a:t>
            </a:r>
          </a:p>
        </p:txBody>
      </p:sp>
      <p:pic>
        <p:nvPicPr>
          <p:cNvPr id="3" name="Picture 2" descr="A diagram of a virus&#10;&#10;Description automatically generated">
            <a:extLst>
              <a:ext uri="{FF2B5EF4-FFF2-40B4-BE49-F238E27FC236}">
                <a16:creationId xmlns:a16="http://schemas.microsoft.com/office/drawing/2014/main" id="{F2A855B8-C313-F2C2-3841-483B07E2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857" y="899435"/>
            <a:ext cx="8824286" cy="56490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7382FE-479A-4F00-2887-30F1B76E6C3A}"/>
              </a:ext>
            </a:extLst>
          </p:cNvPr>
          <p:cNvSpPr/>
          <p:nvPr/>
        </p:nvSpPr>
        <p:spPr>
          <a:xfrm>
            <a:off x="6514311" y="6525752"/>
            <a:ext cx="575967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 Chowell et al. Journal of Mathematical Biology. 2023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40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94DAB375-7818-BC9D-D45C-EACC61C1C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36956"/>
              </p:ext>
            </p:extLst>
          </p:nvPr>
        </p:nvGraphicFramePr>
        <p:xfrm>
          <a:off x="113730" y="757372"/>
          <a:ext cx="119645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6DFDA2-E9B9-A2C9-3A01-24B3E5373CE8}"/>
              </a:ext>
            </a:extLst>
          </p:cNvPr>
          <p:cNvSpPr txBox="1"/>
          <p:nvPr/>
        </p:nvSpPr>
        <p:spPr>
          <a:xfrm>
            <a:off x="1807574" y="286109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0796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975EB-6AF0-1F81-B69A-952DE77F039E}"/>
              </a:ext>
            </a:extLst>
          </p:cNvPr>
          <p:cNvSpPr txBox="1"/>
          <p:nvPr/>
        </p:nvSpPr>
        <p:spPr>
          <a:xfrm>
            <a:off x="1807574" y="377559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Today’s 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38257E-C1BD-063D-53A6-8AD16998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273"/>
            <a:ext cx="10515600" cy="4351338"/>
          </a:xfrm>
        </p:spPr>
        <p:txBody>
          <a:bodyPr>
            <a:normAutofit/>
          </a:bodyPr>
          <a:lstStyle/>
          <a:p>
            <a:pPr marL="971550" lvl="1" indent="-5143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Overview of structural identifiability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Methods for structural identifiability analysis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Differential algebra approach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Case Studies and Examples</a:t>
            </a:r>
          </a:p>
          <a:p>
            <a:pPr marL="971550" lvl="1" indent="-51435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8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975EB-6AF0-1F81-B69A-952DE77F039E}"/>
              </a:ext>
            </a:extLst>
          </p:cNvPr>
          <p:cNvSpPr txBox="1"/>
          <p:nvPr/>
        </p:nvSpPr>
        <p:spPr>
          <a:xfrm>
            <a:off x="1807574" y="377559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 identifiability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A6F49-BEDA-1D98-7E72-F2E365466F34}"/>
              </a:ext>
            </a:extLst>
          </p:cNvPr>
          <p:cNvSpPr txBox="1"/>
          <p:nvPr/>
        </p:nvSpPr>
        <p:spPr>
          <a:xfrm>
            <a:off x="619828" y="1447051"/>
            <a:ext cx="10952343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b="1" u="sng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u="sng" dirty="0">
                <a:solidFill>
                  <a:srgbClr val="1E1E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dentifiability analysis:</a:t>
            </a:r>
            <a:r>
              <a:rPr lang="en-US" sz="2000" i="1" u="sng" dirty="0">
                <a:solidFill>
                  <a:srgbClr val="1E1E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E1E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Describes whether it is possible to uniquely estimate model parameters from a given set of data.</a:t>
            </a:r>
            <a:endParaRPr lang="en-US" sz="2000" dirty="0">
              <a:solidFill>
                <a:srgbClr val="1E1E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Structural Identifiability: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Determines if the model is structured to uniquely reveal its parameters from perfect, noise-free observational data. If structurally unidentifiable, different parameter sets can produce the same output.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Practical Identifiability: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Considers the actual data, including noise, to determine if parameters can be reliably estimated in practice.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376D0D-A990-2E17-7773-D1921FC4AD81}"/>
                  </a:ext>
                </a:extLst>
              </p:cNvPr>
              <p:cNvSpPr txBox="1"/>
              <p:nvPr/>
            </p:nvSpPr>
            <p:spPr>
              <a:xfrm>
                <a:off x="4800087" y="4927992"/>
                <a:ext cx="2390329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5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376D0D-A990-2E17-7773-D1921FC4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087" y="4927992"/>
                <a:ext cx="2390329" cy="384721"/>
              </a:xfrm>
              <a:prstGeom prst="rect">
                <a:avLst/>
              </a:prstGeom>
              <a:blipFill>
                <a:blip r:embed="rId3"/>
                <a:stretch>
                  <a:fillRect b="-296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BE90FF-7D38-1BDD-A261-820AC04BE8B7}"/>
                  </a:ext>
                </a:extLst>
              </p:cNvPr>
              <p:cNvSpPr txBox="1"/>
              <p:nvPr/>
            </p:nvSpPr>
            <p:spPr>
              <a:xfrm>
                <a:off x="5029710" y="6010429"/>
                <a:ext cx="1440129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BE90FF-7D38-1BDD-A261-820AC04BE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0" y="6010429"/>
                <a:ext cx="1440129" cy="384721"/>
              </a:xfrm>
              <a:prstGeom prst="rect">
                <a:avLst/>
              </a:prstGeom>
              <a:blipFill>
                <a:blip r:embed="rId4"/>
                <a:stretch>
                  <a:fillRect l="-5508" b="-126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EE6CDD-5369-9636-0FF9-59EAF2045588}"/>
                  </a:ext>
                </a:extLst>
              </p:cNvPr>
              <p:cNvSpPr txBox="1"/>
              <p:nvPr/>
            </p:nvSpPr>
            <p:spPr>
              <a:xfrm>
                <a:off x="5001583" y="5484553"/>
                <a:ext cx="2188834" cy="3847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5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EE6CDD-5369-9636-0FF9-59EAF204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583" y="5484553"/>
                <a:ext cx="2188834" cy="384721"/>
              </a:xfrm>
              <a:prstGeom prst="rect">
                <a:avLst/>
              </a:prstGeom>
              <a:blipFill>
                <a:blip r:embed="rId5"/>
                <a:stretch>
                  <a:fillRect l="-1944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3BA3998-7B06-DDC2-C2AA-53E2421AC8B6}"/>
              </a:ext>
            </a:extLst>
          </p:cNvPr>
          <p:cNvSpPr/>
          <p:nvPr/>
        </p:nvSpPr>
        <p:spPr>
          <a:xfrm>
            <a:off x="3988993" y="4768380"/>
            <a:ext cx="3811023" cy="18042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DD14D0-590D-1C18-FBAD-4753BE36C958}"/>
              </a:ext>
            </a:extLst>
          </p:cNvPr>
          <p:cNvSpPr txBox="1"/>
          <p:nvPr/>
        </p:nvSpPr>
        <p:spPr>
          <a:xfrm>
            <a:off x="740083" y="4108335"/>
            <a:ext cx="1071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Let the model and observations be represented in the following compact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1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975EB-6AF0-1F81-B69A-952DE77F039E}"/>
              </a:ext>
            </a:extLst>
          </p:cNvPr>
          <p:cNvSpPr txBox="1"/>
          <p:nvPr/>
        </p:nvSpPr>
        <p:spPr>
          <a:xfrm>
            <a:off x="1432119" y="377559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Identifiability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10B0A-FFA3-8C3F-221D-35EA40586578}"/>
              </a:ext>
            </a:extLst>
          </p:cNvPr>
          <p:cNvSpPr txBox="1"/>
          <p:nvPr/>
        </p:nvSpPr>
        <p:spPr>
          <a:xfrm>
            <a:off x="711816" y="1345665"/>
            <a:ext cx="10958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Structural Identifiability: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model is structured to uniquely reveal its parameters from perfect, noise-free observational data. Therefore,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327743-B888-20EA-100F-AB3235F0AAB1}"/>
                  </a:ext>
                </a:extLst>
              </p:cNvPr>
              <p:cNvSpPr txBox="1"/>
              <p:nvPr/>
            </p:nvSpPr>
            <p:spPr>
              <a:xfrm>
                <a:off x="3888278" y="2756687"/>
                <a:ext cx="4415440" cy="1000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Property of Structural Identifiability</a:t>
                </a:r>
              </a:p>
              <a:p>
                <a:endParaRPr lang="en-US" sz="20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implying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327743-B888-20EA-100F-AB3235F0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278" y="2756687"/>
                <a:ext cx="4415440" cy="1000274"/>
              </a:xfrm>
              <a:prstGeom prst="rect">
                <a:avLst/>
              </a:prstGeom>
              <a:blipFill>
                <a:blip r:embed="rId3"/>
                <a:stretch>
                  <a:fillRect l="-2624" t="-7317" r="-8564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5D16B6-E1FE-0358-D2C2-D2250A6084A7}"/>
              </a:ext>
            </a:extLst>
          </p:cNvPr>
          <p:cNvSpPr txBox="1"/>
          <p:nvPr/>
        </p:nvSpPr>
        <p:spPr>
          <a:xfrm>
            <a:off x="711815" y="5576924"/>
            <a:ext cx="109588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an inherent attribute of the model (i.e., depends on model structure) and DOES NOT depend on the data.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B81080-AA3B-8A4F-61F0-B9C43F532704}"/>
                  </a:ext>
                </a:extLst>
              </p:cNvPr>
              <p:cNvSpPr txBox="1"/>
              <p:nvPr/>
            </p:nvSpPr>
            <p:spPr>
              <a:xfrm>
                <a:off x="3458346" y="4293462"/>
                <a:ext cx="5275305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Noise-free and continuous observations</a:t>
                </a:r>
                <a:endParaRPr lang="en-US" sz="2000" b="0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&amp;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Two distinct sets of model parameters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B81080-AA3B-8A4F-61F0-B9C43F53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346" y="4293462"/>
                <a:ext cx="5275305" cy="784830"/>
              </a:xfrm>
              <a:prstGeom prst="rect">
                <a:avLst/>
              </a:prstGeom>
              <a:blipFill>
                <a:blip r:embed="rId4"/>
                <a:stretch>
                  <a:fillRect t="-3101" r="-693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0F20588-0351-91F7-5AE2-0ED7591E5689}"/>
              </a:ext>
            </a:extLst>
          </p:cNvPr>
          <p:cNvSpPr/>
          <p:nvPr/>
        </p:nvSpPr>
        <p:spPr>
          <a:xfrm>
            <a:off x="3497990" y="2552183"/>
            <a:ext cx="5196016" cy="14311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DC8565-4D3A-808D-A3C0-0762F2C6DB5D}"/>
              </a:ext>
            </a:extLst>
          </p:cNvPr>
          <p:cNvSpPr/>
          <p:nvPr/>
        </p:nvSpPr>
        <p:spPr>
          <a:xfrm>
            <a:off x="7629671" y="6444888"/>
            <a:ext cx="456232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Chowell et al. Journal of Mathematical Biology. 2023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4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91F765-4A74-3AF4-CF83-301D445A1081}"/>
              </a:ext>
            </a:extLst>
          </p:cNvPr>
          <p:cNvSpPr txBox="1"/>
          <p:nvPr/>
        </p:nvSpPr>
        <p:spPr>
          <a:xfrm>
            <a:off x="1807574" y="341441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 for Structural Identifiability Analysis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B0D175F-5825-05BD-01D9-90C23F8D1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612138"/>
              </p:ext>
            </p:extLst>
          </p:nvPr>
        </p:nvGraphicFramePr>
        <p:xfrm>
          <a:off x="478862" y="1097892"/>
          <a:ext cx="112342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9001051-81B9-1B2A-3AB6-D217EB8671E8}"/>
              </a:ext>
            </a:extLst>
          </p:cNvPr>
          <p:cNvSpPr/>
          <p:nvPr/>
        </p:nvSpPr>
        <p:spPr>
          <a:xfrm>
            <a:off x="481914" y="1396314"/>
            <a:ext cx="2533135" cy="481295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91F765-4A74-3AF4-CF83-301D445A1081}"/>
              </a:ext>
            </a:extLst>
          </p:cNvPr>
          <p:cNvSpPr txBox="1"/>
          <p:nvPr/>
        </p:nvSpPr>
        <p:spPr>
          <a:xfrm>
            <a:off x="1807574" y="341441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Structural identifiability components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A77B-D5D6-F042-A5E3-034EDE1C7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52" b="2684"/>
          <a:stretch/>
        </p:blipFill>
        <p:spPr>
          <a:xfrm>
            <a:off x="3190814" y="1195531"/>
            <a:ext cx="5810372" cy="4843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F372A1-6429-5DB9-A5DC-7E4460387658}"/>
              </a:ext>
            </a:extLst>
          </p:cNvPr>
          <p:cNvSpPr txBox="1"/>
          <p:nvPr/>
        </p:nvSpPr>
        <p:spPr>
          <a:xfrm>
            <a:off x="436606" y="6117939"/>
            <a:ext cx="11318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Schematic diagram that shows the input and output components associated with structural identifiability analyses conducted using differential algebra with DAISY software.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28A26E-CB08-0D2E-7C0D-7C10055D1126}"/>
              </a:ext>
            </a:extLst>
          </p:cNvPr>
          <p:cNvSpPr/>
          <p:nvPr/>
        </p:nvSpPr>
        <p:spPr>
          <a:xfrm>
            <a:off x="7629671" y="6497858"/>
            <a:ext cx="456232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Chowell et al. Journal of Mathematical Biology. 2023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3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A94B5E-D5F6-7E1C-2B7E-F17CD5354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9" t="4978" b="8249"/>
          <a:stretch/>
        </p:blipFill>
        <p:spPr>
          <a:xfrm>
            <a:off x="1570338" y="1160046"/>
            <a:ext cx="9051324" cy="5401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BA979D-F571-C0C9-FAE3-79FAD0266D6A}"/>
              </a:ext>
            </a:extLst>
          </p:cNvPr>
          <p:cNvSpPr txBox="1"/>
          <p:nvPr/>
        </p:nvSpPr>
        <p:spPr>
          <a:xfrm>
            <a:off x="1807574" y="310118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Workflow for conducting structural identifiability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311A9E-45CB-BA76-1522-8E5A53DA95A5}"/>
              </a:ext>
            </a:extLst>
          </p:cNvPr>
          <p:cNvSpPr/>
          <p:nvPr/>
        </p:nvSpPr>
        <p:spPr>
          <a:xfrm>
            <a:off x="7686427" y="6519446"/>
            <a:ext cx="456232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Chowell et al. Journal of Mathematical Biology. 2023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7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BA979D-F571-C0C9-FAE3-79FAD0266D6A}"/>
              </a:ext>
            </a:extLst>
          </p:cNvPr>
          <p:cNvSpPr txBox="1"/>
          <p:nvPr/>
        </p:nvSpPr>
        <p:spPr>
          <a:xfrm>
            <a:off x="477170" y="331834"/>
            <a:ext cx="112376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 Susceptible-Exposed-Infectious Recovered (SEIR)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D3B91-3570-EA06-1976-57203C456311}"/>
              </a:ext>
            </a:extLst>
          </p:cNvPr>
          <p:cNvSpPr txBox="1"/>
          <p:nvPr/>
        </p:nvSpPr>
        <p:spPr>
          <a:xfrm>
            <a:off x="898402" y="1589123"/>
            <a:ext cx="8375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Describes the spread of infectious diseases in a closed population. 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58B3EE-843B-1685-CDB6-B2105A562681}"/>
              </a:ext>
            </a:extLst>
          </p:cNvPr>
          <p:cNvSpPr txBox="1"/>
          <p:nvPr/>
        </p:nvSpPr>
        <p:spPr>
          <a:xfrm>
            <a:off x="1074802" y="5754498"/>
            <a:ext cx="10042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primary observation is the number of new infected cases over time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5B7211-B905-D307-FB1B-E138BA0CA10F}"/>
                  </a:ext>
                </a:extLst>
              </p:cNvPr>
              <p:cNvSpPr txBox="1"/>
              <p:nvPr/>
            </p:nvSpPr>
            <p:spPr>
              <a:xfrm>
                <a:off x="6282994" y="2836186"/>
                <a:ext cx="4778779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Transmission rate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Rate at which exposed individuals become infectious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Recovery rate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Total Population size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5B7211-B905-D307-FB1B-E138BA0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994" y="2836186"/>
                <a:ext cx="4778779" cy="2092881"/>
              </a:xfrm>
              <a:prstGeom prst="rect">
                <a:avLst/>
              </a:prstGeom>
              <a:blipFill>
                <a:blip r:embed="rId2"/>
                <a:stretch>
                  <a:fillRect l="-1403" t="-1163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F29B86-4AAC-975E-6BB5-92B785C3CC0D}"/>
                  </a:ext>
                </a:extLst>
              </p:cNvPr>
              <p:cNvSpPr txBox="1"/>
              <p:nvPr/>
            </p:nvSpPr>
            <p:spPr>
              <a:xfrm>
                <a:off x="4029330" y="6154608"/>
                <a:ext cx="41333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9F29B86-4AAC-975E-6BB5-92B785C3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30" y="6154608"/>
                <a:ext cx="4133335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4EB8BC9A-E6FC-92AF-A21D-80D34A740BE1}"/>
              </a:ext>
            </a:extLst>
          </p:cNvPr>
          <p:cNvSpPr/>
          <p:nvPr/>
        </p:nvSpPr>
        <p:spPr>
          <a:xfrm>
            <a:off x="898402" y="5853009"/>
            <a:ext cx="10217397" cy="90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FAB68-F07C-C8A4-A75E-F6A59E95CEBC}"/>
              </a:ext>
            </a:extLst>
          </p:cNvPr>
          <p:cNvSpPr txBox="1"/>
          <p:nvPr/>
        </p:nvSpPr>
        <p:spPr>
          <a:xfrm>
            <a:off x="824008" y="5697408"/>
            <a:ext cx="10543977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5DFBAD-7D40-3F54-9F6C-76F21F0F76D3}"/>
                  </a:ext>
                </a:extLst>
              </p:cNvPr>
              <p:cNvSpPr txBox="1"/>
              <p:nvPr/>
            </p:nvSpPr>
            <p:spPr>
              <a:xfrm>
                <a:off x="2221583" y="2526942"/>
                <a:ext cx="3874413" cy="27913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5DFBAD-7D40-3F54-9F6C-76F21F0F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583" y="2526942"/>
                <a:ext cx="3874413" cy="27913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87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BA979D-F571-C0C9-FAE3-79FAD0266D6A}"/>
              </a:ext>
            </a:extLst>
          </p:cNvPr>
          <p:cNvSpPr txBox="1"/>
          <p:nvPr/>
        </p:nvSpPr>
        <p:spPr>
          <a:xfrm>
            <a:off x="1807574" y="310118"/>
            <a:ext cx="8576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 Structural identifiability results</a:t>
            </a:r>
          </a:p>
        </p:txBody>
      </p:sp>
      <p:pic>
        <p:nvPicPr>
          <p:cNvPr id="9" name="Picture 8" descr="A diagram of a algorithm&#10;&#10;Description automatically generated">
            <a:extLst>
              <a:ext uri="{FF2B5EF4-FFF2-40B4-BE49-F238E27FC236}">
                <a16:creationId xmlns:a16="http://schemas.microsoft.com/office/drawing/2014/main" id="{8D71CFA6-F238-0D9E-CBFE-2CAC606C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08" y="894893"/>
            <a:ext cx="10538784" cy="57882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1B5EC4-CF7B-54AC-7A14-DA86A14D20DE}"/>
              </a:ext>
            </a:extLst>
          </p:cNvPr>
          <p:cNvSpPr/>
          <p:nvPr/>
        </p:nvSpPr>
        <p:spPr>
          <a:xfrm>
            <a:off x="6508006" y="6547882"/>
            <a:ext cx="5759670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rgbClr val="30303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Adapted from Chowell et al. Journal of Mathematical Biology. 2023</a:t>
            </a: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97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d47db21-1b7e-4da4-bc07-1b8bc3ff94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990</Words>
  <Application>Microsoft Macintosh PowerPoint</Application>
  <PresentationFormat>Widescreen</PresentationFormat>
  <Paragraphs>109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Chowell-Puente</dc:creator>
  <cp:lastModifiedBy>Gerardo Chowell-Puente</cp:lastModifiedBy>
  <cp:revision>71</cp:revision>
  <dcterms:created xsi:type="dcterms:W3CDTF">2024-07-01T14:22:01Z</dcterms:created>
  <dcterms:modified xsi:type="dcterms:W3CDTF">2024-07-20T14:16:48Z</dcterms:modified>
</cp:coreProperties>
</file>