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27" r:id="rId2"/>
    <p:sldId id="813" r:id="rId3"/>
    <p:sldId id="817" r:id="rId4"/>
    <p:sldId id="818" r:id="rId5"/>
    <p:sldId id="785" r:id="rId6"/>
    <p:sldId id="814" r:id="rId7"/>
    <p:sldId id="821" r:id="rId8"/>
    <p:sldId id="815" r:id="rId9"/>
    <p:sldId id="820" r:id="rId10"/>
    <p:sldId id="82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>
        <p:scale>
          <a:sx n="81" d="100"/>
          <a:sy n="81" d="100"/>
        </p:scale>
        <p:origin x="4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9234C-0E6F-425D-BCC8-F6B7CEFE70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A6F63-069A-4280-A7E4-6B98D1CE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9E9ED-BF84-4E17-88C2-AED01878DC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51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C110E-06DD-7A43-82B2-4721BE59C990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7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2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0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8458-9901-3E72-4A8B-0CF53E0A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08" y="758952"/>
            <a:ext cx="9950026" cy="3566160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Exercise</a:t>
            </a:r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639C8E86-6EE2-145B-8025-9FBD763049A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 descr="-">
            <a:extLst>
              <a:ext uri="{FF2B5EF4-FFF2-40B4-BE49-F238E27FC236}">
                <a16:creationId xmlns:a16="http://schemas.microsoft.com/office/drawing/2014/main" id="{5CFF56E4-3711-448E-6651-C7D3ABACD6B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41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3AC1-0B10-9C96-DCD7-F59B5D3D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D06C-6D5B-E3E2-199E-5F0EF43F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7234"/>
            <a:ext cx="10058400" cy="233851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(1) Which model would you use to fit the early phase of the mpox epidemic?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(2) Which model would you use to forecast during the early phase of the mpox epidemic?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(3) Which model would you use to fit the entire mpox epidemic curve?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(4) Which model would you use to forecast 4-weeks into the future, calibrating the model with all available weeks of data?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69921-0212-0F90-DD50-2F85D9DD0991}"/>
              </a:ext>
            </a:extLst>
          </p:cNvPr>
          <p:cNvSpPr txBox="1"/>
          <p:nvPr/>
        </p:nvSpPr>
        <p:spPr>
          <a:xfrm>
            <a:off x="1485626" y="5058136"/>
            <a:ext cx="9281708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submit your responses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33884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8625-3866-1C93-73A9-01443F67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Activity 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968D-A7AA-3221-1E42-D5B942DB1B84}"/>
              </a:ext>
            </a:extLst>
          </p:cNvPr>
          <p:cNvSpPr txBox="1"/>
          <p:nvPr/>
        </p:nvSpPr>
        <p:spPr>
          <a:xfrm>
            <a:off x="1157467" y="1972309"/>
            <a:ext cx="1005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exercise involves editing MATLAB code, running the code, and comparing the fit and forecasting performance of a standard SEIR model against other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phenomenological growth models (i.e., generalized growth model)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data from the first wave of the mpox in the United States.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exercise will provide: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Hands-on experience with the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QuantDiffForecast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toolbox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Practice with the methods discussed throughout today’s lectures.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E5F57-10ED-9ED0-939C-0270CCDD1B80}"/>
              </a:ext>
            </a:extLst>
          </p:cNvPr>
          <p:cNvSpPr txBox="1"/>
          <p:nvPr/>
        </p:nvSpPr>
        <p:spPr>
          <a:xfrm>
            <a:off x="1157467" y="4989219"/>
            <a:ext cx="9998213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determine the best approach, using the provided SEIR model, to fit and forecast the 2022-2023 epidemic in the United States employing the tools covered today. </a:t>
            </a:r>
          </a:p>
        </p:txBody>
      </p:sp>
    </p:spTree>
    <p:extLst>
      <p:ext uri="{BB962C8B-B14F-4D97-AF65-F5344CB8AC3E}">
        <p14:creationId xmlns:p14="http://schemas.microsoft.com/office/powerpoint/2010/main" val="33043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BAB2-F291-2B06-1656-7003F269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2022-2023 Mpox Epidemic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C160-4B59-9992-8A82-C5E6AFA3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925" y="1968984"/>
            <a:ext cx="9955755" cy="419728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May 2022, an unprecedent, epidemiologically unique, surge in mpox cases was observed around the globe </a:t>
            </a:r>
          </a:p>
          <a:p>
            <a:pPr lvl="1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</a:p>
          <a:p>
            <a:pPr lvl="1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Symptomology</a:t>
            </a:r>
          </a:p>
          <a:p>
            <a:pPr lvl="1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Impacted Communities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94,584 cases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163 deaths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reported worldwide in non-endemic regions (June 30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2024) </a:t>
            </a:r>
            <a:endParaRPr lang="en-US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Highest impacted countries: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Brazil, Canada, France, Germany, Spain, the United Kingdom, and the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United States </a:t>
            </a:r>
            <a:endParaRPr lang="en-US" u="sng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A886E674-C06F-B2FF-5A1A-D52BDA663BC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91005780-41AB-6BD6-69F4-763246447BE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 descr="-">
            <a:extLst>
              <a:ext uri="{FF2B5EF4-FFF2-40B4-BE49-F238E27FC236}">
                <a16:creationId xmlns:a16="http://schemas.microsoft.com/office/drawing/2014/main" id="{80C507AA-808C-5268-80B4-1703DEEFBEB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ghtning Bolt 6" descr="-">
            <a:extLst>
              <a:ext uri="{FF2B5EF4-FFF2-40B4-BE49-F238E27FC236}">
                <a16:creationId xmlns:a16="http://schemas.microsoft.com/office/drawing/2014/main" id="{0DE666A7-9B92-A13B-07B4-72F3EC12FB8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ghtning Bolt 8" descr="-">
            <a:extLst>
              <a:ext uri="{FF2B5EF4-FFF2-40B4-BE49-F238E27FC236}">
                <a16:creationId xmlns:a16="http://schemas.microsoft.com/office/drawing/2014/main" id="{1F8C3E1B-2379-8127-2581-3C9B362BD58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ghtning Bolt 9" descr="-">
            <a:extLst>
              <a:ext uri="{FF2B5EF4-FFF2-40B4-BE49-F238E27FC236}">
                <a16:creationId xmlns:a16="http://schemas.microsoft.com/office/drawing/2014/main" id="{6C3EBF37-063C-FD3D-A0AC-BE05890A7D7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ghtning Bolt 7" descr="-">
            <a:extLst>
              <a:ext uri="{FF2B5EF4-FFF2-40B4-BE49-F238E27FC236}">
                <a16:creationId xmlns:a16="http://schemas.microsoft.com/office/drawing/2014/main" id="{4EE297E6-599F-8417-EB06-318CDA76EB1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ghtning Bolt 11" descr="-">
            <a:extLst>
              <a:ext uri="{FF2B5EF4-FFF2-40B4-BE49-F238E27FC236}">
                <a16:creationId xmlns:a16="http://schemas.microsoft.com/office/drawing/2014/main" id="{D1376407-379D-7AFE-0A64-FC0A45E8DD9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ghtning Bolt 12" descr="-">
            <a:extLst>
              <a:ext uri="{FF2B5EF4-FFF2-40B4-BE49-F238E27FC236}">
                <a16:creationId xmlns:a16="http://schemas.microsoft.com/office/drawing/2014/main" id="{55E7FD23-6E21-8281-E424-CDBCD7DB6D10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ghtning Bolt 13" descr="-">
            <a:extLst>
              <a:ext uri="{FF2B5EF4-FFF2-40B4-BE49-F238E27FC236}">
                <a16:creationId xmlns:a16="http://schemas.microsoft.com/office/drawing/2014/main" id="{797BD392-686F-F0CC-7EDA-060CD5839C5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AE090-E68D-FCDC-AFD6-CDC18B7FCEF9}"/>
              </a:ext>
            </a:extLst>
          </p:cNvPr>
          <p:cNvSpPr txBox="1"/>
          <p:nvPr/>
        </p:nvSpPr>
        <p:spPr>
          <a:xfrm>
            <a:off x="-17789" y="6467360"/>
            <a:ext cx="12294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News., Monkeypox declared a. 2022; Philpott, D. et al., MMWR. 2022; CDC. About mpox. 2023; CDC. 2022 mpox outbreak. 2022. </a:t>
            </a:r>
          </a:p>
        </p:txBody>
      </p:sp>
    </p:spTree>
    <p:extLst>
      <p:ext uri="{BB962C8B-B14F-4D97-AF65-F5344CB8AC3E}">
        <p14:creationId xmlns:p14="http://schemas.microsoft.com/office/powerpoint/2010/main" val="357125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on it&#10;&#10;Description automatically generated">
            <a:extLst>
              <a:ext uri="{FF2B5EF4-FFF2-40B4-BE49-F238E27FC236}">
                <a16:creationId xmlns:a16="http://schemas.microsoft.com/office/drawing/2014/main" id="{2039E5C6-70B7-585E-3CBA-5905520FA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" y="81023"/>
            <a:ext cx="11365992" cy="6181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61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704" y="516337"/>
            <a:ext cx="8844592" cy="5355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32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Susceptible-Exposed-Infectious-Recovered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851" name="Text Box 5"/>
              <p:cNvSpPr txBox="1">
                <a:spLocks noChangeArrowheads="1"/>
              </p:cNvSpPr>
              <p:nvPr/>
            </p:nvSpPr>
            <p:spPr bwMode="auto">
              <a:xfrm>
                <a:off x="1345093" y="4343102"/>
                <a:ext cx="9958316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Expands upon the SIR model with the inclusion of latency period via an exposed class. </a:t>
                </a: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u="sng" dirty="0"/>
                  <a:t>Latency Period (</a:t>
                </a:r>
                <a14:m>
                  <m:oMath xmlns:m="http://schemas.openxmlformats.org/officeDocument/2006/math"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</m:oMath>
                </a14:m>
                <a:r>
                  <a:rPr lang="en-US" sz="2000" b="1" u="sng" dirty="0"/>
                  <a:t>):</a:t>
                </a:r>
                <a:r>
                  <a:rPr lang="en-US" sz="2000" b="1" dirty="0"/>
                  <a:t> </a:t>
                </a:r>
                <a:r>
                  <a:rPr lang="en-US" sz="2000" dirty="0"/>
                  <a:t>Time elapsed from effective exposure to the infectious agent to infectiousness. </a:t>
                </a:r>
              </a:p>
              <a:p>
                <a:pPr marL="285750" indent="-28575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can still be calculated 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885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5093" y="4343102"/>
                <a:ext cx="9958316" cy="1938992"/>
              </a:xfrm>
              <a:prstGeom prst="rect">
                <a:avLst/>
              </a:prstGeom>
              <a:blipFill>
                <a:blip r:embed="rId4"/>
                <a:stretch>
                  <a:fillRect l="-551" t="-1254" r="-612" b="-4702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BD98E-438C-870E-4C2D-6676339D1609}"/>
                  </a:ext>
                </a:extLst>
              </p:cNvPr>
              <p:cNvSpPr/>
              <p:nvPr/>
            </p:nvSpPr>
            <p:spPr>
              <a:xfrm>
                <a:off x="1063193" y="3429000"/>
                <a:ext cx="2167128" cy="63093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BD98E-438C-870E-4C2D-6676339D1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3" y="3429000"/>
                <a:ext cx="2167128" cy="63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F218982-4719-B654-B38B-2BCAEB4635F7}"/>
              </a:ext>
            </a:extLst>
          </p:cNvPr>
          <p:cNvSpPr/>
          <p:nvPr/>
        </p:nvSpPr>
        <p:spPr>
          <a:xfrm>
            <a:off x="3710079" y="3429000"/>
            <a:ext cx="2167128" cy="6309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D2FB1-09F1-C143-BA3A-8EA784044628}"/>
              </a:ext>
            </a:extLst>
          </p:cNvPr>
          <p:cNvSpPr/>
          <p:nvPr/>
        </p:nvSpPr>
        <p:spPr>
          <a:xfrm>
            <a:off x="6324251" y="3429000"/>
            <a:ext cx="2167128" cy="6309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893E2-AEB7-16C8-0481-BF3CF6E8D3AC}"/>
              </a:ext>
            </a:extLst>
          </p:cNvPr>
          <p:cNvSpPr/>
          <p:nvPr/>
        </p:nvSpPr>
        <p:spPr>
          <a:xfrm>
            <a:off x="8948579" y="3429000"/>
            <a:ext cx="2167128" cy="6309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365605-C52F-0002-3D4A-8B1235CFDE3E}"/>
                  </a:ext>
                </a:extLst>
              </p:cNvPr>
              <p:cNvSpPr txBox="1"/>
              <p:nvPr/>
            </p:nvSpPr>
            <p:spPr>
              <a:xfrm>
                <a:off x="3808820" y="3429000"/>
                <a:ext cx="2068387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365605-C52F-0002-3D4A-8B1235CF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20" y="3429000"/>
                <a:ext cx="2068387" cy="628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30E095-A36F-A9A0-F399-9E198DAB44FA}"/>
                  </a:ext>
                </a:extLst>
              </p:cNvPr>
              <p:cNvSpPr txBox="1"/>
              <p:nvPr/>
            </p:nvSpPr>
            <p:spPr>
              <a:xfrm>
                <a:off x="6609135" y="3558362"/>
                <a:ext cx="1597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30E095-A36F-A9A0-F399-9E198DAB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135" y="3558362"/>
                <a:ext cx="1597360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D6954C-B6C4-1BCA-5938-9EBF7D18A2DF}"/>
                  </a:ext>
                </a:extLst>
              </p:cNvPr>
              <p:cNvSpPr txBox="1"/>
              <p:nvPr/>
            </p:nvSpPr>
            <p:spPr>
              <a:xfrm>
                <a:off x="9585575" y="3558362"/>
                <a:ext cx="8931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D6954C-B6C4-1BCA-5938-9EBF7D18A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575" y="3558362"/>
                <a:ext cx="893135" cy="369332"/>
              </a:xfrm>
              <a:prstGeom prst="rect">
                <a:avLst/>
              </a:prstGeom>
              <a:blipFill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BCBEE90-1D99-DA88-3D79-99221832D6BB}"/>
              </a:ext>
            </a:extLst>
          </p:cNvPr>
          <p:cNvSpPr/>
          <p:nvPr/>
        </p:nvSpPr>
        <p:spPr>
          <a:xfrm>
            <a:off x="985138" y="1549189"/>
            <a:ext cx="2304288" cy="1761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6AE61-909B-21CD-D5BF-547B09F5A038}"/>
              </a:ext>
            </a:extLst>
          </p:cNvPr>
          <p:cNvSpPr/>
          <p:nvPr/>
        </p:nvSpPr>
        <p:spPr>
          <a:xfrm>
            <a:off x="3644279" y="1524413"/>
            <a:ext cx="2304288" cy="17619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0D1BA-8FF8-B374-1377-8CE9C295B754}"/>
              </a:ext>
            </a:extLst>
          </p:cNvPr>
          <p:cNvSpPr/>
          <p:nvPr/>
        </p:nvSpPr>
        <p:spPr>
          <a:xfrm>
            <a:off x="6255671" y="1524413"/>
            <a:ext cx="2304288" cy="17619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748A6-2C3C-9E2C-74B1-B57931B0D37E}"/>
              </a:ext>
            </a:extLst>
          </p:cNvPr>
          <p:cNvSpPr/>
          <p:nvPr/>
        </p:nvSpPr>
        <p:spPr>
          <a:xfrm>
            <a:off x="8867063" y="1524413"/>
            <a:ext cx="2304288" cy="1761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53E173-C6BB-17B7-CAAA-61DEA0F5CB5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289426" y="2405386"/>
            <a:ext cx="35485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E39C49-46E1-1B78-1A62-A089022C03E5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948567" y="2405386"/>
            <a:ext cx="307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B41E0C-6D3F-F8F1-1DD3-AB3E36E8257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559959" y="2405386"/>
            <a:ext cx="307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4A1214-1AAB-FD35-CCF0-9D56CE5A5C1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30321" y="3744468"/>
            <a:ext cx="479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D5A460-B2E7-ED25-9795-1B1854E29B5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77207" y="3744468"/>
            <a:ext cx="447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E4D5B6-18D8-F3FF-CC1B-91626F7DD0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91379" y="3744468"/>
            <a:ext cx="45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227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9C34-11A6-F6FE-C877-FEB597EA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9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FAA22A-C156-DF21-6D8A-030C43476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552061"/>
                  </p:ext>
                </p:extLst>
              </p:nvPr>
            </p:nvGraphicFramePr>
            <p:xfrm>
              <a:off x="815050" y="2139038"/>
              <a:ext cx="10561900" cy="328747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0335">
                      <a:extLst>
                        <a:ext uri="{9D8B030D-6E8A-4147-A177-3AD203B41FA5}">
                          <a16:colId xmlns:a16="http://schemas.microsoft.com/office/drawing/2014/main" val="1219138835"/>
                        </a:ext>
                      </a:extLst>
                    </a:gridCol>
                    <a:gridCol w="2089230">
                      <a:extLst>
                        <a:ext uri="{9D8B030D-6E8A-4147-A177-3AD203B41FA5}">
                          <a16:colId xmlns:a16="http://schemas.microsoft.com/office/drawing/2014/main" val="3064548970"/>
                        </a:ext>
                      </a:extLst>
                    </a:gridCol>
                    <a:gridCol w="2297575">
                      <a:extLst>
                        <a:ext uri="{9D8B030D-6E8A-4147-A177-3AD203B41FA5}">
                          <a16:colId xmlns:a16="http://schemas.microsoft.com/office/drawing/2014/main" val="1499109877"/>
                        </a:ext>
                      </a:extLst>
                    </a:gridCol>
                    <a:gridCol w="2112380">
                      <a:extLst>
                        <a:ext uri="{9D8B030D-6E8A-4147-A177-3AD203B41FA5}">
                          <a16:colId xmlns:a16="http://schemas.microsoft.com/office/drawing/2014/main" val="3129025613"/>
                        </a:ext>
                      </a:extLst>
                    </a:gridCol>
                    <a:gridCol w="2112380">
                      <a:extLst>
                        <a:ext uri="{9D8B030D-6E8A-4147-A177-3AD203B41FA5}">
                          <a16:colId xmlns:a16="http://schemas.microsoft.com/office/drawing/2014/main" val="1644724792"/>
                        </a:ext>
                      </a:extLst>
                    </a:gridCol>
                  </a:tblGrid>
                  <a:tr h="450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Initial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LB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UB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765747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6.59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9610872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329476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𝜅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452341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401664"/>
                      </a:ext>
                    </a:extLst>
                  </a:tr>
                  <a:tr h="7279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348714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79976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FAA22A-C156-DF21-6D8A-030C43476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552061"/>
                  </p:ext>
                </p:extLst>
              </p:nvPr>
            </p:nvGraphicFramePr>
            <p:xfrm>
              <a:off x="815050" y="2139038"/>
              <a:ext cx="10561900" cy="328747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0335">
                      <a:extLst>
                        <a:ext uri="{9D8B030D-6E8A-4147-A177-3AD203B41FA5}">
                          <a16:colId xmlns:a16="http://schemas.microsoft.com/office/drawing/2014/main" val="1219138835"/>
                        </a:ext>
                      </a:extLst>
                    </a:gridCol>
                    <a:gridCol w="2089230">
                      <a:extLst>
                        <a:ext uri="{9D8B030D-6E8A-4147-A177-3AD203B41FA5}">
                          <a16:colId xmlns:a16="http://schemas.microsoft.com/office/drawing/2014/main" val="3064548970"/>
                        </a:ext>
                      </a:extLst>
                    </a:gridCol>
                    <a:gridCol w="2297575">
                      <a:extLst>
                        <a:ext uri="{9D8B030D-6E8A-4147-A177-3AD203B41FA5}">
                          <a16:colId xmlns:a16="http://schemas.microsoft.com/office/drawing/2014/main" val="1499109877"/>
                        </a:ext>
                      </a:extLst>
                    </a:gridCol>
                    <a:gridCol w="2112380">
                      <a:extLst>
                        <a:ext uri="{9D8B030D-6E8A-4147-A177-3AD203B41FA5}">
                          <a16:colId xmlns:a16="http://schemas.microsoft.com/office/drawing/2014/main" val="3129025613"/>
                        </a:ext>
                      </a:extLst>
                    </a:gridCol>
                    <a:gridCol w="2112380">
                      <a:extLst>
                        <a:ext uri="{9D8B030D-6E8A-4147-A177-3AD203B41FA5}">
                          <a16:colId xmlns:a16="http://schemas.microsoft.com/office/drawing/2014/main" val="1644724792"/>
                        </a:ext>
                      </a:extLst>
                    </a:gridCol>
                  </a:tblGrid>
                  <a:tr h="450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Initial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LB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UB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765747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11429" r="-442500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6.59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9610872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14493" r="-442500" b="-4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329476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314493" r="-442500" b="-3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452341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408571" r="-442500" b="-2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401664"/>
                      </a:ext>
                    </a:extLst>
                  </a:tr>
                  <a:tr h="7279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96667" r="-442500" b="-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348714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689855" r="-442500" b="-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79976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613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3B5-2239-E0FD-451E-12D765DC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Initial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7A3436A-0DB5-3FA3-9C6D-8C0EF50915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066327"/>
                  </p:ext>
                </p:extLst>
              </p:nvPr>
            </p:nvGraphicFramePr>
            <p:xfrm>
              <a:off x="2266323" y="2380082"/>
              <a:ext cx="7720314" cy="31938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27431">
                      <a:extLst>
                        <a:ext uri="{9D8B030D-6E8A-4147-A177-3AD203B41FA5}">
                          <a16:colId xmlns:a16="http://schemas.microsoft.com/office/drawing/2014/main" val="1219138835"/>
                        </a:ext>
                      </a:extLst>
                    </a:gridCol>
                    <a:gridCol w="3992883">
                      <a:extLst>
                        <a:ext uri="{9D8B030D-6E8A-4147-A177-3AD203B41FA5}">
                          <a16:colId xmlns:a16="http://schemas.microsoft.com/office/drawing/2014/main" val="3064548970"/>
                        </a:ext>
                      </a:extLst>
                    </a:gridCol>
                  </a:tblGrid>
                  <a:tr h="450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Initial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76574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params.initial</a:t>
                          </a: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(4)-5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961087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264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32947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40166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3487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7A3436A-0DB5-3FA3-9C6D-8C0EF50915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066327"/>
                  </p:ext>
                </p:extLst>
              </p:nvPr>
            </p:nvGraphicFramePr>
            <p:xfrm>
              <a:off x="2266323" y="2380082"/>
              <a:ext cx="7720314" cy="31938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27431">
                      <a:extLst>
                        <a:ext uri="{9D8B030D-6E8A-4147-A177-3AD203B41FA5}">
                          <a16:colId xmlns:a16="http://schemas.microsoft.com/office/drawing/2014/main" val="1219138835"/>
                        </a:ext>
                      </a:extLst>
                    </a:gridCol>
                    <a:gridCol w="3992883">
                      <a:extLst>
                        <a:ext uri="{9D8B030D-6E8A-4147-A177-3AD203B41FA5}">
                          <a16:colId xmlns:a16="http://schemas.microsoft.com/office/drawing/2014/main" val="3064548970"/>
                        </a:ext>
                      </a:extLst>
                    </a:gridCol>
                  </a:tblGrid>
                  <a:tr h="450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Initial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76574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86667" r="-107516" b="-4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params.initial</a:t>
                          </a: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(4)-5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961087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186667" r="-107516" b="-3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264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283516" r="-107516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32947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387778" r="-10751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40166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487778" r="-10751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3487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094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07CD-D2FD-B93F-70DD-D02E5A92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Additional Specifications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9AB6-CBA1-F98E-EB79-FB63EBC6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3692"/>
            <a:ext cx="10058400" cy="4635380"/>
          </a:xfrm>
        </p:spPr>
        <p:txBody>
          <a:bodyPr>
            <a:normAutofit fontScale="92500" lnSpcReduction="10000"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Susceptible-Infectious-Recovered, Neg. Binomial Distribution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Comparison Models: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Generalized Growth Model (GGM)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Forecasting Dates: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2022-07-14 (Use 11-weeks calibration period)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2023-02-23 (Use all data for calibration)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Forecasting Horizon: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4-weeks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Calibration period length: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u="sng" dirty="0">
                <a:latin typeface="Arial" panose="020B0604020202020204" pitchFamily="34" charset="0"/>
                <a:cs typeface="Arial" panose="020B0604020202020204" pitchFamily="34" charset="0"/>
              </a:rPr>
              <a:t>Weekly: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11-weeks and All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Bootstrapping: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Use between 100-300 samples, set start points to 10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ctr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and the parameters provided on other slides, prepare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options_fit.m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files and conduct a model comparison analysis.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9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07CD-D2FD-B93F-70DD-D02E5A92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Comparing Models: Example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008D5C-4996-A7C4-7173-6DFFB1051697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34588"/>
          <a:ext cx="10058399" cy="4421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997">
                  <a:extLst>
                    <a:ext uri="{9D8B030D-6E8A-4147-A177-3AD203B41FA5}">
                      <a16:colId xmlns:a16="http://schemas.microsoft.com/office/drawing/2014/main" val="3468854499"/>
                    </a:ext>
                  </a:extLst>
                </a:gridCol>
                <a:gridCol w="1478719">
                  <a:extLst>
                    <a:ext uri="{9D8B030D-6E8A-4147-A177-3AD203B41FA5}">
                      <a16:colId xmlns:a16="http://schemas.microsoft.com/office/drawing/2014/main" val="1654681038"/>
                    </a:ext>
                  </a:extLst>
                </a:gridCol>
                <a:gridCol w="1347786">
                  <a:extLst>
                    <a:ext uri="{9D8B030D-6E8A-4147-A177-3AD203B41FA5}">
                      <a16:colId xmlns:a16="http://schemas.microsoft.com/office/drawing/2014/main" val="3879116691"/>
                    </a:ext>
                  </a:extLst>
                </a:gridCol>
                <a:gridCol w="2543341">
                  <a:extLst>
                    <a:ext uri="{9D8B030D-6E8A-4147-A177-3AD203B41FA5}">
                      <a16:colId xmlns:a16="http://schemas.microsoft.com/office/drawing/2014/main" val="3735224124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853005001"/>
                    </a:ext>
                  </a:extLst>
                </a:gridCol>
              </a:tblGrid>
              <a:tr h="6932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95% PI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WIS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518462"/>
                  </a:ext>
                </a:extLst>
              </a:tr>
              <a:tr h="42680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Calibration Performance </a:t>
                      </a: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extLst>
                  <a:ext uri="{0D108BD9-81ED-4DB2-BD59-A6C34878D82A}">
                    <a16:rowId xmlns:a16="http://schemas.microsoft.com/office/drawing/2014/main" val="1740034234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4014130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8774475"/>
                  </a:ext>
                </a:extLst>
              </a:tr>
              <a:tr h="55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3777379"/>
                  </a:ext>
                </a:extLst>
              </a:tr>
              <a:tr h="42680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 Performance </a:t>
                      </a: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extLst>
                  <a:ext uri="{0D108BD9-81ED-4DB2-BD59-A6C34878D82A}">
                    <a16:rowId xmlns:a16="http://schemas.microsoft.com/office/drawing/2014/main" val="3242245240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082862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9826291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07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658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2a7409c-359e-4fa0-a939-46bf52d116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541</Words>
  <Application>Microsoft Office PowerPoint</Application>
  <PresentationFormat>Widescreen</PresentationFormat>
  <Paragraphs>106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Aptos</vt:lpstr>
      <vt:lpstr>Arial</vt:lpstr>
      <vt:lpstr>Calibri</vt:lpstr>
      <vt:lpstr>Calibri Light</vt:lpstr>
      <vt:lpstr>Cambria Math</vt:lpstr>
      <vt:lpstr>Courier New</vt:lpstr>
      <vt:lpstr>Retrospect</vt:lpstr>
      <vt:lpstr>Practical Exercise</vt:lpstr>
      <vt:lpstr>Activity Overview </vt:lpstr>
      <vt:lpstr>2022-2023 Mpox Epidemic</vt:lpstr>
      <vt:lpstr>PowerPoint Presentation</vt:lpstr>
      <vt:lpstr>Susceptible-Exposed-Infectious-Recovered model</vt:lpstr>
      <vt:lpstr>Parameters</vt:lpstr>
      <vt:lpstr>Initial Conditions</vt:lpstr>
      <vt:lpstr>Additional Specifications  </vt:lpstr>
      <vt:lpstr>Comparing Models: Example Table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Bleichrodt</dc:creator>
  <cp:lastModifiedBy>Amanda Bleichrodt</cp:lastModifiedBy>
  <cp:revision>10</cp:revision>
  <dcterms:created xsi:type="dcterms:W3CDTF">2024-07-20T15:47:43Z</dcterms:created>
  <dcterms:modified xsi:type="dcterms:W3CDTF">2024-07-22T15:39:31Z</dcterms:modified>
</cp:coreProperties>
</file>