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1"/>
  </p:notesMasterIdLst>
  <p:sldIdLst>
    <p:sldId id="257" r:id="rId6"/>
    <p:sldId id="277" r:id="rId7"/>
    <p:sldId id="309" r:id="rId8"/>
    <p:sldId id="282" r:id="rId9"/>
    <p:sldId id="284" r:id="rId10"/>
    <p:sldId id="300" r:id="rId11"/>
    <p:sldId id="301" r:id="rId12"/>
    <p:sldId id="302" r:id="rId13"/>
    <p:sldId id="303" r:id="rId14"/>
    <p:sldId id="308" r:id="rId15"/>
    <p:sldId id="305" r:id="rId16"/>
    <p:sldId id="310" r:id="rId17"/>
    <p:sldId id="287" r:id="rId18"/>
    <p:sldId id="304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SU u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E0700-AACC-9CC2-9A74-CA4D2C601AE2}" v="188" dt="2022-02-23T19:20:07.361"/>
    <p1510:client id="{1D77003C-1713-3D15-E34F-54F4104737B2}" v="1617" dt="2022-02-23T17:31:50.467"/>
    <p1510:client id="{1E576ECA-F55A-E0AD-52FE-42D87A984CDC}" v="276" dt="2022-02-23T19:49:27.781"/>
    <p1510:client id="{28A461E1-60E8-D195-1B19-BABE6A40C9DA}" v="19" dt="2022-02-23T19:30:40.052"/>
    <p1510:client id="{3BE3D914-E9C4-3A09-F76A-7CF7738676C7}" v="296" dt="2022-02-23T03:02:38.081"/>
    <p1510:client id="{4FD7588E-B9A5-4114-AC74-38BDC50E8831}" v="105" dt="2022-02-22T20:02:06.113"/>
    <p1510:client id="{67F32E4E-45F3-4E4B-AE0D-DD0A18DADC7E}" v="353" dt="2022-02-24T14:45:15.337"/>
    <p1510:client id="{696B0F7F-F310-B3DC-26E5-E4CCDD86E9A1}" v="661" dt="2022-02-23T19:03:04.872"/>
    <p1510:client id="{7F728716-AC32-5B74-4C76-19E0CD502B7A}" v="42" dt="2022-02-23T02:45:57.307"/>
    <p1510:client id="{C388373F-E6F0-A01D-6310-F7CD16A08541}" v="6" dt="2022-02-23T04:58:19.454"/>
    <p1510:client id="{CAF3D238-3A59-EC24-1022-34374F4FDB5C}" v="2" dt="2022-02-23T02:30:48.028"/>
    <p1510:client id="{CC67E565-D711-4C0E-5C5D-E940169F1392}" v="807" dt="2022-02-23T06:00:44.595"/>
    <p1510:client id="{E5A5D500-F8E8-C73C-A2DD-ED4E612763A2}" v="34" dt="2022-02-23T19:54:47.686"/>
    <p1510:client id="{F4F9C8C6-E917-5B5E-CB9E-EF829149B411}" v="121" dt="2022-02-23T05:39:55.274"/>
    <p1510:client id="{FDA69401-C39D-0E0E-981E-0317D7550F83}" v="491" dt="2022-02-23T16:55:47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6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F0690-1B4A-4B1D-8713-AC336277F2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70A18-B103-4A8A-8A28-1A80DD3F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0A18-B103-4A8A-8A28-1A80DD3F4B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15788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995907" y="1830388"/>
            <a:ext cx="10972800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BB0000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1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753854" y="1052953"/>
            <a:ext cx="6190428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2133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TOPIC TITLE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69009" y="1734522"/>
            <a:ext cx="9592027" cy="441735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11200"/>
              </a:lnSpc>
              <a:spcBef>
                <a:spcPts val="0"/>
              </a:spcBef>
              <a:defRPr sz="10666" b="1" baseline="0">
                <a:solidFill>
                  <a:srgbClr val="BB0000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BIG WORD BIG PHRASE</a:t>
            </a:r>
            <a:br>
              <a:rPr lang="en-US"/>
            </a:br>
            <a:r>
              <a:rPr lang="en-US"/>
              <a:t>SLIDE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1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8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10169"/>
            <a:ext cx="12192000" cy="5947833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BB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42139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69009" y="1734522"/>
            <a:ext cx="9592027" cy="4417351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11200"/>
              </a:lnSpc>
              <a:spcBef>
                <a:spcPts val="0"/>
              </a:spcBef>
              <a:defRPr sz="10666" b="1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BIG WORD</a:t>
            </a:r>
          </a:p>
          <a:p>
            <a:pPr lvl="0"/>
            <a:r>
              <a:rPr lang="en-US"/>
              <a:t>BIG PHRASE</a:t>
            </a:r>
            <a:br>
              <a:rPr lang="en-US"/>
            </a:br>
            <a:r>
              <a:rPr lang="en-US"/>
              <a:t>SLIDE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1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508014" y="5372666"/>
            <a:ext cx="4522941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3200" baseline="-25000">
                <a:solidFill>
                  <a:srgbClr val="BB0000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247327" y="1611529"/>
            <a:ext cx="9600512" cy="3789979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4267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8666" b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8666" b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8666" b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8666" b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8666" b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7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12192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Full slide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1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491389" y="1436104"/>
            <a:ext cx="5331852" cy="1840275"/>
          </a:xfrm>
          <a:prstGeom prst="rect">
            <a:avLst/>
          </a:prstGeom>
          <a:ln w="28575" cmpd="sng">
            <a:solidFill>
              <a:srgbClr val="636D6E"/>
            </a:solidFill>
          </a:ln>
          <a:effectLst/>
        </p:spPr>
        <p:txBody>
          <a:bodyPr/>
          <a:lstStyle>
            <a:lvl1pPr marL="121917">
              <a:lnSpc>
                <a:spcPts val="4587"/>
              </a:lnSpc>
              <a:spcBef>
                <a:spcPts val="0"/>
              </a:spcBef>
              <a:defRPr sz="2667" b="1">
                <a:solidFill>
                  <a:srgbClr val="636D6E"/>
                </a:solidFill>
              </a:defRPr>
            </a:lvl1pPr>
            <a:lvl2pPr marL="121917" indent="243834">
              <a:spcBef>
                <a:spcPts val="267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2133">
                <a:solidFill>
                  <a:srgbClr val="636D6E"/>
                </a:solidFill>
              </a:defRPr>
            </a:lvl2pPr>
            <a:lvl3pPr marL="121917" indent="243834">
              <a:spcBef>
                <a:spcPts val="267"/>
              </a:spcBef>
              <a:spcAft>
                <a:spcPts val="0"/>
              </a:spcAft>
              <a:buClr>
                <a:srgbClr val="BB0000"/>
              </a:buClr>
              <a:defRPr sz="2133">
                <a:solidFill>
                  <a:srgbClr val="636D6E"/>
                </a:solidFill>
              </a:defRPr>
            </a:lvl3pPr>
            <a:lvl5pPr marL="670543" indent="0">
              <a:spcBef>
                <a:spcPts val="467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2"/>
            <a:r>
              <a:rPr lang="en-US"/>
              <a:t>Fifth level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5178467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/>
              <a:t>½ slide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516791" y="1830388"/>
            <a:ext cx="6268671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4587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1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753854" y="1052953"/>
            <a:ext cx="6190428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2133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TOPIC TITLE HERE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7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1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753854" y="1052953"/>
            <a:ext cx="6190428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2133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867204" y="1830388"/>
            <a:ext cx="870344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4587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chart/graph/table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9282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2499" y="6356351"/>
            <a:ext cx="28448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5"/>
            <a:ext cx="12192000" cy="2962807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 descr="TheOhioStateUniversity-Horiz-RGB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79" y="1600202"/>
            <a:ext cx="6400800" cy="9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6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"/>
            <a:ext cx="12192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3"/>
              <a:ext cx="2438400" cy="471424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11357824" y="6351239"/>
            <a:ext cx="51969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2133" smtClean="0">
                <a:solidFill>
                  <a:srgbClr val="636D6E"/>
                </a:solidFill>
              </a:rPr>
              <a:pPr/>
              <a:t>‹#›</a:t>
            </a:fld>
            <a:endParaRPr lang="en-US" sz="2133">
              <a:solidFill>
                <a:srgbClr val="636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5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indent="0" algn="l" defTabSz="609585" rtl="0" eaLnBrk="1" latinLnBrk="0" hangingPunct="1">
        <a:spcBef>
          <a:spcPct val="20000"/>
        </a:spcBef>
        <a:buFont typeface="Arial"/>
        <a:buNone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304792" algn="l" defTabSz="609585" rtl="0" eaLnBrk="1" latinLnBrk="0" hangingPunct="1"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02" indent="0" algn="l" defTabSz="609585" rtl="0" eaLnBrk="1" latinLnBrk="0" hangingPunct="1">
        <a:spcBef>
          <a:spcPts val="0"/>
        </a:spcBef>
        <a:buFont typeface="Arial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1828800" y="3303059"/>
            <a:ext cx="8534400" cy="82338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3200"/>
              <a:t>Project 2: Measuring Planet Mass, Radius, and Density for system GJ 436 b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884020" y="4734039"/>
            <a:ext cx="8534400" cy="8233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867">
                <a:solidFill>
                  <a:prstClr val="white"/>
                </a:solidFill>
              </a:rPr>
              <a:t>M. Berger, A. Bernhardt, M. Bleich, Y. Shi, A. Tarrant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0996703" cy="1143000"/>
          </a:xfrm>
        </p:spPr>
        <p:txBody>
          <a:bodyPr/>
          <a:lstStyle/>
          <a:p>
            <a:r>
              <a:rPr lang="en-US" sz="3200"/>
              <a:t>Results – Comparing GJ 436 b to similar planets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6928846" y="2424264"/>
            <a:ext cx="5147481" cy="4677247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09585"/>
            <a:r>
              <a:rPr lang="en-US" sz="2000">
                <a:latin typeface="Arial"/>
                <a:cs typeface="Arial"/>
              </a:rPr>
              <a:t>Observations:</a:t>
            </a:r>
          </a:p>
          <a:p>
            <a:pPr marL="457200" indent="-457200" defTabSz="609585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Radius increases slightly with growing mass (best fit line)</a:t>
            </a:r>
          </a:p>
          <a:p>
            <a:pPr marL="457200" indent="-457200" defTabSz="609585">
              <a:buFont typeface="Arial"/>
              <a:buChar char="•"/>
            </a:pPr>
            <a:endParaRPr lang="en-US" sz="2000">
              <a:latin typeface="Arial"/>
              <a:cs typeface="Arial"/>
            </a:endParaRPr>
          </a:p>
          <a:p>
            <a:pPr marL="457200" indent="-457200" defTabSz="609585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Know this to be valid due to Chen &amp; Kipping M-R Relation (2016)</a:t>
            </a:r>
          </a:p>
          <a:p>
            <a:pPr marL="457200" indent="-457200" defTabSz="609585">
              <a:buFont typeface="Arial"/>
              <a:buChar char="•"/>
            </a:pPr>
            <a:endParaRPr lang="en-US" sz="2000">
              <a:latin typeface="Arial"/>
              <a:cs typeface="Arial"/>
            </a:endParaRPr>
          </a:p>
          <a:p>
            <a:pPr marL="457200" indent="-457200" defTabSz="609585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GJ 436 b appears to follow this trend closely </a:t>
            </a:r>
            <a:endParaRPr lang="en-US" sz="2000">
              <a:solidFill>
                <a:prstClr val="black"/>
              </a:solidFill>
              <a:latin typeface="Arial"/>
              <a:cs typeface="Arial"/>
            </a:endParaRPr>
          </a:p>
          <a:p>
            <a:pPr marL="457200" indent="-457200" defTabSz="609585">
              <a:buFont typeface="Arial"/>
              <a:buChar char="•"/>
            </a:pPr>
            <a:endParaRPr lang="en-US" sz="2650">
              <a:solidFill>
                <a:prstClr val="black"/>
              </a:solidFill>
              <a:latin typeface="Arial"/>
              <a:cs typeface="Arial"/>
            </a:endParaRP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9DF9488-1851-40B7-ADFC-BB0293D0E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72" t="11171" r="1034" b="73144"/>
          <a:stretch/>
        </p:blipFill>
        <p:spPr>
          <a:xfrm>
            <a:off x="1260062" y="5605874"/>
            <a:ext cx="1861569" cy="658941"/>
          </a:xfrm>
          <a:prstGeom prst="rect">
            <a:avLst/>
          </a:prstGeom>
        </p:spPr>
      </p:pic>
      <p:pic>
        <p:nvPicPr>
          <p:cNvPr id="11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EC3CD192-8DCB-4008-B918-2BAA7F398978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718046" y="1937077"/>
            <a:ext cx="5372726" cy="3673405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8339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5A181E-9171-44FF-90C4-3CC79E0771D9}"/>
              </a:ext>
            </a:extLst>
          </p:cNvPr>
          <p:cNvSpPr/>
          <p:nvPr/>
        </p:nvSpPr>
        <p:spPr>
          <a:xfrm>
            <a:off x="0" y="1"/>
            <a:ext cx="12192000" cy="1631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60BFF47-0C73-4FAD-A769-A48839CA0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06" t="10855" r="1058" b="75393"/>
          <a:stretch/>
        </p:blipFill>
        <p:spPr>
          <a:xfrm>
            <a:off x="7320019" y="5099858"/>
            <a:ext cx="3944471" cy="586161"/>
          </a:xfrm>
          <a:prstGeom prst="rect">
            <a:avLst/>
          </a:prstGeom>
        </p:spPr>
      </p:pic>
      <p:pic>
        <p:nvPicPr>
          <p:cNvPr id="1026" name="Picture 2" descr="PDF] PROBABILISTIC FORECASTING OF THE MASSES AND RADII OF OTHER WORLDS |  Semantic Scholar">
            <a:extLst>
              <a:ext uri="{FF2B5EF4-FFF2-40B4-BE49-F238E27FC236}">
                <a16:creationId xmlns:a16="http://schemas.microsoft.com/office/drawing/2014/main" id="{B6AC7CED-EE48-4FCC-819F-9747CB5C1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" y="815789"/>
            <a:ext cx="6043374" cy="457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CE3A2-B72E-48F9-94B1-B313247A1E3B}"/>
              </a:ext>
            </a:extLst>
          </p:cNvPr>
          <p:cNvSpPr txBox="1"/>
          <p:nvPr/>
        </p:nvSpPr>
        <p:spPr>
          <a:xfrm>
            <a:off x="4150759" y="508012"/>
            <a:ext cx="284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Chen &amp; Kipping, 2016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2ADB5-A6CE-41C4-9752-F182557CF073}"/>
              </a:ext>
            </a:extLst>
          </p:cNvPr>
          <p:cNvSpPr txBox="1"/>
          <p:nvPr/>
        </p:nvSpPr>
        <p:spPr>
          <a:xfrm>
            <a:off x="1458686" y="5877006"/>
            <a:ext cx="92810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For our mass (M = 23.00 M</a:t>
            </a:r>
            <a:r>
              <a:rPr lang="en-US" sz="2400" baseline="-25000"/>
              <a:t>E</a:t>
            </a:r>
            <a:r>
              <a:rPr lang="en-US" sz="2400"/>
              <a:t>), C&amp;K predicts a radius of R </a:t>
            </a:r>
            <a:r>
              <a:rPr lang="en-US" sz="2400">
                <a:ea typeface="+mn-lt"/>
                <a:cs typeface="+mn-lt"/>
              </a:rPr>
              <a:t>≈ 6.36 R</a:t>
            </a:r>
            <a:r>
              <a:rPr lang="en-US" sz="2400" baseline="-25000">
                <a:ea typeface="+mn-lt"/>
                <a:cs typeface="+mn-lt"/>
              </a:rPr>
              <a:t>E</a:t>
            </a:r>
            <a:endParaRPr lang="en-US" sz="2400" baseline="-25000">
              <a:cs typeface="Arial"/>
            </a:endParaRP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83DF3D3-EE2C-487C-90B2-78F57AEED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122" y="1251358"/>
            <a:ext cx="6046806" cy="369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355682B-54DE-48C6-A85A-F4712EC191AE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319571" y="1618773"/>
            <a:ext cx="6989550" cy="4237670"/>
          </a:xfr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3E5F7C-D3C2-4120-B0C2-7655A75ECFAD}"/>
              </a:ext>
            </a:extLst>
          </p:cNvPr>
          <p:cNvSpPr txBox="1"/>
          <p:nvPr/>
        </p:nvSpPr>
        <p:spPr>
          <a:xfrm>
            <a:off x="7366047" y="2081666"/>
            <a:ext cx="4588745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Arial"/>
              </a:rPr>
              <a:t>Observations:</a:t>
            </a:r>
          </a:p>
          <a:p>
            <a:pPr marL="457200" indent="-457200">
              <a:buFont typeface="Arial"/>
              <a:buChar char="•"/>
            </a:pPr>
            <a:r>
              <a:rPr lang="en-US" sz="2000">
                <a:cs typeface="Arial"/>
              </a:rPr>
              <a:t>GJ 436 b &amp; similar exoplanets (Neptune-like) deviate below the relation line</a:t>
            </a:r>
          </a:p>
          <a:p>
            <a:pPr marL="457200" indent="-457200">
              <a:buFont typeface="Arial"/>
              <a:buChar char="•"/>
            </a:pPr>
            <a:endParaRPr lang="en-US" sz="200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000">
                <a:cs typeface="Arial"/>
              </a:rPr>
              <a:t>Could be due to specific measurement range</a:t>
            </a:r>
          </a:p>
          <a:p>
            <a:pPr marL="457200" indent="-457200">
              <a:buFont typeface="Arial"/>
              <a:buChar char="•"/>
            </a:pPr>
            <a:endParaRPr lang="en-US" sz="200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000">
                <a:cs typeface="Arial"/>
              </a:rPr>
              <a:t>1640 exoplanets have been found in the range of 2-6 </a:t>
            </a:r>
            <a:r>
              <a:rPr lang="en-US" sz="2000" err="1">
                <a:cs typeface="Arial"/>
              </a:rPr>
              <a:t>R</a:t>
            </a:r>
            <a:r>
              <a:rPr lang="en-US" sz="2000" baseline="-25000" err="1">
                <a:cs typeface="Arial"/>
              </a:rPr>
              <a:t>Earth</a:t>
            </a:r>
            <a:r>
              <a:rPr lang="en-US" sz="2000">
                <a:cs typeface="Arial"/>
              </a:rPr>
              <a:t> (NEA)</a:t>
            </a:r>
            <a:endParaRPr lang="en-US" sz="2000" baseline="-25000"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000">
              <a:cs typeface="Arial"/>
            </a:endParaRPr>
          </a:p>
          <a:p>
            <a:endParaRPr lang="en-US" sz="2400">
              <a:cs typeface="Arial"/>
            </a:endParaRPr>
          </a:p>
        </p:txBody>
      </p:sp>
      <p:pic>
        <p:nvPicPr>
          <p:cNvPr id="6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60A0B07-1737-4052-BE88-052CF42B5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06" t="10855" r="1058" b="75393"/>
          <a:stretch/>
        </p:blipFill>
        <p:spPr>
          <a:xfrm>
            <a:off x="1284109" y="5924456"/>
            <a:ext cx="3944471" cy="5861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DBF22E-1961-477A-94CC-BFA9F7AC7C1D}"/>
              </a:ext>
            </a:extLst>
          </p:cNvPr>
          <p:cNvSpPr/>
          <p:nvPr/>
        </p:nvSpPr>
        <p:spPr>
          <a:xfrm>
            <a:off x="6817851" y="5853100"/>
            <a:ext cx="994701" cy="368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2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014" y="1082032"/>
            <a:ext cx="6078071" cy="1143000"/>
          </a:xfrm>
        </p:spPr>
        <p:txBody>
          <a:bodyPr/>
          <a:lstStyle/>
          <a:p>
            <a:r>
              <a:rPr lang="en-US" sz="3200"/>
              <a:t>Conclusions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4812801" y="1653415"/>
            <a:ext cx="7087089" cy="4672425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 dirty="0">
                <a:latin typeface="Arial"/>
                <a:cs typeface="Arial"/>
              </a:rPr>
              <a:t>Measured mass, radius, and density of GJ 436 b were near the exact values</a:t>
            </a: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 dirty="0">
                <a:latin typeface="Arial"/>
                <a:cs typeface="Arial"/>
              </a:rPr>
              <a:t>Measured properties followed the trend produced by exoplanets with similar mass and radius</a:t>
            </a: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 dirty="0">
                <a:latin typeface="Arial"/>
                <a:cs typeface="Arial"/>
              </a:rPr>
              <a:t>This collection of exoplanets deviated below the Neptunian M-R relation</a:t>
            </a: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 dirty="0">
                <a:latin typeface="Arial"/>
                <a:cs typeface="Arial"/>
              </a:rPr>
              <a:t>Due to low density, we'd expect GJ 436 b to have a gaseous atmosphere with a small rocky core</a:t>
            </a: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50" dirty="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67" dirty="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100" dirty="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67" dirty="0">
              <a:latin typeface="Arial"/>
              <a:cs typeface="Arial"/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4B6341D-501A-44D1-A064-E9396993E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0" b="68167" l="37667" r="63667">
                        <a14:foregroundMark x1="38833" y1="43583" x2="38167" y2="55167"/>
                        <a14:foregroundMark x1="38167" y1="55167" x2="38333" y2="55583"/>
                        <a14:foregroundMark x1="54444" y1="32417" x2="50611" y2="31333"/>
                        <a14:foregroundMark x1="50611" y1="31333" x2="45000" y2="32417"/>
                        <a14:foregroundMark x1="56889" y1="65667" x2="51278" y2="68167"/>
                        <a14:foregroundMark x1="51278" y1="68167" x2="44722" y2="67000"/>
                        <a14:foregroundMark x1="44722" y1="67000" x2="44722" y2="67000"/>
                        <a14:foregroundMark x1="37667" y1="53167" x2="37667" y2="47333"/>
                        <a14:foregroundMark x1="37667" y1="47333" x2="37722" y2="47167"/>
                      </a14:backgroundRemoval>
                    </a14:imgEffect>
                  </a14:imgLayer>
                </a14:imgProps>
              </a:ext>
            </a:extLst>
          </a:blip>
          <a:srcRect l="35597" t="27344" r="33209" b="28237"/>
          <a:stretch/>
        </p:blipFill>
        <p:spPr>
          <a:xfrm>
            <a:off x="447675" y="1327897"/>
            <a:ext cx="4889200" cy="4681803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A19800E5-E4AA-4550-A5AE-9C7499E38895}"/>
              </a:ext>
            </a:extLst>
          </p:cNvPr>
          <p:cNvSpPr/>
          <p:nvPr/>
        </p:nvSpPr>
        <p:spPr>
          <a:xfrm rot="19400969">
            <a:off x="2768939" y="3014089"/>
            <a:ext cx="904565" cy="777768"/>
          </a:xfrm>
          <a:prstGeom prst="arc">
            <a:avLst>
              <a:gd name="adj1" fmla="val 14977005"/>
              <a:gd name="adj2" fmla="val 700192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9A4D5F58-4C26-4A94-A9E4-820EC7B36D21}"/>
              </a:ext>
            </a:extLst>
          </p:cNvPr>
          <p:cNvSpPr/>
          <p:nvPr/>
        </p:nvSpPr>
        <p:spPr>
          <a:xfrm rot="19400969">
            <a:off x="1633314" y="3014088"/>
            <a:ext cx="904565" cy="777768"/>
          </a:xfrm>
          <a:prstGeom prst="arc">
            <a:avLst>
              <a:gd name="adj1" fmla="val 14977005"/>
              <a:gd name="adj2" fmla="val 700192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3F54C-4796-4597-946B-D99D36013139}"/>
              </a:ext>
            </a:extLst>
          </p:cNvPr>
          <p:cNvSpPr txBox="1"/>
          <p:nvPr/>
        </p:nvSpPr>
        <p:spPr>
          <a:xfrm>
            <a:off x="2989780" y="5775968"/>
            <a:ext cx="284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Modified from NASA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6CDF44-FED0-485F-97C2-678FC6123D20}"/>
              </a:ext>
            </a:extLst>
          </p:cNvPr>
          <p:cNvSpPr/>
          <p:nvPr/>
        </p:nvSpPr>
        <p:spPr>
          <a:xfrm rot="8261693">
            <a:off x="2360612" y="3480865"/>
            <a:ext cx="703676" cy="612788"/>
          </a:xfrm>
          <a:prstGeom prst="arc">
            <a:avLst>
              <a:gd name="adj1" fmla="val 14977005"/>
              <a:gd name="adj2" fmla="val 700192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5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2414-1C7C-4A1F-8F70-27C5C8E96FA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0996703" cy="1143000"/>
          </a:xfrm>
        </p:spPr>
        <p:txBody>
          <a:bodyPr/>
          <a:lstStyle/>
          <a:p>
            <a:r>
              <a:rPr lang="en-US" sz="3200"/>
              <a:t>Contributions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8" y="2080408"/>
            <a:ext cx="10626164" cy="4677247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sym typeface="Wingdings" panose="05000000000000000000" pitchFamily="2" charset="2"/>
              </a:rPr>
              <a:t>Alex – Comparing GJ 436 b to similar exoplanets &amp; M-R relation, ppt</a:t>
            </a: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000"/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sym typeface="Wingdings" panose="05000000000000000000" pitchFamily="2" charset="2"/>
              </a:rPr>
              <a:t>Ashley – Report, calculations, ppt</a:t>
            </a: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40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sym typeface="Wingdings" panose="05000000000000000000" pitchFamily="2" charset="2"/>
              </a:rPr>
              <a:t>Mariana – Report and ppt</a:t>
            </a: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40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400" err="1">
                <a:latin typeface="Arial"/>
                <a:sym typeface="Wingdings" panose="05000000000000000000" pitchFamily="2" charset="2"/>
              </a:rPr>
              <a:t>Missie</a:t>
            </a:r>
            <a:r>
              <a:rPr lang="en-US" sz="2400">
                <a:latin typeface="Arial"/>
                <a:sym typeface="Wingdings" panose="05000000000000000000" pitchFamily="2" charset="2"/>
              </a:rPr>
              <a:t> – Calculated radius</a:t>
            </a: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40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400" err="1">
                <a:latin typeface="Arial"/>
                <a:sym typeface="Wingdings" panose="05000000000000000000" pitchFamily="2" charset="2"/>
              </a:rPr>
              <a:t>Yuanhao</a:t>
            </a:r>
            <a:r>
              <a:rPr lang="en-US" sz="2400">
                <a:latin typeface="Arial"/>
                <a:sym typeface="Wingdings" panose="05000000000000000000" pitchFamily="2" charset="2"/>
              </a:rPr>
              <a:t> – Calculated mass</a:t>
            </a:r>
            <a:endParaRPr lang="en-US" sz="2400">
              <a:latin typeface="Arial"/>
              <a:cs typeface="Arial"/>
            </a:endParaRP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74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6078071" cy="1143000"/>
          </a:xfrm>
        </p:spPr>
        <p:txBody>
          <a:bodyPr/>
          <a:lstStyle/>
          <a:p>
            <a:r>
              <a:rPr lang="en-US" sz="3200"/>
              <a:t>References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8" y="1895695"/>
            <a:ext cx="10781552" cy="4677247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45" marR="0" indent="-360045"/>
            <a:r>
              <a:rPr lang="en-US" sz="180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Chen, J., &amp; Kipping, D. (2016). Probabilistic forecasting of the masses and radii of other worlds. 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Astrophysical Journal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834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(1), 17.</a:t>
            </a:r>
          </a:p>
          <a:p>
            <a:pPr marL="360045" marR="0" indent="-360045"/>
            <a:r>
              <a:rPr lang="en-US" sz="180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Deming, D., Harrington, J., Laughlin, G., Seager, S., Navarro, S. B., Bowman, W. C., &amp; Horning, K. (2007). Spitzer transit and secondary eclipse photometry of GJ 436b. 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Astrophysical Journal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667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(2), L199.</a:t>
            </a:r>
          </a:p>
          <a:p>
            <a:pPr marL="360045" marR="0" indent="-360045"/>
            <a:r>
              <a:rPr lang="en-US" sz="180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Maness, H. L., Marcy, G. W., Ford, E. B., </a:t>
            </a:r>
            <a:r>
              <a:rPr lang="en-US" sz="180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Hauschildt</a:t>
            </a:r>
            <a:r>
              <a:rPr lang="en-US" sz="180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H., Shreve, A. T., </a:t>
            </a:r>
            <a:r>
              <a:rPr lang="en-US" sz="180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Basri</a:t>
            </a:r>
            <a:r>
              <a:rPr lang="en-US" sz="180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 B., ... &amp; Vogt, S. S. (2007). The M Dwarf GJ 436 and its Neptune‐Mass Planet. 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Publications of the Astronomical Society of the Pacific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119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(851), 90.</a:t>
            </a:r>
          </a:p>
          <a:p>
            <a:pPr marL="360045" marR="0" indent="-36004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NAE. 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Counts by Radius 2 &lt; R ≤ 6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R_Earth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Planetary systems. Retrieved February 23, 2022, from https://exoplanetarchive.ipac.caltech.edu/cgi-bin/TblView/nph-tblView?app=ExoTbls&amp;config=PS&amp;addcol=pl_rade&amp;constraint=pl_rade+in+%282%2C6%5D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-360045"/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NASA. 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Exoplanet-catalog – exoplanet exploration: Planets beyond our solar system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NASA. Retrieved February 23, 2022, from https://exoplanets.nasa.gov/exoplanet-catalog/6534/gj-436-b/ </a:t>
            </a:r>
          </a:p>
          <a:p>
            <a:pPr marL="360045" marR="0" indent="-360045"/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Ucl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-Exoplanets, A. (2021). 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UCL-exoplanets/</a:t>
            </a:r>
            <a:r>
              <a:rPr lang="en-US" sz="1800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pylightcurve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 python package for modeling and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analysing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transit light-curves.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GitHub. Retrieved February 23, 2022, from https://github.com/ucl-exoplanets/pylightcurve </a:t>
            </a:r>
          </a:p>
        </p:txBody>
      </p:sp>
    </p:spTree>
    <p:extLst>
      <p:ext uri="{BB962C8B-B14F-4D97-AF65-F5344CB8AC3E}">
        <p14:creationId xmlns:p14="http://schemas.microsoft.com/office/powerpoint/2010/main" val="93497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406538" y="1874937"/>
            <a:ext cx="7196529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lIns="91440" tIns="45720" rIns="91440" bIns="4572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6565" indent="-456565" defTabSz="609585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650">
              <a:latin typeface="+mn-lt"/>
              <a:ea typeface="+mn-ea"/>
              <a:cs typeface="Arial"/>
            </a:endParaRPr>
          </a:p>
          <a:p>
            <a:pPr marL="456565" indent="-456565" defTabSz="609585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670">
              <a:latin typeface="+mn-lt"/>
              <a:ea typeface="+mn-ea"/>
              <a:cs typeface="Arial"/>
            </a:endParaRPr>
          </a:p>
          <a:p>
            <a:pPr marL="456565" indent="-456565" defTabSz="609585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3200">
              <a:latin typeface="+mn-lt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38" y="1052953"/>
            <a:ext cx="6078071" cy="114300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en-US" sz="3200"/>
              <a:t>Introduction 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7D072F7-6256-446B-B936-F358F0E08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4" r="50895" b="10603"/>
          <a:stretch/>
        </p:blipFill>
        <p:spPr>
          <a:xfrm>
            <a:off x="5181600" y="914400"/>
            <a:ext cx="7024442" cy="5941102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73C0A6B-12F5-4E5E-8938-C1FB92D30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97" t="27344" r="33209" b="28237"/>
          <a:stretch/>
        </p:blipFill>
        <p:spPr>
          <a:xfrm>
            <a:off x="7305675" y="1085850"/>
            <a:ext cx="4889200" cy="46818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1AAF69-5C52-4900-B81E-D7A98393CD12}"/>
              </a:ext>
            </a:extLst>
          </p:cNvPr>
          <p:cNvSpPr/>
          <p:nvPr/>
        </p:nvSpPr>
        <p:spPr>
          <a:xfrm>
            <a:off x="7381875" y="5391150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49EF0B2-41CF-46E1-8A80-A6C843FE48F6}"/>
              </a:ext>
            </a:extLst>
          </p:cNvPr>
          <p:cNvSpPr txBox="1">
            <a:spLocks/>
          </p:cNvSpPr>
          <p:nvPr/>
        </p:nvSpPr>
        <p:spPr>
          <a:xfrm>
            <a:off x="597648" y="1886170"/>
            <a:ext cx="4607475" cy="468677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609585">
              <a:buFont typeface="Arial" panose="020B0604020202020204" pitchFamily="34" charset="0"/>
              <a:buChar char="•"/>
            </a:pPr>
            <a:r>
              <a:rPr lang="en-US" sz="2650">
                <a:latin typeface="Arial"/>
                <a:sym typeface="Wingdings" panose="05000000000000000000" pitchFamily="2" charset="2"/>
              </a:rPr>
              <a:t>Understand GJ 436 b properties</a:t>
            </a:r>
          </a:p>
          <a:p>
            <a:pPr marL="457200" indent="-457200" defTabSz="609585">
              <a:buFont typeface="Arial" panose="020B0604020202020204" pitchFamily="34" charset="0"/>
              <a:buChar char="•"/>
            </a:pPr>
            <a:endParaRPr lang="en-US" sz="2650">
              <a:latin typeface="Arial"/>
              <a:sym typeface="Wingdings" panose="05000000000000000000" pitchFamily="2" charset="2"/>
            </a:endParaRPr>
          </a:p>
          <a:p>
            <a:pPr marL="457200" indent="-457200" defTabSz="609585">
              <a:buFont typeface="Arial" panose="020B0604020202020204" pitchFamily="34" charset="0"/>
              <a:buChar char="•"/>
            </a:pPr>
            <a:r>
              <a:rPr lang="en-US" sz="2650">
                <a:latin typeface="Arial"/>
                <a:sym typeface="Wingdings" panose="05000000000000000000" pitchFamily="2" charset="2"/>
              </a:rPr>
              <a:t>Measure mass (M)</a:t>
            </a:r>
            <a:endParaRPr lang="en-US"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5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>
                <a:latin typeface="Arial"/>
                <a:cs typeface="Arial"/>
              </a:rPr>
              <a:t>Measure radius (R)</a:t>
            </a: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5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>
                <a:latin typeface="Arial"/>
                <a:cs typeface="Arial"/>
              </a:rPr>
              <a:t>Calculate density (</a:t>
            </a:r>
            <a:r>
              <a:rPr lang="en-US" sz="2650">
                <a:ea typeface="+mj-lt"/>
                <a:cs typeface="+mj-lt"/>
              </a:rPr>
              <a:t>ρ)</a:t>
            </a:r>
          </a:p>
          <a:p>
            <a:pPr defTabSz="609585"/>
            <a:r>
              <a:rPr lang="en-US" sz="2200">
                <a:ea typeface="+mj-lt"/>
                <a:cs typeface="+mj-lt"/>
              </a:rPr>
              <a:t>      Terrestrial/gaseous planet?</a:t>
            </a:r>
            <a:endParaRPr lang="en-US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DF2E8-0A17-439C-8D7B-42009940F339}"/>
              </a:ext>
            </a:extLst>
          </p:cNvPr>
          <p:cNvSpPr txBox="1"/>
          <p:nvPr/>
        </p:nvSpPr>
        <p:spPr>
          <a:xfrm>
            <a:off x="11507056" y="6547725"/>
            <a:ext cx="284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NASA</a:t>
            </a:r>
          </a:p>
        </p:txBody>
      </p:sp>
    </p:spTree>
    <p:extLst>
      <p:ext uri="{BB962C8B-B14F-4D97-AF65-F5344CB8AC3E}">
        <p14:creationId xmlns:p14="http://schemas.microsoft.com/office/powerpoint/2010/main" val="202365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356B63-19E4-44CF-A84F-39EDD9E5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2" y="1052952"/>
            <a:ext cx="11187953" cy="1143000"/>
          </a:xfrm>
        </p:spPr>
        <p:txBody>
          <a:bodyPr vert="horz" lIns="91440" tIns="45720" rIns="91440" bIns="45720" anchor="t"/>
          <a:lstStyle/>
          <a:p>
            <a:r>
              <a:rPr lang="en-US" sz="2650">
                <a:ea typeface="+mj-lt"/>
                <a:cs typeface="+mj-lt"/>
              </a:rPr>
              <a:t>Methods - Planet mass based on radial velocity (RV) data</a:t>
            </a:r>
            <a:br>
              <a:rPr lang="en-US" sz="2650">
                <a:ea typeface="+mj-lt"/>
                <a:cs typeface="+mj-lt"/>
              </a:rPr>
            </a:br>
            <a:endParaRPr lang="en-US" sz="2650">
              <a:ea typeface="+mj-lt"/>
              <a:cs typeface="+mj-lt"/>
            </a:endParaRPr>
          </a:p>
          <a:p>
            <a:endParaRPr lang="en-US" sz="265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92948-418A-4E38-8D63-7054F560F87E}"/>
              </a:ext>
            </a:extLst>
          </p:cNvPr>
          <p:cNvSpPr txBox="1"/>
          <p:nvPr/>
        </p:nvSpPr>
        <p:spPr>
          <a:xfrm>
            <a:off x="509409" y="1831418"/>
            <a:ext cx="116843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Need to find </a:t>
            </a:r>
            <a:r>
              <a:rPr lang="en-US" sz="2400" err="1">
                <a:ea typeface="+mn-lt"/>
                <a:cs typeface="+mn-lt"/>
              </a:rPr>
              <a:t>K</a:t>
            </a:r>
            <a:r>
              <a:rPr lang="en-US" sz="2400" baseline="-25000" err="1">
                <a:ea typeface="+mn-lt"/>
                <a:cs typeface="+mn-lt"/>
              </a:rPr>
              <a:t>Measured</a:t>
            </a:r>
            <a:r>
              <a:rPr lang="en-US" sz="2400">
                <a:ea typeface="+mn-lt"/>
                <a:cs typeface="+mn-lt"/>
              </a:rPr>
              <a:t> from raw data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GJ 436 b has a semi-amplitude of </a:t>
            </a:r>
            <a:r>
              <a:rPr lang="en-US" sz="2400" err="1">
                <a:ea typeface="+mn-lt"/>
                <a:cs typeface="+mn-lt"/>
              </a:rPr>
              <a:t>K</a:t>
            </a:r>
            <a:r>
              <a:rPr lang="en-US" sz="2400" baseline="-25000" err="1">
                <a:ea typeface="+mn-lt"/>
                <a:cs typeface="+mn-lt"/>
              </a:rPr>
              <a:t>Actual</a:t>
            </a:r>
            <a:r>
              <a:rPr lang="en-US" sz="2400">
                <a:ea typeface="+mn-lt"/>
                <a:cs typeface="+mn-lt"/>
              </a:rPr>
              <a:t> = 18.7 m/s</a:t>
            </a:r>
            <a:endParaRPr lang="en-US"/>
          </a:p>
        </p:txBody>
      </p:sp>
      <p:pic>
        <p:nvPicPr>
          <p:cNvPr id="8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7594988-C617-47B2-B8EF-8A82B9323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 b="529"/>
          <a:stretch/>
        </p:blipFill>
        <p:spPr>
          <a:xfrm>
            <a:off x="415147" y="2658716"/>
            <a:ext cx="6827060" cy="9829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DD8052-8DA6-41A8-8847-9997904458B2}"/>
              </a:ext>
            </a:extLst>
          </p:cNvPr>
          <p:cNvSpPr txBox="1"/>
          <p:nvPr/>
        </p:nvSpPr>
        <p:spPr>
          <a:xfrm>
            <a:off x="842683" y="4321630"/>
            <a:ext cx="2922494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cs typeface="Arial"/>
              </a:rPr>
              <a:t>a</a:t>
            </a:r>
            <a:r>
              <a:rPr lang="en-US" sz="2400">
                <a:cs typeface="Arial"/>
              </a:rPr>
              <a:t> = 0.0285 AU ​</a:t>
            </a:r>
          </a:p>
          <a:p>
            <a:r>
              <a:rPr lang="en-US" sz="2400" i="1">
                <a:cs typeface="Arial"/>
              </a:rPr>
              <a:t>e </a:t>
            </a:r>
            <a:r>
              <a:rPr lang="en-US" sz="2400">
                <a:cs typeface="Arial"/>
              </a:rPr>
              <a:t>= 0.160​</a:t>
            </a:r>
          </a:p>
          <a:p>
            <a:r>
              <a:rPr lang="en-US" sz="2400">
                <a:cs typeface="Arial"/>
              </a:rPr>
              <a:t>M</a:t>
            </a:r>
            <a:r>
              <a:rPr lang="en-US" sz="2400" baseline="-25000">
                <a:cs typeface="Arial"/>
              </a:rPr>
              <a:t>*</a:t>
            </a:r>
            <a:r>
              <a:rPr lang="en-US" sz="2400">
                <a:cs typeface="Arial"/>
              </a:rPr>
              <a:t> = 0.452 </a:t>
            </a:r>
            <a:r>
              <a:rPr lang="en-US" sz="2400" err="1">
                <a:cs typeface="Arial"/>
              </a:rPr>
              <a:t>M</a:t>
            </a:r>
            <a:r>
              <a:rPr lang="en-US" sz="2400" baseline="-25000" err="1">
                <a:cs typeface="Arial"/>
              </a:rPr>
              <a:t>sun</a:t>
            </a:r>
            <a:r>
              <a:rPr lang="en-US" sz="2400" baseline="-25000">
                <a:cs typeface="Arial"/>
              </a:rPr>
              <a:t>​</a:t>
            </a:r>
          </a:p>
          <a:p>
            <a:r>
              <a:rPr lang="en-US" sz="2400" err="1">
                <a:cs typeface="Arial"/>
              </a:rPr>
              <a:t>i</a:t>
            </a:r>
            <a:r>
              <a:rPr lang="en-US" sz="2400">
                <a:cs typeface="Arial"/>
              </a:rPr>
              <a:t> = 85.8</a:t>
            </a:r>
            <a:r>
              <a:rPr lang="en-US" sz="2400">
                <a:ea typeface="+mn-lt"/>
                <a:cs typeface="+mn-lt"/>
              </a:rPr>
              <a:t>°</a:t>
            </a:r>
          </a:p>
          <a:p>
            <a:endParaRPr lang="en-US" sz="2400" baseline="-25000">
              <a:cs typeface="Arial"/>
            </a:endParaRPr>
          </a:p>
          <a:p>
            <a:pPr>
              <a:buChar char="•"/>
            </a:pPr>
            <a:endParaRPr lang="en-US" sz="2400">
              <a:cs typeface="Arial"/>
            </a:endParaRPr>
          </a:p>
          <a:p>
            <a:pPr algn="ctr"/>
            <a:r>
              <a:rPr lang="en-US" sz="2400">
                <a:cs typeface="Segoe UI"/>
              </a:rPr>
              <a:t>​</a:t>
            </a:r>
          </a:p>
          <a:p>
            <a:r>
              <a:rPr lang="en-US" sz="2400">
                <a:cs typeface="Segoe UI"/>
              </a:rPr>
              <a:t>​</a:t>
            </a:r>
          </a:p>
        </p:txBody>
      </p:sp>
      <p:pic>
        <p:nvPicPr>
          <p:cNvPr id="11" name="Picture 8" descr="Chart&#10;&#10;Description automatically generated">
            <a:extLst>
              <a:ext uri="{FF2B5EF4-FFF2-40B4-BE49-F238E27FC236}">
                <a16:creationId xmlns:a16="http://schemas.microsoft.com/office/drawing/2014/main" id="{4E5BAD91-91DA-4359-8430-492E86571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0"/>
          <a:stretch/>
        </p:blipFill>
        <p:spPr>
          <a:xfrm>
            <a:off x="5168850" y="3647326"/>
            <a:ext cx="6834948" cy="31195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E57670-DE40-4DB2-8C3E-30939DA801FE}"/>
              </a:ext>
            </a:extLst>
          </p:cNvPr>
          <p:cNvSpPr txBox="1"/>
          <p:nvPr/>
        </p:nvSpPr>
        <p:spPr>
          <a:xfrm>
            <a:off x="8094613" y="6459133"/>
            <a:ext cx="3909186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Raw Radial Velocity Data (Maness et al., 2007)</a:t>
            </a:r>
            <a:r>
              <a:rPr lang="en-US" sz="1400">
                <a:cs typeface="Arial"/>
              </a:rPr>
              <a:t>​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0324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6331B2DF-1432-4169-A292-2D0E0A1BFD7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613725" y="2823882"/>
            <a:ext cx="2435448" cy="1143000"/>
          </a:xfrm>
          <a:ln>
            <a:solidFill>
              <a:schemeClr val="bg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/>
          <a:lstStyle/>
          <a:p>
            <a:r>
              <a:rPr lang="en-US" sz="3200"/>
              <a:t>Methods -  Planet radius based on transit data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8" y="1940518"/>
            <a:ext cx="9573451" cy="886458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609585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Need to find measured depth from raw transit data</a:t>
            </a:r>
            <a:endParaRPr lang="en-US" sz="2400" i="1">
              <a:latin typeface="Arial"/>
              <a:cs typeface="Arial"/>
            </a:endParaRP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>
                <a:latin typeface="Arial"/>
                <a:cs typeface="Arial"/>
              </a:rPr>
              <a:t>Use </a:t>
            </a:r>
            <a:r>
              <a:rPr lang="en-US" sz="2650" err="1">
                <a:latin typeface="Arial"/>
                <a:cs typeface="Arial"/>
              </a:rPr>
              <a:t>pylightcurve</a:t>
            </a:r>
            <a:r>
              <a:rPr lang="en-US" sz="2650">
                <a:latin typeface="Arial"/>
                <a:cs typeface="Arial"/>
              </a:rPr>
              <a:t> to plot</a:t>
            </a:r>
            <a:endParaRPr lang="en-US">
              <a:latin typeface="Arial"/>
              <a:cs typeface="Arial"/>
            </a:endParaRPr>
          </a:p>
          <a:p>
            <a:pPr defTabSz="609585"/>
            <a:r>
              <a:rPr lang="en-US" sz="2650">
                <a:latin typeface="Arial"/>
                <a:cs typeface="Arial"/>
              </a:rPr>
              <a:t>     our model curve </a:t>
            </a:r>
            <a:endParaRPr lang="en-US"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50">
              <a:latin typeface="Arial"/>
              <a:cs typeface="Arial"/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4619A4A2-B843-4C24-A758-B667DFF0B1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" t="1100" r="1134"/>
          <a:stretch/>
        </p:blipFill>
        <p:spPr>
          <a:xfrm>
            <a:off x="4760475" y="2996120"/>
            <a:ext cx="7067176" cy="3279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1135F9-A54F-4911-8FB7-C548B56B3258}"/>
              </a:ext>
            </a:extLst>
          </p:cNvPr>
          <p:cNvSpPr txBox="1"/>
          <p:nvPr/>
        </p:nvSpPr>
        <p:spPr>
          <a:xfrm>
            <a:off x="8592117" y="5967655"/>
            <a:ext cx="45105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Raw transit data (Deming et al., 2007)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A933F-2FBA-4066-B18D-4B1E6EBFAB24}"/>
              </a:ext>
            </a:extLst>
          </p:cNvPr>
          <p:cNvSpPr txBox="1"/>
          <p:nvPr/>
        </p:nvSpPr>
        <p:spPr>
          <a:xfrm>
            <a:off x="616857" y="4174111"/>
            <a:ext cx="32810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R</a:t>
            </a:r>
            <a:r>
              <a:rPr lang="en-US" sz="2400" baseline="-25000"/>
              <a:t>*</a:t>
            </a:r>
            <a:r>
              <a:rPr lang="en-US" sz="2400"/>
              <a:t> = 0.464 </a:t>
            </a:r>
            <a:r>
              <a:rPr lang="en-US" sz="2400" err="1"/>
              <a:t>R</a:t>
            </a:r>
            <a:r>
              <a:rPr lang="en-US" sz="2400" baseline="-25000" err="1"/>
              <a:t>Sun</a:t>
            </a:r>
            <a:r>
              <a:rPr lang="en-US" sz="2400"/>
              <a:t> </a:t>
            </a:r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170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C1C1439E-3A46-4B68-9560-A4DA71479D3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7736699" y="2080572"/>
            <a:ext cx="2698001" cy="1494845"/>
          </a:xfrm>
          <a:ln>
            <a:solidFill>
              <a:schemeClr val="bg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0996703" cy="1143000"/>
          </a:xfrm>
        </p:spPr>
        <p:txBody>
          <a:bodyPr/>
          <a:lstStyle/>
          <a:p>
            <a:r>
              <a:rPr lang="en-US" sz="3200"/>
              <a:t>Methods - Planet density based on M &amp; R measurements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8" y="2080408"/>
            <a:ext cx="10626164" cy="4677247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>
                <a:latin typeface="Arial"/>
                <a:cs typeface="Arial"/>
              </a:rPr>
              <a:t>Mass (M) - found from RV</a:t>
            </a: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5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>
                <a:latin typeface="Arial"/>
                <a:cs typeface="Arial"/>
              </a:rPr>
              <a:t>Volume (V) - use radius (R) from transit</a:t>
            </a: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50">
              <a:solidFill>
                <a:prstClr val="black"/>
              </a:solidFill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>
                <a:ea typeface="+mj-lt"/>
                <a:cs typeface="+mj-lt"/>
              </a:rPr>
              <a:t>ρ= M / V </a:t>
            </a:r>
            <a:endParaRPr lang="en-US" sz="265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50">
              <a:solidFill>
                <a:prstClr val="black"/>
              </a:solidFill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>
                <a:latin typeface="Arial"/>
                <a:cs typeface="Arial"/>
              </a:rPr>
              <a:t>Spherical approximation</a:t>
            </a:r>
          </a:p>
          <a:p>
            <a:pPr lvl="1" defTabSz="609585"/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49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hart&#10;&#10;Description automatically generated">
            <a:extLst>
              <a:ext uri="{FF2B5EF4-FFF2-40B4-BE49-F238E27FC236}">
                <a16:creationId xmlns:a16="http://schemas.microsoft.com/office/drawing/2014/main" id="{7A62ECA6-0894-4BA8-A47C-1524FC503D1E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766650" y="1565134"/>
            <a:ext cx="7060798" cy="4747753"/>
          </a:xfrm>
          <a:ln>
            <a:solidFill>
              <a:schemeClr val="bg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0996703" cy="1143000"/>
          </a:xfrm>
        </p:spPr>
        <p:txBody>
          <a:bodyPr/>
          <a:lstStyle/>
          <a:p>
            <a:r>
              <a:rPr lang="en-US" sz="3200"/>
              <a:t>Results – Planet mass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8" y="2080408"/>
            <a:ext cx="4402097" cy="4677247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 err="1">
                <a:latin typeface="Arial"/>
                <a:cs typeface="Arial"/>
              </a:rPr>
              <a:t>K</a:t>
            </a:r>
            <a:r>
              <a:rPr lang="en-US" sz="2650" baseline="-25000" err="1">
                <a:latin typeface="Arial"/>
                <a:cs typeface="Arial"/>
              </a:rPr>
              <a:t>Measured</a:t>
            </a:r>
            <a:r>
              <a:rPr lang="en-US" sz="2650">
                <a:latin typeface="Arial"/>
                <a:cs typeface="Arial"/>
              </a:rPr>
              <a:t> = 18.34 m/s</a:t>
            </a:r>
            <a:endParaRPr lang="en-US" sz="2650" baseline="30000">
              <a:latin typeface="Arial"/>
              <a:sym typeface="Wingdings" panose="05000000000000000000" pitchFamily="2" charset="2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50">
              <a:latin typeface="Arial"/>
              <a:sym typeface="Wingdings" panose="05000000000000000000" pitchFamily="2" charset="2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 b="1">
                <a:latin typeface="Arial"/>
                <a:sym typeface="Wingdings" panose="05000000000000000000" pitchFamily="2" charset="2"/>
              </a:rPr>
              <a:t>M</a:t>
            </a:r>
            <a:r>
              <a:rPr lang="en-US" sz="2650" b="1" baseline="-25000">
                <a:latin typeface="Arial"/>
                <a:sym typeface="Wingdings" panose="05000000000000000000" pitchFamily="2" charset="2"/>
              </a:rPr>
              <a:t>P</a:t>
            </a:r>
            <a:r>
              <a:rPr lang="en-US" sz="2650" b="1">
                <a:latin typeface="Arial"/>
                <a:sym typeface="Wingdings" panose="05000000000000000000" pitchFamily="2" charset="2"/>
              </a:rPr>
              <a:t> = 23 ± 3 M</a:t>
            </a:r>
            <a:r>
              <a:rPr lang="en-US" sz="2650" b="1" baseline="-25000">
                <a:latin typeface="Arial"/>
                <a:sym typeface="Wingdings" panose="05000000000000000000" pitchFamily="2" charset="2"/>
              </a:rPr>
              <a:t>E</a:t>
            </a:r>
            <a:endParaRPr lang="en-US" sz="2650" b="1" baseline="-2500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400" baseline="-25000">
              <a:cs typeface="Arial"/>
            </a:endParaRPr>
          </a:p>
          <a:p>
            <a:pPr marL="456565" indent="-456565" defTabSz="609585">
              <a:buFont typeface="Arial,Sans-Serif" panose="020B0604020202020204" pitchFamily="34" charset="0"/>
              <a:buChar char="•"/>
            </a:pPr>
            <a:r>
              <a:rPr lang="en-US" sz="2650" err="1">
                <a:latin typeface="Arial"/>
                <a:cs typeface="Arial"/>
              </a:rPr>
              <a:t>M</a:t>
            </a:r>
            <a:r>
              <a:rPr lang="en-US" sz="2650" baseline="-25000" err="1">
                <a:latin typeface="Arial"/>
                <a:cs typeface="Arial"/>
              </a:rPr>
              <a:t>actual</a:t>
            </a:r>
            <a:r>
              <a:rPr lang="en-US" sz="2650">
                <a:latin typeface="Arial"/>
                <a:cs typeface="Arial"/>
              </a:rPr>
              <a:t> = 22.10 M</a:t>
            </a:r>
            <a:r>
              <a:rPr lang="en-US" sz="2650" baseline="-25000">
                <a:latin typeface="Arial"/>
                <a:cs typeface="Arial"/>
              </a:rPr>
              <a:t>E</a:t>
            </a:r>
            <a:endParaRPr lang="en-US" sz="2650">
              <a:latin typeface="Arial"/>
              <a:cs typeface="Arial"/>
            </a:endParaRPr>
          </a:p>
          <a:p>
            <a:pPr marL="456565" indent="-456565" defTabSz="609585">
              <a:buFont typeface="Arial,Sans-Serif" panose="020B0604020202020204" pitchFamily="34" charset="0"/>
              <a:buChar char="•"/>
            </a:pPr>
            <a:endParaRPr lang="en-US" sz="2650" baseline="-25000">
              <a:latin typeface="Arial"/>
              <a:cs typeface="Arial"/>
            </a:endParaRPr>
          </a:p>
          <a:p>
            <a:pPr marL="456565" indent="-456565" defTabSz="609585">
              <a:buFont typeface="Arial,Sans-Serif" panose="020B0604020202020204" pitchFamily="34" charset="0"/>
              <a:buChar char="•"/>
            </a:pPr>
            <a:r>
              <a:rPr lang="en-US" sz="2650">
                <a:latin typeface="Arial"/>
                <a:cs typeface="Arial"/>
              </a:rPr>
              <a:t>4% error</a:t>
            </a:r>
            <a:endParaRPr lang="en-US" sz="2650">
              <a:ea typeface="+mj-lt"/>
              <a:cs typeface="+mj-lt"/>
            </a:endParaRPr>
          </a:p>
          <a:p>
            <a:pPr defTabSz="609585"/>
            <a:endParaRPr lang="en-US" sz="2650">
              <a:latin typeface="Arial"/>
              <a:cs typeface="Arial"/>
            </a:endParaRPr>
          </a:p>
          <a:p>
            <a:pPr defTabSz="609585"/>
            <a:endParaRPr lang="en-US" sz="2650" baseline="-25000">
              <a:solidFill>
                <a:prstClr val="black"/>
              </a:solidFill>
              <a:latin typeface="Arial"/>
              <a:cs typeface="Arial"/>
            </a:endParaRPr>
          </a:p>
          <a:p>
            <a:pPr defTabSz="609585"/>
            <a:endParaRPr lang="en-US" sz="2650" baseline="-25000">
              <a:solidFill>
                <a:prstClr val="black"/>
              </a:solidFill>
              <a:latin typeface="Arial"/>
              <a:cs typeface="Arial"/>
            </a:endParaRP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18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0996703" cy="1143000"/>
          </a:xfrm>
        </p:spPr>
        <p:txBody>
          <a:bodyPr/>
          <a:lstStyle/>
          <a:p>
            <a:r>
              <a:rPr lang="en-US" sz="3200"/>
              <a:t>Results – Planet radius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8" y="2080408"/>
            <a:ext cx="4517358" cy="4677247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 i="1" err="1">
                <a:latin typeface="Arial"/>
                <a:cs typeface="Arial"/>
              </a:rPr>
              <a:t>f</a:t>
            </a:r>
            <a:r>
              <a:rPr lang="en-US" sz="2650" baseline="-25000" err="1">
                <a:latin typeface="Arial"/>
                <a:cs typeface="Arial"/>
              </a:rPr>
              <a:t>measured</a:t>
            </a:r>
            <a:r>
              <a:rPr lang="en-US" sz="2650">
                <a:latin typeface="Arial"/>
                <a:cs typeface="Arial"/>
              </a:rPr>
              <a:t> = 0.00598</a:t>
            </a:r>
            <a:endParaRPr lang="en-US" sz="2650">
              <a:latin typeface="Arial"/>
              <a:sym typeface="Wingdings" panose="05000000000000000000" pitchFamily="2" charset="2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50">
              <a:latin typeface="Arial"/>
              <a:sym typeface="Wingdings" panose="05000000000000000000" pitchFamily="2" charset="2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 b="1">
                <a:latin typeface="Arial"/>
                <a:sym typeface="Wingdings" panose="05000000000000000000" pitchFamily="2" charset="2"/>
              </a:rPr>
              <a:t>R = 3.52 ± 0.19 </a:t>
            </a:r>
            <a:r>
              <a:rPr lang="en-US" sz="2650" b="1" err="1">
                <a:latin typeface="Arial"/>
                <a:sym typeface="Wingdings" panose="05000000000000000000" pitchFamily="2" charset="2"/>
              </a:rPr>
              <a:t>R</a:t>
            </a:r>
            <a:r>
              <a:rPr lang="en-US" sz="2650" b="1" baseline="-25000" err="1">
                <a:latin typeface="Arial"/>
                <a:sym typeface="Wingdings" panose="05000000000000000000" pitchFamily="2" charset="2"/>
              </a:rPr>
              <a:t>Earth</a:t>
            </a:r>
            <a:r>
              <a:rPr lang="en-US" sz="2650" baseline="-25000">
                <a:latin typeface="Arial"/>
                <a:sym typeface="Wingdings" panose="05000000000000000000" pitchFamily="2" charset="2"/>
              </a:rPr>
              <a:t> </a:t>
            </a:r>
            <a:endParaRPr lang="en-US" sz="2650" baseline="-2500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50" baseline="-2500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 err="1">
                <a:latin typeface="Arial"/>
                <a:cs typeface="Arial"/>
              </a:rPr>
              <a:t>R</a:t>
            </a:r>
            <a:r>
              <a:rPr lang="en-US" sz="2650" baseline="-25000" err="1">
                <a:latin typeface="Arial"/>
                <a:cs typeface="Arial"/>
              </a:rPr>
              <a:t>actual</a:t>
            </a:r>
            <a:r>
              <a:rPr lang="en-US" sz="2650" baseline="-25000">
                <a:latin typeface="Arial"/>
                <a:cs typeface="Arial"/>
              </a:rPr>
              <a:t> </a:t>
            </a:r>
            <a:r>
              <a:rPr lang="en-US" sz="2650">
                <a:latin typeface="Arial"/>
                <a:cs typeface="Arial"/>
              </a:rPr>
              <a:t>= 4.14 </a:t>
            </a:r>
            <a:r>
              <a:rPr lang="en-US" sz="2650" err="1">
                <a:latin typeface="Arial"/>
                <a:cs typeface="Arial"/>
              </a:rPr>
              <a:t>R</a:t>
            </a:r>
            <a:r>
              <a:rPr lang="en-US" sz="2650" baseline="-25000" err="1">
                <a:latin typeface="Arial"/>
                <a:cs typeface="Arial"/>
              </a:rPr>
              <a:t>Earth</a:t>
            </a:r>
            <a:endParaRPr lang="en-US" sz="2650" baseline="-25000" err="1">
              <a:solidFill>
                <a:prstClr val="black"/>
              </a:solidFill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400" baseline="-2500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>
                <a:latin typeface="Arial"/>
                <a:cs typeface="Arial"/>
              </a:rPr>
              <a:t>~ 15% error</a:t>
            </a:r>
            <a:endParaRPr lang="en-US" sz="2650">
              <a:solidFill>
                <a:prstClr val="black"/>
              </a:solidFill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50" baseline="-2500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50" baseline="-25000">
              <a:latin typeface="Arial"/>
              <a:cs typeface="Arial"/>
            </a:endParaRPr>
          </a:p>
          <a:p>
            <a:pPr defTabSz="609585"/>
            <a:endParaRPr lang="en-US" sz="2650" baseline="-25000">
              <a:solidFill>
                <a:prstClr val="black"/>
              </a:solidFill>
              <a:latin typeface="Arial"/>
              <a:cs typeface="Arial"/>
            </a:endParaRP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AE74DAF-7E07-4E4D-AD7D-A2D16BFD8E55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5543345" y="1535878"/>
            <a:ext cx="6414128" cy="4664509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1636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0996703" cy="1143000"/>
          </a:xfrm>
        </p:spPr>
        <p:txBody>
          <a:bodyPr/>
          <a:lstStyle/>
          <a:p>
            <a:r>
              <a:rPr lang="en-US" sz="3200"/>
              <a:t>Results – Planet density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8" y="2080408"/>
            <a:ext cx="10626164" cy="4677247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650">
              <a:latin typeface="Arial"/>
              <a:cs typeface="Arial"/>
            </a:endParaRP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BF93AC-E6AD-4ED2-B128-DC81FDB9DF9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4E4A3-CE6A-4A80-A699-75C3743BD5AC}"/>
              </a:ext>
            </a:extLst>
          </p:cNvPr>
          <p:cNvSpPr txBox="1"/>
          <p:nvPr/>
        </p:nvSpPr>
        <p:spPr>
          <a:xfrm>
            <a:off x="677476" y="1964551"/>
            <a:ext cx="10546336" cy="36266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50"/>
              <a:t>Overestimate mass, underestimate radius </a:t>
            </a:r>
            <a:r>
              <a:rPr lang="en-US" sz="2650">
                <a:sym typeface="Wingdings" panose="05000000000000000000" pitchFamily="2" charset="2"/>
              </a:rPr>
              <a:t></a:t>
            </a:r>
            <a:r>
              <a:rPr lang="en-US" sz="2650"/>
              <a:t> overestimated density</a:t>
            </a:r>
          </a:p>
          <a:p>
            <a:pPr marL="285750" indent="-285750">
              <a:buFont typeface="Arial"/>
              <a:buChar char="•"/>
            </a:pPr>
            <a:endParaRPr lang="en-US" sz="265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650" b="1">
                <a:ea typeface="+mn-lt"/>
                <a:cs typeface="+mn-lt"/>
              </a:rPr>
              <a:t>ρ = 2.9 ± 0.2 g/cm</a:t>
            </a:r>
            <a:r>
              <a:rPr lang="en-US" sz="2650" b="1" baseline="30000">
                <a:ea typeface="+mn-lt"/>
                <a:cs typeface="+mn-lt"/>
              </a:rPr>
              <a:t>3</a:t>
            </a:r>
          </a:p>
          <a:p>
            <a:pPr marL="285750" indent="-285750">
              <a:buFont typeface="Arial"/>
              <a:buChar char="•"/>
            </a:pPr>
            <a:endParaRPr lang="en-US" sz="265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650">
                <a:cs typeface="Arial"/>
              </a:rPr>
              <a:t>~1.60 times larger than actual density</a:t>
            </a:r>
          </a:p>
          <a:p>
            <a:pPr marL="285750" indent="-285750">
              <a:buFont typeface="Arial"/>
              <a:buChar char="•"/>
            </a:pPr>
            <a:endParaRPr lang="en-US" sz="265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650">
                <a:cs typeface="Arial"/>
              </a:rPr>
              <a:t>Density of Earth: ρ = 5.51 g/cm</a:t>
            </a:r>
            <a:r>
              <a:rPr lang="en-US" sz="2650" baseline="30000">
                <a:cs typeface="Arial"/>
              </a:rPr>
              <a:t>3</a:t>
            </a:r>
          </a:p>
          <a:p>
            <a:pPr marL="285750" indent="-285750">
              <a:buFont typeface="Arial"/>
              <a:buChar char="•"/>
            </a:pPr>
            <a:endParaRPr lang="en-US" sz="2650" baseline="300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650">
                <a:cs typeface="Arial"/>
              </a:rPr>
              <a:t>Density of Neptune: ρ = 1.64 g/cm</a:t>
            </a:r>
            <a:r>
              <a:rPr lang="en-US" sz="2650" baseline="30000"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047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0996703" cy="1143000"/>
          </a:xfrm>
        </p:spPr>
        <p:txBody>
          <a:bodyPr vert="horz" lIns="91440" tIns="45720" rIns="91440" bIns="45720" anchor="t"/>
          <a:lstStyle/>
          <a:p>
            <a:r>
              <a:rPr lang="en-US" sz="3200"/>
              <a:t>Results – Comparing GJ 436 b to Similar Exoplanets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8" y="2080408"/>
            <a:ext cx="10997519" cy="4677247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609585">
              <a:buFont typeface="Arial" panose="020B0604020202020204" pitchFamily="34" charset="0"/>
              <a:buChar char="•"/>
            </a:pPr>
            <a:r>
              <a:rPr lang="en-US" sz="2650">
                <a:ea typeface="+mj-lt"/>
                <a:cs typeface="+mj-lt"/>
              </a:rPr>
              <a:t>Selected Exoplanet Measurement Range</a:t>
            </a:r>
            <a:endParaRPr lang="en-US" sz="2650">
              <a:latin typeface="Arial"/>
              <a:cs typeface="Arial"/>
            </a:endParaRPr>
          </a:p>
          <a:p>
            <a:pPr lvl="1" defTabSz="609585"/>
            <a:r>
              <a:rPr lang="en-US" sz="2650">
                <a:latin typeface="Arial"/>
                <a:cs typeface="Arial"/>
              </a:rPr>
              <a:t>     - Mass: 15-30 </a:t>
            </a:r>
            <a:r>
              <a:rPr lang="en-US" sz="2650" err="1">
                <a:latin typeface="Arial"/>
                <a:cs typeface="Arial"/>
              </a:rPr>
              <a:t>M</a:t>
            </a:r>
            <a:r>
              <a:rPr lang="en-US" sz="2650" baseline="-25000" err="1">
                <a:latin typeface="Arial"/>
                <a:cs typeface="Arial"/>
              </a:rPr>
              <a:t>Earth</a:t>
            </a:r>
            <a:endParaRPr lang="en-US" sz="2650" baseline="-25000" err="1">
              <a:latin typeface="+mj-lt"/>
              <a:ea typeface="+mj-lt"/>
              <a:cs typeface="+mj-lt"/>
            </a:endParaRPr>
          </a:p>
          <a:p>
            <a:pPr lvl="1" defTabSz="609585"/>
            <a:r>
              <a:rPr lang="en-US" sz="2650">
                <a:latin typeface="Arial"/>
                <a:cs typeface="Arial"/>
              </a:rPr>
              <a:t>     - Radius: 2-5 </a:t>
            </a:r>
            <a:r>
              <a:rPr lang="en-US" sz="2650" err="1">
                <a:latin typeface="Arial"/>
                <a:cs typeface="Arial"/>
              </a:rPr>
              <a:t>R</a:t>
            </a:r>
            <a:r>
              <a:rPr lang="en-US" sz="2650" baseline="-25000" err="1">
                <a:latin typeface="Arial"/>
                <a:cs typeface="Arial"/>
              </a:rPr>
              <a:t>Earth</a:t>
            </a:r>
            <a:endParaRPr lang="en-US" baseline="-25000" err="1"/>
          </a:p>
          <a:p>
            <a:pPr lvl="1" defTabSz="609585"/>
            <a:endParaRPr lang="en-US" sz="265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650">
                <a:latin typeface="Arial"/>
                <a:cs typeface="Arial"/>
              </a:rPr>
              <a:t>Additional Data Set Information</a:t>
            </a:r>
          </a:p>
          <a:p>
            <a:pPr lvl="1" defTabSz="609585"/>
            <a:r>
              <a:rPr lang="en-US" sz="2650">
                <a:latin typeface="Arial"/>
                <a:cs typeface="Arial"/>
              </a:rPr>
              <a:t>     - 32 Exoplanets emerged from measurement range</a:t>
            </a:r>
            <a:endParaRPr lang="en-US" sz="2650">
              <a:cs typeface="Arial"/>
            </a:endParaRPr>
          </a:p>
          <a:p>
            <a:pPr lvl="1" defTabSz="609585"/>
            <a:r>
              <a:rPr lang="en-US" sz="2650">
                <a:latin typeface="Arial"/>
                <a:cs typeface="Arial"/>
              </a:rPr>
              <a:t>     - All 32 of these planets were discovered via Transit Method</a:t>
            </a:r>
          </a:p>
          <a:p>
            <a:pPr lvl="1" defTabSz="609585"/>
            <a:r>
              <a:rPr lang="en-US" sz="2650">
                <a:latin typeface="Arial"/>
                <a:cs typeface="Arial"/>
              </a:rPr>
              <a:t>     - Initial discovery of GJ 436 b found by RV Method</a:t>
            </a:r>
          </a:p>
          <a:p>
            <a:pPr lvl="1" defTabSz="609585"/>
            <a:endParaRPr lang="en-US" sz="2650">
              <a:latin typeface="Arial"/>
              <a:cs typeface="Arial"/>
            </a:endParaRPr>
          </a:p>
          <a:p>
            <a:pPr lvl="1" defTabSz="609585"/>
            <a:endParaRPr lang="en-US" sz="2650">
              <a:latin typeface="Arial"/>
              <a:cs typeface="Arial"/>
            </a:endParaRPr>
          </a:p>
          <a:p>
            <a:pPr marL="914400" lvl="1" indent="-457200" defTabSz="609585">
              <a:buFont typeface="Arial"/>
              <a:buChar char="•"/>
            </a:pPr>
            <a:endParaRPr lang="en-US" sz="26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11741"/>
      </p:ext>
    </p:extLst>
  </p:cSld>
  <p:clrMapOvr>
    <a:masterClrMapping/>
  </p:clrMapOvr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131F1AC35534799654F929A38D010" ma:contentTypeVersion="0" ma:contentTypeDescription="Create a new document." ma:contentTypeScope="" ma:versionID="877fd6f25520b821c5e15cca7f010cd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8f1cc34584ed12b3b6f0d7973da30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B5A856-B7B9-482F-9A10-7C97C5B543B5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98B46FE-20EA-4334-9491-154662C005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642CB7-52DF-4184-90B0-E72B10C80C01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Office PowerPoint</Application>
  <PresentationFormat>Widescreen</PresentationFormat>
  <Paragraphs>126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Arial,Sans-Serif</vt:lpstr>
      <vt:lpstr>Calibri</vt:lpstr>
      <vt:lpstr>Times New Roman</vt:lpstr>
      <vt:lpstr>2_Title Slide</vt:lpstr>
      <vt:lpstr>Content Slide</vt:lpstr>
      <vt:lpstr>PowerPoint Presentation</vt:lpstr>
      <vt:lpstr>Introduction </vt:lpstr>
      <vt:lpstr>Methods - Planet mass based on radial velocity (RV) data  </vt:lpstr>
      <vt:lpstr>Methods -  Planet radius based on transit data </vt:lpstr>
      <vt:lpstr>Methods - Planet density based on M &amp; R measurements</vt:lpstr>
      <vt:lpstr>Results – Planet mass</vt:lpstr>
      <vt:lpstr>Results – Planet radius</vt:lpstr>
      <vt:lpstr>Results – Planet density</vt:lpstr>
      <vt:lpstr>Results – Comparing GJ 436 b to Similar Exoplanets</vt:lpstr>
      <vt:lpstr>Results – Comparing GJ 436 b to similar planets</vt:lpstr>
      <vt:lpstr>PowerPoint Presentation</vt:lpstr>
      <vt:lpstr>PowerPoint Presentation</vt:lpstr>
      <vt:lpstr>Conclusions </vt:lpstr>
      <vt:lpstr>Contributions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Berger, Mariana</dc:creator>
  <cp:lastModifiedBy>Berger, Mariana</cp:lastModifiedBy>
  <cp:revision>1</cp:revision>
  <dcterms:created xsi:type="dcterms:W3CDTF">2022-01-24T19:25:06Z</dcterms:created>
  <dcterms:modified xsi:type="dcterms:W3CDTF">2022-02-24T14:45:15Z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0x010100C8B131F1AC35534799654F929A38D010</vt:lpwstr>
  </property>
</Properties>
</file>