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91000" y="1038523"/>
            <a:ext cx="762000" cy="57150"/>
          </a:xfrm>
          <a:prstGeom prst="rect">
            <a:avLst/>
          </a:prstGeom>
          <a:solidFill>
            <a:srgbClr val="E74C3C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2122631" y="1610023"/>
            <a:ext cx="4898737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5400"/>
              </a:lnSpc>
              <a:buNone/>
            </a:pPr>
            <a:r>
              <a:rPr lang="en-US" sz="5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ObraSense OS</a:t>
            </a:r>
            <a:endParaRPr lang="en-US" sz="5400" dirty="0"/>
          </a:p>
        </p:txBody>
      </p:sp>
      <p:sp>
        <p:nvSpPr>
          <p:cNvPr id="4" name="Text 2"/>
          <p:cNvSpPr/>
          <p:nvPr/>
        </p:nvSpPr>
        <p:spPr>
          <a:xfrm>
            <a:off x="1634125" y="2714923"/>
            <a:ext cx="5875600" cy="3385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67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2400" dirty="0">
                <a:solidFill>
                  <a:srgbClr val="5DAD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Próxima Geração da Construção. Agora.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4005922" y="3853607"/>
            <a:ext cx="1132008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80"/>
              </a:lnSpc>
              <a:spcBef>
                <a:spcPts val="30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ECF0F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Pitch Deck 2025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330226"/>
          </a:xfrm>
          <a:prstGeom prst="rect">
            <a:avLst/>
          </a:prstGeom>
          <a:solidFill>
            <a:srgbClr val="2C3E5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476250" y="285750"/>
            <a:ext cx="4187381" cy="4444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31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Problema</a:t>
            </a:r>
            <a:endParaRPr lang="en-US" sz="3150" dirty="0"/>
          </a:p>
        </p:txBody>
      </p:sp>
      <p:sp>
        <p:nvSpPr>
          <p:cNvPr id="4" name="Text 2"/>
          <p:cNvSpPr/>
          <p:nvPr/>
        </p:nvSpPr>
        <p:spPr>
          <a:xfrm>
            <a:off x="476250" y="777776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5DAD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Desafio da Construção Atual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476250" y="1934914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750"/>
              </a:spcAft>
              <a:buNone/>
            </a:pPr>
            <a:r>
              <a:rPr lang="en-US" sz="150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construção enfrenta uma tempestade perfeita: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476250" y="2439739"/>
            <a:ext cx="8191500" cy="1181100"/>
          </a:xfrm>
          <a:prstGeom prst="rect">
            <a:avLst/>
          </a:prstGeom>
          <a:noFill/>
          <a:ln/>
        </p:spPr>
        <p:txBody>
          <a:bodyPr wrap="square" lIns="142875" tIns="0" rIns="0" bIns="0" rtlCol="0" anchor="t"/>
          <a:lstStyle/>
          <a:p>
            <a:pPr algn="l" marL="142875" indent="-14287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Escassez crónica de mão de obra qualificada.</a:t>
            </a:r>
            <a:endParaRPr lang="en-US" sz="1350" dirty="0"/>
          </a:p>
          <a:p>
            <a:pPr algn="l" marL="142875" indent="-14287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Compressão de margens devido à volatilidade dos materiais.</a:t>
            </a:r>
            <a:endParaRPr lang="en-US" sz="1350" dirty="0"/>
          </a:p>
          <a:p>
            <a:pPr algn="l" marL="142875" indent="-14287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Baixa produtividade, resultando em atrasos e desperdício (rework).</a:t>
            </a:r>
            <a:endParaRPr lang="en-US" sz="1350" dirty="0"/>
          </a:p>
          <a:p>
            <a:pPr algn="l" marL="142875" indent="-14287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Pressão regulatória crescente (Segurança, ESG, AI Act) e risco elevado de incidentes.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476250" y="3906589"/>
            <a:ext cx="8191500" cy="860822"/>
          </a:xfrm>
          <a:prstGeom prst="rect">
            <a:avLst/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Shape 6"/>
          <p:cNvSpPr/>
          <p:nvPr/>
        </p:nvSpPr>
        <p:spPr>
          <a:xfrm>
            <a:off x="495300" y="3906589"/>
            <a:ext cx="0" cy="860822"/>
          </a:xfrm>
          <a:prstGeom prst="line">
            <a:avLst/>
          </a:prstGeom>
          <a:noFill/>
          <a:ln w="38100">
            <a:solidFill>
              <a:srgbClr val="E74C3C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04850" y="4097089"/>
            <a:ext cx="7927848" cy="4798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90"/>
              </a:lnSpc>
              <a:buNone/>
            </a:pPr>
            <a:r>
              <a:rPr lang="en-US" sz="135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modelo tradicional de empreitada intensiva em mão de obra já não responde a estes desafios.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330226"/>
          </a:xfrm>
          <a:prstGeom prst="rect">
            <a:avLst/>
          </a:prstGeom>
          <a:solidFill>
            <a:srgbClr val="3498D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476250" y="285750"/>
            <a:ext cx="4187381" cy="4444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31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Solução</a:t>
            </a:r>
            <a:endParaRPr lang="en-US" sz="3150" dirty="0"/>
          </a:p>
        </p:txBody>
      </p:sp>
      <p:sp>
        <p:nvSpPr>
          <p:cNvPr id="4" name="Text 2"/>
          <p:cNvSpPr/>
          <p:nvPr/>
        </p:nvSpPr>
        <p:spPr>
          <a:xfrm>
            <a:off x="476250" y="777776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ObraSense OS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476250" y="2047280"/>
            <a:ext cx="835533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Apresentamos o ObraSense OS: A plataforma operacional que transforma o estaleiro de obra.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476250" y="2752130"/>
            <a:ext cx="8355330" cy="4533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85"/>
              </a:lnSpc>
              <a:buNone/>
            </a:pPr>
            <a:r>
              <a:rPr lang="en-US" sz="1275" i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Não estamos a otimizar o passado; estamos a construir o futuro. Migramos da gestão de pessoas para a orquestração de robótica e dados.</a:t>
            </a:r>
            <a:endParaRPr lang="en-US" sz="1275" dirty="0"/>
          </a:p>
        </p:txBody>
      </p:sp>
      <p:sp>
        <p:nvSpPr>
          <p:cNvPr id="7" name="Text 5"/>
          <p:cNvSpPr/>
          <p:nvPr/>
        </p:nvSpPr>
        <p:spPr>
          <a:xfrm>
            <a:off x="476250" y="3424535"/>
            <a:ext cx="8355330" cy="2399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90"/>
              </a:lnSpc>
              <a:spcAft>
                <a:spcPts val="900"/>
              </a:spcAft>
              <a:buNone/>
            </a:pPr>
            <a:r>
              <a:rPr lang="en-US" sz="135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ObraSense OS combina: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476250" y="3778746"/>
            <a:ext cx="8191500" cy="876300"/>
          </a:xfrm>
          <a:prstGeom prst="rect">
            <a:avLst/>
          </a:prstGeom>
          <a:noFill/>
          <a:ln/>
        </p:spPr>
        <p:txBody>
          <a:bodyPr wrap="square" lIns="142875" tIns="0" rIns="0" bIns="0" rtlCol="0" anchor="t"/>
          <a:lstStyle/>
          <a:p>
            <a:pPr algn="l" marL="142875" indent="-14287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Robótica e IoT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(frotas autónomas, drones).</a:t>
            </a:r>
            <a:endParaRPr lang="en-US" sz="1350" dirty="0"/>
          </a:p>
          <a:p>
            <a:pPr algn="l" marL="142875" indent="-14287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Conectividade 6G e Edge AI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(decisões em tempo real).</a:t>
            </a:r>
            <a:endParaRPr lang="en-US" sz="1350" dirty="0"/>
          </a:p>
          <a:p>
            <a:pPr algn="l" marL="142875" indent="-14287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IA Generativa e Gémeos Digitais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(ligação nativa ao BIM).</a:t>
            </a:r>
            <a:endParaRPr lang="en-US" sz="13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330226"/>
          </a:xfrm>
          <a:prstGeom prst="rect">
            <a:avLst/>
          </a:prstGeom>
          <a:solidFill>
            <a:srgbClr val="27AE6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476250" y="285750"/>
            <a:ext cx="5207508" cy="4444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31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Nossa Proposta de Valor</a:t>
            </a:r>
            <a:endParaRPr lang="en-US" sz="3150" dirty="0"/>
          </a:p>
        </p:txBody>
      </p:sp>
      <p:sp>
        <p:nvSpPr>
          <p:cNvPr id="4" name="Text 2"/>
          <p:cNvSpPr/>
          <p:nvPr/>
        </p:nvSpPr>
        <p:spPr>
          <a:xfrm>
            <a:off x="476250" y="777776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Resultados em 12 Semanas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476250" y="1692176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Criamos obras mais rápidas, mais seguras e com mais qualidade.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476250" y="2223641"/>
            <a:ext cx="2635300" cy="1451372"/>
          </a:xfrm>
          <a:prstGeom prst="rect">
            <a:avLst/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Shape 5"/>
          <p:cNvSpPr/>
          <p:nvPr/>
        </p:nvSpPr>
        <p:spPr>
          <a:xfrm>
            <a:off x="476250" y="2242691"/>
            <a:ext cx="2635300" cy="0"/>
          </a:xfrm>
          <a:prstGeom prst="line">
            <a:avLst/>
          </a:prstGeom>
          <a:noFill/>
          <a:ln w="38100">
            <a:solidFill>
              <a:srgbClr val="3498DB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666750" y="2452241"/>
            <a:ext cx="2299386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0"/>
              </a:lnSpc>
              <a:spcAft>
                <a:spcPts val="750"/>
              </a:spcAft>
              <a:buNone/>
            </a:pPr>
            <a:r>
              <a:rPr lang="en-US" sz="1350" b="1" dirty="0">
                <a:solidFill>
                  <a:srgbClr val="3498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Obras Mais Rápidas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666750" y="2753171"/>
            <a:ext cx="2299386" cy="7313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20"/>
              </a:lnSpc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Orquestramos frotas robóticas e monitorizamos o progresso contra o BIM em tempo real.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3254425" y="2101751"/>
            <a:ext cx="2635300" cy="1695152"/>
          </a:xfrm>
          <a:prstGeom prst="rect">
            <a:avLst/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Shape 9"/>
          <p:cNvSpPr/>
          <p:nvPr/>
        </p:nvSpPr>
        <p:spPr>
          <a:xfrm>
            <a:off x="3254425" y="2120801"/>
            <a:ext cx="2635300" cy="0"/>
          </a:xfrm>
          <a:prstGeom prst="line">
            <a:avLst/>
          </a:prstGeom>
          <a:noFill/>
          <a:ln w="38100">
            <a:solidFill>
              <a:srgbClr val="E74C3C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3444925" y="2330351"/>
            <a:ext cx="2299386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0"/>
              </a:lnSpc>
              <a:spcAft>
                <a:spcPts val="750"/>
              </a:spcAft>
              <a:buNone/>
            </a:pPr>
            <a:r>
              <a:rPr lang="en-US" sz="1350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Obras Mais Seguras</a:t>
            </a:r>
            <a:endParaRPr lang="en-US" sz="1350" dirty="0"/>
          </a:p>
        </p:txBody>
      </p:sp>
      <p:sp>
        <p:nvSpPr>
          <p:cNvPr id="13" name="Text 11"/>
          <p:cNvSpPr/>
          <p:nvPr/>
        </p:nvSpPr>
        <p:spPr>
          <a:xfrm>
            <a:off x="3444925" y="2631281"/>
            <a:ext cx="2299386" cy="9751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20"/>
              </a:lnSpc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Automatizamos tarefas perigosas e reduzimos drasticamente a exposição ao risco.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6032599" y="2101751"/>
            <a:ext cx="2635300" cy="1695152"/>
          </a:xfrm>
          <a:prstGeom prst="rect">
            <a:avLst/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Shape 13"/>
          <p:cNvSpPr/>
          <p:nvPr/>
        </p:nvSpPr>
        <p:spPr>
          <a:xfrm>
            <a:off x="6032599" y="2120801"/>
            <a:ext cx="2635300" cy="0"/>
          </a:xfrm>
          <a:prstGeom prst="line">
            <a:avLst/>
          </a:prstGeom>
          <a:noFill/>
          <a:ln w="38100">
            <a:solidFill>
              <a:srgbClr val="27AE6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6223099" y="2330351"/>
            <a:ext cx="2299386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0"/>
              </a:lnSpc>
              <a:spcAft>
                <a:spcPts val="750"/>
              </a:spcAft>
              <a:buNone/>
            </a:pPr>
            <a:r>
              <a:rPr lang="en-US" sz="1350" b="1" dirty="0">
                <a:solidFill>
                  <a:srgbClr val="27AE6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Obras Com Mais Qualidade</a:t>
            </a:r>
            <a:endParaRPr lang="en-US" sz="1350" dirty="0"/>
          </a:p>
        </p:txBody>
      </p:sp>
      <p:sp>
        <p:nvSpPr>
          <p:cNvPr id="17" name="Text 15"/>
          <p:cNvSpPr/>
          <p:nvPr/>
        </p:nvSpPr>
        <p:spPr>
          <a:xfrm>
            <a:off x="6223099" y="2631281"/>
            <a:ext cx="2299386" cy="9751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20"/>
              </a:lnSpc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Usamos visão computacional para verificar a qualidade automaticamente, eliminando defeitos.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476250" y="3939778"/>
            <a:ext cx="8191500" cy="765572"/>
          </a:xfrm>
          <a:prstGeom prst="rect">
            <a:avLst/>
          </a:prstGeom>
          <a:solidFill>
            <a:srgbClr val="2C3E5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Text 17"/>
          <p:cNvSpPr/>
          <p:nvPr/>
        </p:nvSpPr>
        <p:spPr>
          <a:xfrm>
            <a:off x="637223" y="4082653"/>
            <a:ext cx="7869555" cy="4798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90"/>
              </a:lnSpc>
              <a:buNone/>
            </a:pPr>
            <a:r>
              <a:rPr lang="en-US" sz="13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nossa promessa: Provas de valor claras em tarefas de alto impacto em menos de 12 semanas.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330226"/>
          </a:xfrm>
          <a:prstGeom prst="rect">
            <a:avLst/>
          </a:prstGeom>
          <a:solidFill>
            <a:srgbClr val="2C3E5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476250" y="285750"/>
            <a:ext cx="4187381" cy="4444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31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Onde Jogamos</a:t>
            </a:r>
            <a:endParaRPr lang="en-US" sz="3150" dirty="0"/>
          </a:p>
        </p:txBody>
      </p:sp>
      <p:sp>
        <p:nvSpPr>
          <p:cNvPr id="4" name="Text 2"/>
          <p:cNvSpPr/>
          <p:nvPr/>
        </p:nvSpPr>
        <p:spPr>
          <a:xfrm>
            <a:off x="476250" y="777776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5DAD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Mercado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476250" y="1483072"/>
            <a:ext cx="8355330" cy="2533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95"/>
              </a:lnSpc>
              <a:buNone/>
            </a:pPr>
            <a:r>
              <a:rPr lang="en-US" sz="1425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Focamo-nos nos segmentos de maior impacto e complexidade na UE e LATAM:</a:t>
            </a:r>
            <a:endParaRPr lang="en-US" sz="1425" dirty="0"/>
          </a:p>
        </p:txBody>
      </p:sp>
      <p:pic>
        <p:nvPicPr>
          <p:cNvPr id="6" name="Image 0" descr="/tmp/rasterized-gradient-cdb8e60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879253"/>
            <a:ext cx="8191500" cy="913358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62000" y="2050703"/>
            <a:ext cx="7772400" cy="251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80"/>
              </a:lnSpc>
              <a:spcAft>
                <a:spcPts val="600"/>
              </a:spcAft>
              <a:buNone/>
            </a:pPr>
            <a:r>
              <a:rPr lang="en-US" sz="16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Infraestruturas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762000" y="2378273"/>
            <a:ext cx="7772400" cy="2428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13"/>
              </a:lnSpc>
              <a:buNone/>
            </a:pPr>
            <a:r>
              <a:rPr lang="en-US" sz="127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Terraplanagem e pavimentação com precisão robótica.</a:t>
            </a:r>
            <a:endParaRPr lang="en-US" sz="1275" dirty="0"/>
          </a:p>
        </p:txBody>
      </p:sp>
      <p:pic>
        <p:nvPicPr>
          <p:cNvPr id="9" name="Image 1" descr="/tmp/rasterized-gradient-b5f308c2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935486"/>
            <a:ext cx="8191500" cy="91335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62000" y="3106936"/>
            <a:ext cx="7772400" cy="251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80"/>
              </a:lnSpc>
              <a:spcAft>
                <a:spcPts val="600"/>
              </a:spcAft>
              <a:buNone/>
            </a:pPr>
            <a:r>
              <a:rPr lang="en-US" sz="16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Edificação</a:t>
            </a:r>
            <a:endParaRPr lang="en-US" sz="1650" dirty="0"/>
          </a:p>
        </p:txBody>
      </p:sp>
      <p:sp>
        <p:nvSpPr>
          <p:cNvPr id="11" name="Text 7"/>
          <p:cNvSpPr/>
          <p:nvPr/>
        </p:nvSpPr>
        <p:spPr>
          <a:xfrm>
            <a:off x="762000" y="3434507"/>
            <a:ext cx="7772400" cy="2428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13"/>
              </a:lnSpc>
              <a:buNone/>
            </a:pPr>
            <a:r>
              <a:rPr lang="en-US" sz="127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Assentamento e acabamentos com qualidade controlada por IA.</a:t>
            </a:r>
            <a:endParaRPr lang="en-US" sz="1275" dirty="0"/>
          </a:p>
        </p:txBody>
      </p:sp>
      <p:pic>
        <p:nvPicPr>
          <p:cNvPr id="12" name="Image 2" descr="/tmp/rasterized-gradient-aa876399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3944094"/>
            <a:ext cx="8191500" cy="913358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62000" y="4115544"/>
            <a:ext cx="7772400" cy="2513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80"/>
              </a:lnSpc>
              <a:spcAft>
                <a:spcPts val="600"/>
              </a:spcAft>
              <a:buNone/>
            </a:pPr>
            <a:r>
              <a:rPr lang="en-US" sz="16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Energias Renováveis</a:t>
            </a:r>
            <a:endParaRPr lang="en-US" sz="1650" dirty="0"/>
          </a:p>
        </p:txBody>
      </p:sp>
      <p:sp>
        <p:nvSpPr>
          <p:cNvPr id="14" name="Text 9"/>
          <p:cNvSpPr/>
          <p:nvPr/>
        </p:nvSpPr>
        <p:spPr>
          <a:xfrm>
            <a:off x="762000" y="4443115"/>
            <a:ext cx="7772400" cy="2428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13"/>
              </a:lnSpc>
              <a:buNone/>
            </a:pPr>
            <a:r>
              <a:rPr lang="en-US" sz="127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Instalação acelerada e segura de parques solares e eólicos.</a:t>
            </a:r>
            <a:endParaRPr lang="en-US" sz="127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330226"/>
          </a:xfrm>
          <a:prstGeom prst="rect">
            <a:avLst/>
          </a:prstGeom>
          <a:solidFill>
            <a:srgbClr val="E74C3C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476250" y="285750"/>
            <a:ext cx="4187381" cy="4444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31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Os Resultados</a:t>
            </a:r>
            <a:endParaRPr lang="en-US" sz="3150" dirty="0"/>
          </a:p>
        </p:txBody>
      </p:sp>
      <p:sp>
        <p:nvSpPr>
          <p:cNvPr id="4" name="Text 2"/>
          <p:cNvSpPr/>
          <p:nvPr/>
        </p:nvSpPr>
        <p:spPr>
          <a:xfrm>
            <a:off x="476250" y="777776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Nossa Visão 2030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476250" y="1017836"/>
            <a:ext cx="8355330" cy="2533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95"/>
              </a:lnSpc>
              <a:spcAft>
                <a:spcPts val="750"/>
              </a:spcAft>
              <a:buNone/>
            </a:pPr>
            <a:r>
              <a:rPr lang="en-US" sz="1425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ObraSense OS não é uma melhoria incremental. É um salto quântico em performance:</a:t>
            </a:r>
            <a:endParaRPr lang="en-US" sz="1425" dirty="0"/>
          </a:p>
        </p:txBody>
      </p:sp>
      <p:sp>
        <p:nvSpPr>
          <p:cNvPr id="6" name="Text 4"/>
          <p:cNvSpPr/>
          <p:nvPr/>
        </p:nvSpPr>
        <p:spPr>
          <a:xfrm>
            <a:off x="476250" y="1404491"/>
            <a:ext cx="4038600" cy="1388566"/>
          </a:xfrm>
          <a:prstGeom prst="rect">
            <a:avLst/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Shape 5"/>
          <p:cNvSpPr/>
          <p:nvPr/>
        </p:nvSpPr>
        <p:spPr>
          <a:xfrm>
            <a:off x="476250" y="2769245"/>
            <a:ext cx="4038600" cy="0"/>
          </a:xfrm>
          <a:prstGeom prst="line">
            <a:avLst/>
          </a:prstGeom>
          <a:noFill/>
          <a:ln w="47625">
            <a:solidFill>
              <a:srgbClr val="3498DB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630174" y="1594991"/>
            <a:ext cx="373075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600"/>
              </a:lnSpc>
              <a:buNone/>
            </a:pPr>
            <a:r>
              <a:rPr lang="en-US" sz="3000" b="1" dirty="0">
                <a:solidFill>
                  <a:srgbClr val="3498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-20% a 30%</a:t>
            </a:r>
            <a:endParaRPr lang="en-US" sz="3000" dirty="0"/>
          </a:p>
        </p:txBody>
      </p:sp>
      <p:sp>
        <p:nvSpPr>
          <p:cNvPr id="9" name="Text 7"/>
          <p:cNvSpPr/>
          <p:nvPr/>
        </p:nvSpPr>
        <p:spPr>
          <a:xfrm>
            <a:off x="630174" y="2128391"/>
            <a:ext cx="3730752" cy="4265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80"/>
              </a:lnSpc>
              <a:spcBef>
                <a:spcPts val="600"/>
              </a:spcBef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Prazo de Obra</a:t>
            </a:r>
            <a:endParaRPr lang="en-US" sz="1200" dirty="0"/>
          </a:p>
          <a:p>
            <a:pPr algn="ctr" indent="0" marL="0">
              <a:lnSpc>
                <a:spcPts val="1680"/>
              </a:lnSpc>
              <a:spcBef>
                <a:spcPts val="600"/>
              </a:spcBef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(em tarefas elegíveis)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4629150" y="1404491"/>
            <a:ext cx="4038600" cy="1388566"/>
          </a:xfrm>
          <a:prstGeom prst="rect">
            <a:avLst/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Shape 9"/>
          <p:cNvSpPr/>
          <p:nvPr/>
        </p:nvSpPr>
        <p:spPr>
          <a:xfrm>
            <a:off x="4629150" y="2769245"/>
            <a:ext cx="4038600" cy="0"/>
          </a:xfrm>
          <a:prstGeom prst="line">
            <a:avLst/>
          </a:prstGeom>
          <a:noFill/>
          <a:ln w="47625">
            <a:solidFill>
              <a:srgbClr val="27AE6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4783074" y="1594991"/>
            <a:ext cx="373075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600"/>
              </a:lnSpc>
              <a:buNone/>
            </a:pPr>
            <a:r>
              <a:rPr lang="en-US" sz="3000" b="1" dirty="0">
                <a:solidFill>
                  <a:srgbClr val="27AE6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-10% a 20%</a:t>
            </a:r>
            <a:endParaRPr lang="en-US" sz="3000" dirty="0"/>
          </a:p>
        </p:txBody>
      </p:sp>
      <p:sp>
        <p:nvSpPr>
          <p:cNvPr id="13" name="Text 11"/>
          <p:cNvSpPr/>
          <p:nvPr/>
        </p:nvSpPr>
        <p:spPr>
          <a:xfrm>
            <a:off x="4783074" y="2128391"/>
            <a:ext cx="3730752" cy="4265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80"/>
              </a:lnSpc>
              <a:spcBef>
                <a:spcPts val="600"/>
              </a:spcBef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Custo Direto</a:t>
            </a:r>
            <a:endParaRPr lang="en-US" sz="1200" dirty="0"/>
          </a:p>
          <a:p>
            <a:pPr algn="ctr" indent="0" marL="0">
              <a:lnSpc>
                <a:spcPts val="1680"/>
              </a:lnSpc>
              <a:spcBef>
                <a:spcPts val="600"/>
              </a:spcBef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(via produtividade robótica)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476250" y="2937718"/>
            <a:ext cx="4038600" cy="1175296"/>
          </a:xfrm>
          <a:prstGeom prst="rect">
            <a:avLst/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Shape 13"/>
          <p:cNvSpPr/>
          <p:nvPr/>
        </p:nvSpPr>
        <p:spPr>
          <a:xfrm>
            <a:off x="476250" y="4089202"/>
            <a:ext cx="4038600" cy="0"/>
          </a:xfrm>
          <a:prstGeom prst="line">
            <a:avLst/>
          </a:prstGeom>
          <a:noFill/>
          <a:ln w="47625">
            <a:solidFill>
              <a:srgbClr val="E74C3C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630174" y="3128218"/>
            <a:ext cx="373075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600"/>
              </a:lnSpc>
              <a:buNone/>
            </a:pPr>
            <a:r>
              <a:rPr lang="en-US" sz="3000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-40%</a:t>
            </a:r>
            <a:endParaRPr lang="en-US" sz="3000" dirty="0"/>
          </a:p>
        </p:txBody>
      </p:sp>
      <p:sp>
        <p:nvSpPr>
          <p:cNvPr id="17" name="Text 15"/>
          <p:cNvSpPr/>
          <p:nvPr/>
        </p:nvSpPr>
        <p:spPr>
          <a:xfrm>
            <a:off x="630174" y="3661618"/>
            <a:ext cx="3730752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80"/>
              </a:lnSpc>
              <a:spcBef>
                <a:spcPts val="600"/>
              </a:spcBef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 Incidentes com perda de tempo (LTIFR)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4629150" y="2831157"/>
            <a:ext cx="4038600" cy="1388566"/>
          </a:xfrm>
          <a:prstGeom prst="rect">
            <a:avLst/>
          </a:prstGeom>
          <a:solidFill>
            <a:srgbClr val="ECF0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Shape 17"/>
          <p:cNvSpPr/>
          <p:nvPr/>
        </p:nvSpPr>
        <p:spPr>
          <a:xfrm>
            <a:off x="4629150" y="4195911"/>
            <a:ext cx="4038600" cy="0"/>
          </a:xfrm>
          <a:prstGeom prst="line">
            <a:avLst/>
          </a:prstGeom>
          <a:noFill/>
          <a:ln w="47625">
            <a:solidFill>
              <a:srgbClr val="2C3E50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4783074" y="3021657"/>
            <a:ext cx="373075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600"/>
              </a:lnSpc>
              <a:buNone/>
            </a:pPr>
            <a:r>
              <a:rPr lang="en-US" sz="30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-30%</a:t>
            </a:r>
            <a:endParaRPr lang="en-US" sz="3000" dirty="0"/>
          </a:p>
        </p:txBody>
      </p:sp>
      <p:sp>
        <p:nvSpPr>
          <p:cNvPr id="21" name="Text 19"/>
          <p:cNvSpPr/>
          <p:nvPr/>
        </p:nvSpPr>
        <p:spPr>
          <a:xfrm>
            <a:off x="4783074" y="3555057"/>
            <a:ext cx="3730752" cy="4265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80"/>
              </a:lnSpc>
              <a:spcBef>
                <a:spcPts val="600"/>
              </a:spcBef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 Rework</a:t>
            </a:r>
            <a:endParaRPr lang="en-US" sz="1200" dirty="0"/>
          </a:p>
          <a:p>
            <a:pPr algn="ctr" indent="0" marL="0">
              <a:lnSpc>
                <a:spcPts val="1680"/>
              </a:lnSpc>
              <a:spcBef>
                <a:spcPts val="600"/>
              </a:spcBef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(pela verificação automática)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476250" y="4305449"/>
            <a:ext cx="8191500" cy="493365"/>
          </a:xfrm>
          <a:prstGeom prst="rect">
            <a:avLst/>
          </a:prstGeom>
          <a:solidFill>
            <a:srgbClr val="1A252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3" name="Text 21"/>
          <p:cNvSpPr/>
          <p:nvPr/>
        </p:nvSpPr>
        <p:spPr>
          <a:xfrm>
            <a:off x="637223" y="4438799"/>
            <a:ext cx="7869555" cy="2266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785"/>
              </a:lnSpc>
              <a:buNone/>
            </a:pPr>
            <a:r>
              <a:rPr lang="en-US" sz="127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nosso "Norte":</a:t>
            </a:r>
            <a:pPr algn="ctr" indent="0" marL="0">
              <a:lnSpc>
                <a:spcPts val="1785"/>
              </a:lnSpc>
              <a:buNone/>
            </a:pPr>
            <a:r>
              <a:rPr lang="en-US" sz="127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M² ou M³ automatizados por trimestre com total conformidade.</a:t>
            </a:r>
            <a:endParaRPr lang="en-US" sz="127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330226"/>
          </a:xfrm>
          <a:prstGeom prst="rect">
            <a:avLst/>
          </a:prstGeom>
          <a:solidFill>
            <a:srgbClr val="3498D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476250" y="285750"/>
            <a:ext cx="6111050" cy="4444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31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Nossa Vantagem Competitiva</a:t>
            </a:r>
            <a:endParaRPr lang="en-US" sz="3150" dirty="0"/>
          </a:p>
        </p:txBody>
      </p:sp>
      <p:sp>
        <p:nvSpPr>
          <p:cNvPr id="4" name="Text 2"/>
          <p:cNvSpPr/>
          <p:nvPr/>
        </p:nvSpPr>
        <p:spPr>
          <a:xfrm>
            <a:off x="476250" y="777776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Como Vencemos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476250" y="1670596"/>
            <a:ext cx="8355330" cy="2399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90"/>
              </a:lnSpc>
              <a:spcAft>
                <a:spcPts val="600"/>
              </a:spcAft>
              <a:buNone/>
            </a:pPr>
            <a:r>
              <a:rPr lang="en-US" sz="135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nosso "fosso" não é apenas a tecnologia; é o ecossistema de dados que ela cria: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476250" y="2110532"/>
            <a:ext cx="4010025" cy="548580"/>
          </a:xfrm>
          <a:prstGeom prst="rect">
            <a:avLst/>
          </a:prstGeom>
          <a:solidFill>
            <a:srgbClr val="2C3E5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647700" y="2281982"/>
            <a:ext cx="3740468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Flywheel de Dados de Obra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476250" y="2773412"/>
            <a:ext cx="4090226" cy="642938"/>
          </a:xfrm>
          <a:prstGeom prst="rect">
            <a:avLst/>
          </a:prstGeom>
          <a:noFill/>
          <a:ln/>
        </p:spPr>
        <p:txBody>
          <a:bodyPr wrap="square" lIns="47625" tIns="0" rIns="47625" bIns="0" rtlCol="0" anchor="t"/>
          <a:lstStyle/>
          <a:p>
            <a:pPr algn="l" indent="0" marL="0">
              <a:lnSpc>
                <a:spcPts val="1688"/>
              </a:lnSpc>
              <a:buNone/>
            </a:pPr>
            <a:r>
              <a:rPr lang="en-US" sz="1125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Mais obras geram dados únicos que treinam os nossos modelos de IA, que aumentam a produtividade e a segurança.</a:t>
            </a:r>
            <a:endParaRPr lang="en-US" sz="1125" dirty="0"/>
          </a:p>
        </p:txBody>
      </p:sp>
      <p:sp>
        <p:nvSpPr>
          <p:cNvPr id="9" name="Text 7"/>
          <p:cNvSpPr/>
          <p:nvPr/>
        </p:nvSpPr>
        <p:spPr>
          <a:xfrm>
            <a:off x="4657725" y="2110532"/>
            <a:ext cx="4010025" cy="548580"/>
          </a:xfrm>
          <a:prstGeom prst="rect">
            <a:avLst/>
          </a:prstGeom>
          <a:solidFill>
            <a:srgbClr val="3498DB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4829175" y="2281982"/>
            <a:ext cx="3740468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Integração Nativa com BIM</a:t>
            </a:r>
            <a:endParaRPr lang="en-US" sz="1350" dirty="0"/>
          </a:p>
        </p:txBody>
      </p:sp>
      <p:sp>
        <p:nvSpPr>
          <p:cNvPr id="11" name="Text 9"/>
          <p:cNvSpPr/>
          <p:nvPr/>
        </p:nvSpPr>
        <p:spPr>
          <a:xfrm>
            <a:off x="4657725" y="2773412"/>
            <a:ext cx="4090226" cy="428625"/>
          </a:xfrm>
          <a:prstGeom prst="rect">
            <a:avLst/>
          </a:prstGeom>
          <a:noFill/>
          <a:ln/>
        </p:spPr>
        <p:txBody>
          <a:bodyPr wrap="square" lIns="47625" tIns="0" rIns="47625" bIns="0" rtlCol="0" anchor="t"/>
          <a:lstStyle/>
          <a:p>
            <a:pPr algn="l" indent="0" marL="0">
              <a:lnSpc>
                <a:spcPts val="1688"/>
              </a:lnSpc>
              <a:buNone/>
            </a:pPr>
            <a:r>
              <a:rPr lang="en-US" sz="1125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Somos a ponte entre o projeto digital e a execução física auditada.</a:t>
            </a:r>
            <a:endParaRPr lang="en-US" sz="1125" dirty="0"/>
          </a:p>
        </p:txBody>
      </p:sp>
      <p:sp>
        <p:nvSpPr>
          <p:cNvPr id="12" name="Text 10"/>
          <p:cNvSpPr/>
          <p:nvPr/>
        </p:nvSpPr>
        <p:spPr>
          <a:xfrm>
            <a:off x="476250" y="3492550"/>
            <a:ext cx="4010025" cy="548580"/>
          </a:xfrm>
          <a:prstGeom prst="rect">
            <a:avLst/>
          </a:prstGeom>
          <a:solidFill>
            <a:srgbClr val="27AE6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647700" y="3664000"/>
            <a:ext cx="3740468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Biblioteca de Módulos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476250" y="4155430"/>
            <a:ext cx="4090226" cy="428625"/>
          </a:xfrm>
          <a:prstGeom prst="rect">
            <a:avLst/>
          </a:prstGeom>
          <a:noFill/>
          <a:ln/>
        </p:spPr>
        <p:txBody>
          <a:bodyPr wrap="square" lIns="47625" tIns="0" rIns="47625" bIns="0" rtlCol="0" anchor="t"/>
          <a:lstStyle/>
          <a:p>
            <a:pPr algn="l" indent="0" marL="0">
              <a:lnSpc>
                <a:spcPts val="1688"/>
              </a:lnSpc>
              <a:buNone/>
            </a:pPr>
            <a:r>
              <a:rPr lang="en-US" sz="1125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Soluções modulares por tarefa (terraplanagem, armação) e parcerias estratégicas com OEMs.</a:t>
            </a:r>
            <a:endParaRPr lang="en-US" sz="1125" dirty="0"/>
          </a:p>
        </p:txBody>
      </p:sp>
      <p:sp>
        <p:nvSpPr>
          <p:cNvPr id="15" name="Text 13"/>
          <p:cNvSpPr/>
          <p:nvPr/>
        </p:nvSpPr>
        <p:spPr>
          <a:xfrm>
            <a:off x="4657725" y="3492550"/>
            <a:ext cx="4010025" cy="548580"/>
          </a:xfrm>
          <a:prstGeom prst="rect">
            <a:avLst/>
          </a:prstGeom>
          <a:solidFill>
            <a:srgbClr val="E74C3C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4829175" y="3664000"/>
            <a:ext cx="3740468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Segurança by Design</a:t>
            </a:r>
            <a:endParaRPr lang="en-US" sz="1350" dirty="0"/>
          </a:p>
        </p:txBody>
      </p:sp>
      <p:sp>
        <p:nvSpPr>
          <p:cNvPr id="17" name="Text 15"/>
          <p:cNvSpPr/>
          <p:nvPr/>
        </p:nvSpPr>
        <p:spPr>
          <a:xfrm>
            <a:off x="4657725" y="4155430"/>
            <a:ext cx="4090226" cy="428625"/>
          </a:xfrm>
          <a:prstGeom prst="rect">
            <a:avLst/>
          </a:prstGeom>
          <a:noFill/>
          <a:ln/>
        </p:spPr>
        <p:txBody>
          <a:bodyPr wrap="square" lIns="47625" tIns="0" rIns="47625" bIns="0" rtlCol="0" anchor="t"/>
          <a:lstStyle/>
          <a:p>
            <a:pPr algn="l" indent="0" marL="0">
              <a:lnSpc>
                <a:spcPts val="1688"/>
              </a:lnSpc>
              <a:buNone/>
            </a:pPr>
            <a:r>
              <a:rPr lang="en-US" sz="1125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Cumprimos as normas mais exigentes (Regulamento de Máquinas UE, AI Act, ISO 12100) por defeito.</a:t>
            </a:r>
            <a:endParaRPr lang="en-US" sz="11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330226"/>
          </a:xfrm>
          <a:prstGeom prst="rect">
            <a:avLst/>
          </a:prstGeom>
          <a:solidFill>
            <a:srgbClr val="27AE6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476250" y="285750"/>
            <a:ext cx="4187381" cy="4444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31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 Modelo de Negócio</a:t>
            </a:r>
            <a:endParaRPr lang="en-US" sz="3150" dirty="0"/>
          </a:p>
        </p:txBody>
      </p:sp>
      <p:sp>
        <p:nvSpPr>
          <p:cNvPr id="4" name="Text 2"/>
          <p:cNvSpPr/>
          <p:nvPr/>
        </p:nvSpPr>
        <p:spPr>
          <a:xfrm>
            <a:off x="476250" y="777776"/>
            <a:ext cx="835533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75"/>
              </a:spcBef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Como Crescemos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476250" y="1598116"/>
            <a:ext cx="8355330" cy="2533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95"/>
              </a:lnSpc>
              <a:buNone/>
            </a:pPr>
            <a:r>
              <a:rPr lang="en-US" sz="1425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Temos um modelo de receita robusto e escalável, focado no "Land and Expand":</a:t>
            </a:r>
            <a:endParaRPr lang="en-US" sz="1425" dirty="0"/>
          </a:p>
        </p:txBody>
      </p:sp>
      <p:sp>
        <p:nvSpPr>
          <p:cNvPr id="6" name="Text 4"/>
          <p:cNvSpPr/>
          <p:nvPr/>
        </p:nvSpPr>
        <p:spPr>
          <a:xfrm>
            <a:off x="476250" y="1994297"/>
            <a:ext cx="8191500" cy="966788"/>
          </a:xfrm>
          <a:prstGeom prst="rect">
            <a:avLst/>
          </a:prstGeom>
          <a:solidFill>
            <a:srgbClr val="5DADE2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762000" y="2203847"/>
            <a:ext cx="77724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Entrada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762000" y="2508647"/>
            <a:ext cx="7772400" cy="2428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13"/>
              </a:lnSpc>
              <a:buNone/>
            </a:pPr>
            <a:r>
              <a:rPr lang="en-US" sz="127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Piloto pago de 12 semanas para provar o valor.</a:t>
            </a:r>
            <a:endParaRPr lang="en-US" sz="1275" dirty="0"/>
          </a:p>
        </p:txBody>
      </p:sp>
      <p:sp>
        <p:nvSpPr>
          <p:cNvPr id="9" name="Text 7"/>
          <p:cNvSpPr/>
          <p:nvPr/>
        </p:nvSpPr>
        <p:spPr>
          <a:xfrm>
            <a:off x="476250" y="3103959"/>
            <a:ext cx="835533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spcAft>
                <a:spcPts val="900"/>
              </a:spcAft>
              <a:buNone/>
            </a:pPr>
            <a:r>
              <a:rPr lang="en-US" sz="15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Expansão - Múltiplas fontes de receita: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476250" y="3446859"/>
            <a:ext cx="8191500" cy="1181100"/>
          </a:xfrm>
          <a:prstGeom prst="rect">
            <a:avLst/>
          </a:prstGeom>
          <a:noFill/>
          <a:ln/>
        </p:spPr>
        <p:txBody>
          <a:bodyPr wrap="square" lIns="142875" tIns="0" rIns="0" bIns="0" rtlCol="0" anchor="t"/>
          <a:lstStyle/>
          <a:p>
            <a:pPr algn="l" marL="142875" indent="-14287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Subscrição da Plataforma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(por obra ou portfolio).</a:t>
            </a:r>
            <a:endParaRPr lang="en-US" sz="1350" dirty="0"/>
          </a:p>
          <a:p>
            <a:pPr algn="l" marL="142875" indent="-14287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Marketplace de Módulos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(licenciamento por tarefa, ex: "Módulo de Betonagem").</a:t>
            </a:r>
            <a:endParaRPr lang="en-US" sz="1350" dirty="0"/>
          </a:p>
          <a:p>
            <a:pPr algn="l" marL="142875" indent="-14287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Receita por Consumo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(horas-robô, processamento edge).</a:t>
            </a:r>
            <a:endParaRPr lang="en-US" sz="1350" dirty="0"/>
          </a:p>
          <a:p>
            <a:pPr algn="l" marL="142875" indent="-142875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Serviços Premium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(Engenharia de integração, suporte crítico).</a:t>
            </a:r>
            <a:endParaRPr lang="en-US" sz="13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29485" y="340072"/>
            <a:ext cx="1684880" cy="507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4000"/>
              </a:lnSpc>
              <a:spcAft>
                <a:spcPts val="150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Visão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762000" y="1267123"/>
            <a:ext cx="7620000" cy="122872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899541" y="1476673"/>
            <a:ext cx="734491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00"/>
              </a:lnSpc>
              <a:spcAft>
                <a:spcPts val="750"/>
              </a:spcAft>
              <a:buNone/>
            </a:pPr>
            <a:r>
              <a:rPr lang="en-US" sz="1500" b="1" dirty="0">
                <a:solidFill>
                  <a:srgbClr val="5DAD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Nossa Missão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899541" y="1800523"/>
            <a:ext cx="7344918" cy="485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913"/>
              </a:lnSpc>
              <a:buNone/>
            </a:pPr>
            <a:r>
              <a:rPr lang="en-US" sz="127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Capacitar a indústria da construção a operar com mais segurança, previsibilidade e produtividade, reduzindo o desperdício e a pegada ambiental.</a:t>
            </a:r>
            <a:endParaRPr lang="en-US" sz="1275" dirty="0"/>
          </a:p>
        </p:txBody>
      </p:sp>
      <p:sp>
        <p:nvSpPr>
          <p:cNvPr id="6" name="Text 4"/>
          <p:cNvSpPr/>
          <p:nvPr/>
        </p:nvSpPr>
        <p:spPr>
          <a:xfrm>
            <a:off x="762000" y="2667298"/>
            <a:ext cx="7620000" cy="985838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899541" y="2876848"/>
            <a:ext cx="734491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00"/>
              </a:lnSpc>
              <a:spcAft>
                <a:spcPts val="750"/>
              </a:spcAft>
              <a:buNone/>
            </a:pPr>
            <a:r>
              <a:rPr lang="en-US" sz="1500" b="1" dirty="0">
                <a:solidFill>
                  <a:srgbClr val="5DAD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Nossa Visão 2030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899541" y="3200698"/>
            <a:ext cx="7344918" cy="2428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913"/>
              </a:lnSpc>
              <a:buNone/>
            </a:pPr>
            <a:r>
              <a:rPr lang="en-US" sz="127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 a plataforma de referência global para a orquestração robótica e digital de obras.</a:t>
            </a:r>
            <a:endParaRPr lang="en-US" sz="1275" dirty="0"/>
          </a:p>
        </p:txBody>
      </p:sp>
      <p:sp>
        <p:nvSpPr>
          <p:cNvPr id="9" name="Text 7"/>
          <p:cNvSpPr/>
          <p:nvPr/>
        </p:nvSpPr>
        <p:spPr>
          <a:xfrm>
            <a:off x="762000" y="3824585"/>
            <a:ext cx="7620000" cy="1017091"/>
          </a:xfrm>
          <a:prstGeom prst="rect">
            <a:avLst/>
          </a:prstGeom>
          <a:solidFill>
            <a:srgbClr val="E74C3C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1025843" y="4015085"/>
            <a:ext cx="7092315" cy="3199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2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ObraSense OS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1025843" y="4411266"/>
            <a:ext cx="7092315" cy="2399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90"/>
              </a:lnSpc>
              <a:spcBef>
                <a:spcPts val="600"/>
              </a:spcBef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Resultados verificáveis em semanas, não em anos.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2025-10-22T21:46:05Z</dcterms:created>
  <dcterms:modified xsi:type="dcterms:W3CDTF">2025-10-22T21:46:05Z</dcterms:modified>
</cp:coreProperties>
</file>