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5" r:id="rId16"/>
    <p:sldId id="262" r:id="rId17"/>
    <p:sldId id="263" r:id="rId18"/>
    <p:sldId id="264" r:id="rId19"/>
    <p:sldId id="265" r:id="rId20"/>
    <p:sldId id="266" r:id="rId21"/>
    <p:sldId id="293" r:id="rId22"/>
    <p:sldId id="277" r:id="rId23"/>
    <p:sldId id="267" r:id="rId24"/>
    <p:sldId id="268" r:id="rId25"/>
    <p:sldId id="281" r:id="rId26"/>
    <p:sldId id="282" r:id="rId27"/>
    <p:sldId id="283" r:id="rId28"/>
    <p:sldId id="284" r:id="rId29"/>
    <p:sldId id="285" r:id="rId30"/>
    <p:sldId id="269" r:id="rId31"/>
    <p:sldId id="270" r:id="rId32"/>
    <p:sldId id="271" r:id="rId33"/>
    <p:sldId id="272" r:id="rId34"/>
    <p:sldId id="273" r:id="rId35"/>
    <p:sldId id="274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D515D7-8109-4E4B-B659-B5213CB39219}">
          <p14:sldIdLst>
            <p14:sldId id="256"/>
            <p14:sldId id="257"/>
            <p14:sldId id="276"/>
            <p14:sldId id="258"/>
            <p14:sldId id="259"/>
            <p14:sldId id="260"/>
            <p14:sldId id="261"/>
            <p14:sldId id="286"/>
            <p14:sldId id="287"/>
            <p14:sldId id="288"/>
            <p14:sldId id="289"/>
            <p14:sldId id="290"/>
            <p14:sldId id="291"/>
            <p14:sldId id="292"/>
            <p14:sldId id="275"/>
            <p14:sldId id="262"/>
            <p14:sldId id="263"/>
            <p14:sldId id="264"/>
            <p14:sldId id="265"/>
            <p14:sldId id="266"/>
            <p14:sldId id="293"/>
            <p14:sldId id="277"/>
            <p14:sldId id="267"/>
            <p14:sldId id="268"/>
            <p14:sldId id="281"/>
            <p14:sldId id="282"/>
            <p14:sldId id="283"/>
            <p14:sldId id="284"/>
            <p14:sldId id="285"/>
            <p14:sldId id="269"/>
            <p14:sldId id="270"/>
            <p14:sldId id="271"/>
          </p14:sldIdLst>
        </p14:section>
        <p14:section name="未命名的章節" id="{71891409-13D5-4779-A126-8C8BA538AECE}">
          <p14:sldIdLst>
            <p14:sldId id="272"/>
            <p14:sldId id="273"/>
            <p14:sldId id="274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9965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3331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1143000"/>
            <a:ext cx="1866900" cy="5029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1143000"/>
            <a:ext cx="5448300" cy="5029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80706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90600" y="1143000"/>
            <a:ext cx="7467600" cy="502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4485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143000"/>
            <a:ext cx="74676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4676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18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144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5024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6710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005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146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189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533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520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新光人壽內容頁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1430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46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BD6CD57-CFB2-43BF-B69B-9D1D2D9820B0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615113"/>
            <a:ext cx="2895600" cy="188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BF2C914A-629B-489E-8741-D2939F34E4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2017</a:t>
            </a:r>
            <a:r>
              <a:rPr lang="zh-TW" altLang="en-US" dirty="0" smtClean="0"/>
              <a:t>新契約業務交接</a:t>
            </a:r>
            <a:r>
              <a:rPr lang="en-US" altLang="zh-TW" dirty="0" smtClean="0"/>
              <a:t>_</a:t>
            </a:r>
            <a:r>
              <a:rPr lang="zh-TW" altLang="en-US" dirty="0" smtClean="0"/>
              <a:t>明正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2017/12/28</a:t>
            </a:r>
          </a:p>
          <a:p>
            <a:r>
              <a:rPr lang="zh-TW" altLang="en-US" dirty="0"/>
              <a:t>壽資</a:t>
            </a:r>
            <a:r>
              <a:rPr lang="zh-TW" altLang="en-US" dirty="0" smtClean="0"/>
              <a:t>部行管課</a:t>
            </a:r>
            <a:endParaRPr lang="en-US" altLang="zh-TW" dirty="0" smtClean="0"/>
          </a:p>
          <a:p>
            <a:r>
              <a:rPr lang="zh-TW" altLang="en-US" dirty="0" smtClean="0"/>
              <a:t>林明正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09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862"/>
            <a:ext cx="7984579" cy="6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115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1" y="188640"/>
            <a:ext cx="8560643" cy="64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561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488635" cy="639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4804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4184"/>
            <a:ext cx="8200603" cy="618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2606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79"/>
            <a:ext cx="7272808" cy="626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555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1.3.1 </a:t>
            </a:r>
            <a:r>
              <a:rPr lang="zh-TW" altLang="en-US" dirty="0" smtClean="0"/>
              <a:t>主要入口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Nb532m </a:t>
            </a:r>
            <a:r>
              <a:rPr lang="zh-TW" altLang="en-US" dirty="0" smtClean="0"/>
              <a:t>讀取、頁面切換</a:t>
            </a:r>
            <a:endParaRPr lang="en-US" altLang="zh-TW" dirty="0" smtClean="0"/>
          </a:p>
          <a:p>
            <a:r>
              <a:rPr lang="en-US" altLang="zh-TW" dirty="0" smtClean="0"/>
              <a:t>Nb532ms1 </a:t>
            </a:r>
            <a:r>
              <a:rPr lang="zh-TW" altLang="en-US" dirty="0" smtClean="0"/>
              <a:t>讀取</a:t>
            </a:r>
            <a:endParaRPr lang="en-US" altLang="zh-TW" dirty="0" smtClean="0"/>
          </a:p>
          <a:p>
            <a:r>
              <a:rPr lang="en-US" altLang="zh-TW" dirty="0" smtClean="0"/>
              <a:t>Nb532ms2</a:t>
            </a:r>
            <a:r>
              <a:rPr lang="zh-TW" altLang="en-US" dirty="0" smtClean="0"/>
              <a:t> 儲存</a:t>
            </a:r>
            <a:endParaRPr lang="en-US" altLang="zh-TW" dirty="0" smtClean="0"/>
          </a:p>
          <a:p>
            <a:r>
              <a:rPr lang="en-US" altLang="zh-TW" dirty="0" smtClean="0"/>
              <a:t>Nb532ms3 </a:t>
            </a:r>
            <a:r>
              <a:rPr lang="zh-TW" altLang="en-US" dirty="0" smtClean="0"/>
              <a:t>檢核</a:t>
            </a:r>
            <a:endParaRPr lang="en-US" altLang="zh-TW" dirty="0" smtClean="0"/>
          </a:p>
          <a:p>
            <a:r>
              <a:rPr lang="en-US" altLang="zh-TW" dirty="0" smtClean="0"/>
              <a:t>Nb532ms4 </a:t>
            </a:r>
            <a:r>
              <a:rPr lang="zh-TW" altLang="en-US" dirty="0" smtClean="0"/>
              <a:t>匯入</a:t>
            </a:r>
            <a:endParaRPr lang="en-US" altLang="zh-TW" dirty="0" smtClean="0"/>
          </a:p>
          <a:p>
            <a:r>
              <a:rPr lang="en-US" altLang="zh-TW" dirty="0" smtClean="0"/>
              <a:t>Nb532s1p</a:t>
            </a:r>
            <a:r>
              <a:rPr lang="zh-TW" altLang="en-US" dirty="0" smtClean="0"/>
              <a:t>承保後修改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0723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24744"/>
            <a:ext cx="7467600" cy="838200"/>
          </a:xfrm>
        </p:spPr>
        <p:txBody>
          <a:bodyPr/>
          <a:lstStyle/>
          <a:p>
            <a:r>
              <a:rPr lang="en-US" altLang="zh-TW" dirty="0" smtClean="0"/>
              <a:t>1.4 </a:t>
            </a:r>
            <a:r>
              <a:rPr lang="zh-TW" altLang="en-US" dirty="0" smtClean="0"/>
              <a:t>錯誤表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24048"/>
            <a:ext cx="58578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990600" y="2063531"/>
            <a:ext cx="746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sz="2800" kern="0" dirty="0" smtClean="0"/>
              <a:t>pk_nb_nb032s3ps1.nb032s3p_error_proc3</a:t>
            </a:r>
          </a:p>
          <a:p>
            <a:pPr marL="0" indent="0">
              <a:buFontTx/>
              <a:buNone/>
            </a:pPr>
            <a:endParaRPr lang="en-US" altLang="zh-TW" sz="2800" kern="0" dirty="0"/>
          </a:p>
          <a:p>
            <a:pPr marL="0" indent="0">
              <a:buFontTx/>
              <a:buNone/>
            </a:pPr>
            <a:endParaRPr lang="en-US" altLang="zh-TW" sz="2800" kern="0" dirty="0" smtClean="0"/>
          </a:p>
          <a:p>
            <a:pPr marL="0" indent="0">
              <a:buFontTx/>
              <a:buNone/>
            </a:pPr>
            <a:r>
              <a:rPr lang="zh-TW" altLang="en-US" sz="2800" kern="0" dirty="0"/>
              <a:t>補</a:t>
            </a:r>
            <a:r>
              <a:rPr lang="zh-TW" altLang="en-US" sz="2800" kern="0" dirty="0" smtClean="0"/>
              <a:t>辦</a:t>
            </a:r>
            <a:r>
              <a:rPr lang="en-US" altLang="zh-TW" sz="2800" kern="0" dirty="0" err="1" smtClean="0"/>
              <a:t>uwlg</a:t>
            </a:r>
            <a:endParaRPr lang="en-US" altLang="zh-TW" sz="2800" kern="0" dirty="0" smtClean="0"/>
          </a:p>
          <a:p>
            <a:pPr marL="0" indent="0">
              <a:buFontTx/>
              <a:buNone/>
            </a:pPr>
            <a:r>
              <a:rPr lang="zh-TW" altLang="en-US" sz="2800" kern="0" dirty="0" smtClean="0"/>
              <a:t>訊息</a:t>
            </a:r>
            <a:r>
              <a:rPr lang="en-US" altLang="zh-TW" sz="2800" kern="0" dirty="0" err="1" smtClean="0"/>
              <a:t>uwmg</a:t>
            </a:r>
            <a:endParaRPr lang="zh-TW" altLang="en-US" sz="2800" kern="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478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517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</a:t>
            </a:r>
            <a:r>
              <a:rPr lang="zh-TW" altLang="en-US" dirty="0" smtClean="0"/>
              <a:t> 承保後修改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/>
              <a:t>select</a:t>
            </a:r>
            <a:r>
              <a:rPr lang="en-US" altLang="zh-TW" sz="1200" b="0" dirty="0"/>
              <a:t> </a:t>
            </a:r>
            <a:r>
              <a:rPr lang="en-US" altLang="zh-TW" sz="1200" b="0" dirty="0" err="1"/>
              <a:t>b.policy_group</a:t>
            </a:r>
            <a:r>
              <a:rPr lang="en-US" altLang="zh-TW" sz="1200" b="0" dirty="0"/>
              <a:t> </a:t>
            </a:r>
            <a:r>
              <a:rPr lang="en-US" altLang="zh-TW" sz="1200" dirty="0"/>
              <a:t>from</a:t>
            </a:r>
            <a:r>
              <a:rPr lang="en-US" altLang="zh-TW" sz="1200" b="0" dirty="0"/>
              <a:t> </a:t>
            </a:r>
            <a:r>
              <a:rPr lang="en-US" altLang="zh-TW" sz="1200" b="0" dirty="0" err="1"/>
              <a:t>nbrf</a:t>
            </a:r>
            <a:r>
              <a:rPr lang="en-US" altLang="zh-TW" sz="1200" b="0" dirty="0"/>
              <a:t> </a:t>
            </a:r>
            <a:r>
              <a:rPr lang="en-US" altLang="zh-TW" sz="1200" b="0" dirty="0" err="1"/>
              <a:t>a,podt</a:t>
            </a:r>
            <a:r>
              <a:rPr lang="en-US" altLang="zh-TW" sz="1200" b="0" dirty="0"/>
              <a:t> b </a:t>
            </a:r>
            <a:r>
              <a:rPr lang="en-US" altLang="zh-TW" sz="1200" dirty="0"/>
              <a:t>where</a:t>
            </a:r>
            <a:r>
              <a:rPr lang="en-US" altLang="zh-TW" sz="1200" b="0" dirty="0"/>
              <a:t> </a:t>
            </a:r>
            <a:r>
              <a:rPr lang="en-US" altLang="zh-TW" sz="1200" b="0" dirty="0" err="1"/>
              <a:t>a.mail_date</a:t>
            </a:r>
            <a:r>
              <a:rPr lang="en-US" altLang="zh-TW" sz="1200" b="0" dirty="0"/>
              <a:t> </a:t>
            </a:r>
            <a:r>
              <a:rPr lang="en-US" altLang="zh-TW" sz="1200" dirty="0"/>
              <a:t>is</a:t>
            </a:r>
            <a:r>
              <a:rPr lang="en-US" altLang="zh-TW" sz="1200" b="0" dirty="0"/>
              <a:t> </a:t>
            </a:r>
            <a:r>
              <a:rPr lang="en-US" altLang="zh-TW" sz="1200" dirty="0"/>
              <a:t>null</a:t>
            </a:r>
            <a:r>
              <a:rPr lang="en-US" altLang="zh-TW" sz="1200" b="0" dirty="0"/>
              <a:t> </a:t>
            </a:r>
            <a:r>
              <a:rPr lang="en-US" altLang="zh-TW" sz="1200" dirty="0"/>
              <a:t>and</a:t>
            </a:r>
            <a:r>
              <a:rPr lang="en-US" altLang="zh-TW" sz="1200" b="0" dirty="0"/>
              <a:t> </a:t>
            </a:r>
            <a:r>
              <a:rPr lang="en-US" altLang="zh-TW" sz="1200" b="0" dirty="0" err="1"/>
              <a:t>a.policy_no</a:t>
            </a:r>
            <a:r>
              <a:rPr lang="en-US" altLang="zh-TW" sz="1200" b="0" dirty="0"/>
              <a:t> = </a:t>
            </a:r>
            <a:r>
              <a:rPr lang="en-US" altLang="zh-TW" sz="1200" b="0" dirty="0" err="1" smtClean="0"/>
              <a:t>b.policy_no</a:t>
            </a:r>
            <a:r>
              <a:rPr lang="zh-TW" altLang="en-US" sz="1200" b="0" dirty="0"/>
              <a:t> </a:t>
            </a:r>
            <a:r>
              <a:rPr lang="en-US" altLang="zh-TW" sz="1200" dirty="0" smtClean="0"/>
              <a:t>and</a:t>
            </a:r>
            <a:r>
              <a:rPr lang="en-US" altLang="zh-TW" sz="1200" b="0" dirty="0" smtClean="0"/>
              <a:t> </a:t>
            </a:r>
            <a:r>
              <a:rPr lang="en-US" altLang="zh-TW" sz="1200" b="0" dirty="0" err="1"/>
              <a:t>b.po_status_code</a:t>
            </a:r>
            <a:r>
              <a:rPr lang="en-US" altLang="zh-TW" sz="1200" b="0" dirty="0"/>
              <a:t> = </a:t>
            </a:r>
            <a:r>
              <a:rPr lang="en-US" altLang="zh-TW" sz="1200" b="0" dirty="0" smtClean="0"/>
              <a:t>'P‘</a:t>
            </a:r>
          </a:p>
          <a:p>
            <a:r>
              <a:rPr lang="en-US" altLang="zh-TW" sz="1200" dirty="0" smtClean="0"/>
              <a:t>View11</a:t>
            </a:r>
          </a:p>
          <a:p>
            <a:r>
              <a:rPr lang="en-US" altLang="zh-TW" sz="1200" b="0" dirty="0" smtClean="0"/>
              <a:t>pk_Nb_Nb532s1p</a:t>
            </a:r>
            <a:endParaRPr lang="zh-TW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49080"/>
            <a:ext cx="6305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420888"/>
            <a:ext cx="58388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038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1.6</a:t>
            </a:r>
            <a:r>
              <a:rPr lang="zh-TW" altLang="en-US" dirty="0" smtClean="0"/>
              <a:t> </a:t>
            </a:r>
            <a:r>
              <a:rPr lang="zh-TW" altLang="en-US" dirty="0"/>
              <a:t>窗口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整規 陳湘琳、陳佩珍</a:t>
            </a:r>
            <a:endParaRPr lang="en-US" altLang="zh-TW" dirty="0" smtClean="0"/>
          </a:p>
          <a:p>
            <a:r>
              <a:rPr lang="zh-TW" altLang="en-US" dirty="0"/>
              <a:t>契</a:t>
            </a:r>
            <a:r>
              <a:rPr lang="zh-TW" altLang="en-US" dirty="0" smtClean="0"/>
              <a:t>管 陳佳妤</a:t>
            </a:r>
            <a:endParaRPr lang="en-US" altLang="zh-TW" dirty="0" smtClean="0"/>
          </a:p>
          <a:p>
            <a:r>
              <a:rPr lang="zh-TW" altLang="en-US" dirty="0"/>
              <a:t>登</a:t>
            </a:r>
            <a:r>
              <a:rPr lang="zh-TW" altLang="en-US" dirty="0" smtClean="0"/>
              <a:t>打 陳怡君、陳婉婷</a:t>
            </a:r>
            <a:endParaRPr lang="en-US" altLang="zh-TW" dirty="0" smtClean="0"/>
          </a:p>
          <a:p>
            <a:r>
              <a:rPr lang="en-US" altLang="zh-TW" dirty="0" smtClean="0"/>
              <a:t>E</a:t>
            </a:r>
            <a:r>
              <a:rPr lang="zh-TW" altLang="en-US" dirty="0" smtClean="0"/>
              <a:t>投保 陳佩珍</a:t>
            </a:r>
            <a:endParaRPr lang="en-US" altLang="zh-TW" dirty="0" smtClean="0"/>
          </a:p>
          <a:p>
            <a:r>
              <a:rPr lang="zh-TW" altLang="en-US" dirty="0"/>
              <a:t>補</a:t>
            </a:r>
            <a:r>
              <a:rPr lang="zh-TW" altLang="en-US" dirty="0" smtClean="0"/>
              <a:t>辦 陳湘琳、劉晏甄</a:t>
            </a:r>
            <a:endParaRPr lang="en-US" altLang="zh-TW" dirty="0" smtClean="0"/>
          </a:p>
          <a:p>
            <a:r>
              <a:rPr lang="zh-TW" altLang="en-US" dirty="0"/>
              <a:t>網</a:t>
            </a:r>
            <a:r>
              <a:rPr lang="zh-TW" altLang="en-US" dirty="0" smtClean="0"/>
              <a:t>投 劉晏甄</a:t>
            </a:r>
            <a:endParaRPr lang="en-US" altLang="zh-TW" dirty="0" smtClean="0"/>
          </a:p>
          <a:p>
            <a:r>
              <a:rPr lang="zh-TW" altLang="en-US" dirty="0" smtClean="0"/>
              <a:t>電銷 江金能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6589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1.7</a:t>
            </a:r>
            <a:r>
              <a:rPr lang="zh-TW" altLang="en-US" dirty="0" smtClean="0"/>
              <a:t> 查問題、開發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錯誤訊息 </a:t>
            </a:r>
            <a:r>
              <a:rPr lang="en-US" altLang="zh-TW" dirty="0" smtClean="0"/>
              <a:t>PID CODE</a:t>
            </a:r>
          </a:p>
          <a:p>
            <a:r>
              <a:rPr lang="zh-TW" altLang="en-US" dirty="0"/>
              <a:t>貼畫面描述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 smtClean="0"/>
              <a:t>測試 </a:t>
            </a:r>
            <a:r>
              <a:rPr lang="en-US" altLang="zh-TW" dirty="0" err="1" smtClean="0"/>
              <a:t>testscript</a:t>
            </a:r>
            <a:endParaRPr lang="en-US" altLang="zh-TW" dirty="0" smtClean="0"/>
          </a:p>
          <a:p>
            <a:r>
              <a:rPr lang="zh-TW" altLang="en-US" dirty="0" smtClean="0"/>
              <a:t>版控</a:t>
            </a:r>
            <a:endParaRPr lang="en-US" altLang="zh-TW" dirty="0" smtClean="0"/>
          </a:p>
          <a:p>
            <a:r>
              <a:rPr lang="en-US" altLang="zh-TW" dirty="0" err="1" smtClean="0"/>
              <a:t>Uwtb</a:t>
            </a:r>
            <a:r>
              <a:rPr lang="zh-TW" altLang="en-US" dirty="0" smtClean="0"/>
              <a:t>開關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05064"/>
            <a:ext cx="5791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218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35312"/>
              </p:ext>
            </p:extLst>
          </p:nvPr>
        </p:nvGraphicFramePr>
        <p:xfrm>
          <a:off x="755575" y="692699"/>
          <a:ext cx="7848872" cy="576062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85335"/>
                <a:gridCol w="892642"/>
                <a:gridCol w="1214631"/>
                <a:gridCol w="879890"/>
                <a:gridCol w="1176374"/>
              </a:tblGrid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子作業名稱</a:t>
                      </a:r>
                      <a:endParaRPr lang="zh-TW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程式代號</a:t>
                      </a:r>
                      <a:endParaRPr lang="zh-TW" altLang="en-US" sz="1000" b="0" i="0" u="none" strike="noStrike">
                        <a:solidFill>
                          <a:srgbClr val="FFFFFF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目前維護人員</a:t>
                      </a:r>
                      <a:endParaRPr lang="zh-TW" altLang="en-US" sz="1000" b="0" i="0" u="none" strike="noStrike">
                        <a:solidFill>
                          <a:srgbClr val="FFFFFF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備援人員</a:t>
                      </a:r>
                      <a:endParaRPr lang="zh-TW" altLang="en-US" sz="1000" b="0" i="0" u="none" strike="noStrike">
                        <a:solidFill>
                          <a:srgbClr val="FFFFFF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交接人員</a:t>
                      </a:r>
                      <a:endParaRPr lang="zh-TW" altLang="en-US" sz="1000" b="0" i="0" u="none" strike="noStrike">
                        <a:solidFill>
                          <a:srgbClr val="FFFFFF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要保書建檔作業系統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NB532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報備作業系統  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NB533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送件作業系統      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NB531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收件作業系統      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NB539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新契約保件流程查詢作業系統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NB583q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ICARE</a:t>
                      </a:r>
                      <a:r>
                        <a:rPr lang="zh-TW" altLang="en-US" sz="1000" u="none" strike="noStrike">
                          <a:effectLst/>
                        </a:rPr>
                        <a:t>資料匯入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NB599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基本資料補生日系統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NB536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蘇靖軒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內部資料修改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NB540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蘇靖軒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保代招攬人資料查詢作業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NB612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sng" strike="noStrike" dirty="0">
                          <a:effectLst/>
                        </a:rPr>
                        <a:t>疑似洗錢交易監控交易明細</a:t>
                      </a:r>
                      <a:endParaRPr lang="zh-TW" alt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新細明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NB608</a:t>
                      </a:r>
                      <a:endParaRPr 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登打受理查詢作業</a:t>
                      </a:r>
                      <a:endParaRPr lang="zh-TW" alt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NB603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登打送件查詢作業</a:t>
                      </a:r>
                      <a:endParaRPr lang="zh-TW" alt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NB605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派件規則維護作業</a:t>
                      </a:r>
                      <a:endParaRPr lang="zh-TW" alt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NB614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業績品管作業</a:t>
                      </a:r>
                      <a:endParaRPr lang="zh-TW" altLang="en-US" sz="1000" b="0" i="0" u="none" strike="noStrike" dirty="0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NB556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系統排程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產生登打資料作業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批次執行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endParaRPr lang="en-US" altLang="zh-TW" sz="1000" b="0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NB610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陳伯南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系統排程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平板照像檔作業 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NB552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系統排程</a:t>
                      </a:r>
                      <a:r>
                        <a:rPr lang="en-US" altLang="zh-TW" sz="1000" u="none" strike="noStrike" dirty="0">
                          <a:effectLst/>
                        </a:rPr>
                        <a:t>--</a:t>
                      </a:r>
                      <a:r>
                        <a:rPr lang="zh-TW" altLang="en-US" sz="1000" u="none" strike="noStrike" dirty="0">
                          <a:effectLst/>
                        </a:rPr>
                        <a:t>電子保單作業</a:t>
                      </a:r>
                      <a:endParaRPr lang="zh-TW" alt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NB589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要保書抵扣單位辦公費用 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NB554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抽檢規則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抽檢頻率維護作業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UW056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抽檢規則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授權取消抽查維護作業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UW509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抽檢規則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抽查件未體檢註記維護作業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UW535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  <a:tr h="250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其他規則</a:t>
                      </a:r>
                      <a:r>
                        <a:rPr lang="en-US" altLang="zh-TW" sz="1000" u="none" strike="noStrike">
                          <a:effectLst/>
                        </a:rPr>
                        <a:t>--</a:t>
                      </a:r>
                      <a:r>
                        <a:rPr lang="zh-TW" altLang="en-US" sz="1000" u="none" strike="noStrike">
                          <a:effectLst/>
                        </a:rPr>
                        <a:t>違失辦法維護作業</a:t>
                      </a:r>
                      <a:endParaRPr lang="zh-TW" altLang="en-US" sz="1000" b="0" i="0" u="none" strike="noStrike">
                        <a:solidFill>
                          <a:srgbClr val="7030A0"/>
                        </a:solidFill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NB513</a:t>
                      </a:r>
                      <a:endParaRPr 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賴一平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林明正</a:t>
                      </a:r>
                      <a:endParaRPr lang="zh-TW" altLang="en-US" sz="1000" b="0" i="0" u="none" strike="noStrike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林明正</a:t>
                      </a:r>
                      <a:endParaRPr lang="zh-TW" altLang="en-US" sz="1000" b="0" i="0" u="none" strike="noStrike" dirty="0">
                        <a:effectLst/>
                        <a:latin typeface="標楷體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339752" y="1886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 </a:t>
            </a:r>
            <a:r>
              <a:rPr lang="zh-TW" altLang="en-US" dirty="0" smtClean="0"/>
              <a:t>交接表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2987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1.8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r>
              <a:rPr lang="zh-TW" altLang="en-US" dirty="0" smtClean="0"/>
              <a:t>投保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廠商</a:t>
            </a:r>
            <a:r>
              <a:rPr lang="en-US" altLang="zh-TW" dirty="0" smtClean="0"/>
              <a:t>APP</a:t>
            </a:r>
            <a:r>
              <a:rPr lang="zh-TW" altLang="en-US" dirty="0"/>
              <a:t>、欄位確認</a:t>
            </a:r>
            <a:r>
              <a:rPr lang="en-US" altLang="zh-TW" dirty="0"/>
              <a:t>_GM1_NB</a:t>
            </a:r>
            <a:r>
              <a:rPr lang="zh-TW" altLang="en-US" dirty="0"/>
              <a:t>提供版</a:t>
            </a:r>
            <a:r>
              <a:rPr lang="en-US" altLang="zh-TW" dirty="0"/>
              <a:t>(9)-skl-20170615(</a:t>
            </a:r>
            <a:r>
              <a:rPr lang="zh-TW" altLang="en-US" dirty="0"/>
              <a:t>壽險、個意</a:t>
            </a:r>
            <a:r>
              <a:rPr lang="en-US" altLang="zh-TW" dirty="0"/>
              <a:t>).</a:t>
            </a:r>
            <a:r>
              <a:rPr lang="en-US" altLang="zh-TW" dirty="0" err="1"/>
              <a:t>xls</a:t>
            </a:r>
            <a:endParaRPr lang="en-US" altLang="zh-TW" dirty="0" smtClean="0"/>
          </a:p>
          <a:p>
            <a:r>
              <a:rPr lang="zh-TW" altLang="en-US" dirty="0"/>
              <a:t>建議</a:t>
            </a:r>
            <a:r>
              <a:rPr lang="zh-TW" altLang="en-US" dirty="0" smtClean="0"/>
              <a:t>書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ESB00066</a:t>
            </a:r>
            <a:r>
              <a:rPr lang="zh-TW" altLang="en-US" dirty="0"/>
              <a:t>、</a:t>
            </a:r>
            <a:r>
              <a:rPr lang="en-US" altLang="zh-TW" dirty="0" smtClean="0"/>
              <a:t>Nb596m</a:t>
            </a:r>
          </a:p>
          <a:p>
            <a:r>
              <a:rPr lang="en-US" altLang="zh-TW" dirty="0" err="1" smtClean="0"/>
              <a:t>Xnbinlg</a:t>
            </a:r>
            <a:endParaRPr lang="en-US" altLang="zh-TW" dirty="0" smtClean="0"/>
          </a:p>
          <a:p>
            <a:r>
              <a:rPr lang="en-US" altLang="zh-TW" dirty="0" smtClean="0"/>
              <a:t>E</a:t>
            </a:r>
            <a:r>
              <a:rPr lang="zh-TW" altLang="en-US" dirty="0" smtClean="0"/>
              <a:t>投保</a:t>
            </a:r>
            <a:r>
              <a:rPr lang="en-US" altLang="zh-TW" dirty="0" smtClean="0"/>
              <a:t>2, 4</a:t>
            </a:r>
          </a:p>
          <a:p>
            <a:r>
              <a:rPr lang="en-US" altLang="zh-TW" dirty="0" smtClean="0"/>
              <a:t>Nb583q=&gt;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32" y="4365104"/>
            <a:ext cx="5463448" cy="19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1315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1.8.1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r>
              <a:rPr lang="zh-TW" altLang="en-US" dirty="0" smtClean="0"/>
              <a:t>投保錯誤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無法上傳，沒有檢核就上傳。</a:t>
            </a:r>
            <a:endParaRPr lang="en-US" altLang="zh-TW" dirty="0" smtClean="0"/>
          </a:p>
          <a:p>
            <a:r>
              <a:rPr lang="zh-TW" altLang="en-US" dirty="0" smtClean="0"/>
              <a:t>名字看起來正確，但系統出訊息。</a:t>
            </a:r>
            <a:endParaRPr lang="en-US" altLang="zh-TW" dirty="0" smtClean="0"/>
          </a:p>
          <a:p>
            <a:r>
              <a:rPr lang="zh-TW" altLang="en-US" dirty="0" smtClean="0"/>
              <a:t>有影像，但核心沒有資料。</a:t>
            </a:r>
            <a:endParaRPr lang="en-US" altLang="zh-TW" dirty="0" smtClean="0"/>
          </a:p>
          <a:p>
            <a:r>
              <a:rPr lang="zh-TW" altLang="en-US" dirty="0" smtClean="0"/>
              <a:t>內網</a:t>
            </a:r>
            <a:r>
              <a:rPr lang="en-US" altLang="zh-TW" dirty="0" smtClean="0"/>
              <a:t>-</a:t>
            </a:r>
            <a:r>
              <a:rPr lang="zh-TW" altLang="en-US" dirty="0" smtClean="0"/>
              <a:t>商機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xml</a:t>
            </a:r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" y="4653136"/>
            <a:ext cx="9391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001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2713124" y="625897"/>
            <a:ext cx="373063" cy="2155031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受理單位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176936" y="1962594"/>
            <a:ext cx="1111250" cy="2769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>
                <a:solidFill>
                  <a:schemeClr val="tx1"/>
                </a:solidFill>
                <a:latin typeface="+mn-ea"/>
              </a:rPr>
              <a:t>入金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13782" y="1572604"/>
            <a:ext cx="16523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>
                <a:latin typeface="+mn-ea"/>
              </a:rPr>
              <a:t>繳費業績 </a:t>
            </a:r>
            <a:r>
              <a:rPr lang="zh-TW" altLang="en-US" sz="1200" dirty="0" smtClean="0">
                <a:latin typeface="+mn-ea"/>
              </a:rPr>
              <a:t>初估</a:t>
            </a:r>
            <a:endParaRPr lang="en-US" altLang="zh-TW" sz="1200" dirty="0">
              <a:latin typeface="+mn-ea"/>
            </a:endParaRPr>
          </a:p>
          <a:p>
            <a:r>
              <a:rPr lang="zh-TW" altLang="en-US" sz="1200" dirty="0"/>
              <a:t>直接寫入保單資料</a:t>
            </a:r>
            <a:r>
              <a:rPr lang="zh-TW" altLang="en-US" sz="1200" dirty="0" smtClean="0"/>
              <a:t>檔</a:t>
            </a:r>
            <a:endParaRPr lang="zh-TW" altLang="en-US" sz="1200" dirty="0">
              <a:latin typeface="+mn-ea"/>
            </a:endParaRPr>
          </a:p>
        </p:txBody>
      </p:sp>
      <p:sp>
        <p:nvSpPr>
          <p:cNvPr id="7" name="文字方塊 8"/>
          <p:cNvSpPr txBox="1"/>
          <p:nvPr/>
        </p:nvSpPr>
        <p:spPr>
          <a:xfrm>
            <a:off x="4878486" y="3281021"/>
            <a:ext cx="1708150" cy="2769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舖暫存檔</a:t>
            </a:r>
            <a:r>
              <a:rPr lang="en-US" altLang="zh-TW" sz="12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送件</a:t>
            </a:r>
            <a:endParaRPr lang="en-US" altLang="zh-TW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字方塊 9"/>
          <p:cNvSpPr txBox="1"/>
          <p:nvPr/>
        </p:nvSpPr>
        <p:spPr>
          <a:xfrm>
            <a:off x="4876899" y="4481542"/>
            <a:ext cx="1711325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要保書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檢核</a:t>
            </a:r>
            <a:r>
              <a:rPr lang="en-US" altLang="zh-TW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系統自動收件、分案</a:t>
            </a:r>
            <a:r>
              <a:rPr lang="en-US" altLang="zh-TW" sz="1200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作業</a:t>
            </a:r>
            <a:r>
              <a:rPr lang="en-US" altLang="zh-TW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zh-TW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肘形接點 8"/>
          <p:cNvCxnSpPr/>
          <p:nvPr/>
        </p:nvCxnSpPr>
        <p:spPr>
          <a:xfrm rot="10800000">
            <a:off x="1852662" y="1505780"/>
            <a:ext cx="332586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18" idx="2"/>
            <a:endCxn id="5" idx="0"/>
          </p:cNvCxnSpPr>
          <p:nvPr/>
        </p:nvCxnSpPr>
        <p:spPr>
          <a:xfrm rot="5400000">
            <a:off x="5573406" y="1803437"/>
            <a:ext cx="31831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20"/>
          <p:cNvSpPr txBox="1"/>
          <p:nvPr/>
        </p:nvSpPr>
        <p:spPr>
          <a:xfrm>
            <a:off x="4951139" y="5206198"/>
            <a:ext cx="1562845" cy="2769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整批列印核保明細表</a:t>
            </a:r>
          </a:p>
        </p:txBody>
      </p:sp>
      <p:cxnSp>
        <p:nvCxnSpPr>
          <p:cNvPr id="12" name="直線單箭頭接點 11"/>
          <p:cNvCxnSpPr>
            <a:stCxn id="11" idx="2"/>
            <a:endCxn id="30" idx="0"/>
          </p:cNvCxnSpPr>
          <p:nvPr/>
        </p:nvCxnSpPr>
        <p:spPr>
          <a:xfrm flipH="1">
            <a:off x="5724128" y="5483197"/>
            <a:ext cx="8434" cy="555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27"/>
          <p:cNvSpPr txBox="1"/>
          <p:nvPr/>
        </p:nvSpPr>
        <p:spPr>
          <a:xfrm>
            <a:off x="4876899" y="2535682"/>
            <a:ext cx="1711325" cy="2769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紙本</a:t>
            </a:r>
            <a:r>
              <a:rPr lang="en-US" altLang="zh-TW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歸檔取號</a:t>
            </a:r>
          </a:p>
        </p:txBody>
      </p:sp>
      <p:cxnSp>
        <p:nvCxnSpPr>
          <p:cNvPr id="14" name="肘形接點 13"/>
          <p:cNvCxnSpPr>
            <a:stCxn id="29" idx="2"/>
            <a:endCxn id="7" idx="1"/>
          </p:cNvCxnSpPr>
          <p:nvPr/>
        </p:nvCxnSpPr>
        <p:spPr>
          <a:xfrm rot="5400000" flipH="1" flipV="1">
            <a:off x="2778733" y="2056496"/>
            <a:ext cx="736727" cy="3462778"/>
          </a:xfrm>
          <a:prstGeom prst="bentConnector4">
            <a:avLst>
              <a:gd name="adj1" fmla="val -31029"/>
              <a:gd name="adj2" fmla="val 563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28" idx="2"/>
            <a:endCxn id="29" idx="0"/>
          </p:cNvCxnSpPr>
          <p:nvPr/>
        </p:nvCxnSpPr>
        <p:spPr>
          <a:xfrm rot="16200000" flipH="1">
            <a:off x="512548" y="2687938"/>
            <a:ext cx="1802742" cy="35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604767" y="5325314"/>
            <a:ext cx="255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45"/>
          <p:cNvSpPr txBox="1"/>
          <p:nvPr/>
        </p:nvSpPr>
        <p:spPr>
          <a:xfrm>
            <a:off x="6897305" y="4570481"/>
            <a:ext cx="185437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繳費重新</a:t>
            </a:r>
            <a:r>
              <a:rPr lang="zh-TW" altLang="en-US" dirty="0"/>
              <a:t>計算</a:t>
            </a:r>
          </a:p>
        </p:txBody>
      </p:sp>
      <p:sp>
        <p:nvSpPr>
          <p:cNvPr id="18" name="文字方塊 51"/>
          <p:cNvSpPr txBox="1"/>
          <p:nvPr/>
        </p:nvSpPr>
        <p:spPr>
          <a:xfrm>
            <a:off x="5178524" y="1367282"/>
            <a:ext cx="1108075" cy="2769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>
                <a:solidFill>
                  <a:schemeClr val="tx1"/>
                </a:solidFill>
                <a:latin typeface="+mn-ea"/>
              </a:rPr>
              <a:t>登打受理</a:t>
            </a:r>
          </a:p>
        </p:txBody>
      </p:sp>
      <p:sp>
        <p:nvSpPr>
          <p:cNvPr id="19" name="流程圖: 替代處理程序 18"/>
          <p:cNvSpPr/>
          <p:nvPr/>
        </p:nvSpPr>
        <p:spPr>
          <a:xfrm>
            <a:off x="5170586" y="556494"/>
            <a:ext cx="1123950" cy="404813"/>
          </a:xfrm>
          <a:prstGeom prst="flowChartAlternateProcess">
            <a:avLst/>
          </a:prstGeom>
          <a:solidFill>
            <a:srgbClr val="FB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 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732561" y="961307"/>
            <a:ext cx="1" cy="40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處理程序 20"/>
          <p:cNvSpPr/>
          <p:nvPr/>
        </p:nvSpPr>
        <p:spPr>
          <a:xfrm>
            <a:off x="2890045" y="30397"/>
            <a:ext cx="5872629" cy="4048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/>
              <a:t>核心系統</a:t>
            </a:r>
          </a:p>
        </p:txBody>
      </p:sp>
      <p:sp>
        <p:nvSpPr>
          <p:cNvPr id="22" name="流程圖: 替代處理程序 21"/>
          <p:cNvSpPr/>
          <p:nvPr/>
        </p:nvSpPr>
        <p:spPr>
          <a:xfrm>
            <a:off x="179512" y="44624"/>
            <a:ext cx="2664296" cy="4048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/>
              <a:t>廠商系統</a:t>
            </a:r>
          </a:p>
        </p:txBody>
      </p:sp>
      <p:sp>
        <p:nvSpPr>
          <p:cNvPr id="23" name="文字方塊 67"/>
          <p:cNvSpPr txBox="1"/>
          <p:nvPr/>
        </p:nvSpPr>
        <p:spPr>
          <a:xfrm>
            <a:off x="4877693" y="3808607"/>
            <a:ext cx="1709737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登打送</a:t>
            </a:r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件明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細查詢</a:t>
            </a:r>
            <a:r>
              <a:rPr lang="en-US" altLang="zh-TW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列印作業</a:t>
            </a:r>
            <a:endParaRPr lang="zh-TW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732561" y="3558020"/>
            <a:ext cx="1" cy="34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5732562" y="4270272"/>
            <a:ext cx="0" cy="17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替代處理程序 25"/>
          <p:cNvSpPr/>
          <p:nvPr/>
        </p:nvSpPr>
        <p:spPr>
          <a:xfrm>
            <a:off x="2693280" y="3539236"/>
            <a:ext cx="412750" cy="23241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服務中心</a:t>
            </a:r>
          </a:p>
        </p:txBody>
      </p:sp>
      <p:cxnSp>
        <p:nvCxnSpPr>
          <p:cNvPr id="27" name="直線接點 26"/>
          <p:cNvCxnSpPr/>
          <p:nvPr/>
        </p:nvCxnSpPr>
        <p:spPr>
          <a:xfrm>
            <a:off x="286107" y="2996952"/>
            <a:ext cx="8740543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替代處理程序 27"/>
          <p:cNvSpPr/>
          <p:nvPr/>
        </p:nvSpPr>
        <p:spPr>
          <a:xfrm>
            <a:off x="971600" y="1223206"/>
            <a:ext cx="881062" cy="56515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掃描系統</a:t>
            </a:r>
            <a:endParaRPr lang="zh-TW" altLang="en-US" dirty="0"/>
          </a:p>
        </p:txBody>
      </p:sp>
      <p:sp>
        <p:nvSpPr>
          <p:cNvPr id="29" name="流程圖: 替代處理程序 28"/>
          <p:cNvSpPr/>
          <p:nvPr/>
        </p:nvSpPr>
        <p:spPr>
          <a:xfrm>
            <a:off x="975177" y="3591098"/>
            <a:ext cx="881062" cy="56515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登打系統</a:t>
            </a:r>
            <a:endParaRPr lang="zh-TW" altLang="en-US" dirty="0"/>
          </a:p>
        </p:txBody>
      </p:sp>
      <p:sp>
        <p:nvSpPr>
          <p:cNvPr id="30" name="流程圖: 接點 29"/>
          <p:cNvSpPr/>
          <p:nvPr/>
        </p:nvSpPr>
        <p:spPr>
          <a:xfrm>
            <a:off x="4932040" y="6038520"/>
            <a:ext cx="1584176" cy="63416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原核保流程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8" idx="2"/>
            <a:endCxn id="11" idx="0"/>
          </p:cNvCxnSpPr>
          <p:nvPr/>
        </p:nvCxnSpPr>
        <p:spPr>
          <a:xfrm>
            <a:off x="5732562" y="4943207"/>
            <a:ext cx="0" cy="262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28" idx="2"/>
            <a:endCxn id="13" idx="1"/>
          </p:cNvCxnSpPr>
          <p:nvPr/>
        </p:nvCxnSpPr>
        <p:spPr>
          <a:xfrm rot="16200000" flipH="1">
            <a:off x="2701602" y="498885"/>
            <a:ext cx="885826" cy="34647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45"/>
          <p:cNvSpPr txBox="1"/>
          <p:nvPr/>
        </p:nvSpPr>
        <p:spPr>
          <a:xfrm>
            <a:off x="6729009" y="3288715"/>
            <a:ext cx="1854376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TW" altLang="en-US" dirty="0"/>
              <a:t>個人</a:t>
            </a:r>
            <a:r>
              <a:rPr lang="zh-TW" altLang="en-US" dirty="0" smtClean="0"/>
              <a:t>基本資料若有存在有效保單且不相同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補辦</a:t>
            </a:r>
            <a:endParaRPr lang="en-US" altLang="zh-TW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TW" altLang="en-US" dirty="0" smtClean="0"/>
              <a:t>表單欄位</a:t>
            </a:r>
            <a:endParaRPr lang="en-US" altLang="zh-TW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TW" altLang="en-US" dirty="0" smtClean="0"/>
              <a:t>登打回饋補辦資料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872479" y="1589400"/>
            <a:ext cx="3322285" cy="988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913352" y="3558020"/>
            <a:ext cx="2963547" cy="2306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51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1.9 </a:t>
            </a:r>
            <a:r>
              <a:rPr lang="zh-TW" altLang="en-US" dirty="0" smtClean="0"/>
              <a:t>登打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對位登打</a:t>
            </a:r>
            <a:r>
              <a:rPr lang="en-US" altLang="zh-TW" dirty="0"/>
              <a:t>layout_20171107.xlsx</a:t>
            </a:r>
          </a:p>
          <a:p>
            <a:r>
              <a:rPr lang="en-US" altLang="zh-TW" dirty="0" smtClean="0"/>
              <a:t>Nb596m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nb596ms2</a:t>
            </a:r>
          </a:p>
          <a:p>
            <a:pPr lvl="1"/>
            <a:r>
              <a:rPr lang="zh-TW" altLang="en-US" dirty="0" smtClean="0"/>
              <a:t>部分欄位初值、多塞補</a:t>
            </a:r>
            <a:r>
              <a:rPr lang="zh-TW" altLang="en-US" dirty="0" smtClean="0"/>
              <a:t>辦</a:t>
            </a:r>
            <a:r>
              <a:rPr lang="en-US" altLang="zh-TW" dirty="0" smtClean="0"/>
              <a:t>U</a:t>
            </a:r>
            <a:endParaRPr lang="en-US" altLang="zh-TW" dirty="0" smtClean="0"/>
          </a:p>
          <a:p>
            <a:r>
              <a:rPr lang="en-US" altLang="zh-TW" dirty="0" smtClean="0"/>
              <a:t>Nb532 </a:t>
            </a:r>
            <a:r>
              <a:rPr lang="zh-TW" altLang="en-US" dirty="0" smtClean="0"/>
              <a:t>部分：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錯誤訊息 </a:t>
            </a:r>
            <a:r>
              <a:rPr lang="en-US" altLang="zh-TW" b="0" dirty="0" smtClean="0"/>
              <a:t>pk_ut_message.raise_error2</a:t>
            </a:r>
          </a:p>
          <a:p>
            <a:pPr lvl="1"/>
            <a:r>
              <a:rPr lang="en-US" altLang="zh-TW" dirty="0" smtClean="0"/>
              <a:t>V</a:t>
            </a:r>
            <a:r>
              <a:rPr lang="zh-TW" altLang="en-US" dirty="0" smtClean="0"/>
              <a:t>補辦 </a:t>
            </a:r>
            <a:r>
              <a:rPr lang="en-US" altLang="zh-TW" dirty="0" err="1" smtClean="0"/>
              <a:t>nbdn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畫面*拿掉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1685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</a:t>
            </a:r>
            <a:r>
              <a:rPr lang="zh-TW" altLang="en-US" dirty="0" smtClean="0"/>
              <a:t>登</a:t>
            </a:r>
            <a:r>
              <a:rPr lang="zh-TW" altLang="en-US" dirty="0" smtClean="0"/>
              <a:t>打相關程式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初登</a:t>
            </a:r>
            <a:r>
              <a:rPr lang="zh-TW" altLang="en-US" dirty="0" smtClean="0"/>
              <a:t>受理</a:t>
            </a:r>
            <a:r>
              <a:rPr lang="en-US" altLang="zh-TW" dirty="0" smtClean="0"/>
              <a:t>nb603</a:t>
            </a:r>
          </a:p>
          <a:p>
            <a:r>
              <a:rPr lang="zh-TW" altLang="en-US" dirty="0" smtClean="0"/>
              <a:t>掃描讀取回寫 </a:t>
            </a:r>
            <a:r>
              <a:rPr lang="en-US" altLang="zh-TW" dirty="0" smtClean="0"/>
              <a:t>nbw14q</a:t>
            </a:r>
          </a:p>
          <a:p>
            <a:r>
              <a:rPr lang="zh-TW" altLang="en-US" dirty="0" smtClean="0"/>
              <a:t>自動</a:t>
            </a:r>
            <a:r>
              <a:rPr lang="zh-TW" altLang="en-US" dirty="0"/>
              <a:t>送</a:t>
            </a:r>
            <a:r>
              <a:rPr lang="zh-TW" altLang="en-US" dirty="0" smtClean="0"/>
              <a:t>件 </a:t>
            </a:r>
            <a:r>
              <a:rPr lang="en-US" altLang="zh-TW" dirty="0" smtClean="0"/>
              <a:t>nb605s1p</a:t>
            </a:r>
          </a:p>
          <a:p>
            <a:r>
              <a:rPr lang="zh-TW" altLang="en-US" dirty="0"/>
              <a:t>送</a:t>
            </a:r>
            <a:r>
              <a:rPr lang="zh-TW" altLang="en-US" dirty="0" smtClean="0"/>
              <a:t>件列印 </a:t>
            </a:r>
            <a:r>
              <a:rPr lang="en-US" altLang="zh-TW" dirty="0" smtClean="0"/>
              <a:t>nb605</a:t>
            </a:r>
          </a:p>
          <a:p>
            <a:r>
              <a:rPr lang="zh-TW" altLang="en-US" dirty="0" smtClean="0"/>
              <a:t>登打平台傳送</a:t>
            </a:r>
            <a:r>
              <a:rPr lang="en-US" altLang="zh-TW" dirty="0" smtClean="0"/>
              <a:t>nb596m</a:t>
            </a:r>
          </a:p>
          <a:p>
            <a:r>
              <a:rPr lang="zh-TW" altLang="en-US" dirty="0" smtClean="0"/>
              <a:t>收件</a:t>
            </a:r>
            <a:r>
              <a:rPr lang="en-US" altLang="zh-TW" dirty="0" smtClean="0"/>
              <a:t>nb532</a:t>
            </a:r>
          </a:p>
          <a:p>
            <a:r>
              <a:rPr lang="zh-TW" altLang="en-US" dirty="0"/>
              <a:t>派件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nb614m</a:t>
            </a:r>
            <a:endParaRPr lang="en-US" altLang="zh-TW" dirty="0" smtClean="0"/>
          </a:p>
          <a:p>
            <a:r>
              <a:rPr lang="zh-TW" altLang="en-US" dirty="0" smtClean="0"/>
              <a:t>核心設定檔</a:t>
            </a:r>
            <a:r>
              <a:rPr lang="en-US" altLang="zh-TW" dirty="0" smtClean="0"/>
              <a:t>nb610m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60648"/>
            <a:ext cx="8791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426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/>
              <a:t>登打問題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網站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測試區</a:t>
            </a:r>
            <a:r>
              <a:rPr lang="en-US" altLang="zh-TW" dirty="0" smtClean="0"/>
              <a:t>10.11.50.117</a:t>
            </a:r>
          </a:p>
          <a:p>
            <a:pPr lvl="1"/>
            <a:r>
              <a:rPr lang="zh-TW" altLang="en-US" dirty="0"/>
              <a:t>正式</a:t>
            </a:r>
            <a:r>
              <a:rPr lang="zh-TW" altLang="en-US" dirty="0" smtClean="0"/>
              <a:t>區 </a:t>
            </a:r>
            <a:r>
              <a:rPr lang="en-US" altLang="zh-TW" dirty="0" smtClean="0"/>
              <a:t>10.11.1.64</a:t>
            </a:r>
          </a:p>
          <a:p>
            <a:pPr lvl="1"/>
            <a:r>
              <a:rPr lang="en-US" altLang="zh-TW" dirty="0" err="1" smtClean="0"/>
              <a:t>Sharepoint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\</a:t>
            </a:r>
            <a:r>
              <a:rPr lang="zh-TW" altLang="en-US" dirty="0" smtClean="0"/>
              <a:t>登打</a:t>
            </a:r>
            <a:r>
              <a:rPr lang="en-US" altLang="zh-TW" dirty="0" smtClean="0"/>
              <a:t>\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登打異常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傳送核心失敗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查詢</a:t>
            </a:r>
            <a:r>
              <a:rPr lang="zh-TW" altLang="en-US" dirty="0"/>
              <a:t>傳送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修改表單欄位名稱、格式</a:t>
            </a:r>
            <a:r>
              <a:rPr lang="en-US" altLang="zh-TW" dirty="0" smtClean="0"/>
              <a:t>(DB)</a:t>
            </a:r>
          </a:p>
          <a:p>
            <a:r>
              <a:rPr lang="zh-TW" altLang="en-US" dirty="0" smtClean="0"/>
              <a:t>傳送設定檔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8740"/>
            <a:ext cx="68199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6652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2.1.1</a:t>
            </a:r>
            <a:r>
              <a:rPr lang="zh-TW" altLang="en-US" dirty="0" smtClean="0"/>
              <a:t> 異常件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測試區重傳</a:t>
            </a:r>
            <a:r>
              <a:rPr lang="en-US" altLang="zh-TW" dirty="0" smtClean="0"/>
              <a:t>-</a:t>
            </a:r>
            <a:r>
              <a:rPr lang="zh-TW" altLang="en-US" dirty="0"/>
              <a:t>清掉登打平台重新傳送的件</a:t>
            </a:r>
            <a:r>
              <a:rPr lang="en-US" altLang="zh-TW" dirty="0"/>
              <a:t>.</a:t>
            </a:r>
            <a:r>
              <a:rPr lang="en-US" altLang="zh-TW" dirty="0" err="1" smtClean="0"/>
              <a:t>tst</a:t>
            </a:r>
            <a:endParaRPr lang="en-US" altLang="zh-TW" dirty="0" smtClean="0"/>
          </a:p>
          <a:p>
            <a:r>
              <a:rPr lang="zh-TW" altLang="en-US" dirty="0" smtClean="0"/>
              <a:t>查</a:t>
            </a:r>
            <a:r>
              <a:rPr lang="en-US" altLang="zh-TW" dirty="0" smtClean="0"/>
              <a:t>nb596m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emrg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5620576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265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2.1.2</a:t>
            </a:r>
            <a:r>
              <a:rPr lang="zh-TW" altLang="en-US" dirty="0" smtClean="0"/>
              <a:t> 查傳送資料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467600" cy="179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41490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zh-TW" altLang="en-US" dirty="0" smtClean="0"/>
              <a:t>核心查：</a:t>
            </a:r>
            <a:endParaRPr lang="en-US" altLang="zh-TW" dirty="0" smtClean="0"/>
          </a:p>
          <a:p>
            <a:r>
              <a:rPr lang="en-US" altLang="zh-TW" dirty="0" smtClean="0"/>
              <a:t>Nb583q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–copy input</a:t>
            </a:r>
            <a:r>
              <a:rPr lang="zh-TW" altLang="en-US" dirty="0" smtClean="0"/>
              <a:t> 內容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對照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5" y="4768855"/>
            <a:ext cx="4756820" cy="194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02" y="5234718"/>
            <a:ext cx="3785989" cy="148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6691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2.1.3 </a:t>
            </a:r>
            <a:r>
              <a:rPr lang="zh-TW" altLang="en-US" dirty="0" smtClean="0"/>
              <a:t>改欄位、補辦訊息</a:t>
            </a:r>
            <a:endParaRPr lang="zh-TW" altLang="en-US" dirty="0"/>
          </a:p>
        </p:txBody>
      </p:sp>
      <p:pic>
        <p:nvPicPr>
          <p:cNvPr id="5" name="Picture 3" descr="domainscri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845652" cy="70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54006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1303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2.1.4</a:t>
            </a:r>
            <a:r>
              <a:rPr lang="zh-TW" altLang="en-US" dirty="0" smtClean="0"/>
              <a:t> 傳送設定檔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Nb610m – </a:t>
            </a:r>
            <a:r>
              <a:rPr lang="zh-TW" altLang="en-US" dirty="0" smtClean="0"/>
              <a:t>夜批</a:t>
            </a:r>
            <a:endParaRPr lang="en-US" altLang="zh-TW" dirty="0" smtClean="0"/>
          </a:p>
          <a:p>
            <a:r>
              <a:rPr lang="zh-TW" altLang="en-US" dirty="0"/>
              <a:t>測試</a:t>
            </a:r>
            <a:r>
              <a:rPr lang="zh-TW" altLang="en-US" dirty="0" smtClean="0"/>
              <a:t>區 </a:t>
            </a:r>
            <a:r>
              <a:rPr lang="en-US" altLang="zh-TW" dirty="0" smtClean="0"/>
              <a:t>10.11.50.143</a:t>
            </a:r>
          </a:p>
          <a:p>
            <a:r>
              <a:rPr lang="en-US" altLang="zh-TW" dirty="0"/>
              <a:t>D:\</a:t>
            </a:r>
            <a:r>
              <a:rPr lang="en-US" altLang="zh-TW" dirty="0" smtClean="0"/>
              <a:t>ImageUpload\DataEntry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40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AEA84CF2-DF4C-48BE-86E2-B2A00208986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258888" y="1773238"/>
            <a:ext cx="1800225" cy="9001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入件</a:t>
            </a:r>
            <a:r>
              <a:rPr lang="en-US" altLang="zh-TW">
                <a:ea typeface="新細明體" charset="-120"/>
              </a:rPr>
              <a:t>/</a:t>
            </a:r>
            <a:r>
              <a:rPr lang="zh-TW" altLang="en-US">
                <a:ea typeface="新細明體" charset="-120"/>
              </a:rPr>
              <a:t>入金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276600" y="1809750"/>
            <a:ext cx="647700" cy="898525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FCCCC"/>
          </a:solidFill>
          <a:ln w="28575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067175" y="1808163"/>
            <a:ext cx="1800225" cy="9001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送件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913563" y="1808163"/>
            <a:ext cx="1800225" cy="9001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收件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084888" y="1844675"/>
            <a:ext cx="647700" cy="825500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FCCCC"/>
          </a:solidFill>
          <a:ln w="28575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 rot="5400000">
            <a:off x="46038" y="1927225"/>
            <a:ext cx="1366837" cy="627063"/>
            <a:chOff x="158" y="3748"/>
            <a:chExt cx="2404" cy="395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158" y="3748"/>
              <a:ext cx="240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0033"/>
                </a:gs>
                <a:gs pos="50000">
                  <a:srgbClr val="FF9999"/>
                </a:gs>
                <a:gs pos="100000">
                  <a:srgbClr val="9900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98" y="3771"/>
              <a:ext cx="2125" cy="3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BFBF"/>
                </a:gs>
                <a:gs pos="100000">
                  <a:srgbClr val="FFBFBF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1331" tIns="45665" rIns="91331" bIns="45665" anchor="ctr"/>
            <a:lstStyle/>
            <a:p>
              <a:r>
                <a:rPr lang="zh-TW" altLang="en-US">
                  <a:latin typeface="Arial" charset="0"/>
                  <a:ea typeface="新細明體" charset="-120"/>
                </a:rPr>
                <a:t>前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16013" y="968375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31" tIns="45665" rIns="91331" bIns="45665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u="sng" dirty="0">
                <a:latin typeface="標楷體" pitchFamily="65" charset="-120"/>
              </a:rPr>
              <a:t>內                  務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77050" y="735013"/>
            <a:ext cx="1763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31" tIns="45665" rIns="91331" bIns="45665">
            <a:spAutoFit/>
          </a:bodyPr>
          <a:lstStyle/>
          <a:p>
            <a:r>
              <a:rPr lang="zh-TW" altLang="en-US">
                <a:latin typeface="標楷體" pitchFamily="65" charset="-120"/>
              </a:rPr>
              <a:t>承保課</a:t>
            </a:r>
          </a:p>
          <a:p>
            <a:r>
              <a:rPr lang="zh-TW" altLang="en-US" u="sng">
                <a:latin typeface="標楷體" pitchFamily="65" charset="-120"/>
              </a:rPr>
              <a:t>經  辦              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0" y="30686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222375" y="4400550"/>
            <a:ext cx="1800225" cy="900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契約撤銷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030663" y="4438650"/>
            <a:ext cx="1800225" cy="900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保單簽收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 rot="10800000">
            <a:off x="6011863" y="4437063"/>
            <a:ext cx="647700" cy="862012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913563" y="3430588"/>
            <a:ext cx="180022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補辦作業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6913563" y="4222750"/>
            <a:ext cx="1800225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核保作業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 rot="5400000">
            <a:off x="-515144" y="4483895"/>
            <a:ext cx="2447925" cy="627062"/>
            <a:chOff x="158" y="3748"/>
            <a:chExt cx="2404" cy="395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58" y="3748"/>
              <a:ext cx="240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400"/>
                </a:gs>
                <a:gs pos="50000">
                  <a:srgbClr val="FFFF00"/>
                </a:gs>
                <a:gs pos="100000">
                  <a:srgbClr val="B8B4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98" y="3771"/>
              <a:ext cx="2125" cy="34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1331" tIns="45665" rIns="91331" bIns="45665" anchor="ctr"/>
            <a:lstStyle/>
            <a:p>
              <a:r>
                <a:rPr lang="zh-TW" altLang="en-US">
                  <a:latin typeface="Arial" charset="0"/>
                  <a:ea typeface="新細明體" charset="-120"/>
                </a:rPr>
                <a:t>後</a:t>
              </a:r>
            </a:p>
          </p:txBody>
        </p:sp>
      </p:grp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913563" y="5086350"/>
            <a:ext cx="1800225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承保作業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6913563" y="5878513"/>
            <a:ext cx="180022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31" tIns="45665" rIns="91331" bIns="45665" anchor="ctr">
            <a:flatTx/>
          </a:bodyPr>
          <a:lstStyle/>
          <a:p>
            <a:r>
              <a:rPr lang="zh-TW" altLang="en-US">
                <a:ea typeface="新細明體" charset="-120"/>
              </a:rPr>
              <a:t>出單作業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10800000">
            <a:off x="3203575" y="4437063"/>
            <a:ext cx="647700" cy="862012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7562850" y="2530475"/>
            <a:ext cx="503238" cy="100488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FCCCC"/>
          </a:solidFill>
          <a:ln w="28575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411760" y="188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</a:t>
            </a:r>
            <a:r>
              <a:rPr lang="zh-TW" altLang="en-US" dirty="0" smtClean="0"/>
              <a:t> 新契約主流程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283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 </a:t>
            </a:r>
            <a:r>
              <a:rPr lang="zh-TW" altLang="en-US" dirty="0" smtClean="0"/>
              <a:t>送件</a:t>
            </a:r>
            <a:r>
              <a:rPr lang="en-US" altLang="zh-TW" dirty="0" smtClean="0"/>
              <a:t>nb531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案件分派規則</a:t>
            </a:r>
            <a:endParaRPr lang="en-US" altLang="zh-TW" dirty="0" smtClean="0"/>
          </a:p>
          <a:p>
            <a:r>
              <a:rPr lang="en-US" altLang="zh-TW" dirty="0" smtClean="0"/>
              <a:t>AML(</a:t>
            </a:r>
            <a:r>
              <a:rPr lang="zh-TW" altLang="en-US" dirty="0" smtClean="0"/>
              <a:t>高慶德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nb531ms1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29908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301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r>
              <a:rPr lang="zh-TW" altLang="en-US" dirty="0"/>
              <a:t>收件</a:t>
            </a:r>
            <a:r>
              <a:rPr lang="en-US" altLang="zh-TW" dirty="0"/>
              <a:t>nb539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快速核</a:t>
            </a:r>
            <a:r>
              <a:rPr lang="zh-TW" altLang="en-US" dirty="0" smtClean="0"/>
              <a:t>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uw542m</a:t>
            </a:r>
          </a:p>
          <a:p>
            <a:pPr lvl="1"/>
            <a:r>
              <a:rPr lang="en-US" altLang="zh-TW" dirty="0"/>
              <a:t>\</a:t>
            </a:r>
            <a:r>
              <a:rPr lang="en-US" altLang="zh-TW" dirty="0" err="1"/>
              <a:t>CommonLib</a:t>
            </a:r>
            <a:r>
              <a:rPr lang="en-US" altLang="zh-TW" dirty="0"/>
              <a:t>\</a:t>
            </a:r>
            <a:r>
              <a:rPr lang="en-US" altLang="zh-TW" dirty="0" err="1"/>
              <a:t>sklsit</a:t>
            </a:r>
            <a:r>
              <a:rPr lang="en-US" altLang="zh-TW" dirty="0"/>
              <a:t>\GenerateFactorScoreUnderWriting.jar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nb539s1p</a:t>
            </a:r>
          </a:p>
          <a:p>
            <a:r>
              <a:rPr lang="zh-TW" altLang="en-US" dirty="0" smtClean="0"/>
              <a:t>抽查</a:t>
            </a:r>
            <a:r>
              <a:rPr lang="zh-TW" altLang="en-US" dirty="0" smtClean="0"/>
              <a:t>體檢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nb532s6p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68712"/>
            <a:ext cx="3635127" cy="318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1880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 </a:t>
            </a:r>
            <a:r>
              <a:rPr lang="zh-TW" altLang="en-US" dirty="0" smtClean="0"/>
              <a:t>內部資料修改</a:t>
            </a:r>
            <a:r>
              <a:rPr lang="en-US" altLang="zh-TW" dirty="0" smtClean="0"/>
              <a:t>nb040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505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2553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 </a:t>
            </a:r>
            <a:r>
              <a:rPr lang="zh-TW" altLang="en-US" dirty="0" smtClean="0"/>
              <a:t>洗錢 </a:t>
            </a:r>
            <a:r>
              <a:rPr lang="en-US" altLang="zh-TW" dirty="0" smtClean="0"/>
              <a:t>AML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Nb531ms1 – </a:t>
            </a:r>
            <a:r>
              <a:rPr lang="zh-TW" altLang="en-US" dirty="0" smtClean="0"/>
              <a:t>主要入口</a:t>
            </a:r>
            <a:endParaRPr lang="en-US" altLang="zh-TW" dirty="0" smtClean="0"/>
          </a:p>
          <a:p>
            <a:r>
              <a:rPr lang="zh-TW" altLang="en-US" dirty="0"/>
              <a:t>呼叫的地方</a:t>
            </a:r>
            <a:r>
              <a:rPr lang="zh-TW" altLang="en-US" dirty="0" smtClean="0"/>
              <a:t>有</a:t>
            </a:r>
            <a:r>
              <a:rPr lang="en-US" altLang="zh-TW" dirty="0" smtClean="0"/>
              <a:t>nb531m</a:t>
            </a:r>
            <a:r>
              <a:rPr lang="zh-TW" altLang="en-US" dirty="0" smtClean="0"/>
              <a:t>送件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uw001m</a:t>
            </a:r>
            <a:r>
              <a:rPr lang="zh-TW" altLang="en-US" dirty="0" smtClean="0"/>
              <a:t>補辦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非同步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nb605</a:t>
            </a:r>
            <a:r>
              <a:rPr lang="zh-TW" altLang="en-US" dirty="0" smtClean="0"/>
              <a:t>登打送件，</a:t>
            </a:r>
            <a:r>
              <a:rPr lang="zh-TW" altLang="en-US" dirty="0" smtClean="0"/>
              <a:t>同步的</a:t>
            </a:r>
            <a:r>
              <a:rPr lang="en-US" altLang="zh-TW" dirty="0" smtClean="0"/>
              <a:t>nb596m(E</a:t>
            </a:r>
            <a:r>
              <a:rPr lang="zh-TW" altLang="en-US" dirty="0" smtClean="0"/>
              <a:t>投保、網投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nb040</a:t>
            </a:r>
            <a:r>
              <a:rPr lang="zh-TW" altLang="en-US" dirty="0" smtClean="0"/>
              <a:t>契徹</a:t>
            </a:r>
            <a:endParaRPr lang="en-US" altLang="zh-TW" dirty="0" smtClean="0"/>
          </a:p>
          <a:p>
            <a:r>
              <a:rPr lang="en-US" altLang="zh-TW" dirty="0" smtClean="0"/>
              <a:t>nb531ms2-</a:t>
            </a:r>
            <a:r>
              <a:rPr lang="zh-TW" altLang="en-US" dirty="0" smtClean="0"/>
              <a:t>受益人 </a:t>
            </a:r>
            <a:r>
              <a:rPr lang="en-US" altLang="zh-TW" dirty="0" err="1" smtClean="0"/>
              <a:t>benf</a:t>
            </a:r>
            <a:endParaRPr lang="en-US" altLang="zh-TW" dirty="0" smtClean="0"/>
          </a:p>
          <a:p>
            <a:r>
              <a:rPr lang="en-US" altLang="zh-TW" dirty="0" smtClean="0"/>
              <a:t>Nb531ms3-</a:t>
            </a:r>
            <a:r>
              <a:rPr lang="zh-TW" altLang="en-US" dirty="0" smtClean="0"/>
              <a:t>實際受益人 </a:t>
            </a:r>
            <a:r>
              <a:rPr lang="en-US" altLang="zh-TW" dirty="0" err="1" smtClean="0"/>
              <a:t>xclrb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pc624</a:t>
            </a:r>
            <a:r>
              <a:rPr lang="zh-TW" altLang="en-US" dirty="0" smtClean="0"/>
              <a:t>寫</a:t>
            </a:r>
            <a:r>
              <a:rPr lang="en-US" altLang="zh-TW" dirty="0" err="1" smtClean="0"/>
              <a:t>xaml</a:t>
            </a:r>
            <a:r>
              <a:rPr lang="zh-TW" altLang="en-US" dirty="0" smtClean="0"/>
              <a:t>，自己搬</a:t>
            </a:r>
            <a:r>
              <a:rPr lang="en-US" altLang="zh-TW" dirty="0" err="1" smtClean="0"/>
              <a:t>xamllg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3531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6.1 AML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投資資訊規劃課 高慶德 </a:t>
            </a:r>
            <a:r>
              <a:rPr lang="en-US" altLang="zh-TW" dirty="0" smtClean="0"/>
              <a:t>#1217</a:t>
            </a:r>
          </a:p>
          <a:p>
            <a:r>
              <a:rPr lang="en-US" altLang="zh-TW" dirty="0" smtClean="0"/>
              <a:t>WS</a:t>
            </a:r>
            <a:r>
              <a:rPr lang="zh-TW" altLang="en-US" dirty="0" smtClean="0"/>
              <a:t>被砍掉</a:t>
            </a:r>
            <a:r>
              <a:rPr lang="en-US" altLang="zh-TW" dirty="0" smtClean="0"/>
              <a:t>-</a:t>
            </a:r>
            <a:r>
              <a:rPr lang="zh-TW" altLang="en-US" dirty="0" smtClean="0"/>
              <a:t>重新補辦</a:t>
            </a:r>
            <a:endParaRPr lang="en-US" altLang="zh-TW" dirty="0" smtClean="0"/>
          </a:p>
          <a:p>
            <a:r>
              <a:rPr lang="zh-TW" altLang="en-US" dirty="0" smtClean="0"/>
              <a:t>無更新時間</a:t>
            </a:r>
            <a:r>
              <a:rPr lang="en-US" altLang="zh-TW" dirty="0" smtClean="0"/>
              <a:t>-AML</a:t>
            </a:r>
            <a:r>
              <a:rPr lang="zh-TW" altLang="en-US" dirty="0" smtClean="0"/>
              <a:t>鎖住，給新契約編號，請智騰解鎖</a:t>
            </a:r>
            <a:endParaRPr lang="en-US" altLang="zh-TW" dirty="0" smtClean="0"/>
          </a:p>
          <a:p>
            <a:r>
              <a:rPr lang="zh-TW" altLang="en-US" dirty="0" smtClean="0"/>
              <a:t>無評級</a:t>
            </a:r>
            <a:r>
              <a:rPr lang="en-US" altLang="zh-TW" dirty="0" smtClean="0"/>
              <a:t>-AML</a:t>
            </a:r>
            <a:r>
              <a:rPr lang="zh-TW" altLang="en-US" dirty="0" smtClean="0"/>
              <a:t>系統有狀況，找慶德</a:t>
            </a:r>
            <a:endParaRPr lang="en-US" altLang="zh-TW" dirty="0" smtClean="0"/>
          </a:p>
          <a:p>
            <a:r>
              <a:rPr lang="en-US" altLang="zh-TW" dirty="0" smtClean="0"/>
              <a:t>AML</a:t>
            </a:r>
            <a:r>
              <a:rPr lang="zh-TW" altLang="en-US" dirty="0" smtClean="0"/>
              <a:t>壽資窗口</a:t>
            </a:r>
            <a:r>
              <a:rPr lang="en-US" altLang="zh-TW" dirty="0" smtClean="0"/>
              <a:t>-</a:t>
            </a:r>
            <a:r>
              <a:rPr lang="zh-TW" altLang="en-US" dirty="0" smtClean="0"/>
              <a:t>陳慧姿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5018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r>
              <a:rPr lang="zh-TW" altLang="en-US" dirty="0" smtClean="0"/>
              <a:t> 抽查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869"/>
            <a:ext cx="7344816" cy="275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 smtClean="0"/>
              <a:t>podt.medical_required</a:t>
            </a:r>
            <a:r>
              <a:rPr lang="en-US" altLang="zh-TW" b="0" dirty="0" smtClean="0"/>
              <a:t>=‘R’</a:t>
            </a:r>
            <a:endParaRPr lang="en-US" altLang="zh-TW" dirty="0" smtClean="0"/>
          </a:p>
          <a:p>
            <a:r>
              <a:rPr lang="zh-TW" altLang="en-US" dirty="0" smtClean="0"/>
              <a:t>入口 </a:t>
            </a:r>
            <a:r>
              <a:rPr lang="en-US" altLang="zh-TW" dirty="0" smtClean="0"/>
              <a:t>nb539m</a:t>
            </a:r>
          </a:p>
          <a:p>
            <a:r>
              <a:rPr lang="zh-TW" altLang="en-US" dirty="0" smtClean="0"/>
              <a:t>單</a:t>
            </a:r>
            <a:r>
              <a:rPr lang="zh-TW" altLang="en-US" dirty="0"/>
              <a:t>位抽</a:t>
            </a:r>
            <a:r>
              <a:rPr lang="en-US" altLang="zh-TW" sz="2400" b="0" dirty="0" smtClean="0"/>
              <a:t>pk_nb_Nb532s6p.nb532s6p_update_agci</a:t>
            </a:r>
          </a:p>
          <a:p>
            <a:r>
              <a:rPr lang="zh-TW" altLang="en-US" b="0" dirty="0"/>
              <a:t>個人</a:t>
            </a:r>
            <a:r>
              <a:rPr lang="zh-TW" altLang="en-US" b="0" dirty="0" smtClean="0"/>
              <a:t>抽</a:t>
            </a:r>
            <a:r>
              <a:rPr lang="en-US" altLang="zh-TW" sz="2400" b="0" dirty="0"/>
              <a:t>pk_nb_Nb532s6p.nb532s6p_nbas_1</a:t>
            </a:r>
            <a:endParaRPr lang="en-US" altLang="zh-TW" dirty="0" smtClean="0"/>
          </a:p>
          <a:p>
            <a:r>
              <a:rPr lang="zh-TW" altLang="en-US" sz="2400" dirty="0"/>
              <a:t>抽查</a:t>
            </a:r>
            <a:r>
              <a:rPr lang="zh-TW" altLang="en-US" sz="2400" dirty="0" smtClean="0"/>
              <a:t>排除</a:t>
            </a:r>
            <a:r>
              <a:rPr lang="en-US" altLang="zh-TW" sz="2400" dirty="0" smtClean="0"/>
              <a:t>-nb539m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VIP</a:t>
            </a:r>
            <a:r>
              <a:rPr lang="zh-TW" altLang="en-US" sz="2400" dirty="0" smtClean="0"/>
              <a:t>、電銷、</a:t>
            </a:r>
            <a:r>
              <a:rPr lang="en-US" altLang="zh-TW" sz="2400" dirty="0" smtClean="0"/>
              <a:t>OIU</a:t>
            </a:r>
            <a:r>
              <a:rPr lang="zh-TW" altLang="en-US" sz="2400" dirty="0" smtClean="0"/>
              <a:t>件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40661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 電子保單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 smtClean="0"/>
              <a:t>papo.epolicy_type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=2</a:t>
            </a:r>
          </a:p>
          <a:p>
            <a:r>
              <a:rPr lang="zh-TW" altLang="en-US" b="0" dirty="0"/>
              <a:t>目前</a:t>
            </a:r>
            <a:r>
              <a:rPr lang="zh-TW" altLang="en-US" b="0" dirty="0" smtClean="0"/>
              <a:t>只有</a:t>
            </a:r>
            <a:r>
              <a:rPr lang="zh-TW" altLang="en-US" b="0" dirty="0"/>
              <a:t>意外險活力平安有</a:t>
            </a:r>
            <a:r>
              <a:rPr lang="zh-TW" altLang="en-US" b="0" dirty="0" smtClean="0"/>
              <a:t>開放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旅平</a:t>
            </a:r>
            <a:r>
              <a:rPr lang="en-US" altLang="zh-TW" b="0" dirty="0" smtClean="0"/>
              <a:t>)</a:t>
            </a:r>
            <a:endParaRPr lang="en-US" altLang="zh-TW" b="0" dirty="0" smtClean="0"/>
          </a:p>
          <a:p>
            <a:r>
              <a:rPr lang="zh-TW" altLang="en-US" b="0" dirty="0"/>
              <a:t>未來網投也會</a:t>
            </a:r>
            <a:r>
              <a:rPr lang="zh-TW" altLang="en-US" b="0" dirty="0" smtClean="0"/>
              <a:t>開放</a:t>
            </a:r>
            <a:endParaRPr lang="en-US" altLang="zh-TW" b="0" dirty="0" smtClean="0"/>
          </a:p>
          <a:p>
            <a:r>
              <a:rPr lang="zh-TW" altLang="en-US" b="0" dirty="0"/>
              <a:t>出單</a:t>
            </a:r>
            <a:r>
              <a:rPr lang="zh-TW" altLang="en-US" b="0" dirty="0" smtClean="0"/>
              <a:t>流程、生成主機</a:t>
            </a:r>
            <a:r>
              <a:rPr lang="en-US" altLang="zh-TW" b="0" dirty="0" smtClean="0"/>
              <a:t>10.11.1.17</a:t>
            </a:r>
            <a:endParaRPr lang="en-US" altLang="zh-TW" b="0" dirty="0" smtClean="0"/>
          </a:p>
          <a:p>
            <a:r>
              <a:rPr lang="zh-TW" altLang="en-US" b="0" dirty="0"/>
              <a:t>台網認證 </a:t>
            </a:r>
            <a:r>
              <a:rPr lang="en-US" altLang="zh-TW" b="0" dirty="0"/>
              <a:t>10.11.1.14</a:t>
            </a:r>
          </a:p>
          <a:p>
            <a:r>
              <a:rPr lang="en-US" altLang="zh-TW" b="0" dirty="0" smtClean="0"/>
              <a:t>Nb589ms1</a:t>
            </a:r>
            <a:r>
              <a:rPr lang="zh-TW" altLang="en-US" b="0" dirty="0" smtClean="0"/>
              <a:t>出簡訊</a:t>
            </a:r>
            <a:r>
              <a:rPr lang="en-US" altLang="zh-TW" b="0" dirty="0" smtClean="0"/>
              <a:t>mail</a:t>
            </a:r>
          </a:p>
          <a:p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1207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51" y="836712"/>
            <a:ext cx="9144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  <p:sp>
        <p:nvSpPr>
          <p:cNvPr id="5" name="文字方塊 4"/>
          <p:cNvSpPr txBox="1"/>
          <p:nvPr/>
        </p:nvSpPr>
        <p:spPr>
          <a:xfrm>
            <a:off x="241176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8.1</a:t>
            </a:r>
            <a:r>
              <a:rPr lang="zh-TW" altLang="en-US" dirty="0" smtClean="0"/>
              <a:t>電子保單架構圖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3883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0873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1.NB532_</a:t>
            </a:r>
            <a:r>
              <a:rPr lang="zh-TW" altLang="en-US" dirty="0" smtClean="0"/>
              <a:t>要保書建檔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進件管道</a:t>
            </a:r>
            <a:r>
              <a:rPr lang="en-US" altLang="zh-TW" dirty="0" smtClean="0"/>
              <a:t>:</a:t>
            </a:r>
            <a:r>
              <a:rPr lang="zh-TW" altLang="en-US" dirty="0" smtClean="0"/>
              <a:t>紙本、</a:t>
            </a:r>
            <a:r>
              <a:rPr lang="en-US" altLang="zh-TW" dirty="0" smtClean="0"/>
              <a:t>E</a:t>
            </a:r>
            <a:r>
              <a:rPr lang="zh-TW" altLang="en-US" dirty="0" smtClean="0"/>
              <a:t>投保、電銷、登打</a:t>
            </a:r>
            <a:endParaRPr lang="en-US" altLang="zh-TW" dirty="0" smtClean="0"/>
          </a:p>
          <a:p>
            <a:r>
              <a:rPr lang="zh-TW" altLang="en-US" dirty="0" smtClean="0"/>
              <a:t>匯入</a:t>
            </a:r>
            <a:r>
              <a:rPr lang="en-US" altLang="zh-TW" dirty="0" smtClean="0"/>
              <a:t>(E</a:t>
            </a:r>
            <a:r>
              <a:rPr lang="zh-TW" altLang="en-US" dirty="0" smtClean="0"/>
              <a:t>投保、電銷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讀取、修改、檢核、儲存</a:t>
            </a:r>
            <a:endParaRPr lang="en-US" altLang="zh-TW" dirty="0" smtClean="0"/>
          </a:p>
          <a:p>
            <a:r>
              <a:rPr lang="en-US" altLang="zh-TW" dirty="0" smtClean="0"/>
              <a:t>FATCA</a:t>
            </a:r>
          </a:p>
          <a:p>
            <a:r>
              <a:rPr lang="zh-TW" altLang="en-US" dirty="0"/>
              <a:t>補</a:t>
            </a:r>
            <a:r>
              <a:rPr lang="zh-TW" altLang="en-US" dirty="0" smtClean="0"/>
              <a:t>辦</a:t>
            </a:r>
            <a:endParaRPr lang="en-US" altLang="zh-TW" dirty="0" smtClean="0"/>
          </a:p>
          <a:p>
            <a:r>
              <a:rPr lang="zh-TW" altLang="en-US" dirty="0"/>
              <a:t>錯誤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zh-TW" altLang="en-US" dirty="0"/>
              <a:t>承保後修改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51625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4222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</a:t>
            </a:r>
            <a:r>
              <a:rPr lang="zh-TW" altLang="en-US" dirty="0" smtClean="0"/>
              <a:t> </a:t>
            </a:r>
            <a:r>
              <a:rPr lang="en-US" altLang="zh-TW" dirty="0" smtClean="0"/>
              <a:t>nb532</a:t>
            </a:r>
            <a:r>
              <a:rPr lang="zh-TW" altLang="en-US" dirty="0" smtClean="0"/>
              <a:t>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dirty="0" smtClean="0"/>
              <a:t>pk_nb_nb532ms4.nb532ms4_get_data</a:t>
            </a:r>
          </a:p>
          <a:p>
            <a:r>
              <a:rPr lang="en-US" altLang="zh-TW" dirty="0" smtClean="0"/>
              <a:t>E</a:t>
            </a:r>
            <a:r>
              <a:rPr lang="zh-TW" altLang="en-US" dirty="0" smtClean="0"/>
              <a:t>投保</a:t>
            </a:r>
            <a:r>
              <a:rPr lang="en-US" altLang="zh-TW" dirty="0" smtClean="0"/>
              <a:t>:nb596m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</a:t>
            </a:r>
            <a:r>
              <a:rPr lang="zh-TW" altLang="en-US" dirty="0" smtClean="0"/>
              <a:t>檔，</a:t>
            </a:r>
            <a:r>
              <a:rPr lang="en-US" altLang="zh-TW" dirty="0" err="1" smtClean="0"/>
              <a:t>xnbinlg</a:t>
            </a:r>
            <a:endParaRPr lang="en-US" altLang="zh-TW" dirty="0" smtClean="0"/>
          </a:p>
          <a:p>
            <a:r>
              <a:rPr lang="zh-TW" altLang="en-US" dirty="0"/>
              <a:t>電銷</a:t>
            </a:r>
            <a:r>
              <a:rPr lang="en-US" altLang="zh-TW" dirty="0" smtClean="0"/>
              <a:t>:nb599m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</a:t>
            </a:r>
            <a:r>
              <a:rPr lang="zh-TW" altLang="en-US" dirty="0" smtClean="0"/>
              <a:t>檔，梅昱中，發信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3289"/>
            <a:ext cx="5105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6676"/>
            <a:ext cx="3505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4621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</a:t>
            </a:r>
            <a:r>
              <a:rPr lang="zh-TW" altLang="en-US" dirty="0" smtClean="0"/>
              <a:t> </a:t>
            </a:r>
            <a:r>
              <a:rPr lang="en-US" altLang="zh-TW" dirty="0" smtClean="0"/>
              <a:t>nb532m</a:t>
            </a:r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pk_nb_nb532m.nb532m_get_data</a:t>
            </a:r>
          </a:p>
          <a:p>
            <a:r>
              <a:rPr lang="en-US" altLang="zh-TW" b="0" dirty="0" smtClean="0"/>
              <a:t>View3, 3, 4, 11</a:t>
            </a:r>
          </a:p>
          <a:p>
            <a:pPr marL="0" indent="0">
              <a:buNone/>
            </a:pPr>
            <a:endParaRPr lang="en-US" altLang="zh-TW" b="0" dirty="0" smtClean="0"/>
          </a:p>
          <a:p>
            <a:endParaRPr lang="en-US" altLang="zh-TW" b="0" dirty="0" smtClean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06" y="4395209"/>
            <a:ext cx="51625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19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/>
              <a:t>新增、</a:t>
            </a:r>
            <a:r>
              <a:rPr lang="zh-TW" altLang="en-US" dirty="0" smtClean="0"/>
              <a:t>修改頁面呈現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View3,5,6,7,8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8288"/>
            <a:ext cx="95821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7475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1" y="620688"/>
            <a:ext cx="8366522" cy="59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27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1" y="582320"/>
            <a:ext cx="8649786" cy="61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9537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新光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04775" marR="0" indent="-1047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04775" marR="0" indent="-1047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36334C0635CC4785FAF84582D2F098" ma:contentTypeVersion="0" ma:contentTypeDescription="建立新的文件。" ma:contentTypeScope="" ma:versionID="bb690f2c1e4805a443bc5b8168b45e17">
  <xsd:schema xmlns:xsd="http://www.w3.org/2001/XMLSchema" xmlns:xs="http://www.w3.org/2001/XMLSchema" xmlns:p="http://schemas.microsoft.com/office/2006/metadata/properties" xmlns:ns2="15f83a92-c5fd-41b7-b36b-bc826f8a9e80" targetNamespace="http://schemas.microsoft.com/office/2006/metadata/properties" ma:root="true" ma:fieldsID="94025e36a94b15ed3ca124501e69128f" ns2:_="">
    <xsd:import namespace="15f83a92-c5fd-41b7-b36b-bc826f8a9e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83a92-c5fd-41b7-b36b-bc826f8a9e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5f83a92-c5fd-41b7-b36b-bc826f8a9e80">UA2KXXZD3HNA-13-122707</_dlc_DocId>
    <_dlc_DocIdUrl xmlns="15f83a92-c5fd-41b7-b36b-bc826f8a9e80">
      <Url>http://dkms/dep/106000/intra/_layouts/15/DocIdRedir.aspx?ID=UA2KXXZD3HNA-13-122707</Url>
      <Description>UA2KXXZD3HNA-13-122707</Description>
    </_dlc_DocIdUrl>
  </documentManagement>
</p:properties>
</file>

<file path=customXml/itemProps1.xml><?xml version="1.0" encoding="utf-8"?>
<ds:datastoreItem xmlns:ds="http://schemas.openxmlformats.org/officeDocument/2006/customXml" ds:itemID="{6A1E1D82-8FE3-49B5-B700-7461A2477120}"/>
</file>

<file path=customXml/itemProps2.xml><?xml version="1.0" encoding="utf-8"?>
<ds:datastoreItem xmlns:ds="http://schemas.openxmlformats.org/officeDocument/2006/customXml" ds:itemID="{267BBD87-2505-4F94-8DE2-12C79A8CCB9A}"/>
</file>

<file path=customXml/itemProps3.xml><?xml version="1.0" encoding="utf-8"?>
<ds:datastoreItem xmlns:ds="http://schemas.openxmlformats.org/officeDocument/2006/customXml" ds:itemID="{765B27E9-F727-4F8C-AE2E-92EF2F932722}"/>
</file>

<file path=customXml/itemProps4.xml><?xml version="1.0" encoding="utf-8"?>
<ds:datastoreItem xmlns:ds="http://schemas.openxmlformats.org/officeDocument/2006/customXml" ds:itemID="{AE03D9C4-0819-415F-B19B-81619998AE88}"/>
</file>

<file path=docProps/app.xml><?xml version="1.0" encoding="utf-8"?>
<Properties xmlns="http://schemas.openxmlformats.org/officeDocument/2006/extended-properties" xmlns:vt="http://schemas.openxmlformats.org/officeDocument/2006/docPropsVTypes">
  <Template>新光</Template>
  <TotalTime>6045</TotalTime>
  <Words>1060</Words>
  <Application>Microsoft Office PowerPoint</Application>
  <PresentationFormat>如螢幕大小 (4:3)</PresentationFormat>
  <Paragraphs>297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新光</vt:lpstr>
      <vt:lpstr>2017新契約業務交接_明正</vt:lpstr>
      <vt:lpstr>PowerPoint 簡報</vt:lpstr>
      <vt:lpstr>PowerPoint 簡報</vt:lpstr>
      <vt:lpstr>1.NB532_要保書建檔</vt:lpstr>
      <vt:lpstr>1.1 nb532匯入</vt:lpstr>
      <vt:lpstr>1.2 nb532m讀取</vt:lpstr>
      <vt:lpstr>1.3 新增、修改頁面呈現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1.3.1 主要入口 </vt:lpstr>
      <vt:lpstr>1.4 錯誤表</vt:lpstr>
      <vt:lpstr>1.5 承保後修改</vt:lpstr>
      <vt:lpstr>1.6 窗口</vt:lpstr>
      <vt:lpstr>1.7 查問題、開發</vt:lpstr>
      <vt:lpstr>1.8 E投保</vt:lpstr>
      <vt:lpstr>1.8.1 E投保錯誤</vt:lpstr>
      <vt:lpstr>PowerPoint 簡報</vt:lpstr>
      <vt:lpstr>1.9 登打</vt:lpstr>
      <vt:lpstr>2 登打相關程式</vt:lpstr>
      <vt:lpstr>2.1  登打問題</vt:lpstr>
      <vt:lpstr>2.1.1 異常件</vt:lpstr>
      <vt:lpstr>2.1.2 查傳送資料</vt:lpstr>
      <vt:lpstr>2.1.3 改欄位、補辦訊息</vt:lpstr>
      <vt:lpstr>2.1.4 傳送設定檔 </vt:lpstr>
      <vt:lpstr>3 送件nb531</vt:lpstr>
      <vt:lpstr>4收件nb539</vt:lpstr>
      <vt:lpstr>5 內部資料修改nb040 </vt:lpstr>
      <vt:lpstr>6 洗錢 AML</vt:lpstr>
      <vt:lpstr>6.1 AML問題</vt:lpstr>
      <vt:lpstr>7 抽查</vt:lpstr>
      <vt:lpstr>8 電子保單</vt:lpstr>
      <vt:lpstr>PowerPoint 簡報</vt:lpstr>
      <vt:lpstr>QA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新契約業務交接_明正</dc:title>
  <dc:creator>林明正</dc:creator>
  <cp:lastModifiedBy>林明正</cp:lastModifiedBy>
  <cp:revision>61</cp:revision>
  <dcterms:created xsi:type="dcterms:W3CDTF">2017-12-21T05:55:51Z</dcterms:created>
  <dcterms:modified xsi:type="dcterms:W3CDTF">2017-12-26T07:07:58Z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0x010100E136334C0635CC4785FAF84582D2F098</vt:lpwstr>
  </property>
  <property fmtid="{D5CDD505-2E9C-101B-9397-08002B2CF9AE}" pid="3" name="_dlc_DocIdItemGuid">
    <vt:lpwstr>73fdb301-4ec5-43de-ad56-ff21f7b6163c</vt:lpwstr>
  </property>
</Properties>
</file>