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49499" autoAdjust="0"/>
  </p:normalViewPr>
  <p:slideViewPr>
    <p:cSldViewPr>
      <p:cViewPr varScale="1">
        <p:scale>
          <a:sx n="50" d="100"/>
          <a:sy n="50" d="100"/>
        </p:scale>
        <p:origin x="-18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8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A1EF-6A43-4E29-9DEF-ED5ECCF99580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3295-2EF2-411F-BDEC-80611601E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pk_nb_nb571ms2</a:t>
            </a:r>
            <a:b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TW" altLang="en-US" dirty="0" smtClean="0"/>
              <a:t>網投定壽續保條件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天</a:t>
            </a:r>
            <a:r>
              <a:rPr lang="en-US" altLang="zh-TW" dirty="0" smtClean="0"/>
              <a:t>, 7</a:t>
            </a:r>
            <a:r>
              <a:rPr lang="zh-TW" altLang="en-US" dirty="0" smtClean="0"/>
              <a:t>天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30</a:t>
            </a:r>
            <a:r>
              <a:rPr lang="zh-TW" altLang="en-US" dirty="0" smtClean="0"/>
              <a:t>天</a:t>
            </a:r>
            <a:endParaRPr lang="en-US" altLang="zh-TW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補辦檢核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本件超過續保年齡，不受理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申辦網路投保，累計公司傷害險額度超過限額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申辦網路投保，累計公司傷害險額度超過限額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申辦網路投保，累計同業傷害險額度超過限額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5.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申辦網路投保，累計同業人壽保險額度超過限額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疑為相似名單，請至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系統確認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呈資深核保人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加強保戶審查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呈行政管理部首席核保人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加強保戶審查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pk_nb_nb571ms3</a:t>
            </a:r>
            <a:endParaRPr lang="en-US" altLang="zh-TW" dirty="0" smtClean="0"/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活力平安自動續保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第二階段續保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風險資料庫及受理規定	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TW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、續保前一年新增道德風險黑名單，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T901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T998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 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關鍵人行為中身分為保戶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、針對投保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方案，此被保人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下無投保醫療險主附約者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核保型態為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T 1 2 3 a n s v p l r e o b)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，保障狀況若為失效或解約亦算無投保者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、續保前一年被保險人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項下，有理賠重疾、殘廢、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依照團保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、意外事故日期超過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不含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其中若遇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依照團保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理賠只有門診者則可續保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詳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ICD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加理賠只有門診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畫面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.doc)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、逾齡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兒童方案滿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歲及年滿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方案年滿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足歲，或傷害醫療超過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單、保險期間未滿一年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、未滿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足歲累額超過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(Z679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Z680)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、保險年齡超過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71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以上，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因為要專任生調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、被保險人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61~75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歲，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3%,K,K2,03,04,05,20,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閤家安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活力平安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平安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-going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，累計危險保額不得超過新臺幣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萬元。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(Z085)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、未滿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足歲，累計同業保額超過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萬。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(Z681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Z682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Z683) 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、累計同業人壽險人壽保險及傷害保險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含主、附約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超過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2501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萬以上。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(Z048) 	</a:t>
            </a:r>
          </a:p>
          <a:p>
            <a:endParaRPr lang="zh-TW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3295-2EF2-411F-BDEC-80611601E5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7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74B3A4-CCE2-40CC-9E35-8D3F9993C93C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0D4487-F554-4FB6-8B0A-770CAC010F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續保作業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54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需要爭取的續</a:t>
            </a:r>
            <a:r>
              <a:rPr lang="zh-TW" altLang="en-US" b="1" dirty="0" smtClean="0"/>
              <a:t>保 → 沒有</a:t>
            </a:r>
            <a:r>
              <a:rPr lang="zh-TW" altLang="en-US" b="1" dirty="0"/>
              <a:t>寫清楚</a:t>
            </a:r>
            <a:endParaRPr lang="zh-TW" altLang="en-US" dirty="0"/>
          </a:p>
        </p:txBody>
      </p:sp>
      <p:pic>
        <p:nvPicPr>
          <p:cNvPr id="5122" name="Picture 2" descr="續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0191"/>
            <a:ext cx="6793450" cy="50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86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保證續</a:t>
            </a:r>
            <a:r>
              <a:rPr lang="zh-TW" altLang="en-US" b="1" dirty="0" smtClean="0"/>
              <a:t>保 → 不得</a:t>
            </a:r>
            <a:r>
              <a:rPr lang="zh-TW" altLang="en-US" b="1" dirty="0"/>
              <a:t>拒絕續保</a:t>
            </a:r>
            <a:endParaRPr lang="zh-TW" altLang="en-US" dirty="0"/>
          </a:p>
        </p:txBody>
      </p:sp>
      <p:pic>
        <p:nvPicPr>
          <p:cNvPr id="6146" name="Picture 2" descr="續保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75" y="1525739"/>
            <a:ext cx="7606665" cy="48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3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不完整的保證續</a:t>
            </a:r>
            <a:r>
              <a:rPr lang="zh-TW" altLang="en-US" b="1" dirty="0" smtClean="0"/>
              <a:t>保 →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除</a:t>
            </a:r>
            <a:r>
              <a:rPr lang="zh-TW" altLang="en-US" b="1" dirty="0"/>
              <a:t>經主管機關核准停止銷售</a:t>
            </a:r>
            <a:endParaRPr lang="zh-TW" altLang="en-US" dirty="0"/>
          </a:p>
        </p:txBody>
      </p:sp>
      <p:pic>
        <p:nvPicPr>
          <p:cNvPr id="7170" name="Picture 2" descr="續保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328740" cy="518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3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五</a:t>
            </a:r>
            <a:r>
              <a:rPr lang="en-US" altLang="zh-TW" b="1" dirty="0" smtClean="0"/>
              <a:t>. Q&amp;A</a:t>
            </a:r>
            <a:endParaRPr lang="zh-TW" altLang="en-US" dirty="0"/>
          </a:p>
        </p:txBody>
      </p:sp>
      <p:sp>
        <p:nvSpPr>
          <p:cNvPr id="3" name="AutoShape 2" descr="「q and a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4" descr="相關圖片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https://t3.ftcdn.net/jpg/01/12/44/68/240_F_112446894_ITgqGYG1GKgHs1y3OpWGCdNnSX3dZ0g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3447"/>
            <a:ext cx="7031360" cy="49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6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ChtPeriod"/>
            </a:pPr>
            <a:r>
              <a:rPr lang="zh-TW" altLang="en-US" b="1" dirty="0"/>
              <a:t>什麼是續保</a:t>
            </a:r>
          </a:p>
          <a:p>
            <a:pPr marL="514350" indent="-514350">
              <a:buFont typeface="+mj-ea"/>
              <a:buAutoNum type="ea1ChtPeriod"/>
            </a:pPr>
            <a:r>
              <a:rPr lang="zh-TW" altLang="en-US" b="1" dirty="0"/>
              <a:t>續保的方式</a:t>
            </a:r>
          </a:p>
          <a:p>
            <a:pPr marL="514350" indent="-514350">
              <a:buFont typeface="+mj-ea"/>
              <a:buAutoNum type="ea1ChtPeriod"/>
            </a:pPr>
            <a:r>
              <a:rPr lang="zh-TW" altLang="en-US" b="1" dirty="0"/>
              <a:t>續保的優點</a:t>
            </a:r>
          </a:p>
          <a:p>
            <a:pPr marL="514350" indent="-514350">
              <a:buFont typeface="+mj-ea"/>
              <a:buAutoNum type="ea1ChtPeriod"/>
            </a:pPr>
            <a:r>
              <a:rPr lang="zh-TW" altLang="en-US" b="1" dirty="0" smtClean="0"/>
              <a:t>分辨</a:t>
            </a:r>
            <a:r>
              <a:rPr lang="en-US" altLang="zh-TW" b="1" dirty="0" smtClean="0"/>
              <a:t>『</a:t>
            </a:r>
            <a:r>
              <a:rPr lang="zh-TW" altLang="en-US" b="1" dirty="0"/>
              <a:t>續保</a:t>
            </a:r>
            <a:r>
              <a:rPr lang="en-US" altLang="zh-TW" b="1" dirty="0"/>
              <a:t>』</a:t>
            </a:r>
            <a:r>
              <a:rPr lang="zh-TW" altLang="en-US" b="1" dirty="0" smtClean="0"/>
              <a:t>條款</a:t>
            </a:r>
            <a:endParaRPr lang="en-US" altLang="zh-TW" b="1" dirty="0" smtClean="0"/>
          </a:p>
          <a:p>
            <a:pPr marL="514350" indent="-514350">
              <a:buFont typeface="+mj-ea"/>
              <a:buAutoNum type="ea1ChtPeriod"/>
            </a:pPr>
            <a:r>
              <a:rPr lang="en-US" altLang="zh-TW" b="1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1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一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 什麼</a:t>
            </a:r>
            <a:r>
              <a:rPr lang="zh-TW" altLang="en-US" b="1" dirty="0"/>
              <a:t>是續</a:t>
            </a:r>
            <a:r>
              <a:rPr lang="zh-TW" altLang="en-US" b="1" dirty="0" smtClean="0"/>
              <a:t>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endParaRPr lang="en-US" altLang="zh-TW" dirty="0" smtClean="0"/>
          </a:p>
          <a:p>
            <a:pPr marL="320040" lvl="1" indent="0">
              <a:buNone/>
            </a:pPr>
            <a:r>
              <a:rPr lang="zh-TW" altLang="en-US" dirty="0"/>
              <a:t>續保是一個</a:t>
            </a:r>
            <a:r>
              <a:rPr lang="zh-TW" altLang="en-US" b="1" dirty="0">
                <a:solidFill>
                  <a:srgbClr val="0070C0"/>
                </a:solidFill>
              </a:rPr>
              <a:t>保險合同</a:t>
            </a:r>
            <a:r>
              <a:rPr lang="zh-TW" altLang="en-US" dirty="0"/>
              <a:t>即將期滿時，</a:t>
            </a:r>
            <a:r>
              <a:rPr lang="zh-TW" altLang="en-US" b="1" dirty="0">
                <a:solidFill>
                  <a:srgbClr val="0070C0"/>
                </a:solidFill>
              </a:rPr>
              <a:t>投保人</a:t>
            </a:r>
            <a:r>
              <a:rPr lang="zh-TW" altLang="en-US" dirty="0"/>
              <a:t>向</a:t>
            </a:r>
            <a:r>
              <a:rPr lang="zh-TW" altLang="en-US" b="1" dirty="0">
                <a:solidFill>
                  <a:srgbClr val="0070C0"/>
                </a:solidFill>
              </a:rPr>
              <a:t>保險人</a:t>
            </a:r>
            <a:r>
              <a:rPr lang="zh-TW" altLang="en-US" dirty="0"/>
              <a:t>提出申請，要求延長該</a:t>
            </a:r>
            <a:r>
              <a:rPr lang="zh-TW" altLang="en-US" b="1" dirty="0">
                <a:solidFill>
                  <a:srgbClr val="0070C0"/>
                </a:solidFill>
              </a:rPr>
              <a:t>保險合同</a:t>
            </a:r>
            <a:r>
              <a:rPr lang="zh-TW" altLang="en-US" dirty="0"/>
              <a:t>的期限，保險人根據</a:t>
            </a:r>
            <a:r>
              <a:rPr lang="zh-TW" altLang="en-US" b="1" dirty="0">
                <a:solidFill>
                  <a:srgbClr val="0070C0"/>
                </a:solidFill>
              </a:rPr>
              <a:t>投保人</a:t>
            </a:r>
            <a:r>
              <a:rPr lang="zh-TW" altLang="en-US" dirty="0"/>
              <a:t>當時的實際情況，對原合同條件稍加修改而繼續對投保人簽約</a:t>
            </a:r>
            <a:r>
              <a:rPr lang="zh-TW" altLang="en-US" b="1" dirty="0">
                <a:solidFill>
                  <a:srgbClr val="0070C0"/>
                </a:solidFill>
              </a:rPr>
              <a:t>承保</a:t>
            </a:r>
            <a:r>
              <a:rPr lang="zh-TW" altLang="en-US" dirty="0"/>
              <a:t>的行為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24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二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 續</a:t>
            </a:r>
            <a:r>
              <a:rPr lang="zh-TW" altLang="en-US" b="1" dirty="0"/>
              <a:t>保的</a:t>
            </a:r>
            <a:r>
              <a:rPr lang="zh-TW" altLang="en-US" b="1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續保方式有三</a:t>
            </a:r>
            <a:r>
              <a:rPr lang="zh-TW" altLang="en-US" dirty="0" smtClean="0"/>
              <a:t>種</a:t>
            </a:r>
            <a:endParaRPr lang="en-US" altLang="zh-TW" dirty="0" smtClean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另訂新的</a:t>
            </a:r>
            <a:r>
              <a:rPr lang="zh-TW" altLang="en-US" dirty="0" smtClean="0"/>
              <a:t>保險契約</a:t>
            </a:r>
            <a:endParaRPr lang="en-US" altLang="zh-TW" dirty="0" smtClean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按原條件訂立“續保證明書</a:t>
            </a:r>
            <a:r>
              <a:rPr lang="zh-TW" altLang="en-US" dirty="0" smtClean="0"/>
              <a:t>”</a:t>
            </a:r>
            <a:endParaRPr lang="en-US" altLang="zh-TW" dirty="0" smtClean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將收取續保費的“續保收據”作為續保的憑證，一切條件按原</a:t>
            </a:r>
            <a:r>
              <a:rPr lang="zh-TW" altLang="en-US" b="1" dirty="0">
                <a:solidFill>
                  <a:srgbClr val="0070C0"/>
                </a:solidFill>
              </a:rPr>
              <a:t>保單</a:t>
            </a:r>
            <a:r>
              <a:rPr lang="zh-TW" altLang="en-US" dirty="0"/>
              <a:t>辦事。</a:t>
            </a:r>
          </a:p>
        </p:txBody>
      </p:sp>
    </p:spTree>
    <p:extLst>
      <p:ext uri="{BB962C8B-B14F-4D97-AF65-F5344CB8AC3E}">
        <p14:creationId xmlns:p14="http://schemas.microsoft.com/office/powerpoint/2010/main" val="232834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三</a:t>
            </a:r>
            <a:r>
              <a:rPr lang="en-US" altLang="zh-TW" b="1" dirty="0"/>
              <a:t>. </a:t>
            </a:r>
            <a:r>
              <a:rPr lang="zh-TW" altLang="en-US" b="1" dirty="0"/>
              <a:t>續保的優點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/>
              <a:t>對</a:t>
            </a:r>
            <a:r>
              <a:rPr lang="zh-TW" altLang="en-US" sz="2400" b="1" dirty="0">
                <a:solidFill>
                  <a:srgbClr val="0070C0"/>
                </a:solidFill>
              </a:rPr>
              <a:t>保險人</a:t>
            </a:r>
            <a:r>
              <a:rPr lang="zh-TW" altLang="en-US" b="1" dirty="0"/>
              <a:t>而言：</a:t>
            </a:r>
            <a:endParaRPr lang="en-US" altLang="zh-TW" b="1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穩定保單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減少開發新保單的工作和費用</a:t>
            </a:r>
            <a:endParaRPr lang="en-US" altLang="zh-TW" dirty="0"/>
          </a:p>
          <a:p>
            <a:r>
              <a:rPr lang="zh-TW" altLang="en-US" b="1" dirty="0"/>
              <a:t>對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投保人</a:t>
            </a:r>
            <a:r>
              <a:rPr lang="zh-TW" altLang="en-US" b="1" dirty="0"/>
              <a:t>而言：</a:t>
            </a:r>
            <a:endParaRPr lang="en-US" altLang="zh-TW" b="1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得到連續不斷的</a:t>
            </a:r>
            <a:r>
              <a:rPr lang="zh-TW" altLang="en-US" b="1" dirty="0">
                <a:solidFill>
                  <a:srgbClr val="0070C0"/>
                </a:solidFill>
              </a:rPr>
              <a:t>保險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zh-TW" altLang="en-US" dirty="0"/>
              <a:t>得到公司的</a:t>
            </a:r>
            <a:r>
              <a:rPr lang="zh-TW" altLang="en-US" b="1" dirty="0">
                <a:solidFill>
                  <a:srgbClr val="0070C0"/>
                </a:solidFill>
              </a:rPr>
              <a:t>優惠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96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四</a:t>
            </a:r>
            <a:r>
              <a:rPr lang="en-US" altLang="zh-TW" b="1" dirty="0" smtClean="0"/>
              <a:t>. </a:t>
            </a:r>
            <a:r>
              <a:rPr lang="zh-TW" altLang="en-US" b="1" dirty="0" smtClean="0"/>
              <a:t>分辨</a:t>
            </a:r>
            <a:r>
              <a:rPr lang="en-US" altLang="zh-TW" b="1" dirty="0"/>
              <a:t>『</a:t>
            </a:r>
            <a:r>
              <a:rPr lang="zh-TW" altLang="en-US" b="1" dirty="0"/>
              <a:t>續保</a:t>
            </a:r>
            <a:r>
              <a:rPr lang="en-US" altLang="zh-TW" b="1" dirty="0"/>
              <a:t>』</a:t>
            </a:r>
            <a:r>
              <a:rPr lang="zh-TW" altLang="en-US" b="1" dirty="0" smtClean="0"/>
              <a:t>條款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619672" y="2204864"/>
            <a:ext cx="5544616" cy="352839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C000"/>
                </a:solidFill>
                <a:latin typeface="+mn-ea"/>
              </a:rPr>
              <a:t>保證續保就是</a:t>
            </a:r>
            <a:endParaRPr lang="en-US" altLang="zh-TW" sz="2400" b="1" dirty="0" smtClean="0">
              <a:solidFill>
                <a:srgbClr val="FFC000"/>
              </a:solidFill>
              <a:latin typeface="+mn-ea"/>
            </a:endParaRPr>
          </a:p>
          <a:p>
            <a:pPr algn="ctr"/>
            <a:r>
              <a:rPr lang="zh-TW" altLang="en-US" sz="2400" dirty="0" smtClean="0">
                <a:latin typeface="+mn-ea"/>
              </a:rPr>
              <a:t>本公司不得拒絕</a:t>
            </a:r>
            <a:endParaRPr lang="en-US" altLang="zh-TW" sz="2400" dirty="0" smtClean="0">
              <a:latin typeface="+mn-ea"/>
            </a:endParaRPr>
          </a:p>
          <a:p>
            <a:pPr algn="ctr"/>
            <a:endParaRPr lang="en-US" altLang="zh-TW" sz="2400" dirty="0" smtClean="0">
              <a:latin typeface="+mn-ea"/>
            </a:endParaRPr>
          </a:p>
          <a:p>
            <a:pPr algn="ctr"/>
            <a:r>
              <a:rPr lang="zh-TW" altLang="en-US" sz="2400" dirty="0">
                <a:solidFill>
                  <a:srgbClr val="FFC000"/>
                </a:solidFill>
                <a:latin typeface="+mn-ea"/>
              </a:rPr>
              <a:t>非保證續保</a:t>
            </a:r>
            <a:r>
              <a:rPr lang="zh-TW" altLang="en-US" sz="2400" dirty="0" smtClean="0">
                <a:solidFill>
                  <a:srgbClr val="FFC000"/>
                </a:solidFill>
                <a:latin typeface="+mn-ea"/>
              </a:rPr>
              <a:t>就是</a:t>
            </a:r>
            <a:endParaRPr lang="en-US" altLang="zh-TW" sz="2400" dirty="0" smtClean="0">
              <a:solidFill>
                <a:srgbClr val="FFC000"/>
              </a:solidFill>
              <a:latin typeface="+mn-ea"/>
            </a:endParaRPr>
          </a:p>
          <a:p>
            <a:pPr algn="ctr"/>
            <a:r>
              <a:rPr lang="zh-TW" altLang="en-US" sz="2400" b="1" dirty="0">
                <a:latin typeface="+mn-ea"/>
              </a:rPr>
              <a:t>經本公司</a:t>
            </a:r>
            <a:r>
              <a:rPr lang="zh-TW" altLang="en-US" sz="2400" b="1" dirty="0" smtClean="0">
                <a:latin typeface="+mn-ea"/>
              </a:rPr>
              <a:t>同意</a:t>
            </a:r>
            <a:endParaRPr lang="en-US" altLang="zh-TW" sz="2400" b="1" dirty="0" smtClean="0">
              <a:latin typeface="+mn-ea"/>
            </a:endParaRPr>
          </a:p>
          <a:p>
            <a:pPr algn="ctr"/>
            <a:r>
              <a:rPr lang="zh-TW" altLang="en-US" sz="2400" dirty="0" smtClean="0">
                <a:latin typeface="+mn-ea"/>
              </a:rPr>
              <a:t>雙方無反對意思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9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非保證續</a:t>
            </a:r>
            <a:r>
              <a:rPr lang="zh-TW" altLang="en-US" b="1" dirty="0" smtClean="0"/>
              <a:t>保 → 經</a:t>
            </a:r>
            <a:r>
              <a:rPr lang="zh-TW" altLang="en-US" b="1" dirty="0"/>
              <a:t>本公司同意承保</a:t>
            </a:r>
            <a:endParaRPr lang="zh-TW" altLang="en-US" dirty="0"/>
          </a:p>
        </p:txBody>
      </p:sp>
      <p:pic>
        <p:nvPicPr>
          <p:cNvPr id="2050" name="Picture 2" descr="續保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30" y="1508403"/>
            <a:ext cx="6286500" cy="42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非保證續</a:t>
            </a:r>
            <a:r>
              <a:rPr lang="zh-TW" altLang="en-US" b="1" dirty="0" smtClean="0"/>
              <a:t>保 → 雙方</a:t>
            </a:r>
            <a:r>
              <a:rPr lang="zh-TW" altLang="en-US" b="1" dirty="0"/>
              <a:t>無反對意思</a:t>
            </a:r>
            <a:endParaRPr lang="zh-TW" altLang="en-US" dirty="0"/>
          </a:p>
        </p:txBody>
      </p:sp>
      <p:pic>
        <p:nvPicPr>
          <p:cNvPr id="3076" name="Picture 4" descr="續保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46" y="1642093"/>
            <a:ext cx="6641022" cy="445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4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非保證續</a:t>
            </a:r>
            <a:r>
              <a:rPr lang="zh-TW" altLang="en-US" b="1" dirty="0" smtClean="0"/>
              <a:t>保 → 自動</a:t>
            </a:r>
            <a:r>
              <a:rPr lang="zh-TW" altLang="en-US" b="1" dirty="0"/>
              <a:t>續保</a:t>
            </a:r>
            <a:endParaRPr lang="zh-TW" altLang="en-US" dirty="0"/>
          </a:p>
        </p:txBody>
      </p:sp>
      <p:pic>
        <p:nvPicPr>
          <p:cNvPr id="4098" name="Picture 2" descr="續保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8" y="1424771"/>
            <a:ext cx="6915150" cy="48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98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243</Words>
  <Application>Microsoft Office PowerPoint</Application>
  <PresentationFormat>如螢幕大小 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公正</vt:lpstr>
      <vt:lpstr>續保作業</vt:lpstr>
      <vt:lpstr>大綱</vt:lpstr>
      <vt:lpstr>一. 什麼是續保</vt:lpstr>
      <vt:lpstr>二. 續保的方式</vt:lpstr>
      <vt:lpstr>三. 續保的優點</vt:lpstr>
      <vt:lpstr>四. 分辨『續保』條款</vt:lpstr>
      <vt:lpstr>非保證續保 → 經本公司同意承保</vt:lpstr>
      <vt:lpstr>非保證續保 → 雙方無反對意思</vt:lpstr>
      <vt:lpstr>非保證續保 → 自動續保</vt:lpstr>
      <vt:lpstr>需要爭取的續保 → 沒有寫清楚</vt:lpstr>
      <vt:lpstr>保證續保 → 不得拒絕續保</vt:lpstr>
      <vt:lpstr>不完整的保證續保 →  除經主管機關核准停止銷售</vt:lpstr>
      <vt:lpstr>五.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續保作業</dc:title>
  <dc:creator>陳伯南</dc:creator>
  <cp:lastModifiedBy>陳伯南</cp:lastModifiedBy>
  <cp:revision>45</cp:revision>
  <dcterms:created xsi:type="dcterms:W3CDTF">2017-05-31T02:22:20Z</dcterms:created>
  <dcterms:modified xsi:type="dcterms:W3CDTF">2017-05-31T03:34:23Z</dcterms:modified>
</cp:coreProperties>
</file>