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70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72" r:id="rId13"/>
    <p:sldId id="280" r:id="rId14"/>
    <p:sldId id="281" r:id="rId15"/>
    <p:sldId id="282" r:id="rId16"/>
    <p:sldId id="283" r:id="rId17"/>
    <p:sldId id="284" r:id="rId18"/>
    <p:sldId id="285" r:id="rId19"/>
    <p:sldId id="279" r:id="rId20"/>
    <p:sldId id="286" r:id="rId21"/>
    <p:sldId id="287" r:id="rId22"/>
    <p:sldId id="288" r:id="rId23"/>
    <p:sldId id="289" r:id="rId24"/>
    <p:sldId id="262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49499" autoAdjust="0"/>
  </p:normalViewPr>
  <p:slideViewPr>
    <p:cSldViewPr>
      <p:cViewPr varScale="1">
        <p:scale>
          <a:sx n="50" d="100"/>
          <a:sy n="50" d="100"/>
        </p:scale>
        <p:origin x="-18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86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CA1EF-6A43-4E29-9DEF-ED5ECCF99580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73295-2EF2-411F-BDEC-80611601E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018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精誠下傳檔=&gt;符合續保資格，非自動續保</a:t>
            </a:r>
            <a:r>
              <a:rPr lang="zh-TW" altLang="en-US">
                <a:latin typeface="新細明體"/>
                <a:ea typeface="新細明體"/>
              </a:rPr>
              <a:t>。</a:t>
            </a:r>
            <a:endParaRPr lang="en-US" altLang="zh-TW"/>
          </a:p>
          <a:p>
            <a:r>
              <a:rPr lang="zh-TW" altLang="en-US"/>
              <a:t>郵局下傳檔</a:t>
            </a:r>
            <a:r>
              <a:rPr lang="zh-TW" altLang="en-US">
                <a:latin typeface="新細明體"/>
                <a:ea typeface="新細明體"/>
              </a:rPr>
              <a:t>=&gt;</a:t>
            </a:r>
            <a:r>
              <a:rPr lang="zh-TW" altLang="en-US"/>
              <a:t>不續保通知函</a:t>
            </a:r>
            <a:r>
              <a:rPr lang="zh-TW" altLang="en-US">
                <a:latin typeface="新細明體"/>
                <a:ea typeface="新細明體"/>
              </a:rPr>
              <a:t>。</a:t>
            </a:r>
            <a:br>
              <a:rPr lang="en-US" dirty="0"/>
            </a:br>
            <a:r>
              <a:rPr lang="zh-TW" altLang="en-US"/>
              <a:t>商機=&gt;個意續保件</a:t>
            </a:r>
            <a:r>
              <a:rPr lang="en-US" altLang="zh-TW" dirty="0"/>
              <a:t>, </a:t>
            </a:r>
            <a:r>
              <a:rPr lang="zh-TW" altLang="en-US"/>
              <a:t>活力平安自動續保</a:t>
            </a:r>
            <a:r>
              <a:rPr lang="en-US" altLang="zh-TW" dirty="0"/>
              <a:t>, </a:t>
            </a:r>
            <a:r>
              <a:rPr lang="zh-TW" altLang="en-US"/>
              <a:t>意外險</a:t>
            </a:r>
            <a:r>
              <a:rPr lang="en-US" altLang="zh-TW" dirty="0"/>
              <a:t>APP，</a:t>
            </a:r>
            <a:r>
              <a:rPr lang="zh-TW" altLang="en-US"/>
              <a:t>符合續保</a:t>
            </a:r>
            <a:r>
              <a:rPr lang="zh-TW" altLang="en-US">
                <a:latin typeface="新細明體"/>
                <a:ea typeface="新細明體"/>
              </a:rPr>
              <a:t>。</a:t>
            </a:r>
            <a:endParaRPr lang="zh-TW">
              <a:latin typeface="新細明體"/>
              <a:ea typeface="新細明體"/>
            </a:endParaRPr>
          </a:p>
          <a:p>
            <a:endParaRPr lang="zh-TW" altLang="en-US" dirty="0">
              <a:latin typeface="新細明體"/>
              <a:ea typeface="新細明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3295-2EF2-411F-BDEC-80611601E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135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Calibri"/>
              <a:ea typeface="新細明體"/>
            </a:endParaRPr>
          </a:p>
          <a:p>
            <a:endParaRPr lang="zh-TW" altLang="en-US" dirty="0">
              <a:latin typeface="新細明體"/>
              <a:ea typeface="新細明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3295-2EF2-411F-BDEC-80611601E5E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913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Calibri"/>
              <a:ea typeface="新細明體"/>
            </a:endParaRPr>
          </a:p>
          <a:p>
            <a:endParaRPr lang="zh-TW" altLang="en-US" dirty="0">
              <a:latin typeface="新細明體"/>
              <a:ea typeface="新細明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3295-2EF2-411F-BDEC-80611601E5E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403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Calibri"/>
              <a:ea typeface="新細明體"/>
            </a:endParaRPr>
          </a:p>
          <a:p>
            <a:endParaRPr lang="zh-TW" altLang="en-US" dirty="0">
              <a:latin typeface="新細明體"/>
              <a:ea typeface="新細明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3295-2EF2-411F-BDEC-80611601E5E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152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Calibri"/>
              <a:ea typeface="新細明體"/>
            </a:endParaRPr>
          </a:p>
          <a:p>
            <a:endParaRPr lang="zh-TW" altLang="en-US" dirty="0">
              <a:latin typeface="新細明體"/>
              <a:ea typeface="新細明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3295-2EF2-411F-BDEC-80611601E5E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605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Calibri"/>
              <a:ea typeface="新細明體"/>
            </a:endParaRPr>
          </a:p>
          <a:p>
            <a:endParaRPr lang="zh-TW" altLang="en-US" dirty="0">
              <a:latin typeface="新細明體"/>
              <a:ea typeface="新細明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3295-2EF2-411F-BDEC-80611601E5E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096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>
                <a:solidFill>
                  <a:srgbClr val="FFFFFF"/>
                </a:solidFill>
              </a:rPr>
              <a:t>申請書類別</a:t>
            </a:r>
            <a:endParaRPr lang="en-US" altLang="zh-TW">
              <a:solidFill>
                <a:srgbClr val="FFFFFF"/>
              </a:solidFill>
            </a:endParaRPr>
          </a:p>
          <a:p>
            <a:r>
              <a:rPr lang="en-US" dirty="0" err="1"/>
              <a:t>企業管理者人身意外保險要保書</a:t>
            </a:r>
          </a:p>
          <a:p>
            <a:r>
              <a:rPr lang="en-US" dirty="0" err="1"/>
              <a:t>人身意外保險要保書</a:t>
            </a:r>
            <a:r>
              <a:rPr lang="en-US" dirty="0"/>
              <a:t>         </a:t>
            </a:r>
            <a:endParaRPr lang="en-US"/>
          </a:p>
          <a:p>
            <a:r>
              <a:rPr lang="en-US" dirty="0" err="1"/>
              <a:t>安心傷害保險要保書</a:t>
            </a:r>
            <a:r>
              <a:rPr lang="en-US" dirty="0"/>
              <a:t>         </a:t>
            </a:r>
            <a:endParaRPr lang="en-US"/>
          </a:p>
          <a:p>
            <a:r>
              <a:rPr lang="en-US" dirty="0"/>
              <a:t>安心傷害321保險要保書      </a:t>
            </a:r>
            <a:endParaRPr lang="en-US"/>
          </a:p>
          <a:p>
            <a:r>
              <a:rPr lang="en-US" dirty="0" err="1"/>
              <a:t>微型保單</a:t>
            </a:r>
            <a:r>
              <a:rPr lang="en-US" dirty="0"/>
              <a:t>                   </a:t>
            </a:r>
            <a:endParaRPr lang="en-US"/>
          </a:p>
          <a:p>
            <a:r>
              <a:rPr lang="en-US" dirty="0" err="1"/>
              <a:t>意外險續保通知單</a:t>
            </a:r>
            <a:r>
              <a:rPr lang="en-US" dirty="0"/>
              <a:t>(</a:t>
            </a:r>
            <a:r>
              <a:rPr lang="en-US" dirty="0" err="1"/>
              <a:t>專案</a:t>
            </a:r>
            <a:r>
              <a:rPr lang="en-US" dirty="0"/>
              <a:t>)     </a:t>
            </a:r>
            <a:endParaRPr lang="en-US"/>
          </a:p>
          <a:p>
            <a:r>
              <a:rPr lang="en-US" dirty="0" err="1"/>
              <a:t>意外險閤家安</a:t>
            </a:r>
            <a:r>
              <a:rPr lang="en-US" dirty="0"/>
              <a:t>               </a:t>
            </a:r>
            <a:endParaRPr lang="en-US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3295-2EF2-411F-BDEC-80611601E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184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>
                <a:solidFill>
                  <a:srgbClr val="FFFFFF"/>
                </a:solidFill>
              </a:rPr>
              <a:t>申請書類別</a:t>
            </a:r>
            <a:endParaRPr lang="en-US" altLang="zh-TW">
              <a:solidFill>
                <a:srgbClr val="FFFFFF"/>
              </a:solidFill>
            </a:endParaRPr>
          </a:p>
          <a:p>
            <a:r>
              <a:rPr lang="en-US" dirty="0" err="1"/>
              <a:t>企業管理者人身意外保險要保書</a:t>
            </a:r>
          </a:p>
          <a:p>
            <a:r>
              <a:rPr lang="en-US" dirty="0" err="1"/>
              <a:t>人身意外保險要保書</a:t>
            </a:r>
            <a:r>
              <a:rPr lang="en-US" dirty="0"/>
              <a:t>         </a:t>
            </a:r>
            <a:endParaRPr lang="en-US"/>
          </a:p>
          <a:p>
            <a:r>
              <a:rPr lang="en-US" dirty="0" err="1"/>
              <a:t>安心傷害保險要保書</a:t>
            </a:r>
            <a:r>
              <a:rPr lang="en-US" dirty="0"/>
              <a:t>         </a:t>
            </a:r>
            <a:endParaRPr lang="en-US"/>
          </a:p>
          <a:p>
            <a:r>
              <a:rPr lang="en-US" dirty="0"/>
              <a:t>安心傷害321保險要保書      </a:t>
            </a:r>
            <a:endParaRPr lang="en-US"/>
          </a:p>
          <a:p>
            <a:r>
              <a:rPr lang="en-US" dirty="0" err="1"/>
              <a:t>微型保單</a:t>
            </a:r>
            <a:r>
              <a:rPr lang="en-US" dirty="0"/>
              <a:t>                   </a:t>
            </a:r>
            <a:endParaRPr lang="en-US"/>
          </a:p>
          <a:p>
            <a:r>
              <a:rPr lang="en-US" dirty="0" err="1"/>
              <a:t>意外險續保通知單</a:t>
            </a:r>
            <a:r>
              <a:rPr lang="en-US" dirty="0"/>
              <a:t>(</a:t>
            </a:r>
            <a:r>
              <a:rPr lang="en-US" dirty="0" err="1"/>
              <a:t>專案</a:t>
            </a:r>
            <a:r>
              <a:rPr lang="en-US" dirty="0"/>
              <a:t>)     </a:t>
            </a:r>
            <a:endParaRPr lang="en-US"/>
          </a:p>
          <a:p>
            <a:r>
              <a:rPr lang="en-US" dirty="0" err="1"/>
              <a:t>意外險閤家安</a:t>
            </a:r>
            <a:r>
              <a:rPr lang="en-US" dirty="0"/>
              <a:t>               </a:t>
            </a:r>
            <a:endParaRPr lang="en-US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3295-2EF2-411F-BDEC-80611601E5E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97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pk_nb_nb571ms2</a:t>
            </a:r>
            <a:b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TW" altLang="en-US" dirty="0"/>
              <a:t>網投定壽續保條件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天</a:t>
            </a:r>
            <a:r>
              <a:rPr lang="en-US" altLang="zh-TW" dirty="0"/>
              <a:t>, 7</a:t>
            </a:r>
            <a:r>
              <a:rPr lang="zh-TW" altLang="en-US" dirty="0"/>
              <a:t>天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30</a:t>
            </a:r>
            <a:r>
              <a:rPr lang="zh-TW" altLang="en-US" dirty="0"/>
              <a:t>天</a:t>
            </a:r>
            <a:endParaRPr lang="en-US" altLang="zh-TW" dirty="0"/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補辦檢核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本件超過續保年齡，不受理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申辦網路投保，累計公司傷害險額度超過限額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申辦網路投保，累計公司傷害險額度超過限額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申辦網路投保，累計同業傷害險額度超過限額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/>
              <a:t>5.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申辦網路投保，累計同業人壽保險額度超過限額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疑為相似名單，請至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AML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系統確認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呈資深核保人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(AML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加強保戶審查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呈行政管理部首席核保人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(AML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加強保戶審查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pk_nb_nb571ms3</a:t>
            </a:r>
            <a:endParaRPr lang="en-US" altLang="zh-TW" dirty="0"/>
          </a:p>
          <a:p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活力平安自動續保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第二階段續保</a:t>
            </a:r>
            <a:endParaRPr lang="en-US" altLang="zh-TW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風險資料庫及受理規定	</a:t>
            </a:r>
            <a:b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zh-TW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、續保前一年新增道德風險黑名單，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T901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T998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 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 (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關鍵人行為中身分為保戶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、針對投保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方案，此被保人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下無投保醫療險主附約者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核保型態為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 T 1 2 3 a n s v p l r e o b)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，保障狀況若為失效或解約亦算無投保者 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、續保前一年被保險人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項下，有理賠重疾、殘廢、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ICD(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依照團保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、意外事故日期超過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個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不含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個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其中若遇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ICD(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依照團保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)+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理賠只有門診者則可續保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詳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ICD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加理賠只有門診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畫面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.doc) 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、逾齡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兒童方案滿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歲及年滿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75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足歲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方案年滿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65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足歲，或傷害醫療超過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單、保險期間未滿一年 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、未滿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足歲累額超過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萬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(Z679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Z680) 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、保險年齡超過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71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歲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含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以上，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因為要專任生調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、被保險人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61~75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歲，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3%,K,K2,03,04,05,20,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閤家安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活力平安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平安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-going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，累計危險保額不得超過新臺幣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1200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萬元。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(Z085) 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、未滿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足歲，累計同業保額超過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1200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萬。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(Z681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Z682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Z683) 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、累計同業人壽險人壽保險及傷害保險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含主、附約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超過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2501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萬以上。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(Z048) 	</a:t>
            </a:r>
          </a:p>
          <a:p>
            <a:endParaRPr lang="zh-TW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3295-2EF2-411F-BDEC-80611601E5E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17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974B3A4-CCE2-40CC-9E35-8D3F9993C93C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續保作業</a:t>
            </a:r>
          </a:p>
        </p:txBody>
      </p:sp>
    </p:spTree>
    <p:extLst>
      <p:ext uri="{BB962C8B-B14F-4D97-AF65-F5344CB8AC3E}">
        <p14:creationId xmlns:p14="http://schemas.microsoft.com/office/powerpoint/2010/main" val="95654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>
                <a:latin typeface="微軟正黑體"/>
                <a:ea typeface="微軟正黑體"/>
              </a:rPr>
              <a:t>個意險續保資料套印下傳作業</a:t>
            </a:r>
            <a:endParaRPr lang="en-US">
              <a:latin typeface="微軟正黑體"/>
              <a:ea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pPr>
              <a:spcBef>
                <a:spcPts val="300"/>
              </a:spcBef>
              <a:buFont typeface="Arial"/>
              <a:buChar char="•"/>
            </a:pPr>
            <a:r>
              <a:rPr lang="zh-TW" altLang="en-US" sz="3000" b="1">
                <a:latin typeface="新細明體"/>
                <a:ea typeface="新細明體"/>
              </a:rPr>
              <a:t>保單狀態：P,   </a:t>
            </a:r>
            <a:r>
              <a:rPr lang="zh-TW" sz="3000" b="1">
                <a:latin typeface="新細明體"/>
                <a:ea typeface="新細明體"/>
              </a:rPr>
              <a:t>符合</a:t>
            </a:r>
            <a:r>
              <a:rPr lang="zh-TW" altLang="en-US" sz="3000" b="1">
                <a:latin typeface="新細明體"/>
                <a:ea typeface="新細明體"/>
              </a:rPr>
              <a:t>公司</a:t>
            </a:r>
            <a:r>
              <a:rPr lang="zh-TW" sz="3000" b="1">
                <a:latin typeface="新細明體"/>
                <a:ea typeface="新細明體"/>
              </a:rPr>
              <a:t>自動續保</a:t>
            </a:r>
            <a:r>
              <a:rPr lang="zh-TW" altLang="en-US" sz="3000" b="1">
                <a:latin typeface="新細明體"/>
                <a:ea typeface="新細明體"/>
              </a:rPr>
              <a:t>。</a:t>
            </a:r>
            <a:endParaRPr lang="en-US" altLang="zh-TW" sz="3000" b="1">
              <a:latin typeface="新細明體"/>
              <a:ea typeface="新細明體"/>
            </a:endParaRPr>
          </a:p>
          <a:p>
            <a:pPr>
              <a:spcBef>
                <a:spcPts val="300"/>
              </a:spcBef>
              <a:buFont typeface="Arial"/>
              <a:buChar char="•"/>
            </a:pPr>
            <a:r>
              <a:rPr lang="zh-TW" altLang="en-US" sz="3000" b="1">
                <a:latin typeface="新細明體"/>
                <a:ea typeface="新細明體"/>
              </a:rPr>
              <a:t>檢核</a:t>
            </a:r>
            <a:endParaRPr lang="zh-TW" altLang="en-US" sz="3000" b="1" dirty="0">
              <a:latin typeface="新細明體"/>
              <a:ea typeface="新細明體"/>
            </a:endParaRPr>
          </a:p>
          <a:p>
            <a:pPr>
              <a:spcBef>
                <a:spcPts val="300"/>
              </a:spcBef>
              <a:buClr>
                <a:srgbClr val="D34817"/>
              </a:buClr>
              <a:buFont typeface="Arial"/>
              <a:buChar char="•"/>
            </a:pPr>
            <a:endParaRPr lang="zh-TW" altLang="en-US" sz="3000" dirty="0">
              <a:latin typeface="新細明體"/>
              <a:ea typeface="新細明體"/>
            </a:endParaRPr>
          </a:p>
          <a:p>
            <a:pPr>
              <a:spcBef>
                <a:spcPts val="300"/>
              </a:spcBef>
              <a:buClr>
                <a:srgbClr val="D34817"/>
              </a:buClr>
              <a:buFont typeface="Arial"/>
              <a:buChar char="•"/>
            </a:pPr>
            <a:endParaRPr lang="zh-TW" altLang="en-US" sz="3000" dirty="0">
              <a:latin typeface="新細明體"/>
              <a:ea typeface="新細明體"/>
            </a:endParaRPr>
          </a:p>
          <a:p>
            <a:pPr>
              <a:spcBef>
                <a:spcPts val="300"/>
              </a:spcBef>
              <a:buClr>
                <a:srgbClr val="D34817"/>
              </a:buClr>
              <a:buFont typeface="Arial"/>
              <a:buChar char="•"/>
            </a:pPr>
            <a:endParaRPr lang="zh-TW" altLang="en-US" sz="3000" dirty="0">
              <a:latin typeface="新細明體"/>
              <a:ea typeface="新細明體"/>
            </a:endParaRPr>
          </a:p>
          <a:p>
            <a:pPr>
              <a:spcBef>
                <a:spcPts val="300"/>
              </a:spcBef>
              <a:buClr>
                <a:srgbClr val="D34817"/>
              </a:buClr>
              <a:buFont typeface="Arial"/>
              <a:buChar char="•"/>
            </a:pPr>
            <a:endParaRPr lang="zh-TW" altLang="en-US" sz="3000" dirty="0">
              <a:latin typeface="新細明體"/>
              <a:ea typeface="新細明體"/>
            </a:endParaRPr>
          </a:p>
          <a:p>
            <a:pPr>
              <a:spcBef>
                <a:spcPts val="300"/>
              </a:spcBef>
              <a:buClr>
                <a:srgbClr val="D34817"/>
              </a:buClr>
              <a:buFont typeface="Arial"/>
              <a:buChar char="•"/>
            </a:pPr>
            <a:endParaRPr lang="zh-TW" altLang="en-US" sz="3000" dirty="0">
              <a:latin typeface="新細明體"/>
              <a:ea typeface="新細明體"/>
            </a:endParaRPr>
          </a:p>
          <a:p>
            <a:pPr>
              <a:spcBef>
                <a:spcPts val="300"/>
              </a:spcBef>
              <a:buClr>
                <a:srgbClr val="D34817"/>
              </a:buClr>
              <a:buFont typeface="Arial"/>
              <a:buChar char="•"/>
            </a:pPr>
            <a:r>
              <a:rPr lang="zh-TW" altLang="en-US" sz="3000" b="1">
                <a:latin typeface="新細明體"/>
                <a:ea typeface="新細明體"/>
              </a:rPr>
              <a:t>結果</a:t>
            </a:r>
          </a:p>
          <a:p>
            <a:pPr lvl="1">
              <a:spcBef>
                <a:spcPts val="300"/>
              </a:spcBef>
              <a:buFont typeface="Arial"/>
              <a:buChar char="•"/>
            </a:pPr>
            <a:r>
              <a:rPr lang="zh-TW" sz="2800">
                <a:latin typeface="新細明體"/>
                <a:ea typeface="新細明體"/>
              </a:rPr>
              <a:t>出</a:t>
            </a:r>
            <a:r>
              <a:rPr lang="zh-TW" altLang="en-US" sz="2800">
                <a:latin typeface="新細明體"/>
                <a:ea typeface="新細明體"/>
              </a:rPr>
              <a:t>續保通知函和</a:t>
            </a:r>
            <a:r>
              <a:rPr lang="zh-TW" sz="2800">
                <a:latin typeface="新細明體"/>
                <a:ea typeface="新細明體"/>
              </a:rPr>
              <a:t>不續保通知函</a:t>
            </a:r>
            <a:endParaRPr lang="zh-TW" altLang="en-US" sz="2800" b="1">
              <a:latin typeface="新細明體"/>
              <a:ea typeface="新細明體"/>
            </a:endParaRPr>
          </a:p>
          <a:p>
            <a:pPr>
              <a:spcBef>
                <a:spcPts val="300"/>
              </a:spcBef>
              <a:buClr>
                <a:srgbClr val="D34817"/>
              </a:buClr>
              <a:buFont typeface="Arial"/>
              <a:buChar char="•"/>
            </a:pPr>
            <a:endParaRPr lang="zh-TW" altLang="en-US" sz="3000" b="1" dirty="0">
              <a:latin typeface="新細明體"/>
              <a:ea typeface="新細明體"/>
            </a:endParaRPr>
          </a:p>
          <a:p>
            <a:pPr>
              <a:spcBef>
                <a:spcPts val="300"/>
              </a:spcBef>
              <a:buClr>
                <a:srgbClr val="D34817"/>
              </a:buClr>
              <a:buFont typeface="Arial"/>
              <a:buChar char="•"/>
            </a:pPr>
            <a:endParaRPr lang="zh-TW" altLang="en-US" sz="3000" dirty="0">
              <a:latin typeface="新細明體"/>
              <a:ea typeface="新細明體"/>
            </a:endParaRPr>
          </a:p>
          <a:p>
            <a:pPr marL="0" indent="0">
              <a:spcBef>
                <a:spcPts val="300"/>
              </a:spcBef>
              <a:buClr>
                <a:srgbClr val="D34817"/>
              </a:buClr>
              <a:buNone/>
            </a:pPr>
            <a:endParaRPr lang="zh-TW" altLang="en-US" sz="3000" dirty="0">
              <a:latin typeface="新細明體"/>
              <a:ea typeface="新細明體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CD78A44-6ECA-4DF1-8E88-D2AA7434E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994377"/>
              </p:ext>
            </p:extLst>
          </p:nvPr>
        </p:nvGraphicFramePr>
        <p:xfrm>
          <a:off x="2072306" y="2162175"/>
          <a:ext cx="7105649" cy="3017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05174">
                  <a:extLst>
                    <a:ext uri="{9D8B030D-6E8A-4147-A177-3AD203B41FA5}">
                      <a16:colId xmlns:a16="http://schemas.microsoft.com/office/drawing/2014/main" val="3707482500"/>
                    </a:ext>
                  </a:extLst>
                </a:gridCol>
                <a:gridCol w="3800475">
                  <a:extLst>
                    <a:ext uri="{9D8B030D-6E8A-4147-A177-3AD203B41FA5}">
                      <a16:colId xmlns:a16="http://schemas.microsoft.com/office/drawing/2014/main" val="3412325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公司內部檔</a:t>
                      </a:r>
                      <a:endParaRPr lang="zh-TW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關鍵行為人為保戶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84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殘廢或重大傷病</a:t>
                      </a:r>
                      <a:endParaRPr lang="zh-TW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疾病   </a:t>
                      </a:r>
                      <a:r>
                        <a:rPr lang="en-US" altLang="zh-TW" sz="2400" b="0" i="0" u="none" strike="noStrike" noProof="0" dirty="0" err="1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icd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   </a:t>
                      </a: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碼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73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意外事故日期超過3個</a:t>
                      </a:r>
                      <a:endParaRPr lang="zh-TW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年齡未在續保險種區間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49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保險年齡超過71歲</a:t>
                      </a:r>
                      <a:endParaRPr lang="zh-TW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傷害醫療超過2單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未滿15足歲累額超過200萬,未滿15足歲，累計同業保額超過1200萬</a:t>
                      </a:r>
                      <a:endParaRPr lang="zh-TW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被保險人61~75</a:t>
                      </a: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歲，</a:t>
                      </a: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不得超過1200萬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818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94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>
                <a:latin typeface="微軟正黑體"/>
                <a:ea typeface="微軟正黑體"/>
              </a:rPr>
              <a:t>個意險續保資料套印下傳作業</a:t>
            </a:r>
            <a:endParaRPr lang="en-US">
              <a:latin typeface="微軟正黑體"/>
              <a:ea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pPr>
              <a:spcBef>
                <a:spcPts val="300"/>
              </a:spcBef>
              <a:buFont typeface="Arial"/>
              <a:buChar char="•"/>
            </a:pPr>
            <a:r>
              <a:rPr lang="zh-TW" altLang="en-US" sz="3000" b="1">
                <a:latin typeface="新細明體"/>
                <a:ea typeface="新細明體"/>
              </a:rPr>
              <a:t>保單狀態：P,   不</a:t>
            </a:r>
            <a:r>
              <a:rPr lang="zh-TW" sz="3000" b="1">
                <a:latin typeface="新細明體"/>
                <a:ea typeface="新細明體"/>
              </a:rPr>
              <a:t>符合</a:t>
            </a:r>
            <a:r>
              <a:rPr lang="zh-TW" altLang="en-US" sz="3000" b="1">
                <a:latin typeface="新細明體"/>
                <a:ea typeface="新細明體"/>
              </a:rPr>
              <a:t>公司</a:t>
            </a:r>
            <a:r>
              <a:rPr lang="zh-TW" sz="3000" b="1">
                <a:latin typeface="新細明體"/>
                <a:ea typeface="新細明體"/>
              </a:rPr>
              <a:t>自動續保</a:t>
            </a:r>
            <a:r>
              <a:rPr lang="zh-TW" altLang="en-US" sz="3000" b="1">
                <a:latin typeface="新細明體"/>
                <a:ea typeface="新細明體"/>
              </a:rPr>
              <a:t>。</a:t>
            </a:r>
            <a:endParaRPr lang="en-US" altLang="zh-TW" sz="3000" b="1">
              <a:latin typeface="新細明體"/>
              <a:ea typeface="新細明體"/>
            </a:endParaRPr>
          </a:p>
          <a:p>
            <a:pPr>
              <a:spcBef>
                <a:spcPts val="300"/>
              </a:spcBef>
              <a:buFont typeface="Arial"/>
              <a:buChar char="•"/>
            </a:pPr>
            <a:r>
              <a:rPr lang="zh-TW" altLang="en-US" sz="3000" b="1">
                <a:latin typeface="新細明體"/>
                <a:ea typeface="新細明體"/>
              </a:rPr>
              <a:t>檢核</a:t>
            </a:r>
            <a:endParaRPr lang="zh-TW" altLang="en-US" sz="3000" dirty="0">
              <a:latin typeface="新細明體"/>
              <a:ea typeface="新細明體"/>
            </a:endParaRPr>
          </a:p>
          <a:p>
            <a:pPr marL="0" indent="0">
              <a:spcBef>
                <a:spcPts val="300"/>
              </a:spcBef>
              <a:buClr>
                <a:srgbClr val="D34817"/>
              </a:buClr>
              <a:buNone/>
            </a:pPr>
            <a:endParaRPr lang="zh-TW" altLang="en-US" sz="3000" dirty="0">
              <a:latin typeface="新細明體"/>
              <a:ea typeface="新細明體"/>
            </a:endParaRPr>
          </a:p>
          <a:p>
            <a:pPr marL="0" indent="0">
              <a:spcBef>
                <a:spcPts val="300"/>
              </a:spcBef>
              <a:buNone/>
            </a:pPr>
            <a:endParaRPr lang="zh-TW" altLang="en-US" sz="3000" dirty="0">
              <a:latin typeface="新細明體"/>
              <a:ea typeface="新細明體"/>
            </a:endParaRPr>
          </a:p>
          <a:p>
            <a:pPr marL="0" indent="0">
              <a:spcBef>
                <a:spcPts val="300"/>
              </a:spcBef>
              <a:buNone/>
            </a:pPr>
            <a:endParaRPr lang="zh-TW" altLang="en-US" sz="3000" dirty="0">
              <a:latin typeface="新細明體"/>
              <a:ea typeface="新細明體"/>
            </a:endParaRPr>
          </a:p>
          <a:p>
            <a:pPr marL="0" indent="0">
              <a:spcBef>
                <a:spcPts val="300"/>
              </a:spcBef>
              <a:buNone/>
            </a:pPr>
            <a:endParaRPr lang="zh-TW" altLang="en-US" sz="3000" dirty="0">
              <a:latin typeface="新細明體"/>
              <a:ea typeface="新細明體"/>
            </a:endParaRPr>
          </a:p>
          <a:p>
            <a:pPr>
              <a:spcBef>
                <a:spcPts val="300"/>
              </a:spcBef>
              <a:buFont typeface="Arial"/>
              <a:buChar char="•"/>
            </a:pPr>
            <a:r>
              <a:rPr lang="zh-TW" altLang="en-US" sz="3000" b="1">
                <a:latin typeface="新細明體"/>
                <a:ea typeface="新細明體"/>
              </a:rPr>
              <a:t>結果</a:t>
            </a:r>
          </a:p>
          <a:p>
            <a:pPr lvl="1">
              <a:spcBef>
                <a:spcPts val="300"/>
              </a:spcBef>
              <a:buFont typeface="Arial"/>
              <a:buChar char="•"/>
            </a:pPr>
            <a:r>
              <a:rPr lang="zh-TW" sz="2800">
                <a:latin typeface="新細明體"/>
                <a:ea typeface="新細明體"/>
              </a:rPr>
              <a:t>出續保通知函</a:t>
            </a:r>
            <a:endParaRPr lang="zh-TW" altLang="en-US" sz="2800" b="1">
              <a:latin typeface="新細明體"/>
              <a:ea typeface="新細明體"/>
            </a:endParaRPr>
          </a:p>
          <a:p>
            <a:pPr lvl="1">
              <a:spcBef>
                <a:spcPts val="300"/>
              </a:spcBef>
              <a:buFont typeface="Arial"/>
              <a:buChar char="•"/>
            </a:pPr>
            <a:endParaRPr lang="zh-TW" altLang="en-US" sz="2800" b="1" dirty="0">
              <a:latin typeface="新細明體"/>
              <a:ea typeface="新細明體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CD78A44-6ECA-4DF1-8E88-D2AA7434E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308191"/>
              </p:ext>
            </p:extLst>
          </p:nvPr>
        </p:nvGraphicFramePr>
        <p:xfrm>
          <a:off x="2028825" y="2381250"/>
          <a:ext cx="6972299" cy="173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37074825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12325174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公司內部檔</a:t>
                      </a:r>
                      <a:endParaRPr lang="zh-TW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殘廢或重大傷病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172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</a:rPr>
                        <a:t>被保險人61~75歲，不得超過1200萬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未投保滿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1</a:t>
                      </a: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年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84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年齡未在續保險種區間</a:t>
                      </a:r>
                      <a:endParaRPr lang="zh-TW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排除集體微型商品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Y8A01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734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30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9525"/>
            <a:r>
              <a:rPr lang="zh-TW" b="1">
                <a:latin typeface="微軟正黑體"/>
                <a:ea typeface="微軟正黑體"/>
              </a:rPr>
              <a:t>意外險網路投保續保資料下傳 </a:t>
            </a:r>
            <a:endParaRPr lang="zh-TW">
              <a:latin typeface="微軟正黑體"/>
              <a:ea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pPr>
              <a:spcBef>
                <a:spcPts val="300"/>
              </a:spcBef>
              <a:buFont typeface="Arial"/>
              <a:buChar char="•"/>
            </a:pPr>
            <a:r>
              <a:rPr lang="zh-TW" altLang="en-US" sz="3000" b="1">
                <a:latin typeface="新細明體"/>
                <a:ea typeface="新細明體"/>
              </a:rPr>
              <a:t>輸入</a:t>
            </a:r>
          </a:p>
          <a:p>
            <a:pPr lvl="1">
              <a:spcBef>
                <a:spcPts val="300"/>
              </a:spcBef>
              <a:buFont typeface="Arial"/>
              <a:buChar char="•"/>
            </a:pPr>
            <a:r>
              <a:rPr lang="zh-TW" sz="2800">
                <a:latin typeface="新細明體"/>
                <a:ea typeface="新細明體"/>
              </a:rPr>
              <a:t>原保單號碼</a:t>
            </a:r>
            <a:endParaRPr lang="zh-TW" altLang="en-US" sz="2800">
              <a:latin typeface="新細明體"/>
              <a:ea typeface="新細明體"/>
            </a:endParaRPr>
          </a:p>
          <a:p>
            <a:pPr lvl="1">
              <a:spcBef>
                <a:spcPts val="300"/>
              </a:spcBef>
              <a:buFont typeface="Arial"/>
              <a:buChar char="•"/>
            </a:pPr>
            <a:r>
              <a:rPr lang="zh-TW" sz="2800">
                <a:latin typeface="新細明體"/>
                <a:ea typeface="新細明體"/>
              </a:rPr>
              <a:t>選件日期</a:t>
            </a:r>
          </a:p>
          <a:p>
            <a:pPr>
              <a:spcBef>
                <a:spcPts val="300"/>
              </a:spcBef>
              <a:buFont typeface="Arial"/>
              <a:buChar char="•"/>
            </a:pPr>
            <a:endParaRPr lang="zh-TW" sz="3000" dirty="0">
              <a:latin typeface="新細明體"/>
              <a:ea typeface="新細明體"/>
            </a:endParaRPr>
          </a:p>
          <a:p>
            <a:pPr>
              <a:spcBef>
                <a:spcPts val="300"/>
              </a:spcBef>
              <a:buFont typeface="Arial"/>
              <a:buChar char="•"/>
            </a:pPr>
            <a:r>
              <a:rPr lang="zh-TW" altLang="en-US" sz="3000" b="1">
                <a:latin typeface="新細明體"/>
                <a:ea typeface="新細明體"/>
              </a:rPr>
              <a:t>輸出</a:t>
            </a:r>
          </a:p>
          <a:p>
            <a:pPr lvl="1">
              <a:spcBef>
                <a:spcPts val="300"/>
              </a:spcBef>
              <a:buFont typeface="Arial"/>
              <a:buChar char="•"/>
            </a:pPr>
            <a:endParaRPr lang="zh-TW" altLang="en-US" sz="2800" b="1" dirty="0">
              <a:latin typeface="新細明體"/>
              <a:ea typeface="新細明體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E015D8C-E07D-48CA-98D2-E85ACC7EE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951865"/>
              </p:ext>
            </p:extLst>
          </p:nvPr>
        </p:nvGraphicFramePr>
        <p:xfrm>
          <a:off x="186356" y="3971925"/>
          <a:ext cx="8770349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75597">
                  <a:extLst>
                    <a:ext uri="{9D8B030D-6E8A-4147-A177-3AD203B41FA5}">
                      <a16:colId xmlns:a16="http://schemas.microsoft.com/office/drawing/2014/main" val="2895263916"/>
                    </a:ext>
                  </a:extLst>
                </a:gridCol>
                <a:gridCol w="2375597">
                  <a:extLst>
                    <a:ext uri="{9D8B030D-6E8A-4147-A177-3AD203B41FA5}">
                      <a16:colId xmlns:a16="http://schemas.microsoft.com/office/drawing/2014/main" val="441665855"/>
                    </a:ext>
                  </a:extLst>
                </a:gridCol>
                <a:gridCol w="4019155">
                  <a:extLst>
                    <a:ext uri="{9D8B030D-6E8A-4147-A177-3AD203B41FA5}">
                      <a16:colId xmlns:a16="http://schemas.microsoft.com/office/drawing/2014/main" val="1693145645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險種</a:t>
                      </a:r>
                      <a:endParaRPr lang="zh-TW" sz="2400" b="0" i="0" u="none" strike="noStrike" noProof="0" dirty="0">
                        <a:solidFill>
                          <a:srgbClr val="000000"/>
                        </a:solidFill>
                        <a:latin typeface="新細明體"/>
                        <a:ea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 sz="2400"/>
                        <a:t>期滿日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 sz="2400"/>
                        <a:t>通知函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399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定壽</a:t>
                      </a:r>
                      <a:endParaRPr lang="zh-TW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-30</a:t>
                      </a: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天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,</a:t>
                      </a:r>
                      <a:r>
                        <a:rPr lang="zh-TW" altLang="en-US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 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-7</a:t>
                      </a: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天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,</a:t>
                      </a:r>
                      <a:r>
                        <a:rPr lang="zh-TW" altLang="en-US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 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-3</a:t>
                      </a: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天</a:t>
                      </a:r>
                      <a:endParaRPr lang="zh-TW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續保通知函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/</a:t>
                      </a: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不續保通知函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58465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zh-TW" sz="2400" b="0" i="0" u="none" strike="noStrike" noProof="0" dirty="0">
                        <a:solidFill>
                          <a:srgbClr val="000000"/>
                        </a:solidFill>
                        <a:latin typeface="新細明體"/>
                        <a:ea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+31</a:t>
                      </a: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天</a:t>
                      </a:r>
                      <a:endParaRPr lang="zh-TW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保險契約終止通知函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47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健康險、意外險</a:t>
                      </a:r>
                      <a:endParaRPr lang="zh-TW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-30</a:t>
                      </a: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天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,</a:t>
                      </a:r>
                      <a:r>
                        <a:rPr lang="zh-TW" altLang="en-US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 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-7</a:t>
                      </a: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天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,</a:t>
                      </a:r>
                      <a:r>
                        <a:rPr lang="zh-TW" altLang="en-US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 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-3</a:t>
                      </a: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天</a:t>
                      </a:r>
                      <a:endParaRPr lang="zh-TW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到期通知函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/</a:t>
                      </a: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不續保通知函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03591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zh-TW" sz="2400" b="0" i="0" u="none" strike="noStrike" noProof="0" dirty="0">
                        <a:solidFill>
                          <a:srgbClr val="000000"/>
                        </a:solidFill>
                        <a:latin typeface="新細明體"/>
                        <a:ea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+1</a:t>
                      </a: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天</a:t>
                      </a:r>
                      <a:endParaRPr lang="zh-TW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保險契約終止通知函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338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962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9525"/>
            <a:r>
              <a:rPr lang="zh-TW" b="1">
                <a:latin typeface="微軟正黑體"/>
                <a:ea typeface="微軟正黑體"/>
              </a:rPr>
              <a:t>意外險網路投保續保資料下傳 </a:t>
            </a:r>
            <a:endParaRPr lang="zh-TW">
              <a:latin typeface="微軟正黑體"/>
              <a:ea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pPr>
              <a:spcBef>
                <a:spcPts val="300"/>
              </a:spcBef>
              <a:buFont typeface="Arial"/>
              <a:buChar char="•"/>
            </a:pPr>
            <a:r>
              <a:rPr lang="zh-TW" altLang="en-US" sz="3000" b="1">
                <a:latin typeface="新細明體"/>
                <a:ea typeface="新細明體"/>
              </a:rPr>
              <a:t>選件條件</a:t>
            </a:r>
            <a:endParaRPr lang="zh-TW" altLang="en-US" sz="3000" b="1" dirty="0">
              <a:latin typeface="新細明體"/>
              <a:ea typeface="新細明體"/>
            </a:endParaRPr>
          </a:p>
          <a:p>
            <a:pPr lvl="1">
              <a:spcBef>
                <a:spcPts val="300"/>
              </a:spcBef>
              <a:buFont typeface="Arial"/>
              <a:buChar char="•"/>
            </a:pPr>
            <a:r>
              <a:rPr lang="zh-TW" altLang="en-US" sz="2800">
                <a:latin typeface="新細明體"/>
                <a:ea typeface="新細明體"/>
              </a:rPr>
              <a:t>主約</a:t>
            </a:r>
            <a:endParaRPr lang="zh-TW" altLang="en-US" sz="2800" dirty="0">
              <a:latin typeface="新細明體"/>
              <a:ea typeface="新細明體"/>
            </a:endParaRPr>
          </a:p>
          <a:p>
            <a:pPr lvl="1">
              <a:spcBef>
                <a:spcPts val="300"/>
              </a:spcBef>
              <a:buFont typeface="Arial"/>
              <a:buChar char="•"/>
            </a:pPr>
            <a:r>
              <a:rPr lang="zh-TW" sz="2800">
                <a:latin typeface="新細明體"/>
                <a:ea typeface="新細明體"/>
              </a:rPr>
              <a:t>保單狀況 ：正常繳費件</a:t>
            </a:r>
            <a:endParaRPr lang="zh-TW" altLang="en-US" sz="2800" b="1" dirty="0">
              <a:latin typeface="新細明體"/>
              <a:ea typeface="新細明體"/>
            </a:endParaRPr>
          </a:p>
          <a:p>
            <a:pPr lvl="1">
              <a:spcBef>
                <a:spcPts val="300"/>
              </a:spcBef>
              <a:buFont typeface="Arial"/>
              <a:buChar char="•"/>
            </a:pPr>
            <a:endParaRPr lang="zh-TW" altLang="en-US" sz="2800" b="1" dirty="0">
              <a:latin typeface="新細明體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978802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9525"/>
            <a:r>
              <a:rPr lang="zh-TW" b="1">
                <a:latin typeface="微軟正黑體"/>
                <a:ea typeface="微軟正黑體"/>
              </a:rPr>
              <a:t>意外險網路投保續保資料下傳 </a:t>
            </a:r>
            <a:endParaRPr lang="zh-TW">
              <a:latin typeface="微軟正黑體"/>
              <a:ea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pPr lvl="1">
              <a:spcBef>
                <a:spcPts val="300"/>
              </a:spcBef>
              <a:buClr>
                <a:srgbClr val="9B2D1F"/>
              </a:buClr>
              <a:buFont typeface="Arial"/>
              <a:buChar char="•"/>
            </a:pPr>
            <a:r>
              <a:rPr lang="zh-TW" altLang="en-US" sz="2800" b="1">
                <a:latin typeface="新細明體"/>
                <a:ea typeface="新細明體"/>
              </a:rPr>
              <a:t>檢核-</a:t>
            </a:r>
            <a:r>
              <a:rPr lang="zh-TW" sz="2800" b="1">
                <a:latin typeface="新細明體"/>
                <a:ea typeface="新細明體"/>
              </a:rPr>
              <a:t>意外險</a:t>
            </a:r>
            <a:endParaRPr lang="zh-TW" altLang="en-US" sz="2800" b="1">
              <a:latin typeface="新細明體"/>
              <a:ea typeface="新細明體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3EE7CA4-6086-42B9-BDBC-610854163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266720"/>
              </p:ext>
            </p:extLst>
          </p:nvPr>
        </p:nvGraphicFramePr>
        <p:xfrm>
          <a:off x="402566" y="2329132"/>
          <a:ext cx="8427124" cy="3474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27124">
                  <a:extLst>
                    <a:ext uri="{9D8B030D-6E8A-4147-A177-3AD203B41FA5}">
                      <a16:colId xmlns:a16="http://schemas.microsoft.com/office/drawing/2014/main" val="2584906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續保前一年含核保決定碼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DP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續保前一年道德風險黑名單，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t901</a:t>
                      </a: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、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t998</a:t>
                      </a: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、 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PAD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08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風險資料查詢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_</a:t>
                      </a: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疾病記錄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_</a:t>
                      </a: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客觀事實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_</a:t>
                      </a: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含重疾及慢性疾病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ICD</a:t>
                      </a: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碼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(</a:t>
                      </a: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排除僅門診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)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7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風險資料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_</a:t>
                      </a: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疾病記錄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(</a:t>
                      </a: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含重疾及慢性疾病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ICD</a:t>
                      </a: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碼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)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4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續保前一年理賠項目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2A,3A,7A,7C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5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續保前一年建檔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ICF</a:t>
                      </a: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碼且符合投資型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A</a:t>
                      </a: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型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_</a:t>
                      </a: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精神障礙或心智缺陷控管機能障害的代碼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59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664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9525"/>
            <a:r>
              <a:rPr lang="zh-TW" b="1">
                <a:latin typeface="微軟正黑體"/>
                <a:ea typeface="微軟正黑體"/>
              </a:rPr>
              <a:t>意外險網路投保續保資料下傳 </a:t>
            </a:r>
            <a:endParaRPr lang="zh-TW">
              <a:latin typeface="微軟正黑體"/>
              <a:ea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pPr lvl="1">
              <a:spcBef>
                <a:spcPts val="300"/>
              </a:spcBef>
              <a:buClr>
                <a:srgbClr val="9B2D1F"/>
              </a:buClr>
              <a:buFont typeface="Arial"/>
              <a:buChar char="•"/>
            </a:pPr>
            <a:r>
              <a:rPr lang="zh-TW" altLang="en-US" sz="2800" b="1">
                <a:latin typeface="新細明體"/>
                <a:ea typeface="新細明體"/>
              </a:rPr>
              <a:t>檢核-健康</a:t>
            </a:r>
            <a:r>
              <a:rPr lang="zh-TW" sz="2800" b="1">
                <a:latin typeface="新細明體"/>
                <a:ea typeface="新細明體"/>
              </a:rPr>
              <a:t>險</a:t>
            </a:r>
            <a:endParaRPr lang="zh-TW" altLang="en-US" sz="2800" b="1">
              <a:latin typeface="新細明體"/>
              <a:ea typeface="新細明體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3EE7CA4-6086-42B9-BDBC-610854163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938119"/>
              </p:ext>
            </p:extLst>
          </p:nvPr>
        </p:nvGraphicFramePr>
        <p:xfrm>
          <a:off x="333375" y="1276350"/>
          <a:ext cx="8688444" cy="5394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88444">
                  <a:extLst>
                    <a:ext uri="{9D8B030D-6E8A-4147-A177-3AD203B41FA5}">
                      <a16:colId xmlns:a16="http://schemas.microsoft.com/office/drawing/2014/main" val="2584906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</a:rPr>
                        <a:t>續保前一年大於等於核保評點110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</a:rPr>
                        <a:t>續保前一年道德風險黑名單，t901、t998、 PAD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08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 dirty="0" err="1">
                          <a:solidFill>
                            <a:srgbClr val="000000"/>
                          </a:solidFill>
                          <a:latin typeface="新細明體"/>
                        </a:rPr>
                        <a:t>風險資料_疾病記錄</a:t>
                      </a: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</a:rPr>
                        <a:t>(排除2年以上意外事故型態)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7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 dirty="0" err="1">
                          <a:solidFill>
                            <a:srgbClr val="000000"/>
                          </a:solidFill>
                          <a:latin typeface="新細明體"/>
                        </a:rPr>
                        <a:t>續保前一年有建檔身心障礙代碼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4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</a:rPr>
                        <a:t>續保前一年理賠項目2A,3A,7A,7C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5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續保前一年含核保決定碼CDPFMRJ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5929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續保前一年其他：劣質解約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788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續保前一年法院註記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421576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續保前一年除外紀錄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534003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續保前一年公司內部檔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34108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風險資料_疾病記錄_客觀事實_排除2年以上意外事故型態、排除129項理賠超過1個月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09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43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9525"/>
            <a:r>
              <a:rPr lang="zh-TW" b="1">
                <a:latin typeface="微軟正黑體"/>
                <a:ea typeface="微軟正黑體"/>
              </a:rPr>
              <a:t>意外險網路投保續保資料下傳 </a:t>
            </a:r>
            <a:endParaRPr lang="zh-TW">
              <a:latin typeface="微軟正黑體"/>
              <a:ea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pPr lvl="1">
              <a:spcBef>
                <a:spcPts val="300"/>
              </a:spcBef>
              <a:buClr>
                <a:srgbClr val="9B2D1F"/>
              </a:buClr>
              <a:buFont typeface="Arial"/>
              <a:buChar char="•"/>
            </a:pPr>
            <a:r>
              <a:rPr lang="zh-TW" altLang="en-US" sz="2800" b="1">
                <a:latin typeface="新細明體"/>
                <a:ea typeface="新細明體"/>
              </a:rPr>
              <a:t>補辦檢核-意外</a:t>
            </a:r>
            <a:r>
              <a:rPr lang="zh-TW" sz="2800" b="1">
                <a:latin typeface="新細明體"/>
                <a:ea typeface="新細明體"/>
              </a:rPr>
              <a:t>險</a:t>
            </a:r>
            <a:endParaRPr lang="zh-TW" altLang="en-US" sz="2800" b="1">
              <a:latin typeface="新細明體"/>
              <a:ea typeface="新細明體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3EE7CA4-6086-42B9-BDBC-610854163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417041"/>
              </p:ext>
            </p:extLst>
          </p:nvPr>
        </p:nvGraphicFramePr>
        <p:xfrm>
          <a:off x="171450" y="916960"/>
          <a:ext cx="8773131" cy="5577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73131">
                  <a:extLst>
                    <a:ext uri="{9D8B030D-6E8A-4147-A177-3AD203B41FA5}">
                      <a16:colId xmlns:a16="http://schemas.microsoft.com/office/drawing/2014/main" val="2584906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</a:rPr>
                        <a:t>申辦網路投保，累計同業傷害險額度超過限額。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</a:rPr>
                        <a:t>被保險人61~75歲，3%.K.K2.F2.03.04.05.20.閤家安.活力平安.i平安.i-going.術術安心主約.大丈夫.安心成增，累計危險保額不得超過新臺幣1200萬元。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08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 err="1">
                          <a:solidFill>
                            <a:srgbClr val="000000"/>
                          </a:solidFill>
                          <a:latin typeface="新細明體"/>
                        </a:rPr>
                        <a:t>申辦網路投保，累計公司傷害險額度超過限額</a:t>
                      </a: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</a:rPr>
                        <a:t>。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7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 dirty="0" err="1">
                          <a:solidFill>
                            <a:srgbClr val="000000"/>
                          </a:solidFill>
                          <a:latin typeface="新細明體"/>
                        </a:rPr>
                        <a:t>疑為相似名單，請至AML系統確認</a:t>
                      </a: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</a:rPr>
                        <a:t>。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4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</a:rPr>
                        <a:t>*</a:t>
                      </a:r>
                      <a:r>
                        <a:rPr lang="en-US" sz="2400" b="0" i="0" u="none" strike="noStrike" noProof="0" dirty="0" err="1">
                          <a:solidFill>
                            <a:srgbClr val="000000"/>
                          </a:solidFill>
                          <a:latin typeface="新細明體"/>
                        </a:rPr>
                        <a:t>呈資深核保人</a:t>
                      </a: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</a:rPr>
                        <a:t>(</a:t>
                      </a:r>
                      <a:r>
                        <a:rPr lang="en-US" sz="2400" b="0" i="0" u="none" strike="noStrike" noProof="0" dirty="0" err="1">
                          <a:solidFill>
                            <a:srgbClr val="000000"/>
                          </a:solidFill>
                          <a:latin typeface="新細明體"/>
                        </a:rPr>
                        <a:t>AML加強保戶審查，請填寫「洗錢風險評級高風險客戶加強審查項目表</a:t>
                      </a: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</a:rPr>
                        <a:t>」)。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5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*呈行政管理部首席核保人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(AML</a:t>
                      </a: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加強保戶審查，請填寫「洗錢風險評級高風險客戶加強審查項目表」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)</a:t>
                      </a: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。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5929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申辦網路投保，累計公司人壽保險額度超過限額。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788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申辦網路投保，累計同業人壽保險額度超過限額。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421576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本件超過續保年齡，不受理。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534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32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9525"/>
            <a:r>
              <a:rPr lang="zh-TW" b="1">
                <a:latin typeface="微軟正黑體"/>
                <a:ea typeface="微軟正黑體"/>
              </a:rPr>
              <a:t>意外險網路投保續保資料下傳 </a:t>
            </a:r>
            <a:endParaRPr lang="zh-TW">
              <a:latin typeface="微軟正黑體"/>
              <a:ea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pPr lvl="1">
              <a:spcBef>
                <a:spcPts val="300"/>
              </a:spcBef>
              <a:buClr>
                <a:srgbClr val="9B2D1F"/>
              </a:buClr>
              <a:buFont typeface="Arial"/>
              <a:buChar char="•"/>
            </a:pPr>
            <a:r>
              <a:rPr lang="zh-TW" altLang="en-US" sz="2800" b="1">
                <a:latin typeface="新細明體"/>
                <a:ea typeface="新細明體"/>
              </a:rPr>
              <a:t>補辦檢核-壽</a:t>
            </a:r>
            <a:r>
              <a:rPr lang="zh-TW" sz="2800" b="1">
                <a:latin typeface="新細明體"/>
                <a:ea typeface="新細明體"/>
              </a:rPr>
              <a:t>險</a:t>
            </a:r>
            <a:endParaRPr lang="zh-TW" altLang="en-US" sz="2800" b="1">
              <a:latin typeface="新細明體"/>
              <a:ea typeface="新細明體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3EE7CA4-6086-42B9-BDBC-610854163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70054"/>
              </p:ext>
            </p:extLst>
          </p:nvPr>
        </p:nvGraphicFramePr>
        <p:xfrm>
          <a:off x="195968" y="2110580"/>
          <a:ext cx="8726831" cy="438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26831">
                  <a:extLst>
                    <a:ext uri="{9D8B030D-6E8A-4147-A177-3AD203B41FA5}">
                      <a16:colId xmlns:a16="http://schemas.microsoft.com/office/drawing/2014/main" val="2584906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</a:rPr>
                        <a:t>申辦網路投保，累計同業傷害險額度超過限額。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35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 dirty="0" err="1">
                          <a:solidFill>
                            <a:srgbClr val="000000"/>
                          </a:solidFill>
                          <a:latin typeface="新細明體"/>
                        </a:rPr>
                        <a:t>申辦網路投保，累計公司傷害險額度超過限額</a:t>
                      </a: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</a:rPr>
                        <a:t>。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2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 err="1">
                          <a:solidFill>
                            <a:srgbClr val="000000"/>
                          </a:solidFill>
                          <a:latin typeface="新細明體"/>
                        </a:rPr>
                        <a:t>疑為相似名單，請至AML系統確認</a:t>
                      </a: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</a:rPr>
                        <a:t>。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4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</a:rPr>
                        <a:t>*</a:t>
                      </a:r>
                      <a:r>
                        <a:rPr lang="en-US" sz="2400" b="0" i="0" u="none" strike="noStrike" noProof="0" err="1">
                          <a:solidFill>
                            <a:srgbClr val="000000"/>
                          </a:solidFill>
                          <a:latin typeface="新細明體"/>
                        </a:rPr>
                        <a:t>呈資深核保人</a:t>
                      </a: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</a:rPr>
                        <a:t>(</a:t>
                      </a:r>
                      <a:r>
                        <a:rPr lang="en-US" sz="2400" b="0" i="0" u="none" strike="noStrike" noProof="0" err="1">
                          <a:solidFill>
                            <a:srgbClr val="000000"/>
                          </a:solidFill>
                          <a:latin typeface="新細明體"/>
                        </a:rPr>
                        <a:t>AML加強保戶審查，請填寫「洗錢風險評級高風險客戶加強審查項目表</a:t>
                      </a: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</a:rPr>
                        <a:t>」)。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5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*呈行政管理部首席核保人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(AML</a:t>
                      </a: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加強保戶審查，請填寫「洗錢風險評級高風險客戶加強審查項目表」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)</a:t>
                      </a: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。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5929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申辦網路投保，累計公司人壽保險額度超過限額。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788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申辦網路投保，累計同業人壽保險額度超過限額。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421576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本件超過續保年齡，不受理。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534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605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9525"/>
            <a:r>
              <a:rPr lang="zh-TW" b="1">
                <a:latin typeface="微軟正黑體"/>
                <a:ea typeface="微軟正黑體"/>
              </a:rPr>
              <a:t>意外險網路投保續保資料下傳 </a:t>
            </a:r>
            <a:endParaRPr lang="zh-TW">
              <a:latin typeface="微軟正黑體"/>
              <a:ea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pPr lvl="1">
              <a:spcBef>
                <a:spcPts val="300"/>
              </a:spcBef>
              <a:buClr>
                <a:srgbClr val="9B2D1F"/>
              </a:buClr>
              <a:buFont typeface="Arial"/>
              <a:buChar char="•"/>
            </a:pPr>
            <a:r>
              <a:rPr lang="zh-TW" altLang="en-US" sz="2800" b="1">
                <a:latin typeface="新細明體"/>
                <a:ea typeface="新細明體"/>
              </a:rPr>
              <a:t>補辦檢核-健康</a:t>
            </a:r>
            <a:r>
              <a:rPr lang="zh-TW" sz="2800" b="1">
                <a:latin typeface="新細明體"/>
                <a:ea typeface="新細明體"/>
              </a:rPr>
              <a:t>險</a:t>
            </a:r>
            <a:endParaRPr lang="zh-TW" altLang="en-US" sz="2800" b="1">
              <a:latin typeface="新細明體"/>
              <a:ea typeface="新細明體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3EE7CA4-6086-42B9-BDBC-610854163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642774"/>
              </p:ext>
            </p:extLst>
          </p:nvPr>
        </p:nvGraphicFramePr>
        <p:xfrm>
          <a:off x="138818" y="343265"/>
          <a:ext cx="8877299" cy="603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77299">
                  <a:extLst>
                    <a:ext uri="{9D8B030D-6E8A-4147-A177-3AD203B41FA5}">
                      <a16:colId xmlns:a16="http://schemas.microsoft.com/office/drawing/2014/main" val="2584906656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</a:rPr>
                        <a:t>被保險人61~65歲，3%.K.K2.F2.03.04.05.20.閤家安.活力平安.i平安.i-going.術術安心主約.大丈夫.安心成增，累計危險保額不得超過新臺幣1200萬元。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81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 dirty="0" err="1">
                          <a:solidFill>
                            <a:srgbClr val="000000"/>
                          </a:solidFill>
                          <a:latin typeface="新細明體"/>
                        </a:rPr>
                        <a:t>申辦網路投保，累計同業傷害險額度超過限額</a:t>
                      </a: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</a:rPr>
                        <a:t>。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35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 dirty="0" err="1">
                          <a:solidFill>
                            <a:srgbClr val="000000"/>
                          </a:solidFill>
                          <a:latin typeface="新細明體"/>
                        </a:rPr>
                        <a:t>申辦網路投保，累計公司傷害險額度超過限額</a:t>
                      </a: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</a:rPr>
                        <a:t>。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2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 dirty="0" err="1">
                          <a:solidFill>
                            <a:srgbClr val="000000"/>
                          </a:solidFill>
                          <a:latin typeface="新細明體"/>
                        </a:rPr>
                        <a:t>疑為相似名單，請至AML系統確認</a:t>
                      </a: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</a:rPr>
                        <a:t>。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4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</a:rPr>
                        <a:t>*</a:t>
                      </a:r>
                      <a:r>
                        <a:rPr lang="en-US" sz="2400" b="0" i="0" u="none" strike="noStrike" noProof="0" dirty="0" err="1">
                          <a:solidFill>
                            <a:srgbClr val="000000"/>
                          </a:solidFill>
                          <a:latin typeface="新細明體"/>
                        </a:rPr>
                        <a:t>呈資深核保人</a:t>
                      </a: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</a:rPr>
                        <a:t>(</a:t>
                      </a:r>
                      <a:r>
                        <a:rPr lang="en-US" sz="2400" b="0" i="0" u="none" strike="noStrike" noProof="0" dirty="0" err="1">
                          <a:solidFill>
                            <a:srgbClr val="000000"/>
                          </a:solidFill>
                          <a:latin typeface="新細明體"/>
                        </a:rPr>
                        <a:t>AML加強保戶審查，請填寫「洗錢風險評級高風險客戶加強審查項目表</a:t>
                      </a: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</a:rPr>
                        <a:t>」)。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5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*呈行政管理部首席核保人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(AML</a:t>
                      </a: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加強保戶審查，請填寫「洗錢風險評級高風險客戶加強審查項目表」</a:t>
                      </a: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)</a:t>
                      </a: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。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5929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申辦網路投保，累計公司人壽保險額度超過限額。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788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申辦網路投保，累計同業人壽保險額度超過限額。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421576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不可大於最高保額。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57872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本件超過續保年齡，不受理。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534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16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微軟正黑體"/>
                <a:ea typeface="微軟正黑體"/>
              </a:rPr>
              <a:t>四.</a:t>
            </a:r>
            <a:r>
              <a:rPr lang="zh-TW" altLang="en-US" b="1"/>
              <a:t> </a:t>
            </a:r>
            <a:r>
              <a:rPr lang="zh-TW" b="1"/>
              <a:t>續保</a:t>
            </a:r>
            <a:r>
              <a:rPr lang="zh-TW" b="1">
                <a:latin typeface="微軟正黑體"/>
                <a:ea typeface="微軟正黑體"/>
              </a:rPr>
              <a:t>申請</a:t>
            </a:r>
            <a:r>
              <a:rPr lang="zh-TW" altLang="en-US" b="1">
                <a:latin typeface="微軟正黑體"/>
                <a:ea typeface="微軟正黑體"/>
              </a:rPr>
              <a:t>書</a:t>
            </a:r>
            <a:endParaRPr lang="zh-TW" b="1">
              <a:latin typeface="微軟正黑體"/>
              <a:ea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pPr>
              <a:spcBef>
                <a:spcPts val="500"/>
              </a:spcBef>
              <a:buFont typeface="Arial"/>
              <a:buChar char="•"/>
            </a:pPr>
            <a:r>
              <a:rPr lang="zh-TW" sz="3000">
                <a:latin typeface="新細明體"/>
                <a:ea typeface="新細明體"/>
              </a:rPr>
              <a:t>承保及後續  &gt;  續保申請  &gt;  定期險續保申請書列印作業</a:t>
            </a:r>
          </a:p>
          <a:p>
            <a:pPr>
              <a:spcBef>
                <a:spcPts val="500"/>
              </a:spcBef>
              <a:buFont typeface="Arial"/>
              <a:buChar char="•"/>
            </a:pPr>
            <a:endParaRPr lang="zh-TW" altLang="en-US" sz="3000" dirty="0">
              <a:latin typeface="新細明體"/>
              <a:ea typeface="新細明體"/>
            </a:endParaRPr>
          </a:p>
          <a:p>
            <a:pPr>
              <a:spcBef>
                <a:spcPts val="500"/>
              </a:spcBef>
              <a:buFont typeface="Arial"/>
              <a:buChar char="•"/>
            </a:pPr>
            <a:r>
              <a:rPr lang="zh-TW" altLang="en-US" sz="3000">
                <a:latin typeface="新細明體"/>
                <a:ea typeface="新細明體"/>
              </a:rPr>
              <a:t>承保及後續  </a:t>
            </a:r>
            <a:r>
              <a:rPr lang="en-US" altLang="zh-TW" sz="3000" dirty="0">
                <a:latin typeface="新細明體"/>
                <a:ea typeface="新細明體"/>
              </a:rPr>
              <a:t>&gt;</a:t>
            </a:r>
            <a:r>
              <a:rPr lang="zh-TW" altLang="en-US" sz="3000">
                <a:latin typeface="新細明體"/>
                <a:ea typeface="新細明體"/>
              </a:rPr>
              <a:t>  續保申請  </a:t>
            </a:r>
            <a:r>
              <a:rPr lang="en-US" altLang="zh-TW" sz="3000" dirty="0">
                <a:latin typeface="新細明體"/>
                <a:ea typeface="新細明體"/>
              </a:rPr>
              <a:t>&gt;</a:t>
            </a:r>
            <a:r>
              <a:rPr lang="zh-TW" altLang="en-US" sz="3000">
                <a:latin typeface="新細明體"/>
                <a:ea typeface="新細明體"/>
              </a:rPr>
              <a:t>  意外險續保申請書列印作業</a:t>
            </a:r>
            <a:endParaRPr lang="zh-TW" sz="3000" dirty="0">
              <a:latin typeface="新細明體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21003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pPr marL="514350" indent="-514350">
              <a:buFont typeface="+mj-ea"/>
              <a:buAutoNum type="ea1ChtPeriod"/>
            </a:pPr>
            <a:r>
              <a:rPr lang="zh-TW" altLang="en-US" b="1"/>
              <a:t>什麼是續保</a:t>
            </a:r>
            <a:endParaRPr lang="zh-TW" altLang="en-US" b="1">
              <a:latin typeface="新細明體"/>
              <a:ea typeface="新細明體"/>
            </a:endParaRPr>
          </a:p>
          <a:p>
            <a:pPr marL="514350" indent="-514350">
              <a:spcBef>
                <a:spcPts val="500"/>
              </a:spcBef>
              <a:buAutoNum type="ea1ChtPeriod"/>
            </a:pPr>
            <a:r>
              <a:rPr lang="zh-TW" altLang="en-US" b="1">
                <a:latin typeface="新細明體"/>
                <a:ea typeface="新細明體"/>
              </a:rPr>
              <a:t>續保作業</a:t>
            </a:r>
            <a:endParaRPr lang="zh-TW" altLang="en-US" b="1" dirty="0">
              <a:latin typeface="新細明體"/>
              <a:ea typeface="新細明體"/>
            </a:endParaRPr>
          </a:p>
          <a:p>
            <a:pPr marL="514350" indent="-514350">
              <a:spcBef>
                <a:spcPts val="500"/>
              </a:spcBef>
              <a:buAutoNum type="ea1ChtPeriod"/>
            </a:pPr>
            <a:r>
              <a:rPr lang="zh-TW" b="1">
                <a:latin typeface="新細明體"/>
                <a:ea typeface="新細明體"/>
              </a:rPr>
              <a:t>續保通知</a:t>
            </a:r>
            <a:r>
              <a:rPr lang="zh-TW" altLang="en-US" b="1">
                <a:latin typeface="新細明體"/>
                <a:ea typeface="新細明體"/>
              </a:rPr>
              <a:t>函</a:t>
            </a:r>
            <a:endParaRPr lang="zh-TW">
              <a:latin typeface="新細明體"/>
              <a:ea typeface="新細明體"/>
            </a:endParaRPr>
          </a:p>
          <a:p>
            <a:pPr marL="514350" indent="-514350">
              <a:spcBef>
                <a:spcPts val="500"/>
              </a:spcBef>
              <a:buAutoNum type="ea1ChtPeriod"/>
            </a:pPr>
            <a:r>
              <a:rPr lang="zh-TW" altLang="en-US" b="1">
                <a:latin typeface="新細明體"/>
                <a:ea typeface="新細明體"/>
              </a:rPr>
              <a:t>續保申請書</a:t>
            </a:r>
            <a:endParaRPr lang="zh-TW" altLang="en-US" b="1" dirty="0">
              <a:latin typeface="新細明體"/>
              <a:ea typeface="新細明體"/>
            </a:endParaRPr>
          </a:p>
          <a:p>
            <a:pPr marL="514350" indent="-514350">
              <a:buFont typeface=""/>
              <a:buAutoNum type="ea1ChtPeriod"/>
            </a:pPr>
            <a:r>
              <a:rPr lang="en-US" altLang="zh-TW" b="1" dirty="0"/>
              <a:t>Q&amp;A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8413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9525"/>
            <a:r>
              <a:rPr lang="zh-TW" altLang="en-US">
                <a:latin typeface="微軟正黑體"/>
                <a:ea typeface="微軟正黑體"/>
              </a:rPr>
              <a:t>定期險續保申請書列印作業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pPr>
              <a:spcBef>
                <a:spcPts val="500"/>
              </a:spcBef>
              <a:buFont typeface="Arial"/>
              <a:buChar char="•"/>
            </a:pPr>
            <a:r>
              <a:rPr lang="zh-TW" altLang="en-US" sz="3000" b="1">
                <a:latin typeface="新細明體"/>
                <a:ea typeface="新細明體"/>
              </a:rPr>
              <a:t>輸入</a:t>
            </a:r>
            <a:endParaRPr lang="zh-TW" sz="3000" b="1">
              <a:latin typeface="新細明體"/>
              <a:ea typeface="新細明體"/>
            </a:endParaRPr>
          </a:p>
          <a:p>
            <a:pPr lvl="1">
              <a:spcBef>
                <a:spcPts val="500"/>
              </a:spcBef>
              <a:buFont typeface="Arial"/>
              <a:buChar char="•"/>
            </a:pPr>
            <a:r>
              <a:rPr lang="zh-TW" sz="2800">
                <a:latin typeface="新細明體"/>
                <a:ea typeface="新細明體"/>
              </a:rPr>
              <a:t>原保單號碼</a:t>
            </a:r>
            <a:endParaRPr lang="zh-TW" altLang="en-US" sz="2800" b="1" dirty="0">
              <a:latin typeface="新細明體"/>
              <a:ea typeface="新細明體"/>
            </a:endParaRPr>
          </a:p>
          <a:p>
            <a:pPr lvl="1">
              <a:spcBef>
                <a:spcPts val="500"/>
              </a:spcBef>
              <a:buClr>
                <a:srgbClr val="9B2D1F"/>
              </a:buClr>
              <a:buFont typeface="Arial"/>
              <a:buChar char="•"/>
            </a:pPr>
            <a:endParaRPr lang="zh-TW" sz="2800" dirty="0">
              <a:latin typeface="新細明體"/>
              <a:ea typeface="新細明體"/>
            </a:endParaRPr>
          </a:p>
          <a:p>
            <a:pPr>
              <a:spcBef>
                <a:spcPts val="500"/>
              </a:spcBef>
              <a:buFont typeface="Arial"/>
              <a:buChar char="•"/>
            </a:pPr>
            <a:r>
              <a:rPr lang="zh-TW" altLang="en-US" sz="3000" b="1">
                <a:latin typeface="新細明體"/>
                <a:ea typeface="新細明體"/>
              </a:rPr>
              <a:t>輸出</a:t>
            </a:r>
            <a:endParaRPr lang="zh-TW" sz="3000" b="1" dirty="0">
              <a:latin typeface="新細明體"/>
              <a:ea typeface="新細明體"/>
            </a:endParaRPr>
          </a:p>
          <a:p>
            <a:pPr lvl="1">
              <a:spcBef>
                <a:spcPts val="500"/>
              </a:spcBef>
              <a:buFont typeface="Arial"/>
              <a:buChar char="•"/>
            </a:pPr>
            <a:r>
              <a:rPr lang="zh-TW" sz="2800">
                <a:latin typeface="新細明體"/>
                <a:ea typeface="新細明體"/>
              </a:rPr>
              <a:t>申請書</a:t>
            </a:r>
            <a:r>
              <a:rPr lang="zh-TW" altLang="en-US" sz="2800">
                <a:latin typeface="新細明體"/>
                <a:ea typeface="新細明體"/>
              </a:rPr>
              <a:t>報表</a:t>
            </a:r>
            <a:endParaRPr lang="zh-TW" altLang="en-US" sz="2800" dirty="0">
              <a:latin typeface="新細明體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29860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9525"/>
            <a:r>
              <a:rPr lang="zh-TW" altLang="en-US">
                <a:latin typeface="微軟正黑體"/>
                <a:ea typeface="微軟正黑體"/>
              </a:rPr>
              <a:t>定期險續保申請書列印作業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pPr lvl="1">
              <a:spcBef>
                <a:spcPts val="500"/>
              </a:spcBef>
              <a:buClr>
                <a:srgbClr val="9B2D1F"/>
              </a:buClr>
              <a:buFont typeface="Arial"/>
              <a:buChar char="•"/>
            </a:pPr>
            <a:r>
              <a:rPr lang="zh-TW" altLang="en-US" sz="2800">
                <a:latin typeface="新細明體"/>
                <a:ea typeface="新細明體"/>
              </a:rPr>
              <a:t>檢核</a:t>
            </a:r>
            <a:endParaRPr lang="zh-TW" altLang="en-US" sz="2800" dirty="0">
              <a:latin typeface="新細明體"/>
              <a:ea typeface="新細明體"/>
            </a:endParaRPr>
          </a:p>
          <a:p>
            <a:pPr lvl="1">
              <a:spcBef>
                <a:spcPts val="500"/>
              </a:spcBef>
              <a:buClr>
                <a:srgbClr val="9B2D1F"/>
              </a:buClr>
              <a:buFont typeface="Arial"/>
              <a:buChar char="•"/>
            </a:pPr>
            <a:endParaRPr lang="zh-TW" altLang="en-US" sz="2800" dirty="0">
              <a:latin typeface="新細明體"/>
              <a:ea typeface="新細明體"/>
            </a:endParaRPr>
          </a:p>
          <a:p>
            <a:pPr lvl="1">
              <a:spcBef>
                <a:spcPts val="500"/>
              </a:spcBef>
              <a:buClr>
                <a:srgbClr val="9B2D1F"/>
              </a:buClr>
              <a:buFont typeface="Arial"/>
              <a:buChar char="•"/>
            </a:pPr>
            <a:endParaRPr lang="zh-TW" altLang="en-US" sz="2800" dirty="0">
              <a:latin typeface="新細明體"/>
              <a:ea typeface="新細明體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924C98C-3255-41A8-B0D2-346B426CB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160100"/>
              </p:ext>
            </p:extLst>
          </p:nvPr>
        </p:nvGraphicFramePr>
        <p:xfrm>
          <a:off x="1685925" y="2362200"/>
          <a:ext cx="5120640" cy="2651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20640">
                  <a:extLst>
                    <a:ext uri="{9D8B030D-6E8A-4147-A177-3AD203B41FA5}">
                      <a16:colId xmlns:a16="http://schemas.microsoft.com/office/drawing/2014/main" val="1306931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非意外險種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34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投保年齡，符合續保規則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12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保單狀態：P(正常繳費件)，UU_減額繳清，R(復效)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97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不可為貸款件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06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投保終期-1個月&lt;=申請日&lt;終期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41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949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9525"/>
            <a:r>
              <a:rPr lang="zh-TW">
                <a:latin typeface="微軟正黑體"/>
                <a:ea typeface="微軟正黑體"/>
              </a:rPr>
              <a:t>意外險續保申請書列印作業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pPr>
              <a:spcBef>
                <a:spcPts val="500"/>
              </a:spcBef>
              <a:buFont typeface="Arial"/>
              <a:buChar char="•"/>
            </a:pPr>
            <a:r>
              <a:rPr lang="zh-TW" altLang="en-US" sz="3000" b="1">
                <a:latin typeface="新細明體"/>
                <a:ea typeface="新細明體"/>
              </a:rPr>
              <a:t>輸入</a:t>
            </a:r>
          </a:p>
          <a:p>
            <a:pPr lvl="1">
              <a:spcBef>
                <a:spcPts val="500"/>
              </a:spcBef>
              <a:buClr>
                <a:srgbClr val="9B2D1F"/>
              </a:buClr>
              <a:buFont typeface="Arial"/>
              <a:buChar char="•"/>
            </a:pPr>
            <a:r>
              <a:rPr lang="zh-TW" sz="2800">
                <a:latin typeface="新細明體"/>
                <a:ea typeface="新細明體"/>
              </a:rPr>
              <a:t>原保單號碼</a:t>
            </a:r>
            <a:endParaRPr lang="zh-TW" altLang="en-US" sz="2800" dirty="0">
              <a:latin typeface="新細明體"/>
              <a:ea typeface="新細明體"/>
            </a:endParaRPr>
          </a:p>
          <a:p>
            <a:pPr lvl="1">
              <a:spcBef>
                <a:spcPts val="500"/>
              </a:spcBef>
              <a:buClr>
                <a:srgbClr val="9B2D1F"/>
              </a:buClr>
              <a:buFont typeface="Arial"/>
              <a:buChar char="•"/>
            </a:pPr>
            <a:r>
              <a:rPr lang="zh-TW" sz="2800">
                <a:latin typeface="新細明體"/>
                <a:ea typeface="新細明體"/>
              </a:rPr>
              <a:t>單位別</a:t>
            </a:r>
          </a:p>
          <a:p>
            <a:pPr lvl="1">
              <a:spcBef>
                <a:spcPts val="500"/>
              </a:spcBef>
              <a:buClr>
                <a:srgbClr val="9B2D1F"/>
              </a:buClr>
              <a:buFont typeface="Arial"/>
              <a:buChar char="•"/>
            </a:pPr>
            <a:r>
              <a:rPr lang="zh-TW" altLang="en-US" sz="2800">
                <a:latin typeface="新細明體"/>
                <a:ea typeface="新細明體"/>
              </a:rPr>
              <a:t>續保類別</a:t>
            </a:r>
          </a:p>
          <a:p>
            <a:pPr lvl="1">
              <a:spcBef>
                <a:spcPts val="500"/>
              </a:spcBef>
              <a:buClr>
                <a:srgbClr val="9B2D1F"/>
              </a:buClr>
              <a:buFont typeface="Arial"/>
              <a:buChar char="•"/>
            </a:pPr>
            <a:r>
              <a:rPr lang="zh-TW" sz="2800">
                <a:latin typeface="新細明體"/>
                <a:ea typeface="新細明體"/>
              </a:rPr>
              <a:t>申請書類別</a:t>
            </a:r>
          </a:p>
          <a:p>
            <a:pPr lvl="1">
              <a:spcBef>
                <a:spcPts val="500"/>
              </a:spcBef>
              <a:buClr>
                <a:srgbClr val="9B2D1F"/>
              </a:buClr>
              <a:buFont typeface="Arial"/>
              <a:buChar char="•"/>
            </a:pPr>
            <a:r>
              <a:rPr lang="zh-TW" altLang="en-US" sz="2800">
                <a:latin typeface="新細明體"/>
                <a:ea typeface="新細明體"/>
              </a:rPr>
              <a:t>投保終期年月</a:t>
            </a:r>
          </a:p>
          <a:p>
            <a:pPr>
              <a:spcBef>
                <a:spcPts val="500"/>
              </a:spcBef>
              <a:buFont typeface="Arial"/>
              <a:buChar char="•"/>
            </a:pPr>
            <a:endParaRPr lang="zh-TW" altLang="en-US" sz="3000" dirty="0">
              <a:latin typeface="新細明體"/>
              <a:ea typeface="新細明體"/>
            </a:endParaRPr>
          </a:p>
          <a:p>
            <a:pPr>
              <a:spcBef>
                <a:spcPts val="500"/>
              </a:spcBef>
              <a:buFont typeface="Arial"/>
              <a:buChar char="•"/>
            </a:pPr>
            <a:r>
              <a:rPr lang="zh-TW" altLang="en-US" sz="3000" b="1">
                <a:latin typeface="新細明體"/>
                <a:ea typeface="新細明體"/>
              </a:rPr>
              <a:t>輸出</a:t>
            </a:r>
          </a:p>
          <a:p>
            <a:pPr lvl="1">
              <a:spcBef>
                <a:spcPts val="500"/>
              </a:spcBef>
              <a:buFont typeface="Arial"/>
              <a:buChar char="•"/>
            </a:pPr>
            <a:r>
              <a:rPr lang="zh-TW" sz="2800">
                <a:latin typeface="新細明體"/>
                <a:ea typeface="新細明體"/>
              </a:rPr>
              <a:t>申請書報表</a:t>
            </a:r>
            <a:endParaRPr lang="zh-TW" altLang="en-US" sz="2800" b="1" dirty="0">
              <a:latin typeface="新細明體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648415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9525"/>
            <a:r>
              <a:rPr lang="zh-TW">
                <a:latin typeface="微軟正黑體"/>
                <a:ea typeface="微軟正黑體"/>
              </a:rPr>
              <a:t>意外險續保申請書列印作業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pPr>
              <a:spcBef>
                <a:spcPts val="500"/>
              </a:spcBef>
              <a:buFont typeface="Arial"/>
              <a:buChar char="•"/>
            </a:pPr>
            <a:r>
              <a:rPr lang="zh-TW" altLang="en-US" sz="3000">
                <a:latin typeface="新細明體"/>
                <a:ea typeface="新細明體"/>
              </a:rPr>
              <a:t>檢核</a:t>
            </a:r>
          </a:p>
          <a:p>
            <a:pPr>
              <a:spcBef>
                <a:spcPts val="500"/>
              </a:spcBef>
              <a:buFont typeface="Arial"/>
              <a:buChar char="•"/>
            </a:pPr>
            <a:endParaRPr lang="zh-TW" altLang="en-US" sz="3000" dirty="0">
              <a:latin typeface="新細明體"/>
              <a:ea typeface="新細明體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B9744A4-A99F-4ADE-A432-2967A0A69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165781"/>
              </p:ext>
            </p:extLst>
          </p:nvPr>
        </p:nvGraphicFramePr>
        <p:xfrm>
          <a:off x="1657350" y="2724150"/>
          <a:ext cx="512064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20640">
                  <a:extLst>
                    <a:ext uri="{9D8B030D-6E8A-4147-A177-3AD203B41FA5}">
                      <a16:colId xmlns:a16="http://schemas.microsoft.com/office/drawing/2014/main" val="397366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新投保年齡是否符合規則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04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保單狀況須為P(正常繳費件)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122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204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微軟正黑體"/>
                <a:ea typeface="微軟正黑體"/>
              </a:rPr>
              <a:t>五. Q&amp;A</a:t>
            </a:r>
            <a:endParaRPr lang="zh-TW" altLang="en-US" dirty="0">
              <a:latin typeface="微軟正黑體"/>
              <a:ea typeface="微軟正黑體"/>
            </a:endParaRPr>
          </a:p>
        </p:txBody>
      </p:sp>
      <p:sp>
        <p:nvSpPr>
          <p:cNvPr id="3" name="AutoShape 2" descr="「q and a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AutoShape 4" descr="相關圖片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0" name="Picture 6" descr="https://t3.ftcdn.net/jpg/01/12/44/68/240_F_112446894_ITgqGYG1GKgHs1y3OpWGCdNnSX3dZ0g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43447"/>
            <a:ext cx="7031360" cy="491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6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一</a:t>
            </a:r>
            <a:r>
              <a:rPr lang="en-US" altLang="zh-TW" b="1" dirty="0"/>
              <a:t>.</a:t>
            </a:r>
            <a:r>
              <a:rPr lang="zh-TW" altLang="en-US" b="1" dirty="0"/>
              <a:t> 什麼是續保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定義</a:t>
            </a:r>
            <a:endParaRPr lang="en-US" altLang="zh-TW" dirty="0"/>
          </a:p>
          <a:p>
            <a:pPr marL="320040" lvl="1" indent="0">
              <a:buNone/>
            </a:pPr>
            <a:r>
              <a:rPr lang="zh-TW" altLang="en-US" dirty="0"/>
              <a:t>續保是一個</a:t>
            </a:r>
            <a:r>
              <a:rPr lang="zh-TW" altLang="en-US" b="1" dirty="0">
                <a:solidFill>
                  <a:srgbClr val="0070C0"/>
                </a:solidFill>
              </a:rPr>
              <a:t>保險合同</a:t>
            </a:r>
            <a:r>
              <a:rPr lang="zh-TW" altLang="en-US" dirty="0"/>
              <a:t>即將期滿時，</a:t>
            </a:r>
            <a:r>
              <a:rPr lang="zh-TW" altLang="en-US" b="1" dirty="0">
                <a:solidFill>
                  <a:srgbClr val="0070C0"/>
                </a:solidFill>
              </a:rPr>
              <a:t>投保人</a:t>
            </a:r>
            <a:r>
              <a:rPr lang="zh-TW" altLang="en-US" dirty="0"/>
              <a:t>向</a:t>
            </a:r>
            <a:r>
              <a:rPr lang="zh-TW" altLang="en-US" b="1" dirty="0">
                <a:solidFill>
                  <a:srgbClr val="0070C0"/>
                </a:solidFill>
              </a:rPr>
              <a:t>保險人</a:t>
            </a:r>
            <a:r>
              <a:rPr lang="zh-TW" altLang="en-US" dirty="0"/>
              <a:t>提出申請，要求延長該</a:t>
            </a:r>
            <a:r>
              <a:rPr lang="zh-TW" altLang="en-US" b="1" dirty="0">
                <a:solidFill>
                  <a:srgbClr val="0070C0"/>
                </a:solidFill>
              </a:rPr>
              <a:t>保險合同</a:t>
            </a:r>
            <a:r>
              <a:rPr lang="zh-TW" altLang="en-US" dirty="0"/>
              <a:t>的期限，保險人根據</a:t>
            </a:r>
            <a:r>
              <a:rPr lang="zh-TW" altLang="en-US" b="1" dirty="0">
                <a:solidFill>
                  <a:srgbClr val="0070C0"/>
                </a:solidFill>
              </a:rPr>
              <a:t>投保人</a:t>
            </a:r>
            <a:r>
              <a:rPr lang="zh-TW" altLang="en-US" dirty="0"/>
              <a:t>當時的實際情況，對原合同條件稍加修改而繼續對投保人簽約</a:t>
            </a:r>
            <a:r>
              <a:rPr lang="zh-TW" altLang="en-US" b="1" dirty="0">
                <a:solidFill>
                  <a:srgbClr val="0070C0"/>
                </a:solidFill>
              </a:rPr>
              <a:t>承保</a:t>
            </a:r>
            <a:r>
              <a:rPr lang="zh-TW" altLang="en-US" dirty="0"/>
              <a:t>的行為。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247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二.</a:t>
            </a:r>
            <a:r>
              <a:rPr lang="zh-TW" altLang="en-US" b="1"/>
              <a:t> </a:t>
            </a:r>
            <a:r>
              <a:rPr lang="zh-TW" b="1"/>
              <a:t>續保作業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 lnSpcReduction="10000"/>
          </a:bodyPr>
          <a:lstStyle/>
          <a:p>
            <a:pPr>
              <a:spcBef>
                <a:spcPts val="300"/>
              </a:spcBef>
              <a:buAutoNum type="arabicPeriod"/>
            </a:pPr>
            <a:r>
              <a:rPr lang="zh-TW" altLang="en-US" sz="3000" b="1">
                <a:latin typeface="新細明體"/>
                <a:ea typeface="新細明體"/>
              </a:rPr>
              <a:t>續保通知函</a:t>
            </a:r>
            <a:endParaRPr lang="zh-TW" sz="3000"/>
          </a:p>
          <a:p>
            <a:pPr lvl="1">
              <a:spcBef>
                <a:spcPts val="300"/>
              </a:spcBef>
              <a:buFont typeface="Arial"/>
              <a:buChar char="•"/>
            </a:pPr>
            <a:r>
              <a:rPr lang="zh-TW" sz="2800">
                <a:latin typeface="新細明體"/>
                <a:ea typeface="新細明體"/>
              </a:rPr>
              <a:t>承保及後續  &gt;  續保申請  &gt;  </a:t>
            </a:r>
            <a:r>
              <a:rPr lang="zh-TW" sz="2800" b="1">
                <a:latin typeface="新細明體"/>
                <a:ea typeface="新細明體"/>
              </a:rPr>
              <a:t>個意險續保資料套印下傳作業</a:t>
            </a:r>
            <a:r>
              <a:rPr lang="zh-TW" altLang="en-US" sz="2800">
                <a:latin typeface="新細明體"/>
                <a:ea typeface="新細明體"/>
              </a:rPr>
              <a:t> </a:t>
            </a:r>
          </a:p>
          <a:p>
            <a:pPr lvl="1">
              <a:spcBef>
                <a:spcPts val="300"/>
              </a:spcBef>
              <a:buFont typeface="Arial"/>
              <a:buChar char="•"/>
            </a:pPr>
            <a:r>
              <a:rPr lang="zh-TW" altLang="en-US" sz="2800">
                <a:latin typeface="新細明體"/>
                <a:ea typeface="新細明體"/>
              </a:rPr>
              <a:t>承保及後續  </a:t>
            </a:r>
            <a:r>
              <a:rPr lang="en-US" altLang="zh-TW" sz="2800" dirty="0">
                <a:latin typeface="新細明體"/>
                <a:ea typeface="新細明體"/>
              </a:rPr>
              <a:t>&gt;</a:t>
            </a:r>
            <a:r>
              <a:rPr lang="zh-TW" altLang="en-US" sz="2800">
                <a:latin typeface="新細明體"/>
                <a:ea typeface="新細明體"/>
              </a:rPr>
              <a:t>  續保申請  </a:t>
            </a:r>
            <a:r>
              <a:rPr lang="en-US" altLang="zh-TW" sz="2800" dirty="0">
                <a:latin typeface="新細明體"/>
                <a:ea typeface="新細明體"/>
              </a:rPr>
              <a:t>&gt;</a:t>
            </a:r>
            <a:r>
              <a:rPr lang="zh-TW" altLang="en-US" sz="2800">
                <a:latin typeface="新細明體"/>
                <a:ea typeface="新細明體"/>
              </a:rPr>
              <a:t>  </a:t>
            </a:r>
            <a:r>
              <a:rPr lang="zh-TW" altLang="en-US" sz="2800" b="1">
                <a:latin typeface="新細明體"/>
                <a:ea typeface="新細明體"/>
              </a:rPr>
              <a:t>意外險網路投保續保資料下傳 </a:t>
            </a:r>
            <a:endParaRPr lang="zh-TW" sz="2800" b="1">
              <a:latin typeface="新細明體"/>
              <a:ea typeface="新細明體"/>
            </a:endParaRPr>
          </a:p>
          <a:p>
            <a:pPr lvl="3">
              <a:spcBef>
                <a:spcPts val="300"/>
              </a:spcBef>
              <a:buClr>
                <a:srgbClr val="A28E6A"/>
              </a:buClr>
              <a:buFont typeface="Arial"/>
              <a:buChar char="•"/>
            </a:pPr>
            <a:endParaRPr lang="zh-TW" altLang="en-US" sz="2400" b="1" dirty="0">
              <a:latin typeface="新細明體"/>
              <a:ea typeface="新細明體"/>
            </a:endParaRPr>
          </a:p>
          <a:p>
            <a:pPr>
              <a:spcBef>
                <a:spcPts val="300"/>
              </a:spcBef>
              <a:buAutoNum type="arabicPeriod"/>
            </a:pPr>
            <a:r>
              <a:rPr lang="zh-TW" altLang="en-US" sz="3000" b="1">
                <a:latin typeface="新細明體"/>
                <a:ea typeface="新細明體"/>
              </a:rPr>
              <a:t>續保申請書</a:t>
            </a:r>
          </a:p>
          <a:p>
            <a:pPr lvl="1">
              <a:spcBef>
                <a:spcPts val="300"/>
              </a:spcBef>
              <a:buFont typeface="Arial"/>
              <a:buChar char="•"/>
            </a:pPr>
            <a:r>
              <a:rPr lang="zh-TW" sz="2800">
                <a:latin typeface="新細明體"/>
                <a:ea typeface="新細明體"/>
              </a:rPr>
              <a:t>承保及後續  &gt;  續保申請  &gt;  </a:t>
            </a:r>
            <a:r>
              <a:rPr lang="zh-TW" sz="2800" b="1">
                <a:latin typeface="新細明體"/>
                <a:ea typeface="新細明體"/>
              </a:rPr>
              <a:t>定期險續保申請書列印作業</a:t>
            </a:r>
            <a:r>
              <a:rPr lang="zh-TW" altLang="en-US" sz="2800" b="1">
                <a:latin typeface="新細明體"/>
                <a:ea typeface="新細明體"/>
              </a:rPr>
              <a:t> </a:t>
            </a:r>
            <a:endParaRPr lang="zh-TW" sz="2800" b="1">
              <a:latin typeface="新細明體"/>
              <a:ea typeface="新細明體"/>
            </a:endParaRPr>
          </a:p>
          <a:p>
            <a:pPr lvl="1">
              <a:spcBef>
                <a:spcPts val="300"/>
              </a:spcBef>
              <a:buFont typeface="Arial"/>
              <a:buChar char="•"/>
            </a:pPr>
            <a:r>
              <a:rPr lang="zh-TW" altLang="en-US" sz="2800">
                <a:latin typeface="新細明體"/>
                <a:ea typeface="新細明體"/>
              </a:rPr>
              <a:t>承保及後續  </a:t>
            </a:r>
            <a:r>
              <a:rPr lang="en-US" altLang="zh-TW" sz="2800" dirty="0">
                <a:latin typeface="新細明體"/>
                <a:ea typeface="新細明體"/>
              </a:rPr>
              <a:t>&gt;</a:t>
            </a:r>
            <a:r>
              <a:rPr lang="zh-TW" altLang="en-US" sz="2800">
                <a:latin typeface="新細明體"/>
                <a:ea typeface="新細明體"/>
              </a:rPr>
              <a:t>  續保申請  </a:t>
            </a:r>
            <a:r>
              <a:rPr lang="en-US" altLang="zh-TW" sz="2800" dirty="0">
                <a:latin typeface="新細明體"/>
                <a:ea typeface="新細明體"/>
              </a:rPr>
              <a:t>&gt;</a:t>
            </a:r>
            <a:r>
              <a:rPr lang="zh-TW" altLang="en-US" sz="2800">
                <a:latin typeface="新細明體"/>
                <a:ea typeface="新細明體"/>
              </a:rPr>
              <a:t>  </a:t>
            </a:r>
            <a:r>
              <a:rPr lang="zh-TW" altLang="en-US" sz="2800" b="1">
                <a:latin typeface="新細明體"/>
                <a:ea typeface="新細明體"/>
              </a:rPr>
              <a:t>意外險續保申請書列印作業 </a:t>
            </a:r>
            <a:endParaRPr lang="zh-TW" sz="2800" b="1">
              <a:latin typeface="新細明體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43878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微軟正黑體"/>
                <a:ea typeface="微軟正黑體"/>
              </a:rPr>
              <a:t>三.</a:t>
            </a:r>
            <a:r>
              <a:rPr lang="zh-TW" altLang="en-US" b="1"/>
              <a:t> </a:t>
            </a:r>
            <a:r>
              <a:rPr lang="zh-TW" b="1"/>
              <a:t>續保</a:t>
            </a:r>
            <a:r>
              <a:rPr lang="zh-TW" b="1">
                <a:latin typeface="微軟正黑體"/>
                <a:ea typeface="微軟正黑體"/>
              </a:rPr>
              <a:t>通</a:t>
            </a:r>
            <a:r>
              <a:rPr lang="zh-TW" altLang="en-US" b="1">
                <a:latin typeface="微軟正黑體"/>
                <a:ea typeface="微軟正黑體"/>
              </a:rPr>
              <a:t>知函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pPr>
              <a:spcBef>
                <a:spcPts val="500"/>
              </a:spcBef>
              <a:buFont typeface="Arial"/>
              <a:buChar char="•"/>
            </a:pPr>
            <a:r>
              <a:rPr lang="zh-TW" sz="3000" b="1">
                <a:latin typeface="新細明體"/>
                <a:ea typeface="新細明體"/>
              </a:rPr>
              <a:t>個意險續保資料套印下傳作業</a:t>
            </a:r>
            <a:endParaRPr lang="zh-TW" altLang="en-US" sz="3000">
              <a:latin typeface="新細明體"/>
              <a:ea typeface="新細明體"/>
            </a:endParaRPr>
          </a:p>
          <a:p>
            <a:pPr>
              <a:spcBef>
                <a:spcPts val="500"/>
              </a:spcBef>
              <a:buAutoNum type="arabicPeriod"/>
            </a:pPr>
            <a:endParaRPr lang="zh-TW" sz="3000" b="1" dirty="0">
              <a:latin typeface="新細明體"/>
              <a:ea typeface="新細明體"/>
            </a:endParaRPr>
          </a:p>
          <a:p>
            <a:pPr>
              <a:spcBef>
                <a:spcPts val="300"/>
              </a:spcBef>
              <a:buFont typeface="Arial"/>
              <a:buChar char="•"/>
            </a:pPr>
            <a:r>
              <a:rPr lang="zh-TW" altLang="en-US" sz="3000" b="1">
                <a:latin typeface="新細明體"/>
                <a:ea typeface="新細明體"/>
              </a:rPr>
              <a:t>意外險網路投保續保資料下傳 </a:t>
            </a:r>
            <a:endParaRPr lang="zh-TW" altLang="en-US" sz="3000">
              <a:latin typeface="新細明體"/>
              <a:ea typeface="新細明體"/>
            </a:endParaRPr>
          </a:p>
          <a:p>
            <a:pPr marL="594360" lvl="2" indent="0">
              <a:spcBef>
                <a:spcPts val="300"/>
              </a:spcBef>
              <a:buClr>
                <a:srgbClr val="D34817">
                  <a:tint val="60000"/>
                </a:srgbClr>
              </a:buClr>
              <a:buNone/>
            </a:pPr>
            <a:endParaRPr lang="zh-TW" altLang="en-US" sz="2400" dirty="0">
              <a:latin typeface="新細明體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97287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>
                <a:latin typeface="微軟正黑體"/>
                <a:ea typeface="微軟正黑體"/>
              </a:rPr>
              <a:t>個意險續保資料套印下傳作業</a:t>
            </a:r>
            <a:endParaRPr lang="en-US">
              <a:latin typeface="微軟正黑體"/>
              <a:ea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 fontScale="92500" lnSpcReduction="20000"/>
          </a:bodyPr>
          <a:lstStyle/>
          <a:p>
            <a:pPr>
              <a:spcBef>
                <a:spcPts val="500"/>
              </a:spcBef>
              <a:buFont typeface="Arial"/>
              <a:buChar char="•"/>
            </a:pPr>
            <a:r>
              <a:rPr lang="zh-TW" sz="3000" b="1">
                <a:latin typeface="新細明體"/>
                <a:ea typeface="新細明體"/>
              </a:rPr>
              <a:t>輸</a:t>
            </a:r>
            <a:r>
              <a:rPr lang="zh-TW" altLang="en-US" sz="3000" b="1">
                <a:latin typeface="新細明體"/>
                <a:ea typeface="新細明體"/>
              </a:rPr>
              <a:t>入</a:t>
            </a:r>
            <a:endParaRPr lang="zh-TW" sz="3000" b="1">
              <a:latin typeface="新細明體"/>
              <a:ea typeface="新細明體"/>
            </a:endParaRPr>
          </a:p>
          <a:p>
            <a:pPr lvl="1">
              <a:spcBef>
                <a:spcPts val="300"/>
              </a:spcBef>
              <a:buFont typeface="Arial"/>
              <a:buChar char="•"/>
            </a:pPr>
            <a:r>
              <a:rPr lang="zh-TW" sz="2800">
                <a:latin typeface="新細明體"/>
                <a:ea typeface="新細明體"/>
              </a:rPr>
              <a:t>原保單號碼</a:t>
            </a:r>
            <a:endParaRPr lang="zh-TW" altLang="en-US" sz="2800" b="1">
              <a:latin typeface="新細明體"/>
              <a:ea typeface="新細明體"/>
            </a:endParaRPr>
          </a:p>
          <a:p>
            <a:pPr lvl="1">
              <a:buFont typeface="Arial"/>
              <a:buChar char="•"/>
            </a:pPr>
            <a:r>
              <a:rPr lang="zh-TW" sz="2800">
                <a:latin typeface="新細明體"/>
                <a:ea typeface="新細明體"/>
              </a:rPr>
              <a:t>招攬人ID</a:t>
            </a:r>
          </a:p>
          <a:p>
            <a:pPr lvl="1">
              <a:buFont typeface="Arial"/>
              <a:buChar char="•"/>
            </a:pPr>
            <a:r>
              <a:rPr lang="zh-TW" sz="2800">
                <a:latin typeface="新細明體"/>
                <a:ea typeface="新細明體"/>
              </a:rPr>
              <a:t>單位代號</a:t>
            </a:r>
          </a:p>
          <a:p>
            <a:pPr lvl="1">
              <a:buFont typeface="Arial"/>
              <a:buChar char="•"/>
            </a:pPr>
            <a:r>
              <a:rPr lang="zh-TW" sz="2800">
                <a:latin typeface="新細明體"/>
                <a:ea typeface="新細明體"/>
              </a:rPr>
              <a:t>投保終期年月</a:t>
            </a:r>
          </a:p>
          <a:p>
            <a:pPr>
              <a:spcBef>
                <a:spcPts val="300"/>
              </a:spcBef>
              <a:buFont typeface="Arial"/>
              <a:buChar char="•"/>
            </a:pPr>
            <a:r>
              <a:rPr lang="zh-TW" altLang="en-US" sz="3000" b="1">
                <a:latin typeface="新細明體"/>
                <a:ea typeface="新細明體"/>
              </a:rPr>
              <a:t>輸出</a:t>
            </a:r>
          </a:p>
          <a:p>
            <a:pPr lvl="1">
              <a:spcBef>
                <a:spcPts val="300"/>
              </a:spcBef>
              <a:buFont typeface="Arial"/>
              <a:buChar char="•"/>
            </a:pPr>
            <a:r>
              <a:rPr lang="zh-TW" sz="2800">
                <a:latin typeface="新細明體"/>
                <a:ea typeface="新細明體"/>
              </a:rPr>
              <a:t>精誠下傳檔</a:t>
            </a:r>
            <a:endParaRPr lang="zh-TW" altLang="en-US" sz="2800">
              <a:latin typeface="新細明體"/>
              <a:ea typeface="新細明體"/>
            </a:endParaRPr>
          </a:p>
          <a:p>
            <a:pPr lvl="1">
              <a:spcBef>
                <a:spcPts val="300"/>
              </a:spcBef>
              <a:buFont typeface="Arial"/>
              <a:buChar char="•"/>
            </a:pPr>
            <a:r>
              <a:rPr lang="zh-TW" altLang="en-US" sz="2800">
                <a:latin typeface="新細明體"/>
                <a:ea typeface="新細明體"/>
              </a:rPr>
              <a:t>郵局下傳檔</a:t>
            </a:r>
            <a:endParaRPr lang="en-US" altLang="zh-TW" sz="2800">
              <a:latin typeface="新細明體"/>
              <a:ea typeface="新細明體"/>
            </a:endParaRPr>
          </a:p>
          <a:p>
            <a:pPr lvl="1">
              <a:spcBef>
                <a:spcPts val="300"/>
              </a:spcBef>
              <a:buFont typeface="Arial"/>
              <a:buChar char="•"/>
            </a:pPr>
            <a:r>
              <a:rPr lang="en-US" sz="2800" dirty="0" err="1">
                <a:latin typeface="新細明體"/>
                <a:ea typeface="新細明體"/>
              </a:rPr>
              <a:t>商機</a:t>
            </a:r>
            <a:endParaRPr lang="zh-TW" dirty="0" err="1"/>
          </a:p>
          <a:p>
            <a:pPr lvl="1">
              <a:spcBef>
                <a:spcPts val="300"/>
              </a:spcBef>
              <a:buFont typeface="Arial"/>
              <a:buChar char="•"/>
            </a:pPr>
            <a:r>
              <a:rPr lang="zh-TW" altLang="en-US" sz="2800">
                <a:latin typeface="新細明體"/>
                <a:ea typeface="新細明體"/>
              </a:rPr>
              <a:t>個人意外險續保要保書簽收表</a:t>
            </a:r>
            <a:endParaRPr lang="en-US" sz="2800" dirty="0">
              <a:latin typeface="新細明體"/>
              <a:ea typeface="新細明體"/>
            </a:endParaRPr>
          </a:p>
          <a:p>
            <a:pPr lvl="1">
              <a:spcBef>
                <a:spcPts val="300"/>
              </a:spcBef>
              <a:buFont typeface="Arial"/>
              <a:buChar char="•"/>
            </a:pPr>
            <a:r>
              <a:rPr lang="en-US" altLang="zh-TW" sz="2800" dirty="0">
                <a:latin typeface="新細明體"/>
                <a:ea typeface="新細明體"/>
              </a:rPr>
              <a:t> </a:t>
            </a:r>
            <a:r>
              <a:rPr lang="zh-TW" altLang="en-US" sz="2800">
                <a:latin typeface="新細明體"/>
                <a:ea typeface="新細明體"/>
              </a:rPr>
              <a:t>個人意外險續保明細表</a:t>
            </a:r>
            <a:endParaRPr lang="en-US" altLang="zh-TW" sz="2800" dirty="0">
              <a:latin typeface="新細明體"/>
              <a:ea typeface="新細明體"/>
            </a:endParaRPr>
          </a:p>
          <a:p>
            <a:pPr lvl="1">
              <a:spcBef>
                <a:spcPts val="300"/>
              </a:spcBef>
              <a:buFont typeface="Arial"/>
              <a:buChar char="•"/>
            </a:pPr>
            <a:r>
              <a:rPr lang="zh-TW" altLang="en-US" sz="2800">
                <a:latin typeface="新細明體"/>
                <a:ea typeface="新細明體"/>
              </a:rPr>
              <a:t>個人意外險不續保明細表</a:t>
            </a:r>
            <a:endParaRPr lang="en-US" sz="2800">
              <a:latin typeface="新細明體"/>
              <a:ea typeface="新細明體"/>
            </a:endParaRPr>
          </a:p>
          <a:p>
            <a:pPr lvl="3">
              <a:spcBef>
                <a:spcPts val="300"/>
              </a:spcBef>
              <a:buClr>
                <a:srgbClr val="A28E6A"/>
              </a:buClr>
              <a:buFont typeface="Arial"/>
              <a:buChar char="•"/>
            </a:pPr>
            <a:endParaRPr lang="en-US" sz="2400" dirty="0">
              <a:latin typeface="新細明體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22995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>
                <a:latin typeface="微軟正黑體"/>
                <a:ea typeface="微軟正黑體"/>
              </a:rPr>
              <a:t>個意險續保資料套印下傳作業</a:t>
            </a:r>
            <a:endParaRPr lang="en-US">
              <a:latin typeface="微軟正黑體"/>
              <a:ea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pPr>
              <a:spcBef>
                <a:spcPts val="500"/>
              </a:spcBef>
              <a:buFont typeface="Arial"/>
              <a:buChar char="•"/>
            </a:pPr>
            <a:r>
              <a:rPr lang="zh-TW" altLang="en-US" sz="3000" b="1">
                <a:latin typeface="新細明體"/>
                <a:ea typeface="新細明體"/>
              </a:rPr>
              <a:t>選件條件</a:t>
            </a:r>
            <a:endParaRPr lang="zh-TW" sz="3000">
              <a:latin typeface="新細明體"/>
              <a:ea typeface="新細明體"/>
            </a:endParaRPr>
          </a:p>
          <a:p>
            <a:pPr lvl="1">
              <a:spcBef>
                <a:spcPts val="300"/>
              </a:spcBef>
              <a:buFont typeface="Arial"/>
              <a:buChar char="•"/>
            </a:pPr>
            <a:r>
              <a:rPr lang="zh-TW" altLang="en-US" sz="2800">
                <a:latin typeface="新細明體"/>
                <a:ea typeface="新細明體"/>
              </a:rPr>
              <a:t>主約</a:t>
            </a:r>
          </a:p>
          <a:p>
            <a:pPr lvl="1">
              <a:spcBef>
                <a:spcPts val="300"/>
              </a:spcBef>
              <a:buFont typeface="Arial"/>
              <a:buChar char="•"/>
            </a:pPr>
            <a:r>
              <a:rPr lang="zh-TW" altLang="en-US" sz="2800">
                <a:latin typeface="新細明體"/>
                <a:ea typeface="新細明體"/>
              </a:rPr>
              <a:t>非網投</a:t>
            </a:r>
          </a:p>
          <a:p>
            <a:pPr lvl="1">
              <a:spcBef>
                <a:spcPts val="300"/>
              </a:spcBef>
              <a:buFont typeface="Arial"/>
              <a:buChar char="•"/>
            </a:pPr>
            <a:r>
              <a:rPr lang="zh-TW" altLang="en-US" sz="2800">
                <a:latin typeface="新細明體"/>
                <a:ea typeface="新細明體"/>
              </a:rPr>
              <a:t>符合</a:t>
            </a:r>
            <a:r>
              <a:rPr lang="zh-TW" sz="2800">
                <a:latin typeface="新細明體"/>
                <a:ea typeface="新細明體"/>
              </a:rPr>
              <a:t>投保始期</a:t>
            </a:r>
            <a:endParaRPr lang="zh-TW" altLang="en-US" sz="2800">
              <a:latin typeface="新細明體"/>
              <a:ea typeface="新細明體"/>
            </a:endParaRPr>
          </a:p>
          <a:p>
            <a:pPr lvl="1">
              <a:spcBef>
                <a:spcPts val="300"/>
              </a:spcBef>
              <a:buFont typeface="Arial"/>
              <a:buChar char="•"/>
            </a:pPr>
            <a:r>
              <a:rPr lang="zh-TW" altLang="en-US" sz="2800">
                <a:latin typeface="新細明體"/>
                <a:ea typeface="新細明體"/>
              </a:rPr>
              <a:t>保單狀態</a:t>
            </a:r>
            <a:endParaRPr lang="en-US" altLang="zh-TW" sz="2800">
              <a:latin typeface="新細明體"/>
              <a:ea typeface="新細明體"/>
            </a:endParaRPr>
          </a:p>
          <a:p>
            <a:pPr lvl="3">
              <a:spcBef>
                <a:spcPts val="300"/>
              </a:spcBef>
              <a:buFont typeface="Arial"/>
              <a:buChar char="•"/>
            </a:pPr>
            <a:endParaRPr lang="zh-TW" altLang="en-US" sz="2400" b="1" dirty="0">
              <a:latin typeface="新細明體"/>
              <a:ea typeface="新細明體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A7ED995-3971-4D5B-A411-464BBC490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091315"/>
              </p:ext>
            </p:extLst>
          </p:nvPr>
        </p:nvGraphicFramePr>
        <p:xfrm>
          <a:off x="3819525" y="2724150"/>
          <a:ext cx="510539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224">
                  <a:extLst>
                    <a:ext uri="{9D8B030D-6E8A-4147-A177-3AD203B41FA5}">
                      <a16:colId xmlns:a16="http://schemas.microsoft.com/office/drawing/2014/main" val="748735438"/>
                    </a:ext>
                  </a:extLst>
                </a:gridCol>
                <a:gridCol w="4067174">
                  <a:extLst>
                    <a:ext uri="{9D8B030D-6E8A-4147-A177-3AD203B41FA5}">
                      <a16:colId xmlns:a16="http://schemas.microsoft.com/office/drawing/2014/main" val="169468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400"/>
                        <a:t>狀態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400"/>
                        <a:t>中文名稱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0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D</a:t>
                      </a:r>
                      <a:endParaRPr lang="zh-TW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被保險人死亡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5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I</a:t>
                      </a:r>
                      <a:endParaRPr lang="zh-TW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被保險人全殘..等契約終止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2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自始解約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0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死亡待核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39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正常繳費件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05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解約-保戶主動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53527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失效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79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26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>
                <a:latin typeface="微軟正黑體"/>
                <a:ea typeface="微軟正黑體"/>
              </a:rPr>
              <a:t>個意險續保資料套印下傳作業</a:t>
            </a:r>
            <a:endParaRPr lang="en-US">
              <a:latin typeface="微軟正黑體"/>
              <a:ea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pPr>
              <a:spcBef>
                <a:spcPts val="300"/>
              </a:spcBef>
              <a:buFont typeface="Arial"/>
              <a:buChar char="•"/>
            </a:pPr>
            <a:r>
              <a:rPr lang="zh-TW" altLang="en-US" sz="3000">
                <a:latin typeface="新細明體"/>
                <a:ea typeface="新細明體"/>
              </a:rPr>
              <a:t>保單狀態</a:t>
            </a:r>
            <a:endParaRPr lang="en-US" altLang="zh-TW" sz="3000">
              <a:latin typeface="新細明體"/>
              <a:ea typeface="新細明體"/>
            </a:endParaRPr>
          </a:p>
          <a:p>
            <a:pPr>
              <a:spcBef>
                <a:spcPts val="300"/>
              </a:spcBef>
              <a:buClr>
                <a:srgbClr val="D34817"/>
              </a:buClr>
              <a:buFont typeface="Arial"/>
              <a:buChar char="•"/>
            </a:pPr>
            <a:endParaRPr lang="zh-TW" altLang="en-US" sz="3000" dirty="0">
              <a:latin typeface="新細明體"/>
              <a:ea typeface="新細明體"/>
            </a:endParaRPr>
          </a:p>
          <a:p>
            <a:pPr>
              <a:spcBef>
                <a:spcPts val="300"/>
              </a:spcBef>
              <a:buClr>
                <a:srgbClr val="D34817"/>
              </a:buClr>
              <a:buFont typeface="Arial"/>
              <a:buChar char="•"/>
            </a:pPr>
            <a:endParaRPr lang="zh-TW" altLang="en-US" sz="3000" dirty="0">
              <a:latin typeface="新細明體"/>
              <a:ea typeface="新細明體"/>
            </a:endParaRPr>
          </a:p>
          <a:p>
            <a:pPr>
              <a:spcBef>
                <a:spcPts val="300"/>
              </a:spcBef>
              <a:buClr>
                <a:srgbClr val="D34817"/>
              </a:buClr>
              <a:buFont typeface="Arial"/>
              <a:buChar char="•"/>
            </a:pPr>
            <a:endParaRPr lang="zh-TW" altLang="en-US" sz="3000" dirty="0">
              <a:latin typeface="新細明體"/>
              <a:ea typeface="新細明體"/>
            </a:endParaRPr>
          </a:p>
          <a:p>
            <a:pPr>
              <a:spcBef>
                <a:spcPts val="300"/>
              </a:spcBef>
              <a:buClr>
                <a:srgbClr val="D34817"/>
              </a:buClr>
              <a:buFont typeface="Arial"/>
              <a:buChar char="•"/>
            </a:pPr>
            <a:endParaRPr lang="zh-TW" altLang="en-US" sz="3000" dirty="0">
              <a:latin typeface="新細明體"/>
              <a:ea typeface="新細明體"/>
            </a:endParaRPr>
          </a:p>
          <a:p>
            <a:pPr>
              <a:spcBef>
                <a:spcPts val="300"/>
              </a:spcBef>
              <a:buFont typeface="Arial"/>
              <a:buChar char="•"/>
            </a:pPr>
            <a:endParaRPr lang="zh-TW" altLang="en-US" sz="3000" dirty="0">
              <a:latin typeface="新細明體"/>
              <a:ea typeface="新細明體"/>
            </a:endParaRPr>
          </a:p>
          <a:p>
            <a:pPr>
              <a:spcBef>
                <a:spcPts val="300"/>
              </a:spcBef>
              <a:buFont typeface="Arial"/>
              <a:buChar char="•"/>
            </a:pPr>
            <a:endParaRPr lang="zh-TW" altLang="en-US" sz="3000" dirty="0">
              <a:latin typeface="新細明體"/>
              <a:ea typeface="新細明體"/>
            </a:endParaRPr>
          </a:p>
          <a:p>
            <a:pPr>
              <a:spcBef>
                <a:spcPts val="300"/>
              </a:spcBef>
              <a:buFont typeface="Arial"/>
              <a:buChar char="•"/>
            </a:pPr>
            <a:r>
              <a:rPr lang="zh-TW" altLang="en-US" sz="3000" b="1">
                <a:latin typeface="新細明體"/>
                <a:ea typeface="新細明體"/>
              </a:rPr>
              <a:t>結果</a:t>
            </a:r>
            <a:endParaRPr lang="zh-TW" altLang="en-US" sz="3000" b="1" dirty="0">
              <a:latin typeface="新細明體"/>
              <a:ea typeface="新細明體"/>
            </a:endParaRPr>
          </a:p>
          <a:p>
            <a:pPr marL="320040" lvl="1" indent="0">
              <a:spcBef>
                <a:spcPts val="300"/>
              </a:spcBef>
              <a:buNone/>
            </a:pPr>
            <a:r>
              <a:rPr lang="zh-TW" altLang="en-US" sz="2800">
                <a:latin typeface="新細明體"/>
                <a:ea typeface="新細明體"/>
              </a:rPr>
              <a:t>符合公司</a:t>
            </a:r>
            <a:r>
              <a:rPr lang="zh-TW" sz="2800">
                <a:latin typeface="新細明體"/>
                <a:ea typeface="新細明體"/>
              </a:rPr>
              <a:t>自動續保，</a:t>
            </a:r>
            <a:r>
              <a:rPr lang="zh-TW" altLang="en-US" sz="2800">
                <a:latin typeface="新細明體"/>
                <a:ea typeface="新細明體"/>
              </a:rPr>
              <a:t>出</a:t>
            </a:r>
            <a:r>
              <a:rPr lang="zh-TW" sz="2800">
                <a:latin typeface="新細明體"/>
                <a:ea typeface="新細明體"/>
              </a:rPr>
              <a:t>不續保通知函。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A7ED995-3971-4D5B-A411-464BBC490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499251"/>
              </p:ext>
            </p:extLst>
          </p:nvPr>
        </p:nvGraphicFramePr>
        <p:xfrm>
          <a:off x="2981325" y="1400175"/>
          <a:ext cx="510539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224">
                  <a:extLst>
                    <a:ext uri="{9D8B030D-6E8A-4147-A177-3AD203B41FA5}">
                      <a16:colId xmlns:a16="http://schemas.microsoft.com/office/drawing/2014/main" val="748735438"/>
                    </a:ext>
                  </a:extLst>
                </a:gridCol>
                <a:gridCol w="4067174">
                  <a:extLst>
                    <a:ext uri="{9D8B030D-6E8A-4147-A177-3AD203B41FA5}">
                      <a16:colId xmlns:a16="http://schemas.microsoft.com/office/drawing/2014/main" val="169468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400"/>
                        <a:t>狀態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400"/>
                        <a:t>中文名稱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0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D</a:t>
                      </a:r>
                      <a:endParaRPr lang="zh-TW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被保險人死亡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5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I</a:t>
                      </a:r>
                      <a:endParaRPr lang="zh-TW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被保險人全殘..等契約終止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2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自始解約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0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死亡待核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39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zh-TW" sz="2400" b="0" i="0" u="none" strike="sng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sng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正常繳費件</a:t>
                      </a:r>
                      <a:endParaRPr lang="zh-TW" sz="2400" strike="sng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05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解約-保戶主動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53527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失效</a:t>
                      </a:r>
                      <a:endParaRPr lang="zh-TW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79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59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>
                <a:latin typeface="微軟正黑體"/>
                <a:ea typeface="微軟正黑體"/>
              </a:rPr>
              <a:t>個意險續保資料套印下傳作業</a:t>
            </a:r>
            <a:endParaRPr lang="en-US">
              <a:latin typeface="微軟正黑體"/>
              <a:ea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pPr>
              <a:spcBef>
                <a:spcPts val="300"/>
              </a:spcBef>
              <a:buFont typeface="Arial"/>
              <a:buChar char="•"/>
            </a:pPr>
            <a:r>
              <a:rPr lang="zh-TW" altLang="en-US" sz="3000">
                <a:latin typeface="新細明體"/>
                <a:ea typeface="新細明體"/>
              </a:rPr>
              <a:t>保單狀態</a:t>
            </a:r>
            <a:endParaRPr lang="en-US" altLang="zh-TW" sz="3000">
              <a:latin typeface="新細明體"/>
              <a:ea typeface="新細明體"/>
            </a:endParaRPr>
          </a:p>
          <a:p>
            <a:pPr>
              <a:spcBef>
                <a:spcPts val="300"/>
              </a:spcBef>
              <a:buClr>
                <a:srgbClr val="D34817"/>
              </a:buClr>
              <a:buFont typeface="Arial"/>
              <a:buChar char="•"/>
            </a:pPr>
            <a:endParaRPr lang="zh-TW" altLang="en-US" sz="3000" dirty="0">
              <a:latin typeface="新細明體"/>
              <a:ea typeface="新細明體"/>
            </a:endParaRPr>
          </a:p>
          <a:p>
            <a:pPr>
              <a:spcBef>
                <a:spcPts val="300"/>
              </a:spcBef>
              <a:buClr>
                <a:srgbClr val="D34817"/>
              </a:buClr>
              <a:buFont typeface="Arial"/>
              <a:buChar char="•"/>
            </a:pPr>
            <a:endParaRPr lang="zh-TW" altLang="en-US" sz="3000" dirty="0">
              <a:latin typeface="新細明體"/>
              <a:ea typeface="新細明體"/>
            </a:endParaRPr>
          </a:p>
          <a:p>
            <a:pPr>
              <a:spcBef>
                <a:spcPts val="300"/>
              </a:spcBef>
              <a:buClr>
                <a:srgbClr val="D34817"/>
              </a:buClr>
              <a:buFont typeface="Arial"/>
              <a:buChar char="•"/>
            </a:pPr>
            <a:endParaRPr lang="zh-TW" altLang="en-US" sz="3000" dirty="0">
              <a:latin typeface="新細明體"/>
              <a:ea typeface="新細明體"/>
            </a:endParaRPr>
          </a:p>
          <a:p>
            <a:pPr>
              <a:spcBef>
                <a:spcPts val="300"/>
              </a:spcBef>
              <a:buClr>
                <a:srgbClr val="D34817"/>
              </a:buClr>
              <a:buFont typeface="Arial"/>
              <a:buChar char="•"/>
            </a:pPr>
            <a:endParaRPr lang="zh-TW" altLang="en-US" sz="3000" dirty="0">
              <a:latin typeface="新細明體"/>
              <a:ea typeface="新細明體"/>
            </a:endParaRPr>
          </a:p>
          <a:p>
            <a:pPr>
              <a:spcBef>
                <a:spcPts val="300"/>
              </a:spcBef>
              <a:buFont typeface="Arial"/>
              <a:buChar char="•"/>
            </a:pPr>
            <a:endParaRPr lang="zh-TW" altLang="en-US" sz="3000" dirty="0">
              <a:latin typeface="新細明體"/>
              <a:ea typeface="新細明體"/>
            </a:endParaRPr>
          </a:p>
          <a:p>
            <a:pPr>
              <a:spcBef>
                <a:spcPts val="300"/>
              </a:spcBef>
              <a:buFont typeface="Arial"/>
              <a:buChar char="•"/>
            </a:pPr>
            <a:endParaRPr lang="zh-TW" altLang="en-US" sz="3000" dirty="0">
              <a:latin typeface="新細明體"/>
              <a:ea typeface="新細明體"/>
            </a:endParaRPr>
          </a:p>
          <a:p>
            <a:pPr>
              <a:spcBef>
                <a:spcPts val="300"/>
              </a:spcBef>
              <a:buFont typeface="Arial"/>
              <a:buChar char="•"/>
            </a:pPr>
            <a:endParaRPr lang="zh-TW" altLang="en-US" sz="3000" dirty="0">
              <a:latin typeface="新細明體"/>
              <a:ea typeface="新細明體"/>
            </a:endParaRPr>
          </a:p>
          <a:p>
            <a:pPr>
              <a:spcBef>
                <a:spcPts val="300"/>
              </a:spcBef>
              <a:buFont typeface="Arial"/>
              <a:buChar char="•"/>
            </a:pPr>
            <a:r>
              <a:rPr lang="zh-TW" sz="3000">
                <a:latin typeface="新細明體"/>
                <a:ea typeface="新細明體"/>
              </a:rPr>
              <a:t>符合</a:t>
            </a:r>
            <a:r>
              <a:rPr lang="zh-TW" altLang="en-US" sz="3000">
                <a:latin typeface="新細明體"/>
                <a:ea typeface="新細明體"/>
              </a:rPr>
              <a:t>公司</a:t>
            </a:r>
            <a:r>
              <a:rPr lang="zh-TW" sz="3000">
                <a:latin typeface="新細明體"/>
                <a:ea typeface="新細明體"/>
              </a:rPr>
              <a:t>自動續保?</a:t>
            </a:r>
            <a:endParaRPr lang="zh-TW" altLang="en-US" sz="3000" dirty="0">
              <a:latin typeface="新細明體"/>
              <a:ea typeface="新細明體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A7ED995-3971-4D5B-A411-464BBC490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865212"/>
              </p:ext>
            </p:extLst>
          </p:nvPr>
        </p:nvGraphicFramePr>
        <p:xfrm>
          <a:off x="3028950" y="1533525"/>
          <a:ext cx="510539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224">
                  <a:extLst>
                    <a:ext uri="{9D8B030D-6E8A-4147-A177-3AD203B41FA5}">
                      <a16:colId xmlns:a16="http://schemas.microsoft.com/office/drawing/2014/main" val="748735438"/>
                    </a:ext>
                  </a:extLst>
                </a:gridCol>
                <a:gridCol w="4067174">
                  <a:extLst>
                    <a:ext uri="{9D8B030D-6E8A-4147-A177-3AD203B41FA5}">
                      <a16:colId xmlns:a16="http://schemas.microsoft.com/office/drawing/2014/main" val="169468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400"/>
                        <a:t>狀態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400"/>
                        <a:t>中文名稱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0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zh-TW" sz="2400" b="0" i="0" u="none" strike="sng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D</a:t>
                      </a:r>
                      <a:endParaRPr lang="zh-TW" sz="2400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sng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被保險人死亡</a:t>
                      </a:r>
                      <a:endParaRPr lang="zh-TW" sz="2400" strike="sng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5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zh-TW" sz="2400" b="0" i="0" u="none" strike="sng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I</a:t>
                      </a:r>
                      <a:endParaRPr lang="zh-TW" sz="2400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sng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被保險人全殘..等契約終止</a:t>
                      </a:r>
                      <a:endParaRPr lang="zh-TW" sz="2400" strike="sng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2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zh-TW" sz="2400" b="0" i="0" u="none" strike="sng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sng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自始解約</a:t>
                      </a:r>
                      <a:endParaRPr lang="zh-TW" sz="2400" strike="sng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0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zh-TW" sz="2400" b="0" i="0" u="none" strike="sng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sng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死亡待核</a:t>
                      </a:r>
                      <a:endParaRPr lang="zh-TW" sz="2400" strike="sng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39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zh-TW" sz="2400" b="0" i="0" u="none" strike="no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no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正常繳費件</a:t>
                      </a:r>
                      <a:endParaRPr lang="zh-TW" sz="2400" strike="no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05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zh-TW" sz="2400" b="0" i="0" u="none" strike="sng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sng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解約-保戶主動</a:t>
                      </a:r>
                      <a:endParaRPr lang="zh-TW" sz="2400" strike="sng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53527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zh-TW" sz="2400" b="0" i="0" u="none" strike="sngStrike" noProof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2400" b="0" i="0" u="none" strike="sngStrike" noProof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</a:rPr>
                        <a:t>失效</a:t>
                      </a:r>
                      <a:endParaRPr lang="zh-TW" sz="2400" strike="sng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79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810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</TotalTime>
  <Words>243</Words>
  <Application>Microsoft Office PowerPoint</Application>
  <PresentationFormat>如螢幕大小 (4:3)</PresentationFormat>
  <Paragraphs>60</Paragraphs>
  <Slides>24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公正</vt:lpstr>
      <vt:lpstr>續保作業</vt:lpstr>
      <vt:lpstr>大綱</vt:lpstr>
      <vt:lpstr>一. 什麼是續保</vt:lpstr>
      <vt:lpstr>二. 續保作業</vt:lpstr>
      <vt:lpstr>三. 續保通知函</vt:lpstr>
      <vt:lpstr>個意險續保資料套印下傳作業</vt:lpstr>
      <vt:lpstr>個意險續保資料套印下傳作業</vt:lpstr>
      <vt:lpstr>個意險續保資料套印下傳作業</vt:lpstr>
      <vt:lpstr>個意險續保資料套印下傳作業</vt:lpstr>
      <vt:lpstr>個意險續保資料套印下傳作業</vt:lpstr>
      <vt:lpstr>個意險續保資料套印下傳作業</vt:lpstr>
      <vt:lpstr>意外險網路投保續保資料下傳 </vt:lpstr>
      <vt:lpstr>意外險網路投保續保資料下傳 </vt:lpstr>
      <vt:lpstr>意外險網路投保續保資料下傳 </vt:lpstr>
      <vt:lpstr>意外險網路投保續保資料下傳 </vt:lpstr>
      <vt:lpstr>意外險網路投保續保資料下傳 </vt:lpstr>
      <vt:lpstr>意外險網路投保續保資料下傳 </vt:lpstr>
      <vt:lpstr>意外險網路投保續保資料下傳 </vt:lpstr>
      <vt:lpstr>四. 續保申請書</vt:lpstr>
      <vt:lpstr>定期險續保申請書列印作業</vt:lpstr>
      <vt:lpstr>定期險續保申請書列印作業</vt:lpstr>
      <vt:lpstr>意外險續保申請書列印作業</vt:lpstr>
      <vt:lpstr>意外險續保申請書列印作業</vt:lpstr>
      <vt:lpstr>五.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續保作業</dc:title>
  <dc:creator>陳伯南</dc:creator>
  <cp:lastModifiedBy>陳伯南</cp:lastModifiedBy>
  <cp:revision>47</cp:revision>
  <dcterms:created xsi:type="dcterms:W3CDTF">2017-05-31T02:22:20Z</dcterms:created>
  <dcterms:modified xsi:type="dcterms:W3CDTF">2017-11-29T15:55:34Z</dcterms:modified>
</cp:coreProperties>
</file>