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PT Sans Narrow"/>
      <p:regular r:id="rId50"/>
      <p:bold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CEDDCF-0409-4471-B394-2FCF450EE1F3}">
  <a:tblStyle styleId="{C5CEDDCF-0409-4471-B394-2FCF450EE1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Narrow-bold.fntdata"/><Relationship Id="rId50" Type="http://schemas.openxmlformats.org/officeDocument/2006/relationships/font" Target="fonts/PTSansNarrow-regular.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6.xml"/><Relationship Id="rId55" Type="http://schemas.openxmlformats.org/officeDocument/2006/relationships/font" Target="fonts/OpenSans-boldItalic.fntdata"/><Relationship Id="rId10" Type="http://schemas.openxmlformats.org/officeDocument/2006/relationships/slide" Target="slides/slide5.xml"/><Relationship Id="rId54"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cf96ed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cf96ed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De exemplu in solutiile pentru optimizarea preturilor conlucrarea incepe de la echipele de IT care colaboreaza la canalele prin care se face schimbul de informatii intre diferitele baze de date si noua solutie. Echipa de implementare curata datele si pregateste terenul pentru consultantii stiintifici specializati pe tipul de DM cerut de aplicatie. Rezultatele (e.g. segmentare specifica) vor fi incorporate in solutie de echipa de implementare in colaborare cu echipa de IT pentru eventuale cerinte noi de date. Intregul entuziasm initial poate fi ‘racit’ de un inceput prost din cauza unor date de calitatea necorespunzatoare.</a:t>
            </a:r>
            <a:endParaRPr sz="14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d1f7af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d1f7af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d1f7af3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d1f7af3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d1f7af3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d1f7af3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d1f7af3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d1f7af3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d1f7af3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d1f7af3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d1f7af3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d1f7af3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d1f7af3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d1f7af3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800205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80020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6d1f7af38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6d1f7af3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cf96edc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cf96edc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d1f7af3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d1f7af3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d1f7af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d1f7af3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d1f7af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d1f7af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d1f7af38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d1f7af3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6d1f7af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6d1f7af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d1f7c2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6d1f7c2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d1f7c2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d1f7c2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d1f7c2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6d1f7c2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d1f7c29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d1f7c29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6d1f7c29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6d1f7c29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6d1f7c29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6d1f7c29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6d1f7c29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6d1f7c29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6d1f7c29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6d1f7c29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6d1f7c29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6d1f7c29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6d1f7c29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6d1f7c29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6d1f7c29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6d1f7c29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6d1f7c29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6d1f7c29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6d1f7c29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6d1f7c29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6d1f7c29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6d1f7c29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6d1f7c29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d1f7c29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6d1f7c29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6d1f7c29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6d1f7c29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6d1f7c29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6d1f7c29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6d1f7c29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6cf96ed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6cf96ed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cf96edc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cf96ed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d1f7af3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d1f7af3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d1f7af3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d1f7af3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cf96ed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cf96ed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cf96ed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6cf96ed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users.cs.umn.edu/~kumar/dmbook/index.php#item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users.cs.umn.edu/~kumar/dmbook/index.php#item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users.cs.umn.edu/~kumar/dmbook/index.php#item4"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users.cs.umn.edu/~kumar/dmbook/index.php#item4"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users.cs.umn.edu/~kumar/dmbook/index.php#item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users.cs.umn.edu/~kumar/dmbook/index.php#item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users.cs.umn.edu/~kumar/dmbook/index.php#item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s://thedailyomnivore.net/2015/12/02/"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wikipedia.org/wiki/Enterprise_resource_plann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ata.gov.in/" TargetMode="External"/><Relationship Id="rId4" Type="http://schemas.openxmlformats.org/officeDocument/2006/relationships/hyperlink" Target="https://databank.worldbank.org" TargetMode="External"/><Relationship Id="rId5" Type="http://schemas.openxmlformats.org/officeDocument/2006/relationships/hyperlink" Target="https://en.wikipedia.org/wiki/Web_scraping" TargetMode="External"/><Relationship Id="rId6"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n.wikipedia.org/wiki/Non-disclosure_agreement" TargetMode="External"/><Relationship Id="rId4" Type="http://schemas.openxmlformats.org/officeDocument/2006/relationships/hyperlink" Target="https://en.wikipedia.org/wiki/Service_Organization_Control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www.analyticshero.com/2012/10/25/31-essential-quotes-on-analytics-and-dat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smarquest.ro/ro/sampling_methods.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smarquest.ro/ro/sampling_methods.ht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en.wikipedia.org/wiki/Feature_extr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n.wikipedia.org/wiki/Data" TargetMode="External"/><Relationship Id="rId4" Type="http://schemas.openxmlformats.org/officeDocument/2006/relationships/hyperlink" Target="http://en.wikipedia.org/wiki/Data" TargetMode="External"/><Relationship Id="rId5"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hyperlink" Target="http://en.wikipedia.org/wiki/Data" TargetMode="External"/><Relationship Id="rId4" Type="http://schemas.openxmlformats.org/officeDocument/2006/relationships/hyperlink" Target="http://en.wikipedia.org/wiki/Raw_data" TargetMode="External"/><Relationship Id="rId5" Type="http://schemas.openxmlformats.org/officeDocument/2006/relationships/hyperlink" Target="http://en.wikipedia.org/wiki/Computer_data_processing" TargetMode="External"/><Relationship Id="rId6" Type="http://schemas.openxmlformats.org/officeDocument/2006/relationships/hyperlink" Target="http://www-users.cs.umn.edu/~kumar/dmbook/index.php#item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users.cs.umn.edu/~kumar/dmbook/index.php#item4" TargetMode="External"/><Relationship Id="rId4" Type="http://schemas.openxmlformats.org/officeDocument/2006/relationships/image" Target="../media/image1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users.cs.umn.edu/~kumar/dmbook/index.php#item4" TargetMode="External"/><Relationship Id="rId4" Type="http://schemas.openxmlformats.org/officeDocument/2006/relationships/image" Target="../media/image6.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users.cs.umn.edu/~kumar/dmbook/index.php#item4" TargetMode="External"/><Relationship Id="rId4" Type="http://schemas.openxmlformats.org/officeDocument/2006/relationships/image" Target="../media/image4.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Curs 2</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Tipuri de multimi si de date. Procesarea datelor</a:t>
            </a:r>
            <a:r>
              <a:rPr baseline="30000" lang="en"/>
              <a:t>[1],[2]</a:t>
            </a:r>
            <a:endParaRPr baseline="30000"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Calitatea datelor</a:t>
            </a:r>
            <a:endParaRPr baseline="30000"/>
          </a:p>
        </p:txBody>
      </p:sp>
      <p:sp>
        <p:nvSpPr>
          <p:cNvPr id="137" name="Google Shape;137;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Durata procesarii datelor brute in date procesate gata pentru analiza este un indicator bun al calitatii datelor brute cand comparam date similare ca structura si dimensiuni</a:t>
            </a:r>
            <a:endParaRPr/>
          </a:p>
          <a:p>
            <a:pPr indent="-342900" lvl="0" marL="457200" rtl="0" algn="l">
              <a:spcBef>
                <a:spcPts val="0"/>
              </a:spcBef>
              <a:spcAft>
                <a:spcPts val="0"/>
              </a:spcAft>
              <a:buSzPts val="1800"/>
              <a:buChar char="●"/>
            </a:pPr>
            <a:r>
              <a:rPr lang="en"/>
              <a:t>Un proiect depinde in mod crucial de intervalul de timp intre furnizarea datelor brute si asamblarea datelor pentru analiza</a:t>
            </a:r>
            <a:endParaRPr/>
          </a:p>
          <a:p>
            <a:pPr indent="-342900" lvl="0" marL="457200" rtl="0" algn="l">
              <a:spcBef>
                <a:spcPts val="0"/>
              </a:spcBef>
              <a:spcAft>
                <a:spcPts val="0"/>
              </a:spcAft>
              <a:buSzPts val="1800"/>
              <a:buChar char="●"/>
            </a:pPr>
            <a:r>
              <a:rPr lang="en"/>
              <a:t>Chiar si datele procesate pot avea probleme calitative mai subtile si care  tin de interpretarea lor din punct de  vedere al scopului studiului</a:t>
            </a:r>
            <a:endParaRPr/>
          </a:p>
          <a:p>
            <a:pPr indent="-317500" lvl="1" marL="914400" rtl="0" algn="l">
              <a:spcBef>
                <a:spcPts val="0"/>
              </a:spcBef>
              <a:spcAft>
                <a:spcPts val="0"/>
              </a:spcAft>
              <a:buSzPts val="1400"/>
              <a:buChar char="○"/>
            </a:pPr>
            <a:r>
              <a:rPr lang="en"/>
              <a:t>Inconsistente logice - EXEMPLUL CU RAPORTUL NEFIRESC AL VENITULUI</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Calitatea datelor</a:t>
            </a:r>
            <a:r>
              <a:rPr baseline="30000" lang="en" u="sng">
                <a:solidFill>
                  <a:schemeClr val="accent5"/>
                </a:solidFill>
                <a:hlinkClick r:id="rId3">
                  <a:extLst>
                    <a:ext uri="{A12FA001-AC4F-418D-AE19-62706E023703}">
                      <ahyp:hlinkClr val="tx"/>
                    </a:ext>
                  </a:extLst>
                </a:hlinkClick>
              </a:rPr>
              <a:t>[5]</a:t>
            </a:r>
            <a:endParaRPr/>
          </a:p>
        </p:txBody>
      </p:sp>
      <p:sp>
        <p:nvSpPr>
          <p:cNvPr id="143" name="Google Shape;143;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Probleme des intalnite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Cum detectam problemele?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Ce putem face cu datele problematice? </a:t>
            </a:r>
            <a:br>
              <a:rPr lang="en"/>
            </a:b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Calitatea datelor</a:t>
            </a:r>
            <a:r>
              <a:rPr baseline="30000" lang="en" u="sng">
                <a:solidFill>
                  <a:schemeClr val="accent5"/>
                </a:solidFill>
                <a:hlinkClick r:id="rId3">
                  <a:extLst>
                    <a:ext uri="{A12FA001-AC4F-418D-AE19-62706E023703}">
                      <ahyp:hlinkClr val="tx"/>
                    </a:ext>
                  </a:extLst>
                </a:hlinkClick>
              </a:rPr>
              <a:t>[5]</a:t>
            </a:r>
            <a:endParaRPr/>
          </a:p>
          <a:p>
            <a:pPr indent="0" lvl="0" marL="0" rtl="0" algn="l">
              <a:spcBef>
                <a:spcPts val="0"/>
              </a:spcBef>
              <a:spcAft>
                <a:spcPts val="0"/>
              </a:spcAft>
              <a:buNone/>
            </a:pPr>
            <a:r>
              <a:t/>
            </a:r>
            <a:endParaRPr/>
          </a:p>
        </p:txBody>
      </p:sp>
      <p:sp>
        <p:nvSpPr>
          <p:cNvPr id="149" name="Google Shape;149;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Exemple de probleme legate de calitatea datelor: </a:t>
            </a:r>
            <a:br>
              <a:rPr lang="en"/>
            </a:br>
            <a:endParaRPr/>
          </a:p>
          <a:p>
            <a:pPr indent="-317500" lvl="1" marL="914400" rtl="0" algn="l">
              <a:spcBef>
                <a:spcPts val="0"/>
              </a:spcBef>
              <a:spcAft>
                <a:spcPts val="0"/>
              </a:spcAft>
              <a:buSzPts val="1400"/>
              <a:buChar char="○"/>
            </a:pPr>
            <a:r>
              <a:rPr lang="en"/>
              <a:t>Zgomot si cazuri extreme (Noise and outliers)</a:t>
            </a:r>
            <a:endParaRPr/>
          </a:p>
          <a:p>
            <a:pPr indent="-317500" lvl="1" marL="914400" rtl="0" algn="l">
              <a:spcBef>
                <a:spcPts val="0"/>
              </a:spcBef>
              <a:spcAft>
                <a:spcPts val="0"/>
              </a:spcAft>
              <a:buSzPts val="1400"/>
              <a:buChar char="○"/>
            </a:pPr>
            <a:r>
              <a:rPr lang="en"/>
              <a:t>Lipsa valorilor </a:t>
            </a:r>
            <a:endParaRPr/>
          </a:p>
          <a:p>
            <a:pPr indent="-317500" lvl="1" marL="914400" rtl="0" algn="l">
              <a:spcBef>
                <a:spcPts val="0"/>
              </a:spcBef>
              <a:spcAft>
                <a:spcPts val="0"/>
              </a:spcAft>
              <a:buSzPts val="1400"/>
              <a:buChar char="○"/>
            </a:pPr>
            <a:r>
              <a:rPr lang="en"/>
              <a:t>Date duplicat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Calitatea datelor</a:t>
            </a:r>
            <a:r>
              <a:rPr baseline="30000" lang="en" u="sng">
                <a:solidFill>
                  <a:schemeClr val="accent5"/>
                </a:solidFill>
                <a:hlinkClick r:id="rId3">
                  <a:extLst>
                    <a:ext uri="{A12FA001-AC4F-418D-AE19-62706E023703}">
                      <ahyp:hlinkClr val="tx"/>
                    </a:ext>
                  </a:extLst>
                </a:hlinkClick>
              </a:rPr>
              <a:t>[5]</a:t>
            </a:r>
            <a:endParaRPr/>
          </a:p>
        </p:txBody>
      </p:sp>
      <p:sp>
        <p:nvSpPr>
          <p:cNvPr id="155" name="Google Shape;155;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Valorile extreme - outliers</a:t>
            </a:r>
            <a:endParaRPr/>
          </a:p>
          <a:p>
            <a:pPr indent="-317500" lvl="1" marL="914400" rtl="0" algn="l">
              <a:spcBef>
                <a:spcPts val="0"/>
              </a:spcBef>
              <a:spcAft>
                <a:spcPts val="0"/>
              </a:spcAft>
              <a:buSzPts val="1400"/>
              <a:buChar char="○"/>
            </a:pPr>
            <a:r>
              <a:rPr lang="en"/>
              <a:t>Sunt valori ale atributelor unor obiecte ce difera in mod consistent/flagrant/vizibil de restul/majoritatea obiectelor</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317500" lvl="1" marL="914400" marR="0" rtl="0" algn="l">
              <a:lnSpc>
                <a:spcPct val="115000"/>
              </a:lnSpc>
              <a:spcBef>
                <a:spcPts val="1600"/>
              </a:spcBef>
              <a:spcAft>
                <a:spcPts val="0"/>
              </a:spcAft>
              <a:buSzPts val="1400"/>
              <a:buChar char="○"/>
            </a:pPr>
            <a:r>
              <a:rPr lang="en"/>
              <a:t>Exemplu </a:t>
            </a:r>
            <a:endParaRPr/>
          </a:p>
          <a:p>
            <a:pPr indent="-317500" lvl="2" marL="1371600" marR="0" rtl="0" algn="l">
              <a:lnSpc>
                <a:spcPct val="115000"/>
              </a:lnSpc>
              <a:spcBef>
                <a:spcPts val="0"/>
              </a:spcBef>
              <a:spcAft>
                <a:spcPts val="0"/>
              </a:spcAft>
              <a:buSzPts val="1400"/>
              <a:buChar char="■"/>
            </a:pPr>
            <a:r>
              <a:rPr lang="en"/>
              <a:t>Companie ce ofera servicii de mentenanta pentru cladiri in Franta</a:t>
            </a:r>
            <a:endParaRPr/>
          </a:p>
          <a:p>
            <a:pPr indent="-317500" lvl="2" marL="1371600" marR="0" rtl="0" algn="l">
              <a:lnSpc>
                <a:spcPct val="115000"/>
              </a:lnSpc>
              <a:spcBef>
                <a:spcPts val="0"/>
              </a:spcBef>
              <a:spcAft>
                <a:spcPts val="0"/>
              </a:spcAft>
              <a:buSzPts val="1400"/>
              <a:buChar char="■"/>
            </a:pPr>
            <a:r>
              <a:rPr lang="en"/>
              <a:t>Preturile observate erau pret lunar pe parcela deservita si variau intre 0 si peste 1000EUR</a:t>
            </a:r>
            <a:endParaRPr/>
          </a:p>
          <a:p>
            <a:pPr indent="-317500" lvl="2" marL="1371600" marR="0" rtl="0" algn="l">
              <a:lnSpc>
                <a:spcPct val="115000"/>
              </a:lnSpc>
              <a:spcBef>
                <a:spcPts val="0"/>
              </a:spcBef>
              <a:spcAft>
                <a:spcPts val="0"/>
              </a:spcAft>
              <a:buSzPts val="1400"/>
              <a:buChar char="■"/>
            </a:pPr>
            <a:r>
              <a:rPr lang="en"/>
              <a:t>Dupa discutiile cu clientul, am cazut de acord ca valorile de interes sunt intre 20EUR si 300EUR, restul fiind considerate valori rare/extreme</a:t>
            </a:r>
            <a:endParaRPr/>
          </a:p>
          <a:p>
            <a:pPr indent="0" lvl="0" marL="0" marR="0" rtl="0" algn="l">
              <a:lnSpc>
                <a:spcPct val="115000"/>
              </a:lnSpc>
              <a:spcBef>
                <a:spcPts val="1600"/>
              </a:spcBef>
              <a:spcAft>
                <a:spcPts val="1600"/>
              </a:spcAft>
              <a:buNone/>
            </a:pPr>
            <a:r>
              <a:t/>
            </a:r>
            <a:endParaRPr/>
          </a:p>
        </p:txBody>
      </p:sp>
      <p:pic>
        <p:nvPicPr>
          <p:cNvPr id="156" name="Google Shape;156;p25"/>
          <p:cNvPicPr preferRelativeResize="0"/>
          <p:nvPr/>
        </p:nvPicPr>
        <p:blipFill>
          <a:blip r:embed="rId4">
            <a:alphaModFix/>
          </a:blip>
          <a:stretch>
            <a:fillRect/>
          </a:stretch>
        </p:blipFill>
        <p:spPr>
          <a:xfrm>
            <a:off x="4694000" y="1992100"/>
            <a:ext cx="1950075" cy="160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Calitatea datelor</a:t>
            </a:r>
            <a:r>
              <a:rPr baseline="30000" lang="en" u="sng">
                <a:solidFill>
                  <a:schemeClr val="accent5"/>
                </a:solidFill>
                <a:hlinkClick r:id="rId3">
                  <a:extLst>
                    <a:ext uri="{A12FA001-AC4F-418D-AE19-62706E023703}">
                      <ahyp:hlinkClr val="tx"/>
                    </a:ext>
                  </a:extLst>
                </a:hlinkClick>
              </a:rPr>
              <a:t>[5]</a:t>
            </a:r>
            <a:endParaRPr/>
          </a:p>
        </p:txBody>
      </p:sp>
      <p:sp>
        <p:nvSpPr>
          <p:cNvPr id="162" name="Google Shape;162;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Noisy data - date bruiate/ce contin ‘zgomot de fond’</a:t>
            </a:r>
            <a:endParaRPr/>
          </a:p>
          <a:p>
            <a:pPr indent="-317500" lvl="1" marL="914400" rtl="0" algn="l">
              <a:spcBef>
                <a:spcPts val="0"/>
              </a:spcBef>
              <a:spcAft>
                <a:spcPts val="0"/>
              </a:spcAft>
              <a:buSzPts val="1400"/>
              <a:buChar char="○"/>
            </a:pPr>
            <a:r>
              <a:rPr lang="en"/>
              <a:t>Denumirea probabil vine de la distorsionare vocii unei persoane ce vorbeste la telefon si are semnal slab/zgomot constant ‘white noise’ in fundal</a:t>
            </a:r>
            <a:endParaRPr/>
          </a:p>
          <a:p>
            <a:pPr indent="-317500" lvl="1" marL="914400" rtl="0" algn="l">
              <a:spcBef>
                <a:spcPts val="0"/>
              </a:spcBef>
              <a:spcAft>
                <a:spcPts val="0"/>
              </a:spcAft>
              <a:buSzPts val="1400"/>
              <a:buChar char="○"/>
            </a:pPr>
            <a:r>
              <a:rPr lang="en"/>
              <a:t>Alt exemplu intuitiv este o ‘imagine cu purici’ - EXEMPLU cu neuronii</a:t>
            </a:r>
            <a:endParaRPr/>
          </a:p>
          <a:p>
            <a:pPr indent="-317500" lvl="1" marL="914400" marR="0" rtl="0" algn="l">
              <a:lnSpc>
                <a:spcPct val="115000"/>
              </a:lnSpc>
              <a:spcBef>
                <a:spcPts val="0"/>
              </a:spcBef>
              <a:spcAft>
                <a:spcPts val="0"/>
              </a:spcAft>
              <a:buSzPts val="1400"/>
              <a:buChar char="○"/>
            </a:pPr>
            <a:r>
              <a:rPr lang="en"/>
              <a:t>In genetica vorbim despre efecte externe de tip Genotip/Mediu inconjurator</a:t>
            </a:r>
            <a:endParaRPr/>
          </a:p>
          <a:p>
            <a:pPr indent="-317500" lvl="1" marL="914400" marR="0" rtl="0" algn="l">
              <a:lnSpc>
                <a:spcPct val="115000"/>
              </a:lnSpc>
              <a:spcBef>
                <a:spcPts val="0"/>
              </a:spcBef>
              <a:spcAft>
                <a:spcPts val="0"/>
              </a:spcAft>
              <a:buSzPts val="1400"/>
              <a:buChar char="○"/>
            </a:pPr>
            <a:r>
              <a:rPr lang="en"/>
              <a:t>Serii statistice de preturi pot fi ‘bruiate’ de factori ‘externi’ gen fluctuatia cursului de schimb, sezonalitate - cunoastearea acestor influente poate ajuta la de-bruiere, la asanarea datelor pentru a permite o mai buna determinare a factorilor ce contribuie la variabilitatea curata/pura</a:t>
            </a:r>
            <a:endParaRPr/>
          </a:p>
          <a:p>
            <a:pPr indent="0" lvl="0" marL="0" marR="0" rtl="0" algn="l">
              <a:lnSpc>
                <a:spcPct val="115000"/>
              </a:lnSpc>
              <a:spcBef>
                <a:spcPts val="1600"/>
              </a:spcBef>
              <a:spcAft>
                <a:spcPts val="1600"/>
              </a:spcAft>
              <a:buNone/>
            </a:pPr>
            <a:r>
              <a:t/>
            </a:r>
            <a:endParaRPr/>
          </a:p>
        </p:txBody>
      </p:sp>
      <p:pic>
        <p:nvPicPr>
          <p:cNvPr id="163" name="Google Shape;163;p26"/>
          <p:cNvPicPr preferRelativeResize="0"/>
          <p:nvPr/>
        </p:nvPicPr>
        <p:blipFill>
          <a:blip r:embed="rId4">
            <a:alphaModFix/>
          </a:blip>
          <a:stretch>
            <a:fillRect/>
          </a:stretch>
        </p:blipFill>
        <p:spPr>
          <a:xfrm>
            <a:off x="3708250" y="3603525"/>
            <a:ext cx="2879200" cy="139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Calitatea datelor</a:t>
            </a:r>
            <a:r>
              <a:rPr baseline="30000" lang="en" u="sng">
                <a:solidFill>
                  <a:schemeClr val="accent5"/>
                </a:solidFill>
                <a:hlinkClick r:id="rId3">
                  <a:extLst>
                    <a:ext uri="{A12FA001-AC4F-418D-AE19-62706E023703}">
                      <ahyp:hlinkClr val="tx"/>
                    </a:ext>
                  </a:extLst>
                </a:hlinkClick>
              </a:rPr>
              <a:t>[5]</a:t>
            </a:r>
            <a:endParaRPr/>
          </a:p>
        </p:txBody>
      </p:sp>
      <p:sp>
        <p:nvSpPr>
          <p:cNvPr id="169" name="Google Shape;169;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Valori lipsa</a:t>
            </a:r>
            <a:endParaRPr/>
          </a:p>
          <a:p>
            <a:pPr indent="-317500" lvl="1" marL="914400" rtl="0" algn="l">
              <a:spcBef>
                <a:spcPts val="0"/>
              </a:spcBef>
              <a:spcAft>
                <a:spcPts val="0"/>
              </a:spcAft>
              <a:buSzPts val="1400"/>
              <a:buChar char="○"/>
            </a:pPr>
            <a:r>
              <a:rPr lang="en"/>
              <a:t>Cauze posibile</a:t>
            </a:r>
            <a:endParaRPr/>
          </a:p>
          <a:p>
            <a:pPr indent="-317500" lvl="2" marL="1371600" rtl="0" algn="l">
              <a:spcBef>
                <a:spcPts val="0"/>
              </a:spcBef>
              <a:spcAft>
                <a:spcPts val="0"/>
              </a:spcAft>
              <a:buSzPts val="1400"/>
              <a:buChar char="■"/>
            </a:pPr>
            <a:r>
              <a:rPr lang="en"/>
              <a:t>Necolectarea corespunzatoare - campuri care nu sunt obligatorii raman necompletate sau se lasa o valoare implicita din comoditate</a:t>
            </a:r>
            <a:endParaRPr/>
          </a:p>
          <a:p>
            <a:pPr indent="-317500" lvl="3" marL="1828800" rtl="0" algn="l">
              <a:spcBef>
                <a:spcPts val="0"/>
              </a:spcBef>
              <a:spcAft>
                <a:spcPts val="0"/>
              </a:spcAft>
              <a:buSzPts val="1400"/>
              <a:buChar char="●"/>
            </a:pPr>
            <a:r>
              <a:rPr lang="en"/>
              <a:t>Exemplu: estimarea marimii unui  client si profilarea gresita</a:t>
            </a:r>
            <a:endParaRPr/>
          </a:p>
          <a:p>
            <a:pPr indent="-317500" lvl="2" marL="1371600" rtl="0" algn="l">
              <a:spcBef>
                <a:spcPts val="0"/>
              </a:spcBef>
              <a:spcAft>
                <a:spcPts val="0"/>
              </a:spcAft>
              <a:buSzPts val="1400"/>
              <a:buChar char="■"/>
            </a:pPr>
            <a:r>
              <a:rPr lang="en"/>
              <a:t>Atribute care au sens doar pentru o submultime de obiecte</a:t>
            </a:r>
            <a:endParaRPr/>
          </a:p>
          <a:p>
            <a:pPr indent="-317500" lvl="3" marL="1828800" rtl="0" algn="l">
              <a:spcBef>
                <a:spcPts val="0"/>
              </a:spcBef>
              <a:spcAft>
                <a:spcPts val="0"/>
              </a:spcAft>
              <a:buSzPts val="1400"/>
              <a:buChar char="●"/>
            </a:pPr>
            <a:r>
              <a:rPr lang="en"/>
              <a:t>De exemplu statutul social sau venitul anual nu se aplica copiilor</a:t>
            </a:r>
            <a:endParaRPr/>
          </a:p>
          <a:p>
            <a:pPr indent="-317500" lvl="1" marL="914400" rtl="0" algn="l">
              <a:spcBef>
                <a:spcPts val="0"/>
              </a:spcBef>
              <a:spcAft>
                <a:spcPts val="0"/>
              </a:spcAft>
              <a:buSzPts val="1400"/>
              <a:buChar char="○"/>
            </a:pPr>
            <a:r>
              <a:rPr lang="en"/>
              <a:t>Solutii</a:t>
            </a:r>
            <a:endParaRPr/>
          </a:p>
          <a:p>
            <a:pPr indent="-317500" lvl="2" marL="1371600" rtl="0" algn="l">
              <a:spcBef>
                <a:spcPts val="0"/>
              </a:spcBef>
              <a:spcAft>
                <a:spcPts val="0"/>
              </a:spcAft>
              <a:buSzPts val="1400"/>
              <a:buChar char="■"/>
            </a:pPr>
            <a:r>
              <a:rPr lang="en"/>
              <a:t>‘Hard’</a:t>
            </a:r>
            <a:endParaRPr/>
          </a:p>
          <a:p>
            <a:pPr indent="-317500" lvl="3" marL="1828800" rtl="0" algn="l">
              <a:spcBef>
                <a:spcPts val="0"/>
              </a:spcBef>
              <a:spcAft>
                <a:spcPts val="0"/>
              </a:spcAft>
              <a:buSzPts val="1400"/>
              <a:buChar char="●"/>
            </a:pPr>
            <a:r>
              <a:rPr lang="en"/>
              <a:t>Eliminarea obiectelor</a:t>
            </a:r>
            <a:endParaRPr/>
          </a:p>
          <a:p>
            <a:pPr indent="-317500" lvl="3" marL="1828800" rtl="0" algn="l">
              <a:spcBef>
                <a:spcPts val="0"/>
              </a:spcBef>
              <a:spcAft>
                <a:spcPts val="0"/>
              </a:spcAft>
              <a:buSzPts val="1400"/>
              <a:buChar char="●"/>
            </a:pPr>
            <a:r>
              <a:rPr lang="en"/>
              <a:t>Eliminarea atributului din studiu</a:t>
            </a:r>
            <a:endParaRPr/>
          </a:p>
          <a:p>
            <a:pPr indent="-317500" lvl="2" marL="1371600" rtl="0" algn="l">
              <a:spcBef>
                <a:spcPts val="0"/>
              </a:spcBef>
              <a:spcAft>
                <a:spcPts val="0"/>
              </a:spcAft>
              <a:buSzPts val="1400"/>
              <a:buChar char="■"/>
            </a:pPr>
            <a:r>
              <a:rPr lang="en"/>
              <a:t>‘Soft</a:t>
            </a:r>
            <a:endParaRPr/>
          </a:p>
          <a:p>
            <a:pPr indent="-317500" lvl="3" marL="1828800" rtl="0" algn="l">
              <a:spcBef>
                <a:spcPts val="0"/>
              </a:spcBef>
              <a:spcAft>
                <a:spcPts val="0"/>
              </a:spcAft>
              <a:buSzPts val="1400"/>
              <a:buChar char="●"/>
            </a:pPr>
            <a:r>
              <a:rPr lang="en"/>
              <a:t>Estimarea valorilor lipsa</a:t>
            </a:r>
            <a:endParaRPr/>
          </a:p>
          <a:p>
            <a:pPr indent="-317500" lvl="3" marL="1828800" rtl="0" algn="l">
              <a:spcBef>
                <a:spcPts val="0"/>
              </a:spcBef>
              <a:spcAft>
                <a:spcPts val="0"/>
              </a:spcAft>
              <a:buSzPts val="1400"/>
              <a:buChar char="●"/>
            </a:pPr>
            <a:r>
              <a:rPr lang="en"/>
              <a:t>Ignorarea atributului in studiu</a:t>
            </a:r>
            <a:endParaRPr/>
          </a:p>
          <a:p>
            <a:pPr indent="0" lvl="0" marL="1371600" rtl="0" algn="l">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Calitatea datelor</a:t>
            </a:r>
            <a:r>
              <a:rPr baseline="30000" lang="en" u="sng">
                <a:solidFill>
                  <a:schemeClr val="accent5"/>
                </a:solidFill>
                <a:hlinkClick r:id="rId3">
                  <a:extLst>
                    <a:ext uri="{A12FA001-AC4F-418D-AE19-62706E023703}">
                      <ahyp:hlinkClr val="tx"/>
                    </a:ext>
                  </a:extLst>
                </a:hlinkClick>
              </a:rPr>
              <a:t>[5]</a:t>
            </a:r>
            <a:endParaRPr/>
          </a:p>
        </p:txBody>
      </p:sp>
      <p:sp>
        <p:nvSpPr>
          <p:cNvPr id="175" name="Google Shape;175;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Valori lipsa</a:t>
            </a:r>
            <a:endParaRPr/>
          </a:p>
          <a:p>
            <a:pPr indent="0" lvl="0" marL="1371600" rtl="0" algn="l">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Calitatea datelor</a:t>
            </a:r>
            <a:r>
              <a:rPr baseline="30000" lang="en" u="sng">
                <a:solidFill>
                  <a:schemeClr val="accent5"/>
                </a:solidFill>
                <a:hlinkClick r:id="rId3">
                  <a:extLst>
                    <a:ext uri="{A12FA001-AC4F-418D-AE19-62706E023703}">
                      <ahyp:hlinkClr val="tx"/>
                    </a:ext>
                  </a:extLst>
                </a:hlinkClick>
              </a:rPr>
              <a:t>[5]</a:t>
            </a:r>
            <a:endParaRPr/>
          </a:p>
        </p:txBody>
      </p:sp>
      <p:sp>
        <p:nvSpPr>
          <p:cNvPr id="181" name="Google Shape;181;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Date duplicat</a:t>
            </a:r>
            <a:endParaRPr/>
          </a:p>
          <a:p>
            <a:pPr indent="-317500" lvl="1" marL="914400" rtl="0" algn="l">
              <a:spcBef>
                <a:spcPts val="0"/>
              </a:spcBef>
              <a:spcAft>
                <a:spcPts val="0"/>
              </a:spcAft>
              <a:buSzPts val="1400"/>
              <a:buChar char="○"/>
            </a:pPr>
            <a:r>
              <a:rPr lang="en"/>
              <a:t>Obiecte identice sau aproape identice in setul de date</a:t>
            </a:r>
            <a:endParaRPr/>
          </a:p>
          <a:p>
            <a:pPr indent="-317500" lvl="1" marL="914400" rtl="0" algn="l">
              <a:spcBef>
                <a:spcPts val="0"/>
              </a:spcBef>
              <a:spcAft>
                <a:spcPts val="0"/>
              </a:spcAft>
              <a:buSzPts val="1400"/>
              <a:buChar char="○"/>
            </a:pPr>
            <a:r>
              <a:rPr lang="en"/>
              <a:t>Cauzeaza probleme majore cand se asambleaza date din mai multe surse</a:t>
            </a:r>
            <a:endParaRPr/>
          </a:p>
          <a:p>
            <a:pPr indent="0" lvl="0" marL="457200" rtl="0" algn="l">
              <a:spcBef>
                <a:spcPts val="1600"/>
              </a:spcBef>
              <a:spcAft>
                <a:spcPts val="0"/>
              </a:spcAft>
              <a:buNone/>
            </a:pPr>
            <a:r>
              <a:t/>
            </a:r>
            <a:endParaRPr/>
          </a:p>
          <a:p>
            <a:pPr indent="-342900" lvl="0" marL="457200" marR="0" rtl="0" algn="l">
              <a:lnSpc>
                <a:spcPct val="115000"/>
              </a:lnSpc>
              <a:spcBef>
                <a:spcPts val="1600"/>
              </a:spcBef>
              <a:spcAft>
                <a:spcPts val="0"/>
              </a:spcAft>
              <a:buSzPts val="1800"/>
              <a:buChar char="●"/>
            </a:pPr>
            <a:r>
              <a:rPr lang="en"/>
              <a:t>Exemplu: client cu adrese (fizice sau email) multiple nejustificate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Preprocesare datelor</a:t>
            </a:r>
            <a:endParaRPr/>
          </a:p>
        </p:txBody>
      </p:sp>
      <p:sp>
        <p:nvSpPr>
          <p:cNvPr id="187" name="Google Shape;18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Redenumirea variabilelor:  in CRM unele atribute pot avea nume care nu sunt intuitive</a:t>
            </a:r>
            <a:endParaRPr/>
          </a:p>
          <a:p>
            <a:pPr indent="-342900" lvl="0" marL="457200" rtl="0" algn="l">
              <a:spcBef>
                <a:spcPts val="0"/>
              </a:spcBef>
              <a:spcAft>
                <a:spcPts val="0"/>
              </a:spcAft>
              <a:buSzPts val="1800"/>
              <a:buChar char="●"/>
            </a:pPr>
            <a:r>
              <a:rPr lang="en"/>
              <a:t>Conversii de tip: de exemplu tip caracter in data sau numeric </a:t>
            </a:r>
            <a:endParaRPr/>
          </a:p>
          <a:p>
            <a:pPr indent="-342900" lvl="0" marL="457200" rtl="0" algn="l">
              <a:spcBef>
                <a:spcPts val="0"/>
              </a:spcBef>
              <a:spcAft>
                <a:spcPts val="0"/>
              </a:spcAft>
              <a:buSzPts val="1800"/>
              <a:buChar char="●"/>
            </a:pPr>
            <a:r>
              <a:rPr lang="en"/>
              <a:t>Ofuscare, codificare, sau decodificare </a:t>
            </a:r>
            <a:endParaRPr/>
          </a:p>
          <a:p>
            <a:pPr indent="-317500" lvl="1" marL="914400" rtl="0" algn="l">
              <a:spcBef>
                <a:spcPts val="0"/>
              </a:spcBef>
              <a:spcAft>
                <a:spcPts val="0"/>
              </a:spcAft>
              <a:buSzPts val="1400"/>
              <a:buChar char="○"/>
            </a:pPr>
            <a:r>
              <a:rPr lang="en"/>
              <a:t>Uneori necesara ofuscare pt un studiu pt. public cu date client</a:t>
            </a:r>
            <a:endParaRPr/>
          </a:p>
          <a:p>
            <a:pPr indent="-317500" lvl="1" marL="914400" rtl="0" algn="l">
              <a:spcBef>
                <a:spcPts val="0"/>
              </a:spcBef>
              <a:spcAft>
                <a:spcPts val="0"/>
              </a:spcAft>
              <a:buSzPts val="1400"/>
              <a:buChar char="○"/>
            </a:pPr>
            <a:r>
              <a:rPr lang="en"/>
              <a:t>Codificarea poate reduce marimea datelor - pt. analiza nu ne trebuie descrierea clientilor, doar un cod; la fel pentru produse. </a:t>
            </a:r>
            <a:endParaRPr/>
          </a:p>
          <a:p>
            <a:pPr indent="-342900" lvl="0" marL="457200" rtl="0" algn="l">
              <a:spcBef>
                <a:spcPts val="0"/>
              </a:spcBef>
              <a:spcAft>
                <a:spcPts val="0"/>
              </a:spcAft>
              <a:buSzPts val="1800"/>
              <a:buChar char="●"/>
            </a:pPr>
            <a:r>
              <a:rPr lang="en"/>
              <a:t>Imbinarea mai multor seturi de date (merging data sets) </a:t>
            </a:r>
            <a:endParaRPr/>
          </a:p>
          <a:p>
            <a:pPr indent="-317500" lvl="1" marL="914400" rtl="0" algn="l">
              <a:spcBef>
                <a:spcPts val="0"/>
              </a:spcBef>
              <a:spcAft>
                <a:spcPts val="0"/>
              </a:spcAft>
              <a:buSzPts val="1400"/>
              <a:buChar char="○"/>
            </a:pPr>
            <a:r>
              <a:rPr lang="en"/>
              <a:t>De exemplu tabela de vanzari cu cea a cumparatorilor si a produselor.</a:t>
            </a:r>
            <a:endParaRPr/>
          </a:p>
          <a:p>
            <a:pPr indent="-342900" lvl="0" marL="457200" rtl="0" algn="l">
              <a:spcBef>
                <a:spcPts val="0"/>
              </a:spcBef>
              <a:spcAft>
                <a:spcPts val="0"/>
              </a:spcAft>
              <a:buSzPts val="1800"/>
              <a:buChar char="●"/>
            </a:pPr>
            <a:r>
              <a:rPr lang="en"/>
              <a:t>Imputarea valorilor lispa: blank, null, #NA, NA (not available) </a:t>
            </a:r>
            <a:endParaRPr/>
          </a:p>
          <a:p>
            <a:pPr indent="-342900" lvl="0" marL="457200" rtl="0" algn="l">
              <a:spcBef>
                <a:spcPts val="0"/>
              </a:spcBef>
              <a:spcAft>
                <a:spcPts val="0"/>
              </a:spcAft>
              <a:buSzPts val="1800"/>
              <a:buChar char="●"/>
            </a:pPr>
            <a:r>
              <a:rPr lang="en"/>
              <a:t>Analizarea valorilor anormale - anomaliile</a:t>
            </a:r>
            <a:endParaRPr/>
          </a:p>
          <a:p>
            <a:pPr indent="-317500" lvl="1" marL="914400" rtl="0" algn="l">
              <a:spcBef>
                <a:spcPts val="0"/>
              </a:spcBef>
              <a:spcAft>
                <a:spcPts val="0"/>
              </a:spcAft>
              <a:buSzPts val="1400"/>
              <a:buChar char="○"/>
            </a:pPr>
            <a:r>
              <a:rPr lang="en"/>
              <a:t>Unele anomalii sunt evidente, mai ales la datele categoriale si se pot rezolva aici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Concluzie</a:t>
            </a:r>
            <a:endParaRPr/>
          </a:p>
        </p:txBody>
      </p:sp>
      <p:sp>
        <p:nvSpPr>
          <p:cNvPr id="193" name="Google Shape;193;p3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“Garbage in - garbage out”</a:t>
            </a:r>
            <a:endParaRPr/>
          </a:p>
          <a:p>
            <a:pPr indent="0" lvl="0" marL="0" rtl="0" algn="ctr">
              <a:spcBef>
                <a:spcPts val="0"/>
              </a:spcBef>
              <a:spcAft>
                <a:spcPts val="0"/>
              </a:spcAft>
              <a:buNone/>
            </a:pPr>
            <a:r>
              <a:rPr lang="en" sz="1050">
                <a:solidFill>
                  <a:srgbClr val="252525"/>
                </a:solidFill>
                <a:highlight>
                  <a:srgbClr val="FFFFFF"/>
                </a:highlight>
                <a:latin typeface="Arial"/>
                <a:ea typeface="Arial"/>
                <a:cs typeface="Arial"/>
                <a:sym typeface="Arial"/>
              </a:rPr>
              <a:t>November 10, 1957, US Army mathematician William D. Mellin</a:t>
            </a:r>
            <a:endParaRPr/>
          </a:p>
        </p:txBody>
      </p:sp>
      <p:pic>
        <p:nvPicPr>
          <p:cNvPr id="194" name="Google Shape;194;p31">
            <a:hlinkClick r:id="rId3"/>
          </p:cNvPr>
          <p:cNvPicPr preferRelativeResize="0"/>
          <p:nvPr/>
        </p:nvPicPr>
        <p:blipFill rotWithShape="1">
          <a:blip r:embed="rId4">
            <a:alphaModFix/>
          </a:blip>
          <a:srcRect b="18387" l="0" r="0" t="0"/>
          <a:stretch/>
        </p:blipFill>
        <p:spPr>
          <a:xfrm>
            <a:off x="5561375" y="880225"/>
            <a:ext cx="2677175" cy="218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Tipuri de multimi si de date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si DM</a:t>
            </a:r>
            <a:endParaRPr/>
          </a:p>
        </p:txBody>
      </p:sp>
      <p:sp>
        <p:nvSpPr>
          <p:cNvPr id="200" name="Google Shape;200;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Variabilitate - motivul pentru care exista DM</a:t>
            </a:r>
            <a:endParaRPr/>
          </a:p>
          <a:p>
            <a:pPr indent="-342900" lvl="0" marL="457200" rtl="0" algn="l">
              <a:spcBef>
                <a:spcPts val="0"/>
              </a:spcBef>
              <a:spcAft>
                <a:spcPts val="0"/>
              </a:spcAft>
              <a:buSzPts val="1800"/>
              <a:buChar char="●"/>
            </a:pPr>
            <a:r>
              <a:rPr lang="en"/>
              <a:t>Tehnicile DM incearca sa explice variabilitatea existenta intr-o multime de date - complexitatea datelor a dus la aparitia DM</a:t>
            </a:r>
            <a:endParaRPr/>
          </a:p>
          <a:p>
            <a:pPr indent="-317500" lvl="1" marL="914400" rtl="0" algn="l">
              <a:spcBef>
                <a:spcPts val="0"/>
              </a:spcBef>
              <a:spcAft>
                <a:spcPts val="0"/>
              </a:spcAft>
              <a:buSzPts val="1400"/>
              <a:buChar char="○"/>
            </a:pPr>
            <a:r>
              <a:rPr lang="en"/>
              <a:t>De exemplu optimizarea preturilor exploateaza variatiile preturilor din tranzactii spot, negociate, unde cumparatori ‘asemanatori’ de produse ‘asemanatoare’ platesc preturi variate</a:t>
            </a:r>
            <a:endParaRPr/>
          </a:p>
        </p:txBody>
      </p:sp>
      <p:pic>
        <p:nvPicPr>
          <p:cNvPr id="201" name="Google Shape;201;p32"/>
          <p:cNvPicPr preferRelativeResize="0"/>
          <p:nvPr/>
        </p:nvPicPr>
        <p:blipFill rotWithShape="1">
          <a:blip r:embed="rId3">
            <a:alphaModFix/>
          </a:blip>
          <a:srcRect b="0" l="0" r="0" t="14632"/>
          <a:stretch/>
        </p:blipFill>
        <p:spPr>
          <a:xfrm>
            <a:off x="2261400" y="2878475"/>
            <a:ext cx="4288300" cy="208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Sursa datelor</a:t>
            </a:r>
            <a:endParaRPr/>
          </a:p>
        </p:txBody>
      </p:sp>
      <p:sp>
        <p:nvSpPr>
          <p:cNvPr id="207" name="Google Shape;207;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Baze de date publice sau private</a:t>
            </a:r>
            <a:endParaRPr/>
          </a:p>
          <a:p>
            <a:pPr indent="-317500" lvl="1" marL="914400" rtl="0" algn="l">
              <a:spcBef>
                <a:spcPts val="0"/>
              </a:spcBef>
              <a:spcAft>
                <a:spcPts val="0"/>
              </a:spcAft>
              <a:buSzPts val="1400"/>
              <a:buChar char="○"/>
            </a:pPr>
            <a:r>
              <a:rPr lang="en"/>
              <a:t>Tip SQL (Sequential Query Language)</a:t>
            </a:r>
            <a:endParaRPr/>
          </a:p>
          <a:p>
            <a:pPr indent="-317500" lvl="2" marL="1371600" rtl="0" algn="l">
              <a:spcBef>
                <a:spcPts val="0"/>
              </a:spcBef>
              <a:spcAft>
                <a:spcPts val="0"/>
              </a:spcAft>
              <a:buSzPts val="1400"/>
              <a:buChar char="■"/>
            </a:pPr>
            <a:r>
              <a:rPr lang="en"/>
              <a:t>Exemple de infrastructura- DB/2, Oracle, SQL Server, SAP DB</a:t>
            </a:r>
            <a:endParaRPr/>
          </a:p>
          <a:p>
            <a:pPr indent="-317500" lvl="2" marL="1371600" rtl="0" algn="l">
              <a:spcBef>
                <a:spcPts val="0"/>
              </a:spcBef>
              <a:spcAft>
                <a:spcPts val="0"/>
              </a:spcAft>
              <a:buSzPts val="1400"/>
              <a:buChar char="■"/>
            </a:pPr>
            <a:r>
              <a:rPr lang="en"/>
              <a:t>Pot fi gazduite pe PC, laptop, sau pe un server sau in ‘Cloud’ </a:t>
            </a:r>
            <a:endParaRPr/>
          </a:p>
          <a:p>
            <a:pPr indent="-317500" lvl="2" marL="1371600" rtl="0" algn="l">
              <a:spcBef>
                <a:spcPts val="0"/>
              </a:spcBef>
              <a:spcAft>
                <a:spcPts val="0"/>
              </a:spcAft>
              <a:buSzPts val="1400"/>
              <a:buChar char="■"/>
            </a:pPr>
            <a:r>
              <a:rPr lang="en"/>
              <a:t>Access local sau pe internet securizat</a:t>
            </a:r>
            <a:endParaRPr/>
          </a:p>
          <a:p>
            <a:pPr indent="-317500" lvl="2" marL="1371600" rtl="0" algn="l">
              <a:spcBef>
                <a:spcPts val="0"/>
              </a:spcBef>
              <a:spcAft>
                <a:spcPts val="0"/>
              </a:spcAft>
              <a:buSzPts val="1400"/>
              <a:buChar char="■"/>
            </a:pPr>
            <a:r>
              <a:rPr lang="en"/>
              <a:t>Cel mai des intalnite in cazul sistemelor ERP</a:t>
            </a:r>
            <a:r>
              <a:rPr baseline="30000" lang="en" u="sng">
                <a:solidFill>
                  <a:schemeClr val="hlink"/>
                </a:solidFill>
                <a:hlinkClick r:id="rId3"/>
              </a:rPr>
              <a:t>[6]</a:t>
            </a:r>
            <a:r>
              <a:rPr lang="en"/>
              <a:t>, CRM</a:t>
            </a:r>
            <a:endParaRPr/>
          </a:p>
          <a:p>
            <a:pPr indent="-317500" lvl="1" marL="914400" rtl="0" algn="l">
              <a:spcBef>
                <a:spcPts val="0"/>
              </a:spcBef>
              <a:spcAft>
                <a:spcPts val="0"/>
              </a:spcAft>
              <a:buSzPts val="1400"/>
              <a:buChar char="○"/>
            </a:pPr>
            <a:r>
              <a:rPr lang="en"/>
              <a:t>Aceste date de obicei sunt organizate in tabele interconectate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Fisiere text - </a:t>
            </a:r>
            <a:r>
              <a:rPr i="1" lang="en"/>
              <a:t>flat files</a:t>
            </a:r>
            <a:endParaRPr i="1"/>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 surse de date</a:t>
            </a:r>
            <a:endParaRPr/>
          </a:p>
        </p:txBody>
      </p:sp>
      <p:sp>
        <p:nvSpPr>
          <p:cNvPr id="213" name="Google Shape;213;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Internetul si era mobile </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Siteuri publice:</a:t>
            </a:r>
            <a:endParaRPr>
              <a:solidFill>
                <a:srgbClr val="000000"/>
              </a:solidFill>
              <a:latin typeface="Arial"/>
              <a:ea typeface="Arial"/>
              <a:cs typeface="Arial"/>
              <a:sym typeface="Arial"/>
            </a:endParaRPr>
          </a:p>
          <a:p>
            <a:pPr indent="-317500" lvl="2" marL="1371600" rtl="0" algn="l">
              <a:lnSpc>
                <a:spcPct val="100000"/>
              </a:lnSpc>
              <a:spcBef>
                <a:spcPts val="0"/>
              </a:spcBef>
              <a:spcAft>
                <a:spcPts val="0"/>
              </a:spcAft>
              <a:buClr>
                <a:srgbClr val="000000"/>
              </a:buClr>
              <a:buSzPts val="1400"/>
              <a:buFont typeface="Arial"/>
              <a:buChar char="■"/>
            </a:pPr>
            <a:r>
              <a:rPr lang="en" u="sng">
                <a:solidFill>
                  <a:schemeClr val="accent5"/>
                </a:solidFill>
                <a:latin typeface="Arial"/>
                <a:ea typeface="Arial"/>
                <a:cs typeface="Arial"/>
                <a:sym typeface="Arial"/>
                <a:hlinkClick r:id="rId3">
                  <a:extLst>
                    <a:ext uri="{A12FA001-AC4F-418D-AE19-62706E023703}">
                      <ahyp:hlinkClr val="tx"/>
                    </a:ext>
                  </a:extLst>
                </a:hlinkClick>
              </a:rPr>
              <a:t>https://data.gov.ro/</a:t>
            </a:r>
            <a:endParaRPr>
              <a:solidFill>
                <a:srgbClr val="000000"/>
              </a:solidFill>
              <a:latin typeface="Arial"/>
              <a:ea typeface="Arial"/>
              <a:cs typeface="Arial"/>
              <a:sym typeface="Arial"/>
            </a:endParaRPr>
          </a:p>
          <a:p>
            <a:pPr indent="-317500" lvl="2" marL="1371600" rtl="0" algn="l">
              <a:lnSpc>
                <a:spcPct val="100000"/>
              </a:lnSpc>
              <a:spcBef>
                <a:spcPts val="0"/>
              </a:spcBef>
              <a:spcAft>
                <a:spcPts val="0"/>
              </a:spcAft>
              <a:buClr>
                <a:srgbClr val="000000"/>
              </a:buClr>
              <a:buSzPts val="1400"/>
              <a:buFont typeface="Arial"/>
              <a:buChar char="■"/>
            </a:pPr>
            <a:r>
              <a:rPr lang="en" u="sng">
                <a:solidFill>
                  <a:schemeClr val="accent5"/>
                </a:solidFill>
                <a:latin typeface="Arial"/>
                <a:ea typeface="Arial"/>
                <a:cs typeface="Arial"/>
                <a:sym typeface="Arial"/>
                <a:hlinkClick r:id="rId4">
                  <a:extLst>
                    <a:ext uri="{A12FA001-AC4F-418D-AE19-62706E023703}">
                      <ahyp:hlinkClr val="tx"/>
                    </a:ext>
                  </a:extLst>
                </a:hlinkClick>
              </a:rPr>
              <a:t>https://databank.worldbank.org</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Retele sociale:</a:t>
            </a:r>
            <a:endParaRPr>
              <a:solidFill>
                <a:srgbClr val="000000"/>
              </a:solidFill>
              <a:latin typeface="Arial"/>
              <a:ea typeface="Arial"/>
              <a:cs typeface="Arial"/>
              <a:sym typeface="Arial"/>
            </a:endParaRPr>
          </a:p>
          <a:p>
            <a:pPr indent="-317500" lvl="2" marL="13716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Facebook</a:t>
            </a:r>
            <a:endParaRPr>
              <a:solidFill>
                <a:srgbClr val="000000"/>
              </a:solidFill>
              <a:latin typeface="Arial"/>
              <a:ea typeface="Arial"/>
              <a:cs typeface="Arial"/>
              <a:sym typeface="Arial"/>
            </a:endParaRPr>
          </a:p>
          <a:p>
            <a:pPr indent="-317500" lvl="2" marL="13716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Twitter</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Bloguri/ WWW/  </a:t>
            </a:r>
            <a:r>
              <a:rPr lang="en" u="sng">
                <a:solidFill>
                  <a:schemeClr val="accent5"/>
                </a:solidFill>
                <a:latin typeface="Arial"/>
                <a:ea typeface="Arial"/>
                <a:cs typeface="Arial"/>
                <a:sym typeface="Arial"/>
                <a:hlinkClick r:id="rId5">
                  <a:extLst>
                    <a:ext uri="{A12FA001-AC4F-418D-AE19-62706E023703}">
                      <ahyp:hlinkClr val="tx"/>
                    </a:ext>
                  </a:extLst>
                </a:hlinkClick>
              </a:rPr>
              <a:t>scrapping</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Noi tipuri de infrastructura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214" name="Google Shape;214;p34"/>
          <p:cNvPicPr preferRelativeResize="0"/>
          <p:nvPr/>
        </p:nvPicPr>
        <p:blipFill>
          <a:blip r:embed="rId6">
            <a:alphaModFix/>
          </a:blip>
          <a:stretch>
            <a:fillRect/>
          </a:stretch>
        </p:blipFill>
        <p:spPr>
          <a:xfrm>
            <a:off x="4283063" y="1266313"/>
            <a:ext cx="4657725" cy="2657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Confidentialitatea datelor</a:t>
            </a:r>
            <a:endParaRPr/>
          </a:p>
        </p:txBody>
      </p:sp>
      <p:sp>
        <p:nvSpPr>
          <p:cNvPr id="220" name="Google Shape;220;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Non-disclosure Agreement - </a:t>
            </a:r>
            <a:r>
              <a:rPr lang="en" u="sng">
                <a:solidFill>
                  <a:schemeClr val="hlink"/>
                </a:solidFill>
                <a:hlinkClick r:id="rId3"/>
              </a:rPr>
              <a:t>NDA</a:t>
            </a:r>
            <a:endParaRPr/>
          </a:p>
          <a:p>
            <a:pPr indent="-317500" lvl="1" marL="914400" rtl="0" algn="l">
              <a:spcBef>
                <a:spcPts val="0"/>
              </a:spcBef>
              <a:spcAft>
                <a:spcPts val="0"/>
              </a:spcAft>
              <a:buSzPts val="1400"/>
              <a:buChar char="○"/>
            </a:pPr>
            <a:r>
              <a:rPr lang="en"/>
              <a:t>Act fundamental pentru inceperea oricarei colaborari intre entitati ce fac schimb de informatii si date</a:t>
            </a:r>
            <a:endParaRPr/>
          </a:p>
          <a:p>
            <a:pPr indent="-342900" lvl="0" marL="457200" rtl="0" algn="l">
              <a:spcBef>
                <a:spcPts val="0"/>
              </a:spcBef>
              <a:spcAft>
                <a:spcPts val="0"/>
              </a:spcAft>
              <a:buSzPts val="1800"/>
              <a:buChar char="●"/>
            </a:pPr>
            <a:r>
              <a:rPr lang="en"/>
              <a:t>Exista standarde de securitate cu care companiile sunt acreditate</a:t>
            </a:r>
            <a:endParaRPr/>
          </a:p>
          <a:p>
            <a:pPr indent="-317500" lvl="1" marL="914400" rtl="0" algn="l">
              <a:spcBef>
                <a:spcPts val="0"/>
              </a:spcBef>
              <a:spcAft>
                <a:spcPts val="0"/>
              </a:spcAft>
              <a:buSzPts val="1400"/>
              <a:buChar char="○"/>
            </a:pPr>
            <a:r>
              <a:rPr lang="en" u="sng">
                <a:solidFill>
                  <a:schemeClr val="hlink"/>
                </a:solidFill>
                <a:hlinkClick r:id="rId4"/>
              </a:rPr>
              <a:t>Service Organization Controls</a:t>
            </a:r>
            <a:endParaRPr/>
          </a:p>
          <a:p>
            <a:pPr indent="-342900" lvl="0" marL="457200" rtl="0" algn="l">
              <a:spcBef>
                <a:spcPts val="0"/>
              </a:spcBef>
              <a:spcAft>
                <a:spcPts val="0"/>
              </a:spcAft>
              <a:buSzPts val="1800"/>
              <a:buChar char="●"/>
            </a:pPr>
            <a:r>
              <a:rPr lang="en"/>
              <a:t>Exemplu:</a:t>
            </a:r>
            <a:endParaRPr/>
          </a:p>
          <a:p>
            <a:pPr indent="-317500" lvl="1" marL="914400" rtl="0" algn="l">
              <a:spcBef>
                <a:spcPts val="0"/>
              </a:spcBef>
              <a:spcAft>
                <a:spcPts val="0"/>
              </a:spcAft>
              <a:buSzPts val="1400"/>
              <a:buChar char="○"/>
            </a:pPr>
            <a:r>
              <a:rPr lang="en"/>
              <a:t>Companii cu sediul in UE nu vor ca datele lor sa fie transferate pentru prelucrare prin DM pe servere dedicate din afara UE (sau chiar a tarii de origine)</a:t>
            </a:r>
            <a:endParaRPr/>
          </a:p>
          <a:p>
            <a:pPr indent="0" lvl="0" marL="4572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Procesarea Datelor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Tipuri de procesare a datelor</a:t>
            </a:r>
            <a:r>
              <a:rPr baseline="30000" lang="en"/>
              <a:t>[5]</a:t>
            </a:r>
            <a:endParaRPr baseline="30000"/>
          </a:p>
        </p:txBody>
      </p:sp>
      <p:sp>
        <p:nvSpPr>
          <p:cNvPr id="231" name="Google Shape;231;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Agregare</a:t>
            </a:r>
            <a:endParaRPr/>
          </a:p>
          <a:p>
            <a:pPr indent="-342900" lvl="0" marL="457200" rtl="0" algn="l">
              <a:spcBef>
                <a:spcPts val="0"/>
              </a:spcBef>
              <a:spcAft>
                <a:spcPts val="0"/>
              </a:spcAft>
              <a:buSzPts val="1800"/>
              <a:buChar char="●"/>
            </a:pPr>
            <a:r>
              <a:rPr lang="en"/>
              <a:t>Esantionare (Sampling)</a:t>
            </a:r>
            <a:endParaRPr/>
          </a:p>
          <a:p>
            <a:pPr indent="-342900" lvl="0" marL="457200" rtl="0" algn="l">
              <a:spcBef>
                <a:spcPts val="0"/>
              </a:spcBef>
              <a:spcAft>
                <a:spcPts val="0"/>
              </a:spcAft>
              <a:buSzPts val="1800"/>
              <a:buChar char="●"/>
            </a:pPr>
            <a:r>
              <a:rPr lang="en"/>
              <a:t>Reducerea Dimensionalitatii</a:t>
            </a:r>
            <a:endParaRPr/>
          </a:p>
          <a:p>
            <a:pPr indent="-342900" lvl="0" marL="457200" rtl="0" algn="l">
              <a:spcBef>
                <a:spcPts val="0"/>
              </a:spcBef>
              <a:spcAft>
                <a:spcPts val="0"/>
              </a:spcAft>
              <a:buSzPts val="1800"/>
              <a:buChar char="●"/>
            </a:pPr>
            <a:r>
              <a:rPr lang="en"/>
              <a:t>Selectarea unei submultimi de caracteristici/atribute/campuri</a:t>
            </a:r>
            <a:endParaRPr/>
          </a:p>
          <a:p>
            <a:pPr indent="-342900" lvl="0" marL="457200" rtl="0" algn="l">
              <a:spcBef>
                <a:spcPts val="0"/>
              </a:spcBef>
              <a:spcAft>
                <a:spcPts val="0"/>
              </a:spcAft>
              <a:buSzPts val="1800"/>
              <a:buChar char="●"/>
            </a:pPr>
            <a:r>
              <a:rPr lang="en"/>
              <a:t>Caracteristici derivate/calculate</a:t>
            </a:r>
            <a:endParaRPr/>
          </a:p>
          <a:p>
            <a:pPr indent="-342900" lvl="0" marL="457200" rtl="0" algn="l">
              <a:spcBef>
                <a:spcPts val="0"/>
              </a:spcBef>
              <a:spcAft>
                <a:spcPts val="0"/>
              </a:spcAft>
              <a:buSzPts val="1800"/>
              <a:buChar char="●"/>
            </a:pPr>
            <a:r>
              <a:rPr lang="en"/>
              <a:t>Discretizare si ‘Binarizare’ (bucketing)</a:t>
            </a:r>
            <a:endParaRPr/>
          </a:p>
          <a:p>
            <a:pPr indent="-342900" lvl="0" marL="457200" rtl="0" algn="l">
              <a:spcBef>
                <a:spcPts val="0"/>
              </a:spcBef>
              <a:spcAft>
                <a:spcPts val="0"/>
              </a:spcAft>
              <a:buSzPts val="1800"/>
              <a:buChar char="●"/>
            </a:pPr>
            <a:r>
              <a:rPr lang="en"/>
              <a:t>Alte transformari ale atributelor/valorilor/caracteristicilor</a:t>
            </a:r>
            <a:br>
              <a:rPr lang="en"/>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Agregare</a:t>
            </a:r>
            <a:endParaRPr/>
          </a:p>
        </p:txBody>
      </p:sp>
      <p:sp>
        <p:nvSpPr>
          <p:cNvPr id="237" name="Google Shape;237;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Combinarea a doua sau mai multe inregistrari sau obiecte intr-unul singur</a:t>
            </a:r>
            <a:endParaRPr sz="1400"/>
          </a:p>
          <a:p>
            <a:pPr indent="-317500" lvl="0" marL="457200" rtl="0" algn="l">
              <a:spcBef>
                <a:spcPts val="0"/>
              </a:spcBef>
              <a:spcAft>
                <a:spcPts val="0"/>
              </a:spcAft>
              <a:buSzPts val="1400"/>
              <a:buChar char="●"/>
            </a:pPr>
            <a:r>
              <a:rPr lang="en" sz="1400"/>
              <a:t>Scop</a:t>
            </a:r>
            <a:endParaRPr sz="1400"/>
          </a:p>
          <a:p>
            <a:pPr indent="-317500" lvl="1" marL="914400" rtl="0" algn="l">
              <a:spcBef>
                <a:spcPts val="0"/>
              </a:spcBef>
              <a:spcAft>
                <a:spcPts val="0"/>
              </a:spcAft>
              <a:buSzPts val="1400"/>
              <a:buChar char="○"/>
            </a:pPr>
            <a:r>
              <a:rPr lang="en"/>
              <a:t>Reducerea cantitatii de date</a:t>
            </a:r>
            <a:endParaRPr/>
          </a:p>
          <a:p>
            <a:pPr indent="-317500" lvl="2" marL="1371600" rtl="0" algn="l">
              <a:spcBef>
                <a:spcPts val="0"/>
              </a:spcBef>
              <a:spcAft>
                <a:spcPts val="0"/>
              </a:spcAft>
              <a:buSzPts val="1400"/>
              <a:buChar char="■"/>
            </a:pPr>
            <a:r>
              <a:rPr lang="en"/>
              <a:t>Reducerea numarul de atribute, obiecte</a:t>
            </a:r>
            <a:endParaRPr/>
          </a:p>
          <a:p>
            <a:pPr indent="-317500" lvl="1" marL="914400" rtl="0" algn="l">
              <a:spcBef>
                <a:spcPts val="0"/>
              </a:spcBef>
              <a:spcAft>
                <a:spcPts val="0"/>
              </a:spcAft>
              <a:buSzPts val="1400"/>
              <a:buChar char="○"/>
            </a:pPr>
            <a:r>
              <a:rPr lang="en"/>
              <a:t>Schimbarea dimensiunilor</a:t>
            </a:r>
            <a:endParaRPr/>
          </a:p>
          <a:p>
            <a:pPr indent="-317500" lvl="2" marL="1371600" rtl="0" algn="l">
              <a:spcBef>
                <a:spcPts val="0"/>
              </a:spcBef>
              <a:spcAft>
                <a:spcPts val="0"/>
              </a:spcAft>
              <a:buSzPts val="1400"/>
              <a:buChar char="■"/>
            </a:pPr>
            <a:r>
              <a:rPr lang="en"/>
              <a:t>De  exemplu </a:t>
            </a:r>
            <a:endParaRPr/>
          </a:p>
          <a:p>
            <a:pPr indent="-317500" lvl="3" marL="1828800" rtl="0" algn="l">
              <a:spcBef>
                <a:spcPts val="0"/>
              </a:spcBef>
              <a:spcAft>
                <a:spcPts val="0"/>
              </a:spcAft>
              <a:buSzPts val="1400"/>
              <a:buChar char="●"/>
            </a:pPr>
            <a:r>
              <a:rPr lang="en"/>
              <a:t>orase agregate in judete, tari, continente</a:t>
            </a:r>
            <a:endParaRPr/>
          </a:p>
          <a:p>
            <a:pPr indent="-317500" lvl="3" marL="1828800" rtl="0" algn="l">
              <a:spcBef>
                <a:spcPts val="0"/>
              </a:spcBef>
              <a:spcAft>
                <a:spcPts val="0"/>
              </a:spcAft>
              <a:buSzPts val="1400"/>
              <a:buChar char="●"/>
            </a:pPr>
            <a:r>
              <a:rPr lang="en"/>
              <a:t>Venitul din tranzactiile unei sucursale agregat la nivelul sucursalei</a:t>
            </a:r>
            <a:endParaRPr/>
          </a:p>
          <a:p>
            <a:pPr indent="-317500" lvl="1" marL="914400" rtl="0" algn="l">
              <a:spcBef>
                <a:spcPts val="0"/>
              </a:spcBef>
              <a:spcAft>
                <a:spcPts val="0"/>
              </a:spcAft>
              <a:buSzPts val="1400"/>
              <a:buChar char="○"/>
            </a:pPr>
            <a:r>
              <a:rPr lang="en"/>
              <a:t>Robustetea datelor</a:t>
            </a:r>
            <a:endParaRPr/>
          </a:p>
          <a:p>
            <a:pPr indent="-317500" lvl="2" marL="1371600" rtl="0" algn="l">
              <a:spcBef>
                <a:spcPts val="0"/>
              </a:spcBef>
              <a:spcAft>
                <a:spcPts val="0"/>
              </a:spcAft>
              <a:buSzPts val="1400"/>
              <a:buChar char="■"/>
            </a:pPr>
            <a:r>
              <a:rPr lang="en"/>
              <a:t>Datele agregate sunt mai stabile, mai robuste</a:t>
            </a:r>
            <a:endParaRPr/>
          </a:p>
          <a:p>
            <a:pPr indent="-317500" lvl="0" marL="457200" rtl="0" algn="l">
              <a:spcBef>
                <a:spcPts val="0"/>
              </a:spcBef>
              <a:spcAft>
                <a:spcPts val="0"/>
              </a:spcAft>
              <a:buSzPts val="1400"/>
              <a:buChar char="●"/>
            </a:pPr>
            <a:r>
              <a:rPr lang="en" sz="1400"/>
              <a:t>Nu este un scop in sine - uneori granularitatea scoate in evidenta anomalii care se pierd prin agregare</a:t>
            </a:r>
            <a:endParaRPr sz="1400"/>
          </a:p>
          <a:p>
            <a:pPr indent="0" lvl="0" marL="0" rtl="0" algn="l">
              <a:spcBef>
                <a:spcPts val="1600"/>
              </a:spcBef>
              <a:spcAft>
                <a:spcPts val="1600"/>
              </a:spcAft>
              <a:buNone/>
            </a:pPr>
            <a:br>
              <a:rPr lang="en" sz="1400"/>
            </a:b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Agregare</a:t>
            </a:r>
            <a:endParaRPr/>
          </a:p>
        </p:txBody>
      </p:sp>
      <p:sp>
        <p:nvSpPr>
          <p:cNvPr id="243" name="Google Shape;243;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9"/>
          <p:cNvPicPr preferRelativeResize="0"/>
          <p:nvPr/>
        </p:nvPicPr>
        <p:blipFill>
          <a:blip r:embed="rId3">
            <a:alphaModFix/>
          </a:blip>
          <a:stretch>
            <a:fillRect/>
          </a:stretch>
        </p:blipFill>
        <p:spPr>
          <a:xfrm>
            <a:off x="5080499" y="1379750"/>
            <a:ext cx="3379975" cy="2536500"/>
          </a:xfrm>
          <a:prstGeom prst="rect">
            <a:avLst/>
          </a:prstGeom>
          <a:noFill/>
          <a:ln>
            <a:noFill/>
          </a:ln>
        </p:spPr>
      </p:pic>
      <p:pic>
        <p:nvPicPr>
          <p:cNvPr id="245" name="Google Shape;245;p39"/>
          <p:cNvPicPr preferRelativeResize="0"/>
          <p:nvPr/>
        </p:nvPicPr>
        <p:blipFill>
          <a:blip r:embed="rId4">
            <a:alphaModFix/>
          </a:blip>
          <a:stretch>
            <a:fillRect/>
          </a:stretch>
        </p:blipFill>
        <p:spPr>
          <a:xfrm>
            <a:off x="369625" y="1290200"/>
            <a:ext cx="3577501" cy="2686300"/>
          </a:xfrm>
          <a:prstGeom prst="rect">
            <a:avLst/>
          </a:prstGeom>
          <a:noFill/>
          <a:ln>
            <a:noFill/>
          </a:ln>
        </p:spPr>
      </p:pic>
      <p:sp>
        <p:nvSpPr>
          <p:cNvPr id="246" name="Google Shape;246;p39"/>
          <p:cNvSpPr txBox="1"/>
          <p:nvPr/>
        </p:nvSpPr>
        <p:spPr>
          <a:xfrm>
            <a:off x="812125" y="3720075"/>
            <a:ext cx="36240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Venit lunar - efectul sfarsitului de trimestru. In schimb nu este evident care e situatia trimestriala</a:t>
            </a:r>
            <a:endParaRPr/>
          </a:p>
        </p:txBody>
      </p:sp>
      <p:sp>
        <p:nvSpPr>
          <p:cNvPr id="247" name="Google Shape;247;p39"/>
          <p:cNvSpPr txBox="1"/>
          <p:nvPr/>
        </p:nvSpPr>
        <p:spPr>
          <a:xfrm>
            <a:off x="5435600" y="3680350"/>
            <a:ext cx="28206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Venit lunar agregat - cel mai bun trimestru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Esantionare (Sampling)</a:t>
            </a:r>
            <a:endParaRPr/>
          </a:p>
        </p:txBody>
      </p:sp>
      <p:sp>
        <p:nvSpPr>
          <p:cNvPr id="253" name="Google Shape;253;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Principala tehnica statistica de selectie in date</a:t>
            </a:r>
            <a:endParaRPr/>
          </a:p>
          <a:p>
            <a:pPr indent="-317500" lvl="1" marL="914400" rtl="0" algn="l">
              <a:spcBef>
                <a:spcPts val="0"/>
              </a:spcBef>
              <a:spcAft>
                <a:spcPts val="0"/>
              </a:spcAft>
              <a:buSzPts val="1400"/>
              <a:buChar char="○"/>
            </a:pPr>
            <a:r>
              <a:rPr lang="en"/>
              <a:t>Folosita adesea atat in analiza preliminara cat si in studiul final</a:t>
            </a:r>
            <a:endParaRPr/>
          </a:p>
          <a:p>
            <a:pPr indent="0" lvl="0" marL="457200" rtl="0" algn="l">
              <a:lnSpc>
                <a:spcPct val="100000"/>
              </a:lnSpc>
              <a:spcBef>
                <a:spcPts val="1600"/>
              </a:spcBef>
              <a:spcAft>
                <a:spcPts val="0"/>
              </a:spcAft>
              <a:buNone/>
            </a:pPr>
            <a:r>
              <a:t/>
            </a:r>
            <a:endParaRPr/>
          </a:p>
          <a:p>
            <a:pPr indent="-342900" lvl="0" marL="457200" rtl="0" algn="l">
              <a:spcBef>
                <a:spcPts val="0"/>
              </a:spcBef>
              <a:spcAft>
                <a:spcPts val="0"/>
              </a:spcAft>
              <a:buSzPts val="1800"/>
              <a:buChar char="●"/>
            </a:pPr>
            <a:r>
              <a:rPr lang="en"/>
              <a:t>Statisticienii folosesc esantioane pentru ca </a:t>
            </a:r>
            <a:r>
              <a:rPr lang="en">
                <a:solidFill>
                  <a:srgbClr val="FF0000"/>
                </a:solidFill>
              </a:rPr>
              <a:t>obtinerea </a:t>
            </a:r>
            <a:r>
              <a:rPr lang="en"/>
              <a:t>datelor complete este prea scumpa ca bani si timp</a:t>
            </a:r>
            <a:endParaRPr/>
          </a:p>
          <a:p>
            <a:pPr indent="0" lvl="0" marL="0" rtl="0" algn="l">
              <a:spcBef>
                <a:spcPts val="1600"/>
              </a:spcBef>
              <a:spcAft>
                <a:spcPts val="0"/>
              </a:spcAft>
              <a:buNone/>
            </a:pPr>
            <a:r>
              <a:t/>
            </a:r>
            <a:endParaRPr/>
          </a:p>
          <a:p>
            <a:pPr indent="-342900" lvl="0" marL="457200" rtl="0" algn="l">
              <a:spcBef>
                <a:spcPts val="0"/>
              </a:spcBef>
              <a:spcAft>
                <a:spcPts val="0"/>
              </a:spcAft>
              <a:buSzPts val="1800"/>
              <a:buChar char="●"/>
            </a:pPr>
            <a:r>
              <a:rPr lang="en"/>
              <a:t>In DM se recurge la esantionare deoarece </a:t>
            </a:r>
            <a:r>
              <a:rPr lang="en">
                <a:solidFill>
                  <a:srgbClr val="FF0000"/>
                </a:solidFill>
              </a:rPr>
              <a:t>procesarea </a:t>
            </a:r>
            <a:r>
              <a:rPr lang="en"/>
              <a:t>intregului set de date este prea scumpa ca bani si timp</a:t>
            </a:r>
            <a:br>
              <a:rPr lang="en"/>
            </a:b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Esantionare (Sampling)</a:t>
            </a:r>
            <a:endParaRPr/>
          </a:p>
        </p:txBody>
      </p:sp>
      <p:sp>
        <p:nvSpPr>
          <p:cNvPr id="259" name="Google Shape;259;p4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Principiile esentiale pentru esantionare eficace </a:t>
            </a:r>
            <a:endParaRPr/>
          </a:p>
          <a:p>
            <a:pPr indent="0" lvl="0" marL="0" rtl="0" algn="l">
              <a:spcBef>
                <a:spcPts val="1600"/>
              </a:spcBef>
              <a:spcAft>
                <a:spcPts val="0"/>
              </a:spcAft>
              <a:buNone/>
            </a:pPr>
            <a:r>
              <a:t/>
            </a:r>
            <a:endParaRPr/>
          </a:p>
          <a:p>
            <a:pPr indent="-317500" lvl="1" marL="914400" rtl="0" algn="l">
              <a:spcBef>
                <a:spcPts val="1600"/>
              </a:spcBef>
              <a:spcAft>
                <a:spcPts val="0"/>
              </a:spcAft>
              <a:buSzPts val="1400"/>
              <a:buChar char="○"/>
            </a:pPr>
            <a:r>
              <a:rPr lang="en"/>
              <a:t>Folosirea unui esantion va fi deajuns daca esantionul e ‘representativ’</a:t>
            </a:r>
            <a:endParaRPr/>
          </a:p>
          <a:p>
            <a:pPr indent="0" lvl="0" marL="457200" rtl="0" algn="l">
              <a:spcBef>
                <a:spcPts val="1600"/>
              </a:spcBef>
              <a:spcAft>
                <a:spcPts val="0"/>
              </a:spcAft>
              <a:buNone/>
            </a:pPr>
            <a:r>
              <a:t/>
            </a:r>
            <a:endParaRPr/>
          </a:p>
          <a:p>
            <a:pPr indent="-317500" lvl="1" marL="914400" rtl="0" algn="l">
              <a:spcBef>
                <a:spcPts val="1600"/>
              </a:spcBef>
              <a:spcAft>
                <a:spcPts val="0"/>
              </a:spcAft>
              <a:buSzPts val="1400"/>
              <a:buChar char="○"/>
            </a:pPr>
            <a:r>
              <a:rPr lang="en"/>
              <a:t>Un esantion e reprezentativ daca are aproximativ aceleasi proprietati ca si intregul set de date </a:t>
            </a:r>
            <a:br>
              <a:rPr lang="en"/>
            </a:b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Starting Point:</a:t>
            </a:r>
            <a:endParaRPr/>
          </a:p>
        </p:txBody>
      </p:sp>
      <p:sp>
        <p:nvSpPr>
          <p:cNvPr id="78" name="Google Shape;78;p15"/>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Data! Data! I can’t make bricks without clay!”</a:t>
            </a:r>
            <a:endParaRPr/>
          </a:p>
          <a:p>
            <a:pPr indent="0" lvl="0" marL="0" rtl="0" algn="ctr">
              <a:spcBef>
                <a:spcPts val="0"/>
              </a:spcBef>
              <a:spcAft>
                <a:spcPts val="0"/>
              </a:spcAft>
              <a:buNone/>
            </a:pPr>
            <a:r>
              <a:rPr lang="en" sz="1200" u="sng">
                <a:solidFill>
                  <a:schemeClr val="hlink"/>
                </a:solidFill>
                <a:highlight>
                  <a:srgbClr val="FFFFFF"/>
                </a:highlight>
                <a:latin typeface="Georgia"/>
                <a:ea typeface="Georgia"/>
                <a:cs typeface="Georgia"/>
                <a:sym typeface="Georgia"/>
                <a:hlinkClick r:id="rId3"/>
              </a:rPr>
              <a:t>Sir Arthur Conan Doyle</a:t>
            </a:r>
            <a:endParaRPr/>
          </a:p>
        </p:txBody>
      </p:sp>
      <p:sp>
        <p:nvSpPr>
          <p:cNvPr id="79" name="Google Shape;79;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Metode de sampling</a:t>
            </a:r>
            <a:endParaRPr/>
          </a:p>
        </p:txBody>
      </p:sp>
      <p:sp>
        <p:nvSpPr>
          <p:cNvPr id="265" name="Google Shape;265;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Esantionare probabilistica</a:t>
            </a:r>
            <a:endParaRPr/>
          </a:p>
          <a:p>
            <a:pPr indent="-342900" lvl="0" marL="457200" rtl="0" algn="l">
              <a:spcBef>
                <a:spcPts val="1600"/>
              </a:spcBef>
              <a:spcAft>
                <a:spcPts val="0"/>
              </a:spcAft>
              <a:buSzPts val="1800"/>
              <a:buChar char="●"/>
            </a:pPr>
            <a:r>
              <a:rPr lang="en"/>
              <a:t>Selectie aleatoare simpla</a:t>
            </a:r>
            <a:endParaRPr/>
          </a:p>
          <a:p>
            <a:pPr indent="-342900" lvl="0" marL="457200" rtl="0" algn="l">
              <a:spcBef>
                <a:spcPts val="0"/>
              </a:spcBef>
              <a:spcAft>
                <a:spcPts val="0"/>
              </a:spcAft>
              <a:buSzPts val="1800"/>
              <a:buChar char="●"/>
            </a:pPr>
            <a:r>
              <a:rPr lang="en"/>
              <a:t>Selectie sistematica (pas de numarare cu inceput aleator - de exemplu decimarea)</a:t>
            </a:r>
            <a:endParaRPr/>
          </a:p>
          <a:p>
            <a:pPr indent="-342900" lvl="0" marL="457200" rtl="0" algn="l">
              <a:spcBef>
                <a:spcPts val="0"/>
              </a:spcBef>
              <a:spcAft>
                <a:spcPts val="0"/>
              </a:spcAft>
              <a:buSzPts val="1800"/>
              <a:buChar char="●"/>
            </a:pPr>
            <a:r>
              <a:rPr lang="en"/>
              <a:t>Selectie Cluster - prima data populatia e organizat in grupuri care se selecteaza apoi aleator, si in fiecare group se selecteaza aleator</a:t>
            </a:r>
            <a:endParaRPr/>
          </a:p>
          <a:p>
            <a:pPr indent="-342900" lvl="0" marL="457200" rtl="0" algn="l">
              <a:spcBef>
                <a:spcPts val="0"/>
              </a:spcBef>
              <a:spcAft>
                <a:spcPts val="0"/>
              </a:spcAft>
              <a:buSzPts val="1800"/>
              <a:buChar char="●"/>
            </a:pPr>
            <a:r>
              <a:rPr lang="en"/>
              <a:t>Selectie aleatoare stratificata (se alege aleator in fiecare strat) </a:t>
            </a:r>
            <a:endParaRPr/>
          </a:p>
          <a:p>
            <a:pPr indent="0" lvl="0" marL="45720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Metode de sampling</a:t>
            </a:r>
            <a:endParaRPr/>
          </a:p>
        </p:txBody>
      </p:sp>
      <p:sp>
        <p:nvSpPr>
          <p:cNvPr id="271" name="Google Shape;271;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Esantionare non-probabilistica</a:t>
            </a:r>
            <a:endParaRPr/>
          </a:p>
          <a:p>
            <a:pPr indent="0" lvl="0" marL="457200" rtl="0" algn="l">
              <a:spcBef>
                <a:spcPts val="1600"/>
              </a:spcBef>
              <a:spcAft>
                <a:spcPts val="0"/>
              </a:spcAft>
              <a:buNone/>
            </a:pPr>
            <a:r>
              <a:rPr lang="en" sz="1200"/>
              <a:t>Apare in situatiile in care probabilitatea sau sansa unui membru al populatiei selectate de a fi ales in esantion nu poate fi determinata. Aceste esantioane nu asigura reprezentativitatea datelor si eroarea de esantionare nu poate fi calculata</a:t>
            </a:r>
            <a:endParaRPr sz="1200"/>
          </a:p>
          <a:p>
            <a:pPr indent="-342900" lvl="0" marL="457200" rtl="0" algn="l">
              <a:spcBef>
                <a:spcPts val="1600"/>
              </a:spcBef>
              <a:spcAft>
                <a:spcPts val="0"/>
              </a:spcAft>
              <a:buSzPts val="1800"/>
              <a:buChar char="●"/>
            </a:pPr>
            <a:r>
              <a:rPr lang="en"/>
              <a:t>Selectia arbitrara (de exemplu voluntari)</a:t>
            </a:r>
            <a:endParaRPr/>
          </a:p>
          <a:p>
            <a:pPr indent="-342900" lvl="0" marL="457200" rtl="0" algn="l">
              <a:spcBef>
                <a:spcPts val="0"/>
              </a:spcBef>
              <a:spcAft>
                <a:spcPts val="0"/>
              </a:spcAft>
              <a:buSzPts val="1800"/>
              <a:buChar char="●"/>
            </a:pPr>
            <a:r>
              <a:rPr lang="en"/>
              <a:t>Selectie Rationala (decisa de analist)</a:t>
            </a:r>
            <a:endParaRPr/>
          </a:p>
          <a:p>
            <a:pPr indent="-342900" lvl="0" marL="457200" rtl="0" algn="l">
              <a:spcBef>
                <a:spcPts val="0"/>
              </a:spcBef>
              <a:spcAft>
                <a:spcPts val="0"/>
              </a:spcAft>
              <a:buSzPts val="1800"/>
              <a:buChar char="●"/>
            </a:pPr>
            <a:r>
              <a:rPr lang="en"/>
              <a:t>Esantionarea pe cote - numar fix in fiecare cota </a:t>
            </a:r>
            <a:endParaRPr/>
          </a:p>
          <a:p>
            <a:pPr indent="0" lvl="0" marL="45720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Marimea esantionului</a:t>
            </a:r>
            <a:endParaRPr/>
          </a:p>
        </p:txBody>
      </p:sp>
      <p:pic>
        <p:nvPicPr>
          <p:cNvPr id="277" name="Google Shape;277;p44"/>
          <p:cNvPicPr preferRelativeResize="0"/>
          <p:nvPr/>
        </p:nvPicPr>
        <p:blipFill>
          <a:blip r:embed="rId3">
            <a:alphaModFix/>
          </a:blip>
          <a:stretch>
            <a:fillRect/>
          </a:stretch>
        </p:blipFill>
        <p:spPr>
          <a:xfrm>
            <a:off x="392125" y="1337513"/>
            <a:ext cx="8534400" cy="3114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Marimea esantionului</a:t>
            </a:r>
            <a:endParaRPr/>
          </a:p>
        </p:txBody>
      </p:sp>
      <p:pic>
        <p:nvPicPr>
          <p:cNvPr id="283" name="Google Shape;283;p45"/>
          <p:cNvPicPr preferRelativeResize="0"/>
          <p:nvPr/>
        </p:nvPicPr>
        <p:blipFill>
          <a:blip r:embed="rId3">
            <a:alphaModFix/>
          </a:blip>
          <a:stretch>
            <a:fillRect/>
          </a:stretch>
        </p:blipFill>
        <p:spPr>
          <a:xfrm>
            <a:off x="4069375" y="1270700"/>
            <a:ext cx="5009451" cy="2510525"/>
          </a:xfrm>
          <a:prstGeom prst="rect">
            <a:avLst/>
          </a:prstGeom>
          <a:noFill/>
          <a:ln>
            <a:noFill/>
          </a:ln>
        </p:spPr>
      </p:pic>
      <p:sp>
        <p:nvSpPr>
          <p:cNvPr id="284" name="Google Shape;284;p45"/>
          <p:cNvSpPr txBox="1"/>
          <p:nvPr/>
        </p:nvSpPr>
        <p:spPr>
          <a:xfrm>
            <a:off x="458475" y="1336100"/>
            <a:ext cx="3545400" cy="27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Ce marime ar trebui sa aiba un esantion reprezentativ ca sa contina cel putin cate un punct din fiecare din cele 10 grupuri rosii?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Nota: Se presupune ca fiecare grup are suficient de multe obiecte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Curse of Dimensionality</a:t>
            </a:r>
            <a:endParaRPr/>
          </a:p>
        </p:txBody>
      </p:sp>
      <p:sp>
        <p:nvSpPr>
          <p:cNvPr id="290" name="Google Shape;290;p46"/>
          <p:cNvSpPr txBox="1"/>
          <p:nvPr>
            <p:ph idx="1" type="body"/>
          </p:nvPr>
        </p:nvSpPr>
        <p:spPr>
          <a:xfrm>
            <a:off x="311700" y="1266325"/>
            <a:ext cx="42555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 cat numarul de atribute creste, cu atat datele devin mai izolate (sparse)</a:t>
            </a:r>
            <a:endParaRPr/>
          </a:p>
          <a:p>
            <a:pPr indent="-342900" lvl="0" marL="457200" rtl="0" algn="l">
              <a:spcBef>
                <a:spcPts val="0"/>
              </a:spcBef>
              <a:spcAft>
                <a:spcPts val="0"/>
              </a:spcAft>
              <a:buSzPts val="1800"/>
              <a:buChar char="●"/>
            </a:pPr>
            <a:r>
              <a:rPr lang="en"/>
              <a:t>Definitii ale densitatii sau distantei dintre puncte, metrici esential in analiza cluster, isi pierd din eficacitate</a:t>
            </a:r>
            <a:br>
              <a:rPr lang="en"/>
            </a:br>
            <a:endParaRPr/>
          </a:p>
        </p:txBody>
      </p:sp>
      <p:pic>
        <p:nvPicPr>
          <p:cNvPr id="291" name="Google Shape;291;p46"/>
          <p:cNvPicPr preferRelativeResize="0"/>
          <p:nvPr/>
        </p:nvPicPr>
        <p:blipFill>
          <a:blip r:embed="rId3">
            <a:alphaModFix/>
          </a:blip>
          <a:stretch>
            <a:fillRect/>
          </a:stretch>
        </p:blipFill>
        <p:spPr>
          <a:xfrm>
            <a:off x="4984375" y="652050"/>
            <a:ext cx="3704550" cy="2778400"/>
          </a:xfrm>
          <a:prstGeom prst="rect">
            <a:avLst/>
          </a:prstGeom>
          <a:noFill/>
          <a:ln>
            <a:noFill/>
          </a:ln>
        </p:spPr>
      </p:pic>
      <p:sp>
        <p:nvSpPr>
          <p:cNvPr id="292" name="Google Shape;292;p46"/>
          <p:cNvSpPr txBox="1"/>
          <p:nvPr/>
        </p:nvSpPr>
        <p:spPr>
          <a:xfrm>
            <a:off x="3658950" y="3641500"/>
            <a:ext cx="4881600" cy="92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500 de puncte generate aleator</a:t>
            </a:r>
            <a:endParaRPr/>
          </a:p>
          <a:p>
            <a:pPr indent="-317500" lvl="0" marL="457200" rtl="0" algn="l">
              <a:spcBef>
                <a:spcPts val="0"/>
              </a:spcBef>
              <a:spcAft>
                <a:spcPts val="0"/>
              </a:spcAft>
              <a:buSzPts val="1400"/>
              <a:buChar char="●"/>
            </a:pPr>
            <a:r>
              <a:rPr lang="en"/>
              <a:t>Pe abscisa 0X - numarul de atribute/dimensiuni</a:t>
            </a:r>
            <a:endParaRPr/>
          </a:p>
          <a:p>
            <a:pPr indent="-317500" lvl="0" marL="457200" rtl="0" algn="l">
              <a:spcBef>
                <a:spcPts val="0"/>
              </a:spcBef>
              <a:spcAft>
                <a:spcPts val="0"/>
              </a:spcAft>
              <a:buSzPts val="1400"/>
              <a:buChar char="●"/>
            </a:pPr>
            <a:r>
              <a:rPr lang="en"/>
              <a:t>Pe axa Y este diferenta dintre cea mai mare si cea mai mica distanta dintre perechi de puncte</a:t>
            </a:r>
            <a:endParaRPr/>
          </a:p>
          <a:p>
            <a:pPr indent="-317500" lvl="0" marL="457200" rtl="0" algn="l">
              <a:spcBef>
                <a:spcPts val="0"/>
              </a:spcBef>
              <a:spcAft>
                <a:spcPts val="0"/>
              </a:spcAft>
              <a:buSzPts val="1400"/>
              <a:buChar char="●"/>
            </a:pPr>
            <a:r>
              <a:rPr lang="en"/>
              <a:t>Cresterea numarului de dimensiuni duce la separarea punctelor din perspectiva distantei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Reducerea dimensionalitatii</a:t>
            </a:r>
            <a:endParaRPr/>
          </a:p>
        </p:txBody>
      </p:sp>
      <p:sp>
        <p:nvSpPr>
          <p:cNvPr id="298" name="Google Shape;298;p4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Scop</a:t>
            </a:r>
            <a:endParaRPr/>
          </a:p>
          <a:p>
            <a:pPr indent="-317500" lvl="1" marL="914400" rtl="0" algn="l">
              <a:spcBef>
                <a:spcPts val="0"/>
              </a:spcBef>
              <a:spcAft>
                <a:spcPts val="0"/>
              </a:spcAft>
              <a:buSzPts val="1400"/>
              <a:buChar char="○"/>
            </a:pPr>
            <a:r>
              <a:rPr lang="en"/>
              <a:t>Evitarea blestemului dimensiunilor </a:t>
            </a:r>
            <a:endParaRPr/>
          </a:p>
          <a:p>
            <a:pPr indent="-317500" lvl="1" marL="914400" rtl="0" algn="l">
              <a:spcBef>
                <a:spcPts val="0"/>
              </a:spcBef>
              <a:spcAft>
                <a:spcPts val="0"/>
              </a:spcAft>
              <a:buSzPts val="1400"/>
              <a:buChar char="○"/>
            </a:pPr>
            <a:r>
              <a:rPr lang="en"/>
              <a:t>Reducerea cantitatii de timp si resurse de memorie necesare pentru rularea algoritmului DM</a:t>
            </a:r>
            <a:endParaRPr/>
          </a:p>
          <a:p>
            <a:pPr indent="-317500" lvl="1" marL="914400" rtl="0" algn="l">
              <a:spcBef>
                <a:spcPts val="0"/>
              </a:spcBef>
              <a:spcAft>
                <a:spcPts val="0"/>
              </a:spcAft>
              <a:buSzPts val="1400"/>
              <a:buChar char="○"/>
            </a:pPr>
            <a:r>
              <a:rPr lang="en"/>
              <a:t>Vizualizarea cu usurinta a datelor</a:t>
            </a:r>
            <a:endParaRPr/>
          </a:p>
          <a:p>
            <a:pPr indent="-317500" lvl="1" marL="914400" rtl="0" algn="l">
              <a:spcBef>
                <a:spcPts val="0"/>
              </a:spcBef>
              <a:spcAft>
                <a:spcPts val="0"/>
              </a:spcAft>
              <a:buSzPts val="1400"/>
              <a:buChar char="○"/>
            </a:pPr>
            <a:r>
              <a:rPr lang="en"/>
              <a:t>Eliminarea datelor irelevante si a nivelului de zgomot</a:t>
            </a:r>
            <a:endParaRPr/>
          </a:p>
          <a:p>
            <a:pPr indent="-342900" lvl="0" marL="457200" rtl="0" algn="l">
              <a:spcBef>
                <a:spcPts val="0"/>
              </a:spcBef>
              <a:spcAft>
                <a:spcPts val="0"/>
              </a:spcAft>
              <a:buSzPts val="1800"/>
              <a:buChar char="●"/>
            </a:pPr>
            <a:r>
              <a:rPr lang="en"/>
              <a:t>Tehnici</a:t>
            </a:r>
            <a:endParaRPr/>
          </a:p>
          <a:p>
            <a:pPr indent="-317500" lvl="1" marL="914400" rtl="0" algn="l">
              <a:spcBef>
                <a:spcPts val="0"/>
              </a:spcBef>
              <a:spcAft>
                <a:spcPts val="0"/>
              </a:spcAft>
              <a:buSzPts val="1400"/>
              <a:buChar char="○"/>
            </a:pPr>
            <a:r>
              <a:rPr lang="en"/>
              <a:t>Principle Component Analysis (PCA)</a:t>
            </a:r>
            <a:endParaRPr/>
          </a:p>
          <a:p>
            <a:pPr indent="-317500" lvl="1" marL="914400" rtl="0" algn="l">
              <a:spcBef>
                <a:spcPts val="0"/>
              </a:spcBef>
              <a:spcAft>
                <a:spcPts val="0"/>
              </a:spcAft>
              <a:buSzPts val="1400"/>
              <a:buChar char="○"/>
            </a:pPr>
            <a:r>
              <a:rPr lang="en"/>
              <a:t>Singular Value Decomposition (SVD)</a:t>
            </a:r>
            <a:endParaRPr/>
          </a:p>
          <a:p>
            <a:pPr indent="-317500" lvl="1" marL="914400" rtl="0" algn="l">
              <a:spcBef>
                <a:spcPts val="0"/>
              </a:spcBef>
              <a:spcAft>
                <a:spcPts val="0"/>
              </a:spcAft>
              <a:buSzPts val="1400"/>
              <a:buChar char="○"/>
            </a:pPr>
            <a:r>
              <a:rPr lang="en"/>
              <a:t>Altele: tehnici neliniare sau cu supraveghere</a:t>
            </a:r>
            <a:br>
              <a:rPr lang="en"/>
            </a:b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Reducerea dimensionalitatii: PCA</a:t>
            </a:r>
            <a:endParaRPr/>
          </a:p>
        </p:txBody>
      </p:sp>
      <p:sp>
        <p:nvSpPr>
          <p:cNvPr id="304" name="Google Shape;304;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Open Sans"/>
              <a:buChar char="●"/>
            </a:pPr>
            <a:r>
              <a:rPr lang="en"/>
              <a:t>Scopul este de a gasi o proiectie (pe un subspatiu) care sa captureze cea mai importanta parte a variabilitatii din date</a:t>
            </a:r>
            <a:endParaRPr/>
          </a:p>
          <a:p>
            <a:pPr indent="-342900" lvl="1" marL="914400" marR="0" rtl="0" algn="l">
              <a:lnSpc>
                <a:spcPct val="115000"/>
              </a:lnSpc>
              <a:spcBef>
                <a:spcPts val="0"/>
              </a:spcBef>
              <a:spcAft>
                <a:spcPts val="0"/>
              </a:spcAft>
              <a:buClr>
                <a:schemeClr val="dk2"/>
              </a:buClr>
              <a:buSzPts val="1800"/>
              <a:buFont typeface="Open Sans"/>
              <a:buChar char="○"/>
            </a:pPr>
            <a:r>
              <a:rPr lang="en"/>
              <a:t>NOTA: Toate atributele trebuie sa fie numerice</a:t>
            </a:r>
            <a:endParaRPr/>
          </a:p>
          <a:p>
            <a:pPr indent="-342900" lvl="1" marL="914400" marR="0" rtl="0" algn="l">
              <a:lnSpc>
                <a:spcPct val="115000"/>
              </a:lnSpc>
              <a:spcBef>
                <a:spcPts val="0"/>
              </a:spcBef>
              <a:spcAft>
                <a:spcPts val="0"/>
              </a:spcAft>
              <a:buClr>
                <a:schemeClr val="dk2"/>
              </a:buClr>
              <a:buSzPts val="1800"/>
              <a:buFont typeface="Open Sans"/>
              <a:buChar char="○"/>
            </a:pPr>
            <a:r>
              <a:rPr lang="en"/>
              <a:t>Se gasesc vectorii proprii ai matricii de covarianta</a:t>
            </a:r>
            <a:endParaRPr/>
          </a:p>
          <a:p>
            <a:pPr indent="-342900" lvl="1" marL="914400" marR="0" rtl="0" algn="l">
              <a:lnSpc>
                <a:spcPct val="115000"/>
              </a:lnSpc>
              <a:spcBef>
                <a:spcPts val="0"/>
              </a:spcBef>
              <a:spcAft>
                <a:spcPts val="0"/>
              </a:spcAft>
              <a:buClr>
                <a:schemeClr val="dk2"/>
              </a:buClr>
              <a:buSzPts val="1800"/>
              <a:buFont typeface="Open Sans"/>
              <a:buChar char="○"/>
            </a:pPr>
            <a:r>
              <a:rPr lang="en"/>
              <a:t>Se selecteaza cei mai importanti  (cele mai mari valori proprii)</a:t>
            </a:r>
            <a:endParaRPr/>
          </a:p>
          <a:p>
            <a:pPr indent="-342900" lvl="1" marL="914400" marR="0" rtl="0" algn="l">
              <a:lnSpc>
                <a:spcPct val="115000"/>
              </a:lnSpc>
              <a:spcBef>
                <a:spcPts val="0"/>
              </a:spcBef>
              <a:spcAft>
                <a:spcPts val="0"/>
              </a:spcAft>
              <a:buClr>
                <a:schemeClr val="dk2"/>
              </a:buClr>
              <a:buSzPts val="1800"/>
              <a:buFont typeface="Open Sans"/>
              <a:buChar char="○"/>
            </a:pPr>
            <a:r>
              <a:rPr lang="en"/>
              <a:t>Acesti vectori genereaza subspatiul pe care se va proiecta </a:t>
            </a:r>
            <a:br>
              <a:rPr lang="en"/>
            </a:br>
            <a:endParaRPr/>
          </a:p>
        </p:txBody>
      </p:sp>
      <p:pic>
        <p:nvPicPr>
          <p:cNvPr id="305" name="Google Shape;305;p48"/>
          <p:cNvPicPr preferRelativeResize="0"/>
          <p:nvPr/>
        </p:nvPicPr>
        <p:blipFill>
          <a:blip r:embed="rId3">
            <a:alphaModFix/>
          </a:blip>
          <a:stretch>
            <a:fillRect/>
          </a:stretch>
        </p:blipFill>
        <p:spPr>
          <a:xfrm>
            <a:off x="6572246" y="1738109"/>
            <a:ext cx="2571750" cy="2359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Selectarea unei submultimi de atribute</a:t>
            </a:r>
            <a:endParaRPr/>
          </a:p>
        </p:txBody>
      </p:sp>
      <p:sp>
        <p:nvSpPr>
          <p:cNvPr id="311" name="Google Shape;311;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Alt mod de a reduce dimensiunea problemei (dimensiunea = numarul de atribute)</a:t>
            </a:r>
            <a:endParaRPr/>
          </a:p>
          <a:p>
            <a:pPr indent="-342900" lvl="0" marL="457200" rtl="0" algn="l">
              <a:spcBef>
                <a:spcPts val="0"/>
              </a:spcBef>
              <a:spcAft>
                <a:spcPts val="0"/>
              </a:spcAft>
              <a:buSzPts val="1800"/>
              <a:buChar char="●"/>
            </a:pPr>
            <a:r>
              <a:rPr lang="en"/>
              <a:t>Caracteristici redundante</a:t>
            </a:r>
            <a:endParaRPr/>
          </a:p>
          <a:p>
            <a:pPr indent="-317500" lvl="1" marL="914400" rtl="0" algn="l">
              <a:spcBef>
                <a:spcPts val="0"/>
              </a:spcBef>
              <a:spcAft>
                <a:spcPts val="0"/>
              </a:spcAft>
              <a:buSzPts val="1400"/>
              <a:buChar char="○"/>
            </a:pPr>
            <a:r>
              <a:rPr lang="en"/>
              <a:t>Duplicat al informatiei regasite in unul sau mai multe atribute </a:t>
            </a:r>
            <a:br>
              <a:rPr lang="en"/>
            </a:br>
            <a:r>
              <a:rPr lang="en"/>
              <a:t>Exemplu: pret, cost, si marja de venit - unul din cele 3 e redundant</a:t>
            </a:r>
            <a:endParaRPr/>
          </a:p>
          <a:p>
            <a:pPr indent="-342900" lvl="0" marL="457200" rtl="0" algn="l">
              <a:spcBef>
                <a:spcPts val="0"/>
              </a:spcBef>
              <a:spcAft>
                <a:spcPts val="0"/>
              </a:spcAft>
              <a:buSzPts val="1800"/>
              <a:buChar char="●"/>
            </a:pPr>
            <a:r>
              <a:rPr lang="en"/>
              <a:t>Caracteristici irelevante</a:t>
            </a:r>
            <a:endParaRPr/>
          </a:p>
          <a:p>
            <a:pPr indent="-317500" lvl="1" marL="914400" rtl="0" algn="l">
              <a:spcBef>
                <a:spcPts val="0"/>
              </a:spcBef>
              <a:spcAft>
                <a:spcPts val="0"/>
              </a:spcAft>
              <a:buSzPts val="1400"/>
              <a:buChar char="○"/>
            </a:pPr>
            <a:r>
              <a:rPr lang="en"/>
              <a:t>Atribute neesentiale pentru DM</a:t>
            </a:r>
            <a:br>
              <a:rPr lang="en"/>
            </a:br>
            <a:r>
              <a:rPr lang="en"/>
              <a:t>Exemplu: CNPul studentilor nu este relevant in prognozarea notei de absolvire la acest curs</a:t>
            </a:r>
            <a:br>
              <a:rPr lang="en"/>
            </a:b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Selectarea unei submultimi de atribute</a:t>
            </a:r>
            <a:endParaRPr/>
          </a:p>
        </p:txBody>
      </p:sp>
      <p:sp>
        <p:nvSpPr>
          <p:cNvPr id="317" name="Google Shape;317;p5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Open Sans"/>
              <a:buChar char="●"/>
            </a:pPr>
            <a:r>
              <a:rPr lang="en"/>
              <a:t>Tehnici:</a:t>
            </a:r>
            <a:endParaRPr/>
          </a:p>
          <a:p>
            <a:pPr indent="-342900" lvl="1" marL="914400" marR="0" rtl="0" algn="l">
              <a:lnSpc>
                <a:spcPct val="115000"/>
              </a:lnSpc>
              <a:spcBef>
                <a:spcPts val="0"/>
              </a:spcBef>
              <a:spcAft>
                <a:spcPts val="0"/>
              </a:spcAft>
              <a:buClr>
                <a:schemeClr val="dk2"/>
              </a:buClr>
              <a:buSzPts val="1800"/>
              <a:buFont typeface="Open Sans"/>
              <a:buChar char="○"/>
            </a:pPr>
            <a:r>
              <a:rPr lang="en"/>
              <a:t>Forta bruta:</a:t>
            </a:r>
            <a:endParaRPr/>
          </a:p>
          <a:p>
            <a:pPr indent="-342900" lvl="2" marL="1371600" marR="0" rtl="0" algn="l">
              <a:lnSpc>
                <a:spcPct val="115000"/>
              </a:lnSpc>
              <a:spcBef>
                <a:spcPts val="0"/>
              </a:spcBef>
              <a:spcAft>
                <a:spcPts val="0"/>
              </a:spcAft>
              <a:buClr>
                <a:schemeClr val="dk2"/>
              </a:buClr>
              <a:buSzPts val="1800"/>
              <a:buFont typeface="Open Sans"/>
              <a:buChar char="■"/>
            </a:pPr>
            <a:r>
              <a:rPr lang="en"/>
              <a:t>Incercarea tuturor submultimilor de atribute ca si input la algoritmul DM</a:t>
            </a:r>
            <a:endParaRPr/>
          </a:p>
          <a:p>
            <a:pPr indent="-342900" lvl="1" marL="914400" marR="0" rtl="0" algn="l">
              <a:lnSpc>
                <a:spcPct val="115000"/>
              </a:lnSpc>
              <a:spcBef>
                <a:spcPts val="0"/>
              </a:spcBef>
              <a:spcAft>
                <a:spcPts val="0"/>
              </a:spcAft>
              <a:buClr>
                <a:schemeClr val="dk2"/>
              </a:buClr>
              <a:buSzPts val="1800"/>
              <a:buFont typeface="Open Sans"/>
              <a:buChar char="○"/>
            </a:pPr>
            <a:r>
              <a:rPr lang="en"/>
              <a:t>Selectare incorporata</a:t>
            </a:r>
            <a:r>
              <a:rPr lang="en"/>
              <a:t>:</a:t>
            </a:r>
            <a:endParaRPr/>
          </a:p>
          <a:p>
            <a:pPr indent="-342900" lvl="2" marL="1371600" marR="0" rtl="0" algn="l">
              <a:lnSpc>
                <a:spcPct val="115000"/>
              </a:lnSpc>
              <a:spcBef>
                <a:spcPts val="0"/>
              </a:spcBef>
              <a:spcAft>
                <a:spcPts val="0"/>
              </a:spcAft>
              <a:buClr>
                <a:schemeClr val="dk2"/>
              </a:buClr>
              <a:buSzPts val="1800"/>
              <a:buFont typeface="Open Sans"/>
              <a:buChar char="■"/>
            </a:pPr>
            <a:r>
              <a:rPr lang="en"/>
              <a:t>Selectearea atributelor se face in mod natural in algoritmul DM (e.g. arbori de selectie)</a:t>
            </a:r>
            <a:endParaRPr/>
          </a:p>
          <a:p>
            <a:pPr indent="-342900" lvl="1" marL="914400" marR="0" rtl="0" algn="l">
              <a:lnSpc>
                <a:spcPct val="115000"/>
              </a:lnSpc>
              <a:spcBef>
                <a:spcPts val="0"/>
              </a:spcBef>
              <a:spcAft>
                <a:spcPts val="0"/>
              </a:spcAft>
              <a:buClr>
                <a:schemeClr val="dk2"/>
              </a:buClr>
              <a:buSzPts val="1800"/>
              <a:buFont typeface="Open Sans"/>
              <a:buChar char="○"/>
            </a:pPr>
            <a:r>
              <a:rPr lang="en"/>
              <a:t>Filtrari:</a:t>
            </a:r>
            <a:endParaRPr/>
          </a:p>
          <a:p>
            <a:pPr indent="-342900" lvl="2" marL="1371600" marR="0" rtl="0" algn="l">
              <a:lnSpc>
                <a:spcPct val="115000"/>
              </a:lnSpc>
              <a:spcBef>
                <a:spcPts val="0"/>
              </a:spcBef>
              <a:spcAft>
                <a:spcPts val="0"/>
              </a:spcAft>
              <a:buClr>
                <a:schemeClr val="dk2"/>
              </a:buClr>
              <a:buSzPts val="1800"/>
              <a:buFont typeface="Open Sans"/>
              <a:buChar char="■"/>
            </a:pPr>
            <a:r>
              <a:rPr lang="en"/>
              <a:t>Atributele sunt selectate pe loc la rularea algoritmului</a:t>
            </a:r>
            <a:endParaRPr/>
          </a:p>
          <a:p>
            <a:pPr indent="-342900" lvl="1" marL="914400" marR="0" rtl="0" algn="l">
              <a:lnSpc>
                <a:spcPct val="115000"/>
              </a:lnSpc>
              <a:spcBef>
                <a:spcPts val="0"/>
              </a:spcBef>
              <a:spcAft>
                <a:spcPts val="0"/>
              </a:spcAft>
              <a:buClr>
                <a:schemeClr val="dk2"/>
              </a:buClr>
              <a:buSzPts val="1800"/>
              <a:buFont typeface="Open Sans"/>
              <a:buChar char="○"/>
            </a:pPr>
            <a:r>
              <a:rPr lang="en"/>
              <a:t>Cutia neagra:</a:t>
            </a:r>
            <a:endParaRPr/>
          </a:p>
          <a:p>
            <a:pPr indent="-342900" lvl="2" marL="1371600" marR="0" rtl="0" algn="l">
              <a:lnSpc>
                <a:spcPct val="115000"/>
              </a:lnSpc>
              <a:spcBef>
                <a:spcPts val="0"/>
              </a:spcBef>
              <a:spcAft>
                <a:spcPts val="0"/>
              </a:spcAft>
              <a:buClr>
                <a:schemeClr val="dk2"/>
              </a:buClr>
              <a:buSzPts val="1800"/>
              <a:buFont typeface="Open Sans"/>
              <a:buChar char="■"/>
            </a:pPr>
            <a:r>
              <a:rPr lang="en"/>
              <a:t>Agloritmul determina din toate atributele setul optim necesar atingerii scopului (e.g. segmentare Carteziana)</a:t>
            </a:r>
            <a:br>
              <a:rPr lang="en"/>
            </a:br>
            <a:br>
              <a:rPr lang="en"/>
            </a:b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Caracteristici derivate/calculate</a:t>
            </a:r>
            <a:endParaRPr/>
          </a:p>
        </p:txBody>
      </p:sp>
      <p:sp>
        <p:nvSpPr>
          <p:cNvPr id="323" name="Google Shape;323;p5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Atribute derivate pot fi mai eficiente pentru DM decat cele originale</a:t>
            </a:r>
            <a:endParaRPr/>
          </a:p>
          <a:p>
            <a:pPr indent="-342900" lvl="0" marL="457200" rtl="0" algn="l">
              <a:spcBef>
                <a:spcPts val="0"/>
              </a:spcBef>
              <a:spcAft>
                <a:spcPts val="0"/>
              </a:spcAft>
              <a:buSzPts val="1800"/>
              <a:buChar char="●"/>
            </a:pPr>
            <a:r>
              <a:rPr lang="en"/>
              <a:t>Tehnici</a:t>
            </a:r>
            <a:endParaRPr/>
          </a:p>
          <a:p>
            <a:pPr indent="-317500" lvl="1" marL="914400" rtl="0" algn="l">
              <a:spcBef>
                <a:spcPts val="0"/>
              </a:spcBef>
              <a:spcAft>
                <a:spcPts val="0"/>
              </a:spcAft>
              <a:buSzPts val="1400"/>
              <a:buChar char="○"/>
            </a:pPr>
            <a:r>
              <a:rPr lang="en"/>
              <a:t>Feature Extraction</a:t>
            </a:r>
            <a:endParaRPr/>
          </a:p>
          <a:p>
            <a:pPr indent="-317500" lvl="2" marL="1371600" rtl="0" algn="l">
              <a:spcBef>
                <a:spcPts val="0"/>
              </a:spcBef>
              <a:spcAft>
                <a:spcPts val="0"/>
              </a:spcAft>
              <a:buSzPts val="1400"/>
              <a:buChar char="■"/>
            </a:pPr>
            <a:r>
              <a:rPr lang="en"/>
              <a:t> </a:t>
            </a:r>
            <a:r>
              <a:rPr lang="en" u="sng">
                <a:solidFill>
                  <a:schemeClr val="hlink"/>
                </a:solidFill>
                <a:hlinkClick r:id="rId3"/>
              </a:rPr>
              <a:t>Domain-specific</a:t>
            </a:r>
            <a:endParaRPr/>
          </a:p>
          <a:p>
            <a:pPr indent="-317500" lvl="1" marL="914400" rtl="0" algn="l">
              <a:spcBef>
                <a:spcPts val="0"/>
              </a:spcBef>
              <a:spcAft>
                <a:spcPts val="0"/>
              </a:spcAft>
              <a:buSzPts val="1400"/>
              <a:buChar char="○"/>
            </a:pPr>
            <a:r>
              <a:rPr lang="en"/>
              <a:t>Mapare intr-un spatiu nou - e.g. prin PCA</a:t>
            </a:r>
            <a:endParaRPr/>
          </a:p>
          <a:p>
            <a:pPr indent="-317500" lvl="2" marL="1371600" rtl="0" algn="l">
              <a:spcBef>
                <a:spcPts val="0"/>
              </a:spcBef>
              <a:spcAft>
                <a:spcPts val="0"/>
              </a:spcAft>
              <a:buSzPts val="1400"/>
              <a:buChar char="■"/>
            </a:pPr>
            <a:r>
              <a:rPr lang="en"/>
              <a:t>Datele pot fi optime pentru algoritm, dar explicarea lor intuitiva este mai delicata</a:t>
            </a:r>
            <a:endParaRPr/>
          </a:p>
          <a:p>
            <a:pPr indent="-317500" lvl="1" marL="914400" rtl="0" algn="l">
              <a:spcBef>
                <a:spcPts val="0"/>
              </a:spcBef>
              <a:spcAft>
                <a:spcPts val="0"/>
              </a:spcAft>
              <a:buSzPts val="1400"/>
              <a:buChar char="○"/>
            </a:pPr>
            <a:r>
              <a:rPr lang="en"/>
              <a:t>Construire directa</a:t>
            </a:r>
            <a:endParaRPr/>
          </a:p>
          <a:p>
            <a:pPr indent="-317500" lvl="2" marL="1371600" rtl="0" algn="l">
              <a:spcBef>
                <a:spcPts val="0"/>
              </a:spcBef>
              <a:spcAft>
                <a:spcPts val="0"/>
              </a:spcAft>
              <a:buSzPts val="1400"/>
              <a:buChar char="■"/>
            </a:pPr>
            <a:r>
              <a:rPr lang="en"/>
              <a:t>Combinare de alte caracteristici</a:t>
            </a:r>
            <a:endParaRPr/>
          </a:p>
          <a:p>
            <a:pPr indent="-317500" lvl="3" marL="1828800" rtl="0" algn="l">
              <a:spcBef>
                <a:spcPts val="0"/>
              </a:spcBef>
              <a:spcAft>
                <a:spcPts val="0"/>
              </a:spcAft>
              <a:buSzPts val="1400"/>
              <a:buChar char="●"/>
            </a:pPr>
            <a:r>
              <a:rPr lang="en"/>
              <a:t>Atribute derivate specifice datelor tranzactionale CRM</a:t>
            </a:r>
            <a:endParaRPr/>
          </a:p>
          <a:p>
            <a:pPr indent="-317500" lvl="4" marL="2286000" rtl="0" algn="l">
              <a:spcBef>
                <a:spcPts val="0"/>
              </a:spcBef>
              <a:spcAft>
                <a:spcPts val="0"/>
              </a:spcAft>
              <a:buSzPts val="1400"/>
              <a:buChar char="○"/>
            </a:pPr>
            <a:r>
              <a:rPr lang="en"/>
              <a:t>Venit anual mediu pe client sau pe produs</a:t>
            </a:r>
            <a:endParaRPr/>
          </a:p>
          <a:p>
            <a:pPr indent="-317500" lvl="4" marL="2286000" rtl="0" algn="l">
              <a:spcBef>
                <a:spcPts val="0"/>
              </a:spcBef>
              <a:spcAft>
                <a:spcPts val="0"/>
              </a:spcAft>
              <a:buSzPts val="1400"/>
              <a:buChar char="○"/>
            </a:pPr>
            <a:r>
              <a:rPr lang="en"/>
              <a:t>Frecventa de tranzactionare a unui produs</a:t>
            </a:r>
            <a:endParaRPr/>
          </a:p>
          <a:p>
            <a:pPr indent="-317500" lvl="4" marL="2286000" rtl="0" algn="l">
              <a:spcBef>
                <a:spcPts val="0"/>
              </a:spcBef>
              <a:spcAft>
                <a:spcPts val="0"/>
              </a:spcAft>
              <a:buSzPts val="1400"/>
              <a:buChar char="○"/>
            </a:pPr>
            <a:r>
              <a:rPr lang="en"/>
              <a:t>Centricitatea produs-cumparator</a:t>
            </a:r>
            <a:endParaRPr/>
          </a:p>
          <a:p>
            <a:pPr indent="-317500" lvl="4" marL="2286000" rtl="0" algn="l">
              <a:spcBef>
                <a:spcPts val="0"/>
              </a:spcBef>
              <a:spcAft>
                <a:spcPts val="0"/>
              </a:spcAft>
              <a:buSzPts val="1400"/>
              <a:buChar char="○"/>
            </a:pPr>
            <a:r>
              <a:rPr lang="en"/>
              <a:t>Indicator de client captiv (in cazul unui produs inovativ sau in absenta concurentei in plan local)</a:t>
            </a:r>
            <a:endParaRPr/>
          </a:p>
          <a:p>
            <a:pPr indent="0" lvl="0" marL="18288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 sunt datele?</a:t>
            </a:r>
            <a:endParaRPr/>
          </a:p>
        </p:txBody>
      </p:sp>
      <p:sp>
        <p:nvSpPr>
          <p:cNvPr id="85" name="Google Shape;85;p16"/>
          <p:cNvSpPr txBox="1"/>
          <p:nvPr>
            <p:ph idx="1" type="body"/>
          </p:nvPr>
        </p:nvSpPr>
        <p:spPr>
          <a:xfrm>
            <a:off x="311700" y="1152425"/>
            <a:ext cx="5124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Datele sunt valori calitative sau cantitative ale variabilelor ce caracterizeaza un set de entitati.</a:t>
            </a:r>
            <a:r>
              <a:rPr baseline="30000" lang="en" sz="1500" u="sng">
                <a:solidFill>
                  <a:schemeClr val="hlink"/>
                </a:solidFill>
                <a:hlinkClick r:id="rId3"/>
              </a:rPr>
              <a:t>[2]</a:t>
            </a:r>
            <a:endParaRPr baseline="30000" sz="1500"/>
          </a:p>
          <a:p>
            <a:pPr indent="0" lvl="0" marL="0" rtl="0" algn="l">
              <a:spcBef>
                <a:spcPts val="1600"/>
              </a:spcBef>
              <a:spcAft>
                <a:spcPts val="0"/>
              </a:spcAft>
              <a:buNone/>
            </a:pPr>
            <a:r>
              <a:t/>
            </a:r>
            <a:endParaRPr b="1" sz="1100"/>
          </a:p>
          <a:p>
            <a:pPr indent="0" lvl="0" marL="0" rtl="0" algn="l">
              <a:spcBef>
                <a:spcPts val="1600"/>
              </a:spcBef>
              <a:spcAft>
                <a:spcPts val="0"/>
              </a:spcAft>
              <a:buNone/>
            </a:pPr>
            <a:r>
              <a:rPr b="1" lang="en" sz="1100"/>
              <a:t>Set entitati</a:t>
            </a:r>
            <a:r>
              <a:rPr lang="en" sz="1100"/>
              <a:t>: cateodata numit si populatie; grupul de obiecte de interes</a:t>
            </a:r>
            <a:endParaRPr sz="1100"/>
          </a:p>
          <a:p>
            <a:pPr indent="0" lvl="0" marL="0" rtl="0" algn="l">
              <a:spcBef>
                <a:spcPts val="1600"/>
              </a:spcBef>
              <a:spcAft>
                <a:spcPts val="0"/>
              </a:spcAft>
              <a:buNone/>
            </a:pPr>
            <a:r>
              <a:rPr b="1" lang="en" sz="1100"/>
              <a:t>Variabila</a:t>
            </a:r>
            <a:r>
              <a:rPr lang="en" sz="1100"/>
              <a:t>: O masuratoare sau caracteristica a unei entitati</a:t>
            </a:r>
            <a:endParaRPr sz="1100"/>
          </a:p>
          <a:p>
            <a:pPr indent="0" lvl="0" marL="457200" rtl="0" algn="l">
              <a:spcBef>
                <a:spcPts val="1600"/>
              </a:spcBef>
              <a:spcAft>
                <a:spcPts val="0"/>
              </a:spcAft>
              <a:buNone/>
            </a:pPr>
            <a:r>
              <a:rPr b="1" lang="en" sz="1100"/>
              <a:t>Calitative</a:t>
            </a:r>
            <a:r>
              <a:rPr lang="en" sz="1100"/>
              <a:t>: de exemplu - tara de origine, canal de distributie, mod de plata</a:t>
            </a:r>
            <a:endParaRPr sz="1100"/>
          </a:p>
          <a:p>
            <a:pPr indent="457200" lvl="0" marL="0" rtl="0" algn="l">
              <a:spcBef>
                <a:spcPts val="1600"/>
              </a:spcBef>
              <a:spcAft>
                <a:spcPts val="0"/>
              </a:spcAft>
              <a:buNone/>
            </a:pPr>
            <a:r>
              <a:rPr b="1" lang="en" sz="1100"/>
              <a:t>Cantitative</a:t>
            </a:r>
            <a:r>
              <a:rPr lang="en" sz="1100"/>
              <a:t>: de exemplu - cantitate/volum, frecventa de cumparare</a:t>
            </a:r>
            <a:endParaRPr sz="1100"/>
          </a:p>
          <a:p>
            <a:pPr indent="0" lvl="0" marL="0" rtl="0" algn="l">
              <a:spcBef>
                <a:spcPts val="1600"/>
              </a:spcBef>
              <a:spcAft>
                <a:spcPts val="0"/>
              </a:spcAft>
              <a:buNone/>
            </a:pPr>
            <a:r>
              <a:rPr lang="en"/>
              <a:t>	</a:t>
            </a:r>
            <a:r>
              <a:rPr b="1" lang="en" sz="1100"/>
              <a:t>Dependente</a:t>
            </a:r>
            <a:r>
              <a:rPr lang="en" sz="1100"/>
              <a:t>: cele pe care vrem sa le explicam prin model</a:t>
            </a:r>
            <a:endParaRPr sz="1100"/>
          </a:p>
          <a:p>
            <a:pPr indent="0" lvl="0" marL="0" rtl="0" algn="l">
              <a:spcBef>
                <a:spcPts val="1600"/>
              </a:spcBef>
              <a:spcAft>
                <a:spcPts val="0"/>
              </a:spcAft>
              <a:buNone/>
            </a:pPr>
            <a:r>
              <a:rPr lang="en" sz="1100"/>
              <a:t>	</a:t>
            </a:r>
            <a:r>
              <a:rPr b="1" lang="en" sz="1100"/>
              <a:t>Indenpendente</a:t>
            </a:r>
            <a:r>
              <a:rPr lang="en" sz="1100"/>
              <a:t>: cele pe care le folosim ca sa explicam prin model variabila dependenta/tinta/observata</a:t>
            </a:r>
            <a:endParaRPr sz="11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000"/>
              <a:t>[3] Definitie adaptata dupa </a:t>
            </a:r>
            <a:r>
              <a:rPr lang="en" sz="1000" u="sng">
                <a:solidFill>
                  <a:schemeClr val="hlink"/>
                </a:solidFill>
                <a:hlinkClick r:id="rId4"/>
              </a:rPr>
              <a:t>http://en.wikipedia.org/wiki/Data</a:t>
            </a:r>
            <a:endParaRPr sz="1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6" name="Google Shape;86;p16"/>
          <p:cNvPicPr preferRelativeResize="0"/>
          <p:nvPr/>
        </p:nvPicPr>
        <p:blipFill>
          <a:blip r:embed="rId5">
            <a:alphaModFix/>
          </a:blip>
          <a:stretch>
            <a:fillRect/>
          </a:stretch>
        </p:blipFill>
        <p:spPr>
          <a:xfrm>
            <a:off x="5724513" y="1360050"/>
            <a:ext cx="3419475" cy="3657600"/>
          </a:xfrm>
          <a:prstGeom prst="rect">
            <a:avLst/>
          </a:prstGeom>
          <a:noFill/>
          <a:ln>
            <a:noFill/>
          </a:ln>
        </p:spPr>
      </p:pic>
      <p:sp>
        <p:nvSpPr>
          <p:cNvPr id="87" name="Google Shape;87;p16"/>
          <p:cNvSpPr/>
          <p:nvPr/>
        </p:nvSpPr>
        <p:spPr>
          <a:xfrm>
            <a:off x="5577625" y="1878075"/>
            <a:ext cx="103800" cy="3029400"/>
          </a:xfrm>
          <a:prstGeom prst="leftBrace">
            <a:avLst>
              <a:gd fmla="val 8333" name="adj1"/>
              <a:gd fmla="val 50157"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6"/>
          <p:cNvCxnSpPr>
            <a:endCxn id="87" idx="1"/>
          </p:cNvCxnSpPr>
          <p:nvPr/>
        </p:nvCxnSpPr>
        <p:spPr>
          <a:xfrm>
            <a:off x="5001925" y="2567131"/>
            <a:ext cx="575700" cy="83040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6"/>
          <p:cNvCxnSpPr/>
          <p:nvPr/>
        </p:nvCxnSpPr>
        <p:spPr>
          <a:xfrm flipH="1" rot="10800000">
            <a:off x="1160825" y="3104975"/>
            <a:ext cx="5219100" cy="122700"/>
          </a:xfrm>
          <a:prstGeom prst="bentConnector3">
            <a:avLst>
              <a:gd fmla="val 362" name="adj1"/>
            </a:avLst>
          </a:prstGeom>
          <a:noFill/>
          <a:ln cap="flat" cmpd="sng" w="9525">
            <a:solidFill>
              <a:schemeClr val="accent1"/>
            </a:solidFill>
            <a:prstDash val="solid"/>
            <a:round/>
            <a:headEnd len="med" w="med" type="none"/>
            <a:tailEnd len="med" w="med" type="none"/>
          </a:ln>
        </p:spPr>
      </p:cxnSp>
      <p:cxnSp>
        <p:nvCxnSpPr>
          <p:cNvPr id="90" name="Google Shape;90;p16"/>
          <p:cNvCxnSpPr/>
          <p:nvPr/>
        </p:nvCxnSpPr>
        <p:spPr>
          <a:xfrm flipH="1" rot="10800000">
            <a:off x="1294350" y="3609225"/>
            <a:ext cx="6644100" cy="133500"/>
          </a:xfrm>
          <a:prstGeom prst="bentConnector3">
            <a:avLst>
              <a:gd fmla="val 0" name="adj1"/>
            </a:avLst>
          </a:prstGeom>
          <a:noFill/>
          <a:ln cap="flat" cmpd="sng" w="9525">
            <a:solidFill>
              <a:schemeClr val="accent1"/>
            </a:solidFill>
            <a:prstDash val="solid"/>
            <a:round/>
            <a:headEnd len="med" w="med" type="none"/>
            <a:tailEnd len="med" w="med" type="none"/>
          </a:ln>
        </p:spPr>
      </p:cxnSp>
      <p:cxnSp>
        <p:nvCxnSpPr>
          <p:cNvPr id="91" name="Google Shape;91;p16"/>
          <p:cNvCxnSpPr/>
          <p:nvPr/>
        </p:nvCxnSpPr>
        <p:spPr>
          <a:xfrm flipH="1" rot="10800000">
            <a:off x="1415650" y="4076950"/>
            <a:ext cx="7087800" cy="105300"/>
          </a:xfrm>
          <a:prstGeom prst="bentConnector3">
            <a:avLst>
              <a:gd fmla="val 133" name="adj1"/>
            </a:avLst>
          </a:prstGeom>
          <a:noFill/>
          <a:ln cap="flat" cmpd="sng" w="9525">
            <a:solidFill>
              <a:schemeClr val="accent2"/>
            </a:solidFill>
            <a:prstDash val="solid"/>
            <a:round/>
            <a:headEnd len="med" w="med" type="none"/>
            <a:tailEnd len="med" w="med" type="none"/>
          </a:ln>
        </p:spPr>
      </p:cxnSp>
      <p:cxnSp>
        <p:nvCxnSpPr>
          <p:cNvPr id="92" name="Google Shape;92;p16"/>
          <p:cNvCxnSpPr/>
          <p:nvPr/>
        </p:nvCxnSpPr>
        <p:spPr>
          <a:xfrm flipH="1" rot="10800000">
            <a:off x="1160825" y="3029600"/>
            <a:ext cx="5907900" cy="245400"/>
          </a:xfrm>
          <a:prstGeom prst="bentConnector3">
            <a:avLst>
              <a:gd fmla="val 0" name="adj1"/>
            </a:avLst>
          </a:prstGeom>
          <a:noFill/>
          <a:ln cap="flat" cmpd="sng" w="9525">
            <a:solidFill>
              <a:schemeClr val="accent1"/>
            </a:solidFill>
            <a:prstDash val="solid"/>
            <a:round/>
            <a:headEnd len="med" w="med" type="none"/>
            <a:tailEnd len="med" w="med" type="none"/>
          </a:ln>
        </p:spPr>
      </p:cxnSp>
      <p:cxnSp>
        <p:nvCxnSpPr>
          <p:cNvPr id="93" name="Google Shape;93;p16"/>
          <p:cNvCxnSpPr/>
          <p:nvPr/>
        </p:nvCxnSpPr>
        <p:spPr>
          <a:xfrm flipH="1" rot="10800000">
            <a:off x="1294350" y="4530488"/>
            <a:ext cx="5219100" cy="122700"/>
          </a:xfrm>
          <a:prstGeom prst="bentConnector3">
            <a:avLst>
              <a:gd fmla="val 362" name="adj1"/>
            </a:avLst>
          </a:prstGeom>
          <a:noFill/>
          <a:ln cap="flat" cmpd="sng" w="9525">
            <a:solidFill>
              <a:schemeClr val="accent2"/>
            </a:solidFill>
            <a:prstDash val="solid"/>
            <a:round/>
            <a:headEnd len="med" w="med" type="none"/>
            <a:tailEnd len="med" w="med" type="none"/>
          </a:ln>
        </p:spPr>
      </p:cxnSp>
      <p:cxnSp>
        <p:nvCxnSpPr>
          <p:cNvPr id="94" name="Google Shape;94;p16"/>
          <p:cNvCxnSpPr/>
          <p:nvPr/>
        </p:nvCxnSpPr>
        <p:spPr>
          <a:xfrm flipH="1" rot="10800000">
            <a:off x="1294350" y="4455113"/>
            <a:ext cx="5907900" cy="245400"/>
          </a:xfrm>
          <a:prstGeom prst="bentConnector3">
            <a:avLst>
              <a:gd fmla="val 0" name="adj1"/>
            </a:avLst>
          </a:prstGeom>
          <a:noFill/>
          <a:ln cap="flat" cmpd="sng" w="9525">
            <a:solidFill>
              <a:schemeClr val="accent2"/>
            </a:solidFill>
            <a:prstDash val="solid"/>
            <a:round/>
            <a:headEnd len="med" w="med" type="none"/>
            <a:tailEnd len="med" w="med" type="none"/>
          </a:ln>
        </p:spPr>
      </p:cxnSp>
      <p:cxnSp>
        <p:nvCxnSpPr>
          <p:cNvPr id="95" name="Google Shape;95;p16"/>
          <p:cNvCxnSpPr/>
          <p:nvPr/>
        </p:nvCxnSpPr>
        <p:spPr>
          <a:xfrm flipH="1" rot="10800000">
            <a:off x="1326150" y="4567025"/>
            <a:ext cx="6644100" cy="133500"/>
          </a:xfrm>
          <a:prstGeom prst="bentConnector3">
            <a:avLst>
              <a:gd fmla="val 0" name="adj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Discretizare si ‘Binarizare’ (bucketing)</a:t>
            </a:r>
            <a:endParaRPr/>
          </a:p>
        </p:txBody>
      </p:sp>
      <p:sp>
        <p:nvSpPr>
          <p:cNvPr id="329" name="Google Shape;329;p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Procedeu intalnit atat in date CRM cat si in Imagistica si alte domenii</a:t>
            </a:r>
            <a:endParaRPr/>
          </a:p>
          <a:p>
            <a:pPr indent="-342900" lvl="0" marL="457200" rtl="0" algn="l">
              <a:spcBef>
                <a:spcPts val="0"/>
              </a:spcBef>
              <a:spcAft>
                <a:spcPts val="0"/>
              </a:spcAft>
              <a:buSzPts val="1800"/>
              <a:buChar char="●"/>
            </a:pPr>
            <a:r>
              <a:rPr lang="en"/>
              <a:t>O tehnica utila pentru datele tranzactionale in cazul atributelor continue</a:t>
            </a:r>
            <a:endParaRPr/>
          </a:p>
          <a:p>
            <a:pPr indent="-317500" lvl="1" marL="914400" rtl="0" algn="l">
              <a:spcBef>
                <a:spcPts val="0"/>
              </a:spcBef>
              <a:spcAft>
                <a:spcPts val="0"/>
              </a:spcAft>
              <a:buSzPts val="1400"/>
              <a:buChar char="○"/>
            </a:pPr>
            <a:r>
              <a:rPr lang="en"/>
              <a:t>Exemplu: Discretizarea frecventei medii lunare de cumparare clientilor</a:t>
            </a:r>
            <a:endParaRPr/>
          </a:p>
          <a:p>
            <a:pPr indent="-317500" lvl="2" marL="1371600" rtl="0" algn="l">
              <a:spcBef>
                <a:spcPts val="0"/>
              </a:spcBef>
              <a:spcAft>
                <a:spcPts val="0"/>
              </a:spcAft>
              <a:buSzPts val="1400"/>
              <a:buChar char="■"/>
            </a:pPr>
            <a:r>
              <a:rPr lang="en"/>
              <a:t>Vom imparti clientii in asa fel incat in primul grup se vor gasi clientii cu cele mai mici frecvente si care cumulat reprezinta 20% din venitul total:</a:t>
            </a:r>
            <a:endParaRPr/>
          </a:p>
          <a:p>
            <a:pPr indent="-317500" lvl="3" marL="1828800" rtl="0" algn="l">
              <a:spcBef>
                <a:spcPts val="0"/>
              </a:spcBef>
              <a:spcAft>
                <a:spcPts val="0"/>
              </a:spcAft>
              <a:buSzPts val="1400"/>
              <a:buChar char="●"/>
            </a:pPr>
            <a:r>
              <a:rPr lang="en"/>
              <a:t>Se sorteaza clientii dupa frecventa medie lunara de cumparare si se adauga ca si atribut de discretizare venitul total adus de client in tranzactiile istorice:</a:t>
            </a:r>
            <a:endParaRPr/>
          </a:p>
          <a:p>
            <a:pPr indent="-317500" lvl="3" marL="1828800" rtl="0" algn="l">
              <a:spcBef>
                <a:spcPts val="0"/>
              </a:spcBef>
              <a:spcAft>
                <a:spcPts val="0"/>
              </a:spcAft>
              <a:buSzPts val="1400"/>
              <a:buChar char="●"/>
            </a:pPr>
            <a:r>
              <a:rPr lang="en"/>
              <a:t>Se deriveaza  un nou atribut,  venitul total cumulat procentual</a:t>
            </a:r>
            <a:endParaRPr/>
          </a:p>
          <a:p>
            <a:pPr indent="-317500" lvl="3" marL="1828800" rtl="0" algn="l">
              <a:spcBef>
                <a:spcPts val="0"/>
              </a:spcBef>
              <a:spcAft>
                <a:spcPts val="0"/>
              </a:spcAft>
              <a:buSzPts val="1400"/>
              <a:buChar char="●"/>
            </a:pPr>
            <a:r>
              <a:rPr lang="en"/>
              <a:t>Se determina valoarea frecventei acolo unde valoarea venitului cumulat procentual atinge 20%. Clientii cu frecvente mai mici decat aceasta valoare vor forma primul grup. Se continua cu urmatoarele grupuri date de 40%, 60% si 80% venit cumulat procentual (exemplu Excel)</a:t>
            </a:r>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 transformari</a:t>
            </a:r>
            <a:endParaRPr/>
          </a:p>
        </p:txBody>
      </p:sp>
      <p:sp>
        <p:nvSpPr>
          <p:cNvPr id="335" name="Google Shape;335;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Functii care transforma intregul set de valori al unui atribut</a:t>
            </a:r>
            <a:endParaRPr/>
          </a:p>
          <a:p>
            <a:pPr indent="0" lvl="0" marL="0" rtl="0" algn="l">
              <a:spcBef>
                <a:spcPts val="1600"/>
              </a:spcBef>
              <a:spcAft>
                <a:spcPts val="0"/>
              </a:spcAft>
              <a:buNone/>
            </a:pPr>
            <a:r>
              <a:t/>
            </a:r>
            <a:endParaRPr/>
          </a:p>
          <a:p>
            <a:pPr indent="-317500" lvl="1" marL="914400" rtl="0" algn="l">
              <a:spcBef>
                <a:spcPts val="1600"/>
              </a:spcBef>
              <a:spcAft>
                <a:spcPts val="0"/>
              </a:spcAft>
              <a:buSzPts val="1400"/>
              <a:buChar char="○"/>
            </a:pPr>
            <a:r>
              <a:rPr lang="en"/>
              <a:t>Functii simple: x</a:t>
            </a:r>
            <a:r>
              <a:rPr baseline="30000" lang="en"/>
              <a:t>k</a:t>
            </a:r>
            <a:r>
              <a:rPr lang="en"/>
              <a:t>, log(x), e</a:t>
            </a:r>
            <a:r>
              <a:rPr baseline="30000" lang="en"/>
              <a:t>x</a:t>
            </a:r>
            <a:r>
              <a:rPr lang="en"/>
              <a:t>, |x|</a:t>
            </a:r>
            <a:endParaRPr/>
          </a:p>
          <a:p>
            <a:pPr indent="-317500" lvl="1" marL="914400" rtl="0" algn="l">
              <a:spcBef>
                <a:spcPts val="0"/>
              </a:spcBef>
              <a:spcAft>
                <a:spcPts val="0"/>
              </a:spcAft>
              <a:buSzPts val="1400"/>
              <a:buChar char="○"/>
            </a:pPr>
            <a:r>
              <a:rPr lang="en"/>
              <a:t>Standardizare si Normalizare</a:t>
            </a:r>
            <a:endParaRPr/>
          </a:p>
          <a:p>
            <a:pPr indent="-317500" lvl="2" marL="1371600" rtl="0" algn="l">
              <a:spcBef>
                <a:spcPts val="0"/>
              </a:spcBef>
              <a:spcAft>
                <a:spcPts val="0"/>
              </a:spcAft>
              <a:buSzPts val="1400"/>
              <a:buChar char="■"/>
            </a:pPr>
            <a:r>
              <a:rPr lang="en"/>
              <a:t>transformare a datelor presupuse dintr-o variabila aleatoare normala X (cu media m, deviatia standard d) in valorile unei variabile aleatoare normale standard X’ (media 0, deviatia standard 1) : X’ = (X-m)/d</a:t>
            </a:r>
            <a:br>
              <a:rPr lang="en"/>
            </a:b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 gand in loc de concluzie</a:t>
            </a:r>
            <a:endParaRPr/>
          </a:p>
        </p:txBody>
      </p:sp>
      <p:sp>
        <p:nvSpPr>
          <p:cNvPr id="341" name="Google Shape;341;p54"/>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p>
        </p:txBody>
      </p:sp>
      <p:pic>
        <p:nvPicPr>
          <p:cNvPr id="342" name="Google Shape;342;p54"/>
          <p:cNvPicPr preferRelativeResize="0"/>
          <p:nvPr/>
        </p:nvPicPr>
        <p:blipFill>
          <a:blip r:embed="rId3">
            <a:alphaModFix/>
          </a:blip>
          <a:stretch>
            <a:fillRect/>
          </a:stretch>
        </p:blipFill>
        <p:spPr>
          <a:xfrm>
            <a:off x="4723175" y="891225"/>
            <a:ext cx="4313201" cy="3239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Comparatia sistemelor de procesare a datelor</a:t>
            </a:r>
            <a:endParaRPr/>
          </a:p>
        </p:txBody>
      </p:sp>
      <p:graphicFrame>
        <p:nvGraphicFramePr>
          <p:cNvPr id="348" name="Google Shape;348;p55"/>
          <p:cNvGraphicFramePr/>
          <p:nvPr/>
        </p:nvGraphicFramePr>
        <p:xfrm>
          <a:off x="331050" y="1567075"/>
          <a:ext cx="3000000" cy="3000000"/>
        </p:xfrm>
        <a:graphic>
          <a:graphicData uri="http://schemas.openxmlformats.org/drawingml/2006/table">
            <a:tbl>
              <a:tblPr>
                <a:noFill/>
                <a:tableStyleId>{C5CEDDCF-0409-4471-B394-2FCF450EE1F3}</a:tableStyleId>
              </a:tblPr>
              <a:tblGrid>
                <a:gridCol w="838200"/>
                <a:gridCol w="2164575"/>
                <a:gridCol w="2902725"/>
                <a:gridCol w="2705100"/>
              </a:tblGrid>
              <a:tr h="209550">
                <a:tc>
                  <a:txBody>
                    <a:bodyPr/>
                    <a:lstStyle/>
                    <a:p>
                      <a:pPr indent="0" lvl="0" marL="0" rtl="0" algn="l">
                        <a:spcBef>
                          <a:spcPts val="0"/>
                        </a:spcBef>
                        <a:spcAft>
                          <a:spcPts val="0"/>
                        </a:spcAft>
                        <a:buNone/>
                      </a:pPr>
                      <a:r>
                        <a:rPr b="1" lang="en" sz="1100"/>
                        <a:t>Sistem</a:t>
                      </a:r>
                      <a:endParaRPr b="1"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t>DBMS - Descriptiv</a:t>
                      </a:r>
                      <a:endParaRPr b="1"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t>OLAP - Predictiv</a:t>
                      </a:r>
                      <a:endParaRPr b="1"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t>Data Mining - Prescriptiv</a:t>
                      </a:r>
                      <a:endParaRPr b="1" sz="1100"/>
                    </a:p>
                  </a:txBody>
                  <a:tcPr marT="91425" marB="91425" marR="91425" marL="91425">
                    <a:lnL cap="flat" cmpd="sng" w="9525">
                      <a:solidFill>
                        <a:schemeClr val="lt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100"/>
                        <a:t>Sarcina</a:t>
                      </a:r>
                      <a:endParaRPr b="1"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Extragerea de date simple si agregate</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Sinteze, trenduri si prognoze</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Descoperire de modele si informatii ascunse in date, dobandirea de noi cunsotinte</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Tip de rezultat</a:t>
                      </a:r>
                      <a:endParaRPr b="1"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Informare</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Analiza</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Intelegere/invatare si capacitati de predictie</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t>Metoda</a:t>
                      </a:r>
                      <a:endParaRPr b="1"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Deductie (pune intrebarea, verifica datele corespunzatoare)</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Modelare multi-dimensionala a datelor, Agregari, Statistica</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Inductie (Construieste modelul, testeaza pe date noi, confirma rezultatele)</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t>Exemplu de intrebare</a:t>
                      </a:r>
                      <a:endParaRPr b="1"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Cine a cumparat fonduri mutuale in ultimii 3 ani?</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Care este venitul mediu al cumparatorilor de fonduri mutual pe regiune si an?</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Cine va cumpara fonduri mutuale in urmatoarele 6 luni si dece?</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bl>
          </a:graphicData>
        </a:graphic>
      </p:graphicFrame>
      <p:sp>
        <p:nvSpPr>
          <p:cNvPr id="349" name="Google Shape;349;p55"/>
          <p:cNvSpPr txBox="1"/>
          <p:nvPr/>
        </p:nvSpPr>
        <p:spPr>
          <a:xfrm>
            <a:off x="331050" y="1016000"/>
            <a:ext cx="8481900" cy="638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b="1" lang="en" sz="1300"/>
              <a:t>Database management systems (DBMS), Online Analytical Processing (OLAP) and Data Mining</a:t>
            </a:r>
            <a:endParaRPr b="1" sz="1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txBox="1"/>
          <p:nvPr>
            <p:ph type="title"/>
          </p:nvPr>
        </p:nvSpPr>
        <p:spPr>
          <a:xfrm>
            <a:off x="311700" y="555600"/>
            <a:ext cx="8446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Referinte si bibliografie</a:t>
            </a:r>
            <a:endParaRPr/>
          </a:p>
        </p:txBody>
      </p:sp>
      <p:sp>
        <p:nvSpPr>
          <p:cNvPr id="355" name="Google Shape;355;p56"/>
          <p:cNvSpPr txBox="1"/>
          <p:nvPr>
            <p:ph idx="1" type="body"/>
          </p:nvPr>
        </p:nvSpPr>
        <p:spPr>
          <a:xfrm>
            <a:off x="311700" y="1389600"/>
            <a:ext cx="84465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[1] Carte Gorunescu</a:t>
            </a:r>
            <a:endParaRPr sz="1000"/>
          </a:p>
          <a:p>
            <a:pPr indent="0" lvl="0" marL="0" rtl="0" algn="l">
              <a:lnSpc>
                <a:spcPct val="100000"/>
              </a:lnSpc>
              <a:spcBef>
                <a:spcPts val="0"/>
              </a:spcBef>
              <a:spcAft>
                <a:spcPts val="0"/>
              </a:spcAft>
              <a:buNone/>
            </a:pPr>
            <a:r>
              <a:rPr lang="en" sz="1000"/>
              <a:t>[2] Definitie adaptata dupa </a:t>
            </a:r>
            <a:r>
              <a:rPr lang="en" sz="1000" u="sng">
                <a:solidFill>
                  <a:schemeClr val="accent5"/>
                </a:solidFill>
                <a:hlinkClick r:id="rId3">
                  <a:extLst>
                    <a:ext uri="{A12FA001-AC4F-418D-AE19-62706E023703}">
                      <ahyp:hlinkClr val="tx"/>
                    </a:ext>
                  </a:extLst>
                </a:hlinkClick>
              </a:rPr>
              <a:t>http://en.wikipedia.org/wiki/Data</a:t>
            </a:r>
            <a:endParaRPr sz="1000"/>
          </a:p>
          <a:p>
            <a:pPr indent="0" lvl="0" marL="0" rtl="0" algn="l">
              <a:lnSpc>
                <a:spcPct val="100000"/>
              </a:lnSpc>
              <a:spcBef>
                <a:spcPts val="0"/>
              </a:spcBef>
              <a:spcAft>
                <a:spcPts val="0"/>
              </a:spcAft>
              <a:buNone/>
            </a:pPr>
            <a:r>
              <a:rPr lang="en" sz="1000"/>
              <a:t>[3] </a:t>
            </a:r>
            <a:r>
              <a:rPr lang="en" sz="1000" u="sng">
                <a:solidFill>
                  <a:schemeClr val="hlink"/>
                </a:solidFill>
                <a:hlinkClick r:id="rId4"/>
              </a:rPr>
              <a:t>http://en.wikipedia.org/wiki/Raw_data</a:t>
            </a:r>
            <a:endParaRPr sz="1000"/>
          </a:p>
          <a:p>
            <a:pPr indent="0" lvl="0" marL="0" rtl="0" algn="l">
              <a:lnSpc>
                <a:spcPct val="100000"/>
              </a:lnSpc>
              <a:spcBef>
                <a:spcPts val="0"/>
              </a:spcBef>
              <a:spcAft>
                <a:spcPts val="0"/>
              </a:spcAft>
              <a:buNone/>
            </a:pPr>
            <a:r>
              <a:rPr lang="en" sz="1000"/>
              <a:t>[4] </a:t>
            </a:r>
            <a:r>
              <a:rPr lang="en" sz="1000" u="sng">
                <a:solidFill>
                  <a:schemeClr val="hlink"/>
                </a:solidFill>
                <a:hlinkClick r:id="rId5"/>
              </a:rPr>
              <a:t>http://en.wikipedia.org/wiki/Computer_data_processing</a:t>
            </a:r>
            <a:endParaRPr sz="1000"/>
          </a:p>
          <a:p>
            <a:pPr indent="0" lvl="0" marL="0" rtl="0" algn="l">
              <a:lnSpc>
                <a:spcPct val="100000"/>
              </a:lnSpc>
              <a:spcBef>
                <a:spcPts val="0"/>
              </a:spcBef>
              <a:spcAft>
                <a:spcPts val="0"/>
              </a:spcAft>
              <a:buNone/>
            </a:pPr>
            <a:r>
              <a:rPr lang="en" sz="1000"/>
              <a:t>[5] </a:t>
            </a:r>
            <a:r>
              <a:rPr lang="en" sz="1000" u="sng">
                <a:solidFill>
                  <a:schemeClr val="hlink"/>
                </a:solidFill>
                <a:hlinkClick r:id="rId6"/>
              </a:rPr>
              <a:t>http://www-users.cs.umn.edu/~kumar/dmbook/index.php#item4</a:t>
            </a:r>
            <a:r>
              <a:rPr lang="en" sz="1000"/>
              <a:t>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Tipuri de multimi de date</a:t>
            </a:r>
            <a:r>
              <a:rPr baseline="30000" lang="en"/>
              <a:t>[1],</a:t>
            </a:r>
            <a:r>
              <a:rPr baseline="30000" lang="en" u="sng">
                <a:solidFill>
                  <a:schemeClr val="hlink"/>
                </a:solidFill>
                <a:hlinkClick r:id="rId3"/>
              </a:rPr>
              <a:t>[5]</a:t>
            </a:r>
            <a:endParaRPr baseline="30000"/>
          </a:p>
        </p:txBody>
      </p:sp>
      <p:sp>
        <p:nvSpPr>
          <p:cNvPr id="101" name="Google Shape;101;p17"/>
          <p:cNvSpPr txBox="1"/>
          <p:nvPr>
            <p:ph idx="1" type="body"/>
          </p:nvPr>
        </p:nvSpPr>
        <p:spPr>
          <a:xfrm>
            <a:off x="93400" y="1266325"/>
            <a:ext cx="45027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Inregistrari</a:t>
            </a:r>
            <a:endParaRPr sz="1600"/>
          </a:p>
          <a:p>
            <a:pPr indent="-304800" lvl="1" marL="914400" rtl="0" algn="l">
              <a:spcBef>
                <a:spcPts val="0"/>
              </a:spcBef>
              <a:spcAft>
                <a:spcPts val="0"/>
              </a:spcAft>
              <a:buSzPts val="1200"/>
              <a:buChar char="○"/>
            </a:pPr>
            <a:r>
              <a:rPr lang="en" sz="1200"/>
              <a:t>Date tranzactionale - poate cele mai frecvent intalnite (ERP,CRM)</a:t>
            </a:r>
            <a:endParaRPr sz="1200"/>
          </a:p>
          <a:p>
            <a:pPr indent="-304800" lvl="1" marL="914400" rtl="0" algn="l">
              <a:spcBef>
                <a:spcPts val="0"/>
              </a:spcBef>
              <a:spcAft>
                <a:spcPts val="0"/>
              </a:spcAft>
              <a:buSzPts val="1200"/>
              <a:buChar char="○"/>
            </a:pPr>
            <a:r>
              <a:rPr lang="en" sz="1200"/>
              <a:t>Date matriciale (m x n)</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304800" lvl="1" marL="914400" rtl="0" algn="l">
              <a:spcBef>
                <a:spcPts val="1600"/>
              </a:spcBef>
              <a:spcAft>
                <a:spcPts val="0"/>
              </a:spcAft>
              <a:buSzPts val="1200"/>
              <a:buChar char="○"/>
            </a:pPr>
            <a:r>
              <a:rPr lang="en" sz="1200"/>
              <a:t>Date document</a:t>
            </a:r>
            <a:endParaRPr sz="1200"/>
          </a:p>
          <a:p>
            <a:pPr indent="0" lvl="0" marL="457200" rtl="0" algn="l">
              <a:spcBef>
                <a:spcPts val="1600"/>
              </a:spcBef>
              <a:spcAft>
                <a:spcPts val="0"/>
              </a:spcAft>
              <a:buNone/>
            </a:pPr>
            <a:r>
              <a:rPr lang="en" sz="1200"/>
              <a:t>Document + vector cu frecventa </a:t>
            </a:r>
            <a:endParaRPr sz="1200"/>
          </a:p>
          <a:p>
            <a:pPr indent="0" lvl="0" marL="457200" rtl="0" algn="l">
              <a:lnSpc>
                <a:spcPct val="100000"/>
              </a:lnSpc>
              <a:spcBef>
                <a:spcPts val="0"/>
              </a:spcBef>
              <a:spcAft>
                <a:spcPts val="0"/>
              </a:spcAft>
              <a:buNone/>
            </a:pPr>
            <a:r>
              <a:rPr lang="en" sz="1200"/>
              <a:t>cuvinte</a:t>
            </a:r>
            <a:endParaRPr sz="1200"/>
          </a:p>
          <a:p>
            <a:pPr indent="0" lvl="0" marL="457200" rtl="0" algn="l">
              <a:spcBef>
                <a:spcPts val="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pic>
        <p:nvPicPr>
          <p:cNvPr id="102" name="Google Shape;102;p17"/>
          <p:cNvPicPr preferRelativeResize="0"/>
          <p:nvPr/>
        </p:nvPicPr>
        <p:blipFill>
          <a:blip r:embed="rId4">
            <a:alphaModFix/>
          </a:blip>
          <a:stretch>
            <a:fillRect/>
          </a:stretch>
        </p:blipFill>
        <p:spPr>
          <a:xfrm>
            <a:off x="3135050" y="2059775"/>
            <a:ext cx="3980925" cy="1029167"/>
          </a:xfrm>
          <a:prstGeom prst="rect">
            <a:avLst/>
          </a:prstGeom>
          <a:noFill/>
          <a:ln>
            <a:noFill/>
          </a:ln>
        </p:spPr>
      </p:pic>
      <p:pic>
        <p:nvPicPr>
          <p:cNvPr id="103" name="Google Shape;103;p17"/>
          <p:cNvPicPr preferRelativeResize="0"/>
          <p:nvPr/>
        </p:nvPicPr>
        <p:blipFill>
          <a:blip r:embed="rId5">
            <a:alphaModFix/>
          </a:blip>
          <a:stretch>
            <a:fillRect/>
          </a:stretch>
        </p:blipFill>
        <p:spPr>
          <a:xfrm>
            <a:off x="3202500" y="3208770"/>
            <a:ext cx="3913474" cy="181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Tipuri de multimi de date</a:t>
            </a:r>
            <a:r>
              <a:rPr baseline="30000" lang="en"/>
              <a:t>[1],</a:t>
            </a:r>
            <a:r>
              <a:rPr baseline="30000" lang="en" u="sng">
                <a:solidFill>
                  <a:schemeClr val="hlink"/>
                </a:solidFill>
                <a:hlinkClick r:id="rId3"/>
              </a:rPr>
              <a:t>[5]</a:t>
            </a:r>
            <a:endParaRPr baseline="30000"/>
          </a:p>
        </p:txBody>
      </p:sp>
      <p:sp>
        <p:nvSpPr>
          <p:cNvPr id="109" name="Google Shape;109;p18"/>
          <p:cNvSpPr txBox="1"/>
          <p:nvPr>
            <p:ph idx="1" type="body"/>
          </p:nvPr>
        </p:nvSpPr>
        <p:spPr>
          <a:xfrm>
            <a:off x="93400" y="1266325"/>
            <a:ext cx="45027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Diagrame/Grafuri</a:t>
            </a:r>
            <a:endParaRPr sz="1600"/>
          </a:p>
          <a:p>
            <a:pPr indent="0" lvl="0" marL="0" rtl="0" algn="l">
              <a:spcBef>
                <a:spcPts val="1600"/>
              </a:spcBef>
              <a:spcAft>
                <a:spcPts val="0"/>
              </a:spcAft>
              <a:buNone/>
            </a:pPr>
            <a:r>
              <a:t/>
            </a:r>
            <a:endParaRPr sz="1600"/>
          </a:p>
          <a:p>
            <a:pPr indent="-304800" lvl="1" marL="1371600" rtl="0" algn="l">
              <a:spcBef>
                <a:spcPts val="1600"/>
              </a:spcBef>
              <a:spcAft>
                <a:spcPts val="0"/>
              </a:spcAft>
              <a:buSzPts val="1200"/>
              <a:buChar char="○"/>
            </a:pPr>
            <a:r>
              <a:rPr lang="en" sz="1200"/>
              <a:t>Tip WWW</a:t>
            </a:r>
            <a:endParaRPr sz="1200"/>
          </a:p>
          <a:p>
            <a:pPr indent="0" lvl="0" marL="914400" rtl="0" algn="l">
              <a:spcBef>
                <a:spcPts val="1600"/>
              </a:spcBef>
              <a:spcAft>
                <a:spcPts val="0"/>
              </a:spcAft>
              <a:buNone/>
            </a:pPr>
            <a:r>
              <a:t/>
            </a:r>
            <a:endParaRPr sz="1200"/>
          </a:p>
          <a:p>
            <a:pPr indent="-304800" lvl="1" marL="1371600" rtl="0" algn="l">
              <a:spcBef>
                <a:spcPts val="1600"/>
              </a:spcBef>
              <a:spcAft>
                <a:spcPts val="0"/>
              </a:spcAft>
              <a:buSzPts val="1200"/>
              <a:buChar char="○"/>
            </a:pPr>
            <a:r>
              <a:rPr lang="en" sz="1200"/>
              <a:t>Structuri moleculare</a:t>
            </a:r>
            <a:endParaRPr sz="1200"/>
          </a:p>
          <a:p>
            <a:pPr indent="-304800" lvl="2" marL="1828800" rtl="0" algn="l">
              <a:spcBef>
                <a:spcPts val="0"/>
              </a:spcBef>
              <a:spcAft>
                <a:spcPts val="0"/>
              </a:spcAft>
              <a:buSzPts val="1200"/>
              <a:buChar char="■"/>
            </a:pPr>
            <a:r>
              <a:rPr lang="en" sz="1200"/>
              <a:t>Molecula Benzen: C6H6</a:t>
            </a:r>
            <a:br>
              <a:rPr lang="en" sz="1200"/>
            </a:br>
            <a:endParaRPr sz="1200"/>
          </a:p>
          <a:p>
            <a:pPr indent="0" lvl="0" marL="0" marR="0" rtl="0" algn="l">
              <a:lnSpc>
                <a:spcPct val="115000"/>
              </a:lnSpc>
              <a:spcBef>
                <a:spcPts val="1600"/>
              </a:spcBef>
              <a:spcAft>
                <a:spcPts val="1600"/>
              </a:spcAft>
              <a:buNone/>
            </a:pPr>
            <a:r>
              <a:t/>
            </a:r>
            <a:endParaRPr sz="1200"/>
          </a:p>
        </p:txBody>
      </p:sp>
      <p:pic>
        <p:nvPicPr>
          <p:cNvPr id="110" name="Google Shape;110;p18"/>
          <p:cNvPicPr preferRelativeResize="0"/>
          <p:nvPr/>
        </p:nvPicPr>
        <p:blipFill>
          <a:blip r:embed="rId4">
            <a:alphaModFix/>
          </a:blip>
          <a:stretch>
            <a:fillRect/>
          </a:stretch>
        </p:blipFill>
        <p:spPr>
          <a:xfrm>
            <a:off x="4399999" y="1535249"/>
            <a:ext cx="1868400" cy="1437625"/>
          </a:xfrm>
          <a:prstGeom prst="rect">
            <a:avLst/>
          </a:prstGeom>
          <a:noFill/>
          <a:ln>
            <a:noFill/>
          </a:ln>
        </p:spPr>
      </p:pic>
      <p:pic>
        <p:nvPicPr>
          <p:cNvPr id="111" name="Google Shape;111;p18"/>
          <p:cNvPicPr preferRelativeResize="0"/>
          <p:nvPr/>
        </p:nvPicPr>
        <p:blipFill>
          <a:blip r:embed="rId5">
            <a:alphaModFix/>
          </a:blip>
          <a:stretch>
            <a:fillRect/>
          </a:stretch>
        </p:blipFill>
        <p:spPr>
          <a:xfrm>
            <a:off x="4596100" y="3195225"/>
            <a:ext cx="1578241" cy="147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Tipuri de multimi de date</a:t>
            </a:r>
            <a:r>
              <a:rPr baseline="30000" lang="en"/>
              <a:t>[1],</a:t>
            </a:r>
            <a:r>
              <a:rPr baseline="30000" lang="en" u="sng">
                <a:solidFill>
                  <a:schemeClr val="hlink"/>
                </a:solidFill>
                <a:hlinkClick r:id="rId3"/>
              </a:rPr>
              <a:t>[5]</a:t>
            </a:r>
            <a:endParaRPr baseline="30000"/>
          </a:p>
        </p:txBody>
      </p:sp>
      <p:sp>
        <p:nvSpPr>
          <p:cNvPr id="117" name="Google Shape;117;p19"/>
          <p:cNvSpPr txBox="1"/>
          <p:nvPr>
            <p:ph idx="1" type="body"/>
          </p:nvPr>
        </p:nvSpPr>
        <p:spPr>
          <a:xfrm>
            <a:off x="93400" y="1266325"/>
            <a:ext cx="45027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Multimi ordonate de date</a:t>
            </a:r>
            <a:endParaRPr sz="1600"/>
          </a:p>
          <a:p>
            <a:pPr indent="-304800" lvl="1" marL="914400" rtl="0" algn="l">
              <a:spcBef>
                <a:spcPts val="0"/>
              </a:spcBef>
              <a:spcAft>
                <a:spcPts val="0"/>
              </a:spcAft>
              <a:buSzPts val="1200"/>
              <a:buChar char="○"/>
            </a:pPr>
            <a:r>
              <a:rPr lang="en" sz="1200"/>
              <a:t>Date spatio/temporale</a:t>
            </a:r>
            <a:endParaRPr sz="1200"/>
          </a:p>
          <a:p>
            <a:pPr indent="-304800" lvl="2" marL="1371600" rtl="0" algn="l">
              <a:spcBef>
                <a:spcPts val="0"/>
              </a:spcBef>
              <a:spcAft>
                <a:spcPts val="0"/>
              </a:spcAft>
              <a:buSzPts val="1200"/>
              <a:buChar char="■"/>
            </a:pPr>
            <a:r>
              <a:rPr lang="en" sz="1200"/>
              <a:t>Exemplu: temperaturi in ianuarie</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304800" lvl="1" marL="914400" rtl="0" algn="l">
              <a:spcBef>
                <a:spcPts val="1600"/>
              </a:spcBef>
              <a:spcAft>
                <a:spcPts val="0"/>
              </a:spcAft>
              <a:buSzPts val="1200"/>
              <a:buChar char="○"/>
            </a:pPr>
            <a:r>
              <a:rPr lang="en" sz="1200"/>
              <a:t>Date secventiale</a:t>
            </a:r>
            <a:endParaRPr sz="1200"/>
          </a:p>
          <a:p>
            <a:pPr indent="-304800" lvl="2" marL="1371600" rtl="0" algn="l">
              <a:spcBef>
                <a:spcPts val="0"/>
              </a:spcBef>
              <a:spcAft>
                <a:spcPts val="0"/>
              </a:spcAft>
              <a:buSzPts val="1200"/>
              <a:buChar char="■"/>
            </a:pPr>
            <a:r>
              <a:rPr lang="en" sz="1200"/>
              <a:t>Exemplu : (sub)secvente ADN</a:t>
            </a:r>
            <a:endParaRPr sz="1200"/>
          </a:p>
          <a:p>
            <a:pPr indent="0" lvl="0" marL="457200" rtl="0" algn="l">
              <a:spcBef>
                <a:spcPts val="1600"/>
              </a:spcBef>
              <a:spcAft>
                <a:spcPts val="1600"/>
              </a:spcAft>
              <a:buNone/>
            </a:pPr>
            <a:r>
              <a:t/>
            </a:r>
            <a:endParaRPr sz="1200"/>
          </a:p>
        </p:txBody>
      </p:sp>
      <p:pic>
        <p:nvPicPr>
          <p:cNvPr id="118" name="Google Shape;118;p19"/>
          <p:cNvPicPr preferRelativeResize="0"/>
          <p:nvPr/>
        </p:nvPicPr>
        <p:blipFill rotWithShape="1">
          <a:blip r:embed="rId4">
            <a:alphaModFix/>
          </a:blip>
          <a:srcRect b="55044" l="0" r="0" t="8477"/>
          <a:stretch/>
        </p:blipFill>
        <p:spPr>
          <a:xfrm>
            <a:off x="4869825" y="3614625"/>
            <a:ext cx="2699400" cy="839925"/>
          </a:xfrm>
          <a:prstGeom prst="rect">
            <a:avLst/>
          </a:prstGeom>
          <a:noFill/>
          <a:ln>
            <a:noFill/>
          </a:ln>
        </p:spPr>
      </p:pic>
      <p:pic>
        <p:nvPicPr>
          <p:cNvPr id="119" name="Google Shape;119;p19"/>
          <p:cNvPicPr preferRelativeResize="0"/>
          <p:nvPr/>
        </p:nvPicPr>
        <p:blipFill>
          <a:blip r:embed="rId5">
            <a:alphaModFix/>
          </a:blip>
          <a:stretch>
            <a:fillRect/>
          </a:stretch>
        </p:blipFill>
        <p:spPr>
          <a:xfrm>
            <a:off x="4539500" y="1152425"/>
            <a:ext cx="3094099" cy="2320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brute vs. date procesate</a:t>
            </a:r>
            <a:endParaRPr/>
          </a:p>
        </p:txBody>
      </p:sp>
      <p:sp>
        <p:nvSpPr>
          <p:cNvPr id="125" name="Google Shape;125;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Date brute </a:t>
            </a:r>
            <a:r>
              <a:rPr baseline="30000" lang="en" sz="1400"/>
              <a:t>[3]</a:t>
            </a:r>
            <a:endParaRPr baseline="30000" sz="1400"/>
          </a:p>
          <a:p>
            <a:pPr indent="-317500" lvl="1" marL="914400" rtl="0" algn="l">
              <a:spcBef>
                <a:spcPts val="0"/>
              </a:spcBef>
              <a:spcAft>
                <a:spcPts val="0"/>
              </a:spcAft>
              <a:buSzPts val="1400"/>
              <a:buChar char="○"/>
            </a:pPr>
            <a:r>
              <a:rPr lang="en"/>
              <a:t>Sursa de date intr-un studiu DM</a:t>
            </a:r>
            <a:endParaRPr sz="1400"/>
          </a:p>
          <a:p>
            <a:pPr indent="-317500" lvl="1" marL="914400" rtl="0" algn="l">
              <a:spcBef>
                <a:spcPts val="0"/>
              </a:spcBef>
              <a:spcAft>
                <a:spcPts val="0"/>
              </a:spcAft>
              <a:buSzPts val="1400"/>
              <a:buChar char="○"/>
            </a:pPr>
            <a:r>
              <a:rPr lang="en"/>
              <a:t>De obicei nu poate fi utilizata direct </a:t>
            </a:r>
            <a:endParaRPr sz="1400"/>
          </a:p>
          <a:p>
            <a:pPr indent="-317500" lvl="1" marL="914400" rtl="0" algn="l">
              <a:spcBef>
                <a:spcPts val="0"/>
              </a:spcBef>
              <a:spcAft>
                <a:spcPts val="0"/>
              </a:spcAft>
              <a:buSzPts val="1400"/>
              <a:buChar char="○"/>
            </a:pPr>
            <a:r>
              <a:rPr lang="en"/>
              <a:t>Analiza datelor include si procesarea lor in date care pot fi utilizate/consumate in DM</a:t>
            </a:r>
            <a:endParaRPr sz="1400"/>
          </a:p>
          <a:p>
            <a:pPr indent="-317500" lvl="1" marL="914400" rtl="0" algn="l">
              <a:spcBef>
                <a:spcPts val="0"/>
              </a:spcBef>
              <a:spcAft>
                <a:spcPts val="0"/>
              </a:spcAft>
              <a:buSzPts val="1400"/>
              <a:buChar char="○"/>
            </a:pPr>
            <a:r>
              <a:rPr lang="en"/>
              <a:t>De obicei datele brute se proceseaza o singura data</a:t>
            </a:r>
            <a:endParaRPr/>
          </a:p>
          <a:p>
            <a:pPr indent="0" lvl="0" marL="457200" rtl="0" algn="l">
              <a:lnSpc>
                <a:spcPct val="100000"/>
              </a:lnSpc>
              <a:spcBef>
                <a:spcPts val="1600"/>
              </a:spcBef>
              <a:spcAft>
                <a:spcPts val="0"/>
              </a:spcAft>
              <a:buNone/>
            </a:pPr>
            <a:r>
              <a:rPr lang="en">
                <a:solidFill>
                  <a:srgbClr val="FF0000"/>
                </a:solidFill>
              </a:rPr>
              <a:t>EXEMPLE - date retail</a:t>
            </a:r>
            <a:endParaRPr>
              <a:solidFill>
                <a:srgbClr val="FF0000"/>
              </a:solidFill>
            </a:endParaRPr>
          </a:p>
          <a:p>
            <a:pPr indent="-317500" lvl="0" marL="457200" rtl="0" algn="l">
              <a:spcBef>
                <a:spcPts val="0"/>
              </a:spcBef>
              <a:spcAft>
                <a:spcPts val="0"/>
              </a:spcAft>
              <a:buSzPts val="1400"/>
              <a:buChar char="●"/>
            </a:pPr>
            <a:r>
              <a:rPr lang="en" sz="1400"/>
              <a:t>Date procesate</a:t>
            </a:r>
            <a:r>
              <a:rPr baseline="30000" lang="en" sz="1400"/>
              <a:t>[4]</a:t>
            </a:r>
            <a:endParaRPr baseline="30000" sz="1400"/>
          </a:p>
          <a:p>
            <a:pPr indent="-317500" lvl="1" marL="914400" rtl="0" algn="l">
              <a:lnSpc>
                <a:spcPct val="115000"/>
              </a:lnSpc>
              <a:spcBef>
                <a:spcPts val="0"/>
              </a:spcBef>
              <a:spcAft>
                <a:spcPts val="0"/>
              </a:spcAft>
              <a:buSzPts val="1400"/>
              <a:buChar char="○"/>
            </a:pPr>
            <a:r>
              <a:rPr lang="en" sz="1400"/>
              <a:t>Dat</a:t>
            </a:r>
            <a:r>
              <a:rPr lang="en"/>
              <a:t>e care pot fi analizate</a:t>
            </a:r>
            <a:endParaRPr sz="1400"/>
          </a:p>
          <a:p>
            <a:pPr indent="-317500" lvl="1" marL="914400" rtl="0" algn="l">
              <a:lnSpc>
                <a:spcPct val="115000"/>
              </a:lnSpc>
              <a:spcBef>
                <a:spcPts val="0"/>
              </a:spcBef>
              <a:spcAft>
                <a:spcPts val="0"/>
              </a:spcAft>
              <a:buSzPts val="1400"/>
              <a:buChar char="○"/>
            </a:pPr>
            <a:r>
              <a:rPr lang="en"/>
              <a:t>Procesare poate include combinare, filtrare, transformare etc.</a:t>
            </a:r>
            <a:endParaRPr sz="1400"/>
          </a:p>
          <a:p>
            <a:pPr indent="-317500" lvl="1" marL="914400" rtl="0" algn="l">
              <a:lnSpc>
                <a:spcPct val="115000"/>
              </a:lnSpc>
              <a:spcBef>
                <a:spcPts val="0"/>
              </a:spcBef>
              <a:spcAft>
                <a:spcPts val="0"/>
              </a:spcAft>
              <a:buSzPts val="1400"/>
              <a:buChar char="○"/>
            </a:pPr>
            <a:r>
              <a:rPr lang="en"/>
              <a:t>In practica se pot intalni proceduri standard de curatire si asanare a datelor - exemplu</a:t>
            </a:r>
            <a:endParaRPr sz="1400"/>
          </a:p>
          <a:p>
            <a:pPr indent="-317500" lvl="1" marL="914400" rtl="0" algn="l">
              <a:lnSpc>
                <a:spcPct val="115000"/>
              </a:lnSpc>
              <a:spcBef>
                <a:spcPts val="0"/>
              </a:spcBef>
              <a:spcAft>
                <a:spcPts val="0"/>
              </a:spcAft>
              <a:buSzPts val="1400"/>
              <a:buChar char="○"/>
            </a:pPr>
            <a:r>
              <a:rPr lang="en"/>
              <a:t>Regula de retinut: toti pasii de la datele initiale la cele ce intra in analiza trebuie documentati pentru a putea fi recreati in caz de nevoie (e.g. audit)</a:t>
            </a:r>
            <a:endParaRPr/>
          </a:p>
          <a:p>
            <a:pPr indent="0" lvl="0" marL="457200" rtl="0" algn="l">
              <a:lnSpc>
                <a:spcPct val="115000"/>
              </a:lnSpc>
              <a:spcBef>
                <a:spcPts val="1600"/>
              </a:spcBef>
              <a:spcAft>
                <a:spcPts val="0"/>
              </a:spcAft>
              <a:buNone/>
            </a:pPr>
            <a:r>
              <a:rPr lang="en">
                <a:solidFill>
                  <a:srgbClr val="FF0000"/>
                </a:solidFill>
              </a:rPr>
              <a:t>EXEMPLE - date retail procesate</a:t>
            </a:r>
            <a:endParaRPr>
              <a:solidFill>
                <a:srgbClr val="FF0000"/>
              </a:solidFill>
            </a:endParaRPr>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Tipuri de atribute</a:t>
            </a:r>
            <a:r>
              <a:rPr baseline="30000" lang="en"/>
              <a:t>[1]</a:t>
            </a:r>
            <a:endParaRPr baseline="30000"/>
          </a:p>
        </p:txBody>
      </p:sp>
      <p:sp>
        <p:nvSpPr>
          <p:cNvPr id="131" name="Google Shape;131;p21"/>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Atributele sunt caracteristici ale obiectelor studiate. In cazul datelor tranzactionale ele sunt reprezentate in coloane. </a:t>
            </a:r>
            <a:endParaRPr sz="1700"/>
          </a:p>
          <a:p>
            <a:pPr indent="-336550" lvl="0" marL="457200" rtl="0" algn="l">
              <a:spcBef>
                <a:spcPts val="0"/>
              </a:spcBef>
              <a:spcAft>
                <a:spcPts val="0"/>
              </a:spcAft>
              <a:buSzPts val="1700"/>
              <a:buChar char="●"/>
            </a:pPr>
            <a:r>
              <a:rPr lang="en" sz="1700"/>
              <a:t>Un atribut se indentifica printr-un nume si o multime de valori pe care le poate lua</a:t>
            </a:r>
            <a:endParaRPr sz="1700"/>
          </a:p>
          <a:p>
            <a:pPr indent="-311150" lvl="1" marL="914400" rtl="0" algn="l">
              <a:spcBef>
                <a:spcPts val="0"/>
              </a:spcBef>
              <a:spcAft>
                <a:spcPts val="0"/>
              </a:spcAft>
              <a:buSzPts val="1300"/>
              <a:buChar char="○"/>
            </a:pPr>
            <a:r>
              <a:rPr lang="en" sz="1300"/>
              <a:t>In general multimea de valori acceptabile tehnic nu coincide cu multimea de valori adecvate din punct de vedere al logicii de business EXEMPLU: tranzactii cu venit negativ - retururi </a:t>
            </a:r>
            <a:endParaRPr sz="1300"/>
          </a:p>
          <a:p>
            <a:pPr indent="-336550" lvl="0" marL="457200" rtl="0" algn="l">
              <a:spcBef>
                <a:spcPts val="0"/>
              </a:spcBef>
              <a:spcAft>
                <a:spcPts val="0"/>
              </a:spcAft>
              <a:buSzPts val="1700"/>
              <a:buChar char="●"/>
            </a:pPr>
            <a:r>
              <a:rPr lang="en" sz="1700"/>
              <a:t>Atributele se impart in </a:t>
            </a:r>
            <a:endParaRPr sz="1700"/>
          </a:p>
          <a:p>
            <a:pPr indent="-311150" lvl="1" marL="914400" rtl="0" algn="l">
              <a:spcBef>
                <a:spcPts val="0"/>
              </a:spcBef>
              <a:spcAft>
                <a:spcPts val="0"/>
              </a:spcAft>
              <a:buSzPts val="1300"/>
              <a:buChar char="○"/>
            </a:pPr>
            <a:r>
              <a:rPr lang="en" sz="1300"/>
              <a:t>Cantitative/Numerice</a:t>
            </a:r>
            <a:endParaRPr sz="1300"/>
          </a:p>
          <a:p>
            <a:pPr indent="-311150" lvl="2" marL="1371600" rtl="0" algn="l">
              <a:spcBef>
                <a:spcPts val="0"/>
              </a:spcBef>
              <a:spcAft>
                <a:spcPts val="0"/>
              </a:spcAft>
              <a:buSzPts val="1300"/>
              <a:buChar char="■"/>
            </a:pPr>
            <a:r>
              <a:rPr lang="en" sz="1300"/>
              <a:t>Discrete - de exemplu varsta, numar total de contracte</a:t>
            </a:r>
            <a:endParaRPr sz="1300"/>
          </a:p>
          <a:p>
            <a:pPr indent="-311150" lvl="2" marL="1371600" rtl="0" algn="l">
              <a:spcBef>
                <a:spcPts val="0"/>
              </a:spcBef>
              <a:spcAft>
                <a:spcPts val="0"/>
              </a:spcAft>
              <a:buSzPts val="1300"/>
              <a:buChar char="■"/>
            </a:pPr>
            <a:r>
              <a:rPr lang="en" sz="1300"/>
              <a:t>Continue </a:t>
            </a:r>
            <a:endParaRPr sz="1300"/>
          </a:p>
          <a:p>
            <a:pPr indent="-311150" lvl="3" marL="1828800" rtl="0" algn="l">
              <a:spcBef>
                <a:spcPts val="0"/>
              </a:spcBef>
              <a:spcAft>
                <a:spcPts val="0"/>
              </a:spcAft>
              <a:buSzPts val="1300"/>
              <a:buChar char="●"/>
            </a:pPr>
            <a:r>
              <a:rPr lang="en" sz="1300"/>
              <a:t>De multe ori se discretizeaza in practica prin tehnici specifice</a:t>
            </a:r>
            <a:endParaRPr sz="1300"/>
          </a:p>
          <a:p>
            <a:pPr indent="-311150" lvl="1" marL="914400" rtl="0" algn="l">
              <a:spcBef>
                <a:spcPts val="0"/>
              </a:spcBef>
              <a:spcAft>
                <a:spcPts val="0"/>
              </a:spcAft>
              <a:buSzPts val="1300"/>
              <a:buChar char="○"/>
            </a:pPr>
            <a:r>
              <a:rPr lang="en" sz="1300"/>
              <a:t>Calitative/Categoriale</a:t>
            </a:r>
            <a:endParaRPr sz="1300"/>
          </a:p>
          <a:p>
            <a:pPr indent="-311150" lvl="2" marL="1371600" rtl="0" algn="l">
              <a:spcBef>
                <a:spcPts val="0"/>
              </a:spcBef>
              <a:spcAft>
                <a:spcPts val="0"/>
              </a:spcAft>
              <a:buSzPts val="1300"/>
              <a:buChar char="■"/>
            </a:pPr>
            <a:r>
              <a:rPr lang="en" sz="1300"/>
              <a:t>Ordonate</a:t>
            </a:r>
            <a:endParaRPr sz="1300"/>
          </a:p>
          <a:p>
            <a:pPr indent="-311150" lvl="2" marL="1371600" rtl="0" algn="l">
              <a:spcBef>
                <a:spcPts val="0"/>
              </a:spcBef>
              <a:spcAft>
                <a:spcPts val="0"/>
              </a:spcAft>
              <a:buSzPts val="1300"/>
              <a:buChar char="■"/>
            </a:pPr>
            <a:r>
              <a:rPr lang="en" sz="1300"/>
              <a:t>Ierarhice</a:t>
            </a:r>
            <a:endParaRPr sz="1300"/>
          </a:p>
          <a:p>
            <a:pPr indent="-311150" lvl="2" marL="1371600" rtl="0" algn="l">
              <a:spcBef>
                <a:spcPts val="0"/>
              </a:spcBef>
              <a:spcAft>
                <a:spcPts val="0"/>
              </a:spcAft>
              <a:buSzPts val="1300"/>
              <a:buChar char="■"/>
            </a:pPr>
            <a:r>
              <a:rPr lang="en" sz="1300"/>
              <a:t>Nici ordonate nici ierarhice (e.g. categorii mari de produse, tipul de plata numerar/card )</a:t>
            </a:r>
            <a:endParaRPr sz="1300"/>
          </a:p>
          <a:p>
            <a:pPr indent="0" lvl="0" marL="457200" rtl="0" algn="l">
              <a:spcBef>
                <a:spcPts val="1600"/>
              </a:spcBef>
              <a:spcAft>
                <a:spcPts val="16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