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Economica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765D9A-5B29-4FE0-BD4B-011D1141B641}">
  <a:tblStyle styleId="{19765D9A-5B29-4FE0-BD4B-011D1141B6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Economica-bold.fntdata"/><Relationship Id="rId43" Type="http://schemas.openxmlformats.org/officeDocument/2006/relationships/font" Target="fonts/Economica-regular.fntdata"/><Relationship Id="rId46" Type="http://schemas.openxmlformats.org/officeDocument/2006/relationships/font" Target="fonts/Economica-boldItalic.fntdata"/><Relationship Id="rId45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1b3707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1b3707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1b37075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1b37075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1b37075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1b3707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1b37075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1b37075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1b37075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1b37075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1b37075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1b37075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1b37075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1b37075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1b37075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1b37075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f6e699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f6e699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f6e699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f6e699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7bebcc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7bebcc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e87644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6e87644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eca7fc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6eca7fc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eca7fc8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6eca7fc8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f6e699c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f6e699c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6dc14212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6dc14212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7bebcc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7bebcc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7bebcc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7bebcc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7bebcc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7bebcc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7bebcc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7bebcc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7bebcc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7bebcc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dc14212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dc14212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7bebcca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7bebcc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7d3f64f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7d3f64f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7d3f64f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7d3f64f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7d3f64f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7d3f64f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7d3f64f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7d3f64f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6f6e699c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6f6e699c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f6e699c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f6e699c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7d3f64f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7d3f64f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dc14212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dc14212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d3f64f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7d3f64f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0ff11a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0ff11a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e87644b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e87644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d3f64f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7d3f64f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Statistica: F(x), F:|R-&gt;[0,1] - repartitia de probabilitate a unei variabile aleatoare X: Sigma -&gt; |R. F(x) = Prob(X &lt; x).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</a:t>
            </a:r>
            <a:r>
              <a:rPr i="1" lang="en"/>
              <a:t>n</a:t>
            </a:r>
            <a:r>
              <a:rPr lang="en"/>
              <a:t>tila de ordin c: numarul x_c pentru care F(x_c) = c, 0&lt;c&lt;1 (cuantila &lt;-quantillus ~ catime). avem: percentile, decile, cuartile.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1b3707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1b3707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encyclopedia.com/doc/1G2-3406400653.htm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n.wikipedia.org/wiki/Skewness" TargetMode="External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hyperlink" Target="https://en.wikipedia.org/wiki/Kurtosis" TargetMode="External"/><Relationship Id="rId11" Type="http://schemas.openxmlformats.org/officeDocument/2006/relationships/hyperlink" Target="https://en.wikipedia.org/wiki/Uniform_distribution_(continuous)" TargetMode="External"/><Relationship Id="rId10" Type="http://schemas.openxmlformats.org/officeDocument/2006/relationships/hyperlink" Target="https://en.wikipedia.org/wiki/Wigner_semicircle_distribution" TargetMode="External"/><Relationship Id="rId9" Type="http://schemas.openxmlformats.org/officeDocument/2006/relationships/hyperlink" Target="https://en.wikipedia.org/wiki/Raised_cosine_distribution" TargetMode="External"/><Relationship Id="rId5" Type="http://schemas.openxmlformats.org/officeDocument/2006/relationships/hyperlink" Target="https://en.wikipedia.org/wiki/Laplace_distribution" TargetMode="External"/><Relationship Id="rId6" Type="http://schemas.openxmlformats.org/officeDocument/2006/relationships/hyperlink" Target="https://en.wikipedia.org/wiki/Hyperbolic_secant_distribution" TargetMode="External"/><Relationship Id="rId7" Type="http://schemas.openxmlformats.org/officeDocument/2006/relationships/hyperlink" Target="https://en.wikipedia.org/wiki/Logistic_distribution" TargetMode="External"/><Relationship Id="rId8" Type="http://schemas.openxmlformats.org/officeDocument/2006/relationships/hyperlink" Target="https://en.wikipedia.org/wiki/Normal_distributio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3js.org/" TargetMode="External"/><Relationship Id="rId4" Type="http://schemas.openxmlformats.org/officeDocument/2006/relationships/hyperlink" Target="https://www.ted.com/talks/hans_rosling_shows_the_best_stats_you_ve_ever_see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ed.com/talks/cedric_villani_what_s_so_sexy_about_math?language=e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 4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exploratorie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preliminara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Frecventa absoluta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13427" t="0"/>
          <a:stretch/>
        </p:blipFill>
        <p:spPr>
          <a:xfrm>
            <a:off x="311700" y="1266325"/>
            <a:ext cx="5441075" cy="37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Frecventa cumulata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8941" t="0"/>
          <a:stretch/>
        </p:blipFill>
        <p:spPr>
          <a:xfrm>
            <a:off x="315475" y="1266325"/>
            <a:ext cx="5698824" cy="378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Frecventa relativa raportata la unitate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25" y="1266325"/>
            <a:ext cx="6224093" cy="37723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6033675" y="1223850"/>
            <a:ext cx="755700" cy="49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Frecventa relativa cumulata, raportata la unitate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6329563" cy="37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6033675" y="1223850"/>
            <a:ext cx="755700" cy="49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Frecventa relativa procentuala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75" y="1266325"/>
            <a:ext cx="6253961" cy="37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6033675" y="1223850"/>
            <a:ext cx="755700" cy="49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Frecventa  relativa cumulata procentuala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6410888" cy="378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Percentile revisited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75" y="1195324"/>
            <a:ext cx="5432500" cy="38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Precentile revisited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5128699" cy="37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 Descriptiva - Studiu de Caz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Utilizarea percentilelor: in determinarea unei interval optim de preturi bazate pe statistica unei metrici de interes</a:t>
            </a:r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331850" y="2113300"/>
            <a:ext cx="34143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 punct reprezinta o marja de venit - galben este media la momentul respectiv, albastrul e tranzactia cumparatorului 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Punctele sunt sortate temporal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Scopul este compararea cu media vanzarilor similare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 similar &lt;= segmente &lt;= data mining !)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 transforma datele: se fac diferentele fata de medie si se sorteaza numerele astfel obtinute crescator pentru a putea observa percentilele</a:t>
            </a:r>
            <a:endParaRPr sz="1000"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725" y="1958125"/>
            <a:ext cx="4874565" cy="26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 rot="-5400000">
            <a:off x="3475175" y="2440674"/>
            <a:ext cx="1244400" cy="27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Margin % </a:t>
            </a:r>
            <a:endParaRPr sz="1000"/>
          </a:p>
        </p:txBody>
      </p:sp>
      <p:sp>
        <p:nvSpPr>
          <p:cNvPr id="183" name="Google Shape;183;p30"/>
          <p:cNvSpPr txBox="1"/>
          <p:nvPr/>
        </p:nvSpPr>
        <p:spPr>
          <a:xfrm>
            <a:off x="5073625" y="2887075"/>
            <a:ext cx="279300" cy="10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6081825" y="3685700"/>
            <a:ext cx="279300" cy="10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5029975" y="2799775"/>
            <a:ext cx="628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m</a:t>
            </a:r>
            <a:r>
              <a:rPr b="1" lang="en" sz="700"/>
              <a:t>argin % </a:t>
            </a:r>
            <a:endParaRPr b="1" sz="700"/>
          </a:p>
        </p:txBody>
      </p:sp>
      <p:sp>
        <p:nvSpPr>
          <p:cNvPr id="186" name="Google Shape;186;p30"/>
          <p:cNvSpPr/>
          <p:nvPr/>
        </p:nvSpPr>
        <p:spPr>
          <a:xfrm>
            <a:off x="7981600" y="2863525"/>
            <a:ext cx="69900" cy="1083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8103850" y="2724475"/>
            <a:ext cx="8382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Curent margin% = 31.25%</a:t>
            </a:r>
            <a:endParaRPr sz="700"/>
          </a:p>
        </p:txBody>
      </p:sp>
      <p:sp>
        <p:nvSpPr>
          <p:cNvPr id="188" name="Google Shape;188;p30"/>
          <p:cNvSpPr txBox="1"/>
          <p:nvPr/>
        </p:nvSpPr>
        <p:spPr>
          <a:xfrm>
            <a:off x="6080600" y="3558200"/>
            <a:ext cx="628800" cy="2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margin % </a:t>
            </a:r>
            <a:endParaRPr b="1" sz="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 Descriptiva - Studiu de Caz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Utilizarea cuantilelor: in determinarea unei interval optim de preturi bazate pe statistica unei metrici de interes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3">
            <a:alphaModFix/>
          </a:blip>
          <a:srcRect b="2443" l="4998" r="1578" t="10281"/>
          <a:stretch/>
        </p:blipFill>
        <p:spPr>
          <a:xfrm>
            <a:off x="3938400" y="2043400"/>
            <a:ext cx="5143825" cy="21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331850" y="2113300"/>
            <a:ext cx="34143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 punct reprezinta deviata marjei procentuale fata de media cumparatorilor similari de produse similare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Punctele sunt sortate crescator in functie de deviatie si dispuse pe axa Ox.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Exemplu de interval de preturi - media curenta = 31.25%=0.3125 </a:t>
            </a:r>
            <a:endParaRPr sz="1000"/>
          </a:p>
        </p:txBody>
      </p:sp>
      <p:graphicFrame>
        <p:nvGraphicFramePr>
          <p:cNvPr id="197" name="Google Shape;197;p31"/>
          <p:cNvGraphicFramePr/>
          <p:nvPr/>
        </p:nvGraphicFramePr>
        <p:xfrm>
          <a:off x="307938" y="351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{19765D9A-5B29-4FE0-BD4B-011D1141B641}</a:tableStyleId>
              </a:tblPr>
              <a:tblGrid>
                <a:gridCol w="1464300"/>
                <a:gridCol w="1997825"/>
              </a:tblGrid>
              <a:tr h="27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Marja minima de venit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Media curenta - 0.005 =0.3120 sau 31.20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Marja expert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Media curenta + 0.07  =38.25%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WTP (willingness to pay)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Media curenta + 0.04 = 35.25%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8" name="Google Shape;198;p31"/>
          <p:cNvSpPr txBox="1"/>
          <p:nvPr/>
        </p:nvSpPr>
        <p:spPr>
          <a:xfrm rot="-5400000">
            <a:off x="3263600" y="2752949"/>
            <a:ext cx="12444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Margin % Differential</a:t>
            </a:r>
            <a:endParaRPr sz="700"/>
          </a:p>
        </p:txBody>
      </p:sp>
      <p:cxnSp>
        <p:nvCxnSpPr>
          <p:cNvPr id="199" name="Google Shape;199;p31"/>
          <p:cNvCxnSpPr/>
          <p:nvPr/>
        </p:nvCxnSpPr>
        <p:spPr>
          <a:xfrm>
            <a:off x="5134775" y="2244275"/>
            <a:ext cx="0" cy="17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1"/>
          <p:cNvCxnSpPr/>
          <p:nvPr/>
        </p:nvCxnSpPr>
        <p:spPr>
          <a:xfrm>
            <a:off x="8003025" y="2244275"/>
            <a:ext cx="0" cy="1711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31"/>
          <p:cNvSpPr txBox="1"/>
          <p:nvPr/>
        </p:nvSpPr>
        <p:spPr>
          <a:xfrm>
            <a:off x="4366275" y="2549925"/>
            <a:ext cx="716100" cy="35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Differential = -0.005</a:t>
            </a:r>
            <a:endParaRPr sz="700"/>
          </a:p>
        </p:txBody>
      </p:sp>
      <p:sp>
        <p:nvSpPr>
          <p:cNvPr id="202" name="Google Shape;202;p31"/>
          <p:cNvSpPr txBox="1"/>
          <p:nvPr/>
        </p:nvSpPr>
        <p:spPr>
          <a:xfrm>
            <a:off x="4187675" y="3867175"/>
            <a:ext cx="947100" cy="35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Min Price</a:t>
            </a:r>
            <a:r>
              <a:rPr lang="en" sz="700"/>
              <a:t> Percentile= 20%</a:t>
            </a:r>
            <a:endParaRPr sz="700"/>
          </a:p>
        </p:txBody>
      </p:sp>
      <p:sp>
        <p:nvSpPr>
          <p:cNvPr id="203" name="Google Shape;203;p31"/>
          <p:cNvSpPr txBox="1"/>
          <p:nvPr/>
        </p:nvSpPr>
        <p:spPr>
          <a:xfrm>
            <a:off x="7286925" y="2392050"/>
            <a:ext cx="716100" cy="35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Differential = 0.07</a:t>
            </a:r>
            <a:endParaRPr sz="700"/>
          </a:p>
        </p:txBody>
      </p:sp>
      <p:sp>
        <p:nvSpPr>
          <p:cNvPr id="204" name="Google Shape;204;p31"/>
          <p:cNvSpPr txBox="1"/>
          <p:nvPr/>
        </p:nvSpPr>
        <p:spPr>
          <a:xfrm>
            <a:off x="8051425" y="3809975"/>
            <a:ext cx="947100" cy="35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Expert</a:t>
            </a:r>
            <a:r>
              <a:rPr lang="en" sz="700"/>
              <a:t> Price Percentile= 80%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rthur C. Nielsen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http://www.encyclopedia.com/doc/1G2-3406400653.html</a:t>
            </a:r>
            <a:endParaRPr sz="1000"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14980" l="0" r="0" t="0"/>
          <a:stretch/>
        </p:blipFill>
        <p:spPr>
          <a:xfrm>
            <a:off x="4766800" y="1108077"/>
            <a:ext cx="4045201" cy="258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 Descriptiva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Indicatori ai imprastierii - </a:t>
            </a:r>
            <a:r>
              <a:rPr lang="en"/>
              <a:t>Dispersia si deviatia standard: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Utile pentru repartitiile relativ simetrice fata de medie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Masoara deviatia fata de medie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 cazul unei variabile aleatoare discrete cu N valori posibile: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 cazul unui esantion de marime N cu media     , forma este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Daca se cunoaste media populatiei din care e esantionul nu e nevoie de corectia N-1 in loc de 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13" y="2672775"/>
            <a:ext cx="35528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13" y="3542450"/>
            <a:ext cx="20859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4">
            <a:alphaModFix/>
          </a:blip>
          <a:srcRect b="0" l="84951" r="10445" t="18633"/>
          <a:stretch/>
        </p:blipFill>
        <p:spPr>
          <a:xfrm>
            <a:off x="4209150" y="3169125"/>
            <a:ext cx="96025" cy="4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 descriptiva - studiu de caz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266325"/>
            <a:ext cx="3853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Folosirea deviatiei standard in explicarea performantei unei aplicatii de optimizare a preturilor: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 grupuri similare de cumparatori, in timp, gradul de imprastiere a preturilor pentru produse similare se reduce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 nuante verzi - tranzactii profitabile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 nuante mov/roz - tranzactii cu profit redus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Tip de prezentare grafica: MS Excel, 100% Stacked area</a:t>
            </a:r>
            <a:endParaRPr sz="1000"/>
          </a:p>
        </p:txBody>
      </p:sp>
      <p:pic>
        <p:nvPicPr>
          <p:cNvPr id="220" name="Google Shape;220;p33"/>
          <p:cNvPicPr preferRelativeResize="0"/>
          <p:nvPr/>
        </p:nvPicPr>
        <p:blipFill rotWithShape="1">
          <a:blip r:embed="rId3">
            <a:alphaModFix/>
          </a:blip>
          <a:srcRect b="0" l="0" r="0" t="9346"/>
          <a:stretch/>
        </p:blipFill>
        <p:spPr>
          <a:xfrm>
            <a:off x="3943450" y="1206200"/>
            <a:ext cx="5325375" cy="35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 Descriptiva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Indicatori ai formei distributiilor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asimetria (Skewness) - in comparatie cu legea normala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000" u="sng">
                <a:solidFill>
                  <a:srgbClr val="6611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https://en.wikipedia.org/wiki/Skewness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Negative and positive skew diagrams (English).svg"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075" y="2484025"/>
            <a:ext cx="4571925" cy="16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 Descriptiva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Indicatori ai formei distributiilor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Excesul	(Kurtosis) - ascutimea in comparatie cu legea normala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707" y="2222250"/>
            <a:ext cx="3287393" cy="23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5274500" y="4569025"/>
            <a:ext cx="334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u="sng">
                <a:solidFill>
                  <a:schemeClr val="hlink"/>
                </a:solidFill>
                <a:highlight>
                  <a:srgbClr val="F9F9F9"/>
                </a:highlight>
                <a:hlinkClick r:id="rId4"/>
              </a:rPr>
              <a:t>Repartitii de distributie pentru cateva distributii cu medie zero si varianta 0 si diferite valori de exces</a:t>
            </a:r>
            <a:endParaRPr/>
          </a:p>
        </p:txBody>
      </p:sp>
      <p:sp>
        <p:nvSpPr>
          <p:cNvPr id="236" name="Google Shape;236;p35"/>
          <p:cNvSpPr txBox="1"/>
          <p:nvPr/>
        </p:nvSpPr>
        <p:spPr>
          <a:xfrm>
            <a:off x="192125" y="2287950"/>
            <a:ext cx="480270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85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</a:rPr>
              <a:t>D: </a:t>
            </a:r>
            <a:r>
              <a:rPr lang="en" sz="12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Laplace distribution</a:t>
            </a: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</a:rPr>
              <a:t>, also known as the double exponential distribution, red curve (two straight lines in the log-scale plot), excess kurtosis = 3</a:t>
            </a:r>
            <a:endParaRPr sz="12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</a:rPr>
              <a:t>S: </a:t>
            </a:r>
            <a:r>
              <a:rPr lang="en" sz="12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hyperbolic secant distribution</a:t>
            </a: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</a:rPr>
              <a:t>, orange curve, excess kurtosis = 2</a:t>
            </a:r>
            <a:endParaRPr sz="12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</a:rPr>
              <a:t>L: </a:t>
            </a:r>
            <a:r>
              <a:rPr lang="en" sz="12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logistic distribution</a:t>
            </a: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</a:rPr>
              <a:t>, green curve, excess kurtosis = 1.2</a:t>
            </a:r>
            <a:endParaRPr sz="12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</a:rPr>
              <a:t>N: </a:t>
            </a:r>
            <a:r>
              <a:rPr lang="en" sz="12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normal distribution</a:t>
            </a: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</a:rPr>
              <a:t>, black curve (inverted parabola in the log-scale plot), excess kurtosis = 0</a:t>
            </a:r>
            <a:endParaRPr sz="12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</a:rPr>
              <a:t>C: </a:t>
            </a:r>
            <a:r>
              <a:rPr lang="en" sz="12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raised cosine distribution</a:t>
            </a: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</a:rPr>
              <a:t>, cyan curve, excess kurtosis = −0.593762...</a:t>
            </a:r>
            <a:endParaRPr sz="12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</a:rPr>
              <a:t>W: </a:t>
            </a:r>
            <a:r>
              <a:rPr lang="en" sz="12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Wigner semicircle distribution</a:t>
            </a: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</a:rPr>
              <a:t>, blue curve, excess kurtosis = −1</a:t>
            </a:r>
            <a:endParaRPr sz="12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</a:rPr>
              <a:t>U: </a:t>
            </a:r>
            <a:r>
              <a:rPr lang="en" sz="12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uniform distribution</a:t>
            </a: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</a:rPr>
              <a:t>, magenta curve (shown for clarity as a rectangle in both images), excess kurtosis = −1.2</a:t>
            </a:r>
            <a:endParaRPr sz="12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 de analiza si vizualizare in date CRM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snapshot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continuarea studiului calitatii datelor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 stardizata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Familiarizare cu datele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Detectarea de anomalii  in vederea unor filtre aditionale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Ofera o prima imagine a datelor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Presupune aplicate deja filtrele aditionale dictate de logica de business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Prezinta metrica de interes si o prima imagine detaliata a datelor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cele ce urmeaza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Exemple de analiza preliminara tipica in cazul CRM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Exemple de anomalii detectate in aceasta faza in cazuri reale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snapshot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Serii temporale de venit (lunar, trimestrial)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0" y="1713300"/>
            <a:ext cx="5482126" cy="30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925" y="1713300"/>
            <a:ext cx="3463375" cy="26006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1737775" y="4095600"/>
            <a:ext cx="2349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Sezonalitate anuala, nu se vad detalii lunare</a:t>
            </a:r>
            <a:endParaRPr/>
          </a:p>
        </p:txBody>
      </p:sp>
      <p:cxnSp>
        <p:nvCxnSpPr>
          <p:cNvPr id="257" name="Google Shape;257;p38"/>
          <p:cNvCxnSpPr>
            <a:stCxn id="256" idx="0"/>
          </p:cNvCxnSpPr>
          <p:nvPr/>
        </p:nvCxnSpPr>
        <p:spPr>
          <a:xfrm flipH="1" rot="10800000">
            <a:off x="2912275" y="3894600"/>
            <a:ext cx="161700" cy="2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8"/>
          <p:cNvSpPr txBox="1"/>
          <p:nvPr/>
        </p:nvSpPr>
        <p:spPr>
          <a:xfrm>
            <a:off x="6016750" y="4034550"/>
            <a:ext cx="2763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observa activitate redusa la inceput de an si efectul sfarsitului de trimestru in rest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snapshot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311700" y="1266325"/>
            <a:ext cx="86916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/>
              <a:t>Prezentare a metricii de interes - de exemplu procent de discount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6175"/>
            <a:ext cx="3451950" cy="25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925" y="1703775"/>
            <a:ext cx="3853876" cy="28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9"/>
          <p:cNvSpPr txBox="1"/>
          <p:nvPr/>
        </p:nvSpPr>
        <p:spPr>
          <a:xfrm>
            <a:off x="384225" y="4375025"/>
            <a:ext cx="3091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r>
              <a:rPr lang="en" sz="1200"/>
              <a:t>magine de ansamblu a venitului pe intervaluri de procent reducri</a:t>
            </a:r>
            <a:endParaRPr sz="1200"/>
          </a:p>
        </p:txBody>
      </p:sp>
      <p:sp>
        <p:nvSpPr>
          <p:cNvPr id="268" name="Google Shape;268;p39"/>
          <p:cNvSpPr txBox="1"/>
          <p:nvPr/>
        </p:nvSpPr>
        <p:spPr>
          <a:xfrm>
            <a:off x="4789400" y="4375025"/>
            <a:ext cx="3890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Imagine de ansamblu a distributiei numarului de reduceri pe interval de discount</a:t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snapshot</a:t>
            </a:r>
            <a:endParaRPr/>
          </a:p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Numar de produse vs. numar de cumparatori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Poate indica cumparatori captivi, anomalii, potential de cross-sell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345" y="1934000"/>
            <a:ext cx="3900199" cy="292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snapshot</a:t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analiza cumparatori/produse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Pareto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20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400" y="1044750"/>
            <a:ext cx="4999200" cy="37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datelor 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exploratorie (EDA)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Analiza preliminara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Vizualizarea Datelor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snapshot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analiza detaliata pentru fiecare cumparator de top  ca si venit  (e.g. primii 5)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Serie temporala cu venitul lunar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Prezentare venit pe (principalele) produse cumparate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Principal d.p.d.v. al venitului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Prezentare boxplot a metricii folosite pe produs sau pe luna	</a:t>
            </a:r>
            <a:endParaRPr/>
          </a:p>
        </p:txBody>
      </p:sp>
      <p:pic>
        <p:nvPicPr>
          <p:cNvPr id="289" name="Google Shape;289;p42"/>
          <p:cNvPicPr preferRelativeResize="0"/>
          <p:nvPr/>
        </p:nvPicPr>
        <p:blipFill rotWithShape="1">
          <a:blip r:embed="rId3">
            <a:alphaModFix/>
          </a:blip>
          <a:srcRect b="18872" l="0" r="0" t="9122"/>
          <a:stretch/>
        </p:blipFill>
        <p:spPr>
          <a:xfrm>
            <a:off x="4316900" y="2979300"/>
            <a:ext cx="3682151" cy="198957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2"/>
          <p:cNvSpPr txBox="1"/>
          <p:nvPr/>
        </p:nvSpPr>
        <p:spPr>
          <a:xfrm>
            <a:off x="550150" y="3545425"/>
            <a:ext cx="36327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Exemplu: procent de discount folosit de-alungul timpului in tranzactiile unui client pe produsele cumparate (axa 0x = produse cumparate)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 bene</a:t>
            </a:r>
            <a:endParaRPr/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Exemplele de mai sus sunt orientative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alte investigatii sunt binevenite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Ideala este automatizarea unui astfel de demers pentru consistenta si standardizare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Studiu de caz</a:t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 companie chimica a constatat in urma analizei preliminare a marjei de procent pe tipul de ambalare a unuia din produsele principale ca marja de venit era mai mica la recipiente mici (e.g. butoaie) decat la vanzarea vrac la containere, ceea ce ducea la scurgeri de venit.</a:t>
            </a:r>
            <a:endParaRPr/>
          </a:p>
        </p:txBody>
      </p:sp>
      <p:pic>
        <p:nvPicPr>
          <p:cNvPr id="303" name="Google Shape;3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675" y="2643425"/>
            <a:ext cx="4256275" cy="23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Studiu de caz</a:t>
            </a:r>
            <a:endParaRPr/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266325"/>
            <a:ext cx="4657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 preluarea de date de la o companie s-a specificat ca doar o mica parte a clientilor nu sunt sub contract.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 analiza a principalelor produse a scos in evidenta ca pentru 75% din tranzactii marja procentuala era in medie mai mare decat pentru restul tranzactiilor pe acele produse.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anomalia a fost elucidata, datele primite desi erau de la cumparatori sub contracte pe termen lung, erau in majoritate pentru cumparaturi in afara contractului - aceste cumparaturi erau negociate pe loc, astfel explicandu-se marja mai mare de venit observata.</a:t>
            </a:r>
            <a:endParaRPr sz="1200"/>
          </a:p>
        </p:txBody>
      </p:sp>
      <p:pic>
        <p:nvPicPr>
          <p:cNvPr id="310" name="Google Shape;3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727" y="1580700"/>
            <a:ext cx="3730575" cy="2784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268075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Permite analiza granulara a oricarei tranzactii si este esentiala in vederea optimizarii preturilor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Compararea cu media grupului indica oportunitati si/sau anomalii</a:t>
            </a:r>
            <a:endParaRPr/>
          </a:p>
        </p:txBody>
      </p:sp>
      <p:pic>
        <p:nvPicPr>
          <p:cNvPr id="316" name="Google Shape;3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950" y="2576625"/>
            <a:ext cx="6012849" cy="23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din Pricing: Cascada preturilor</a:t>
            </a:r>
            <a:endParaRPr/>
          </a:p>
        </p:txBody>
      </p:sp>
      <p:sp>
        <p:nvSpPr>
          <p:cNvPr id="318" name="Google Shape;318;p46"/>
          <p:cNvSpPr txBox="1"/>
          <p:nvPr/>
        </p:nvSpPr>
        <p:spPr>
          <a:xfrm>
            <a:off x="6409725" y="2392725"/>
            <a:ext cx="1737900" cy="82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Vizualizarea datelor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8"/>
          <p:cNvPicPr preferRelativeResize="0"/>
          <p:nvPr/>
        </p:nvPicPr>
        <p:blipFill rotWithShape="1">
          <a:blip r:embed="rId3">
            <a:alphaModFix/>
          </a:blip>
          <a:srcRect b="0" l="0" r="0" t="6933"/>
          <a:stretch/>
        </p:blipFill>
        <p:spPr>
          <a:xfrm>
            <a:off x="1063481" y="0"/>
            <a:ext cx="7017030" cy="50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Vizualizarea datelor</a:t>
            </a:r>
            <a:endParaRPr/>
          </a:p>
        </p:txBody>
      </p: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analiza preliminare am vazut deja cateva moduri de a privi datele de tip CRM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Vizualizarea datelor este o arta si o meserie in sine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https://d3js.org/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https://www.ted.com/talks/hans_rosling_shows_the_best_stats_you_ve_ever_seen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Exploratorie (EDA)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- EDA: </a:t>
            </a:r>
            <a:r>
              <a:rPr i="1" lang="en"/>
              <a:t>John Tukey - 1977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1312" r="0" t="16001"/>
          <a:stretch/>
        </p:blipFill>
        <p:spPr>
          <a:xfrm>
            <a:off x="368075" y="1868650"/>
            <a:ext cx="4910525" cy="24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830500" y="2000775"/>
            <a:ext cx="5483100" cy="155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“abilitatea de a prelua datele - de a le intelege, procesa, extrage valoare din ele, de a le vizualiza, de a comunica informatia - acestea toate of sa fie un bagaj de cunostinte extrem de important in urmatoarele decade, [...] deoarece acum avem peste tot date in mod gratuit. Deci partea complementara mai putin frecventa decat datele este abilitatea de a le intelege si a extrage valoare din ele.”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&lt;- Matematica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Laureat al medaliei Fields in 2010- Cedric Villani - despre matematica (min. 7-10)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 Descriptiva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Proceduri de organizare, sintetizare şi descrierea datelor: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Indicatori numerici sumativi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indicatori ai tendinţei centrale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indicatori ai imprastierii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indicatori ai formei distribuţiei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Tehnici de organizare şi prezentare a datelor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Numerice (e.g. analiza de frecvenţe)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Grafice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 Descriptiva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66325"/>
            <a:ext cx="4312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Descrie datele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Sinteza numerica: min, max, medie, mediana, mod, cuartile, percentile, cuantile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4689775" y="142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{19765D9A-5B29-4FE0-BD4B-011D1141B641}</a:tableStyleId>
              </a:tblPr>
              <a:tblGrid>
                <a:gridCol w="1779175"/>
                <a:gridCol w="1779175"/>
              </a:tblGrid>
              <a:tr h="257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Produsul Domestic Brut  2016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5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Masura Statistica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Valoare (miliarde USD)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Minim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Prima cuartila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Media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390.23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Mediana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34.33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 treia cuartila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185.53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Maxim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18558.13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" name="Google Shape;110;p20"/>
          <p:cNvSpPr txBox="1"/>
          <p:nvPr/>
        </p:nvSpPr>
        <p:spPr>
          <a:xfrm>
            <a:off x="632300" y="2718025"/>
            <a:ext cx="3378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Intrebare: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 este explicatia diferentei dintre medie si mediana?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Pentru ce tipuri de distributii sunt aceste valori in general apropiate?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 Descriptiva - Tipuri de frecvenţe simple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Frecventa absoluta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Frecventa cumulata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Frecventa relativa raportata la unitate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Frecventa relativa cumulata, raportata la unitate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Frecventa relativa procentuala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Frecventa  relativa cumulata procentuala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