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3" r:id="rId17"/>
    <p:sldId id="274" r:id="rId18"/>
    <p:sldId id="272" r:id="rId19"/>
    <p:sldId id="26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9C8A5-8056-4D8F-A2E9-2D3FD38652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EE96CD-0B95-4FDB-9928-49F7484CE32D}">
      <dgm:prSet/>
      <dgm:spPr/>
      <dgm:t>
        <a:bodyPr/>
        <a:lstStyle/>
        <a:p>
          <a:r>
            <a:rPr lang="en-US"/>
            <a:t>Corela</a:t>
          </a:r>
          <a:r>
            <a:rPr lang="ro-RO"/>
            <a:t>ț</a:t>
          </a:r>
          <a:r>
            <a:rPr lang="en-US"/>
            <a:t>ia reprezint</a:t>
          </a:r>
          <a:r>
            <a:rPr lang="ro-RO"/>
            <a:t>ă</a:t>
          </a:r>
          <a:r>
            <a:rPr lang="en-US"/>
            <a:t> leg</a:t>
          </a:r>
          <a:r>
            <a:rPr lang="ro-RO"/>
            <a:t>ă</a:t>
          </a:r>
          <a:r>
            <a:rPr lang="en-US"/>
            <a:t>turi m</a:t>
          </a:r>
          <a:r>
            <a:rPr lang="ro-RO"/>
            <a:t>ă</a:t>
          </a:r>
          <a:r>
            <a:rPr lang="en-US"/>
            <a:t>surabile statistic </a:t>
          </a:r>
          <a:r>
            <a:rPr lang="ro-RO"/>
            <a:t>î</a:t>
          </a:r>
          <a:r>
            <a:rPr lang="en-US"/>
            <a:t>ntre dou</a:t>
          </a:r>
          <a:r>
            <a:rPr lang="ro-RO"/>
            <a:t>ă</a:t>
          </a:r>
          <a:r>
            <a:rPr lang="en-US"/>
            <a:t> sau mai multe variabile aleatoare</a:t>
          </a:r>
        </a:p>
      </dgm:t>
    </dgm:pt>
    <dgm:pt modelId="{D0311BA5-11F3-4AB6-9424-AA7ED24F17D7}" type="parTrans" cxnId="{D85B9380-B172-4258-8A12-2D4B57B43F25}">
      <dgm:prSet/>
      <dgm:spPr/>
      <dgm:t>
        <a:bodyPr/>
        <a:lstStyle/>
        <a:p>
          <a:endParaRPr lang="en-US"/>
        </a:p>
      </dgm:t>
    </dgm:pt>
    <dgm:pt modelId="{5037F681-5DC1-4C43-BB00-8ECE8509E6BC}" type="sibTrans" cxnId="{D85B9380-B172-4258-8A12-2D4B57B43F25}">
      <dgm:prSet/>
      <dgm:spPr/>
      <dgm:t>
        <a:bodyPr/>
        <a:lstStyle/>
        <a:p>
          <a:endParaRPr lang="en-US"/>
        </a:p>
      </dgm:t>
    </dgm:pt>
    <dgm:pt modelId="{7F46F11B-4373-4DA2-8A60-240D62453CDA}">
      <dgm:prSet/>
      <dgm:spPr/>
      <dgm:t>
        <a:bodyPr/>
        <a:lstStyle/>
        <a:p>
          <a:r>
            <a:rPr lang="en-US"/>
            <a:t>Slide-uri pdf</a:t>
          </a:r>
          <a:r>
            <a:rPr lang="ro-RO"/>
            <a:t> după</a:t>
          </a:r>
          <a:r>
            <a:rPr lang="en-US"/>
            <a:t> Sorina Bolboac</a:t>
          </a:r>
          <a:r>
            <a:rPr lang="ro-RO"/>
            <a:t>ă</a:t>
          </a:r>
          <a:endParaRPr lang="en-US"/>
        </a:p>
      </dgm:t>
    </dgm:pt>
    <dgm:pt modelId="{62954541-8709-45C1-9E9A-FFF077B2FD6F}" type="parTrans" cxnId="{9C183D79-C02D-465A-943B-184331B0E1FE}">
      <dgm:prSet/>
      <dgm:spPr/>
      <dgm:t>
        <a:bodyPr/>
        <a:lstStyle/>
        <a:p>
          <a:endParaRPr lang="en-US"/>
        </a:p>
      </dgm:t>
    </dgm:pt>
    <dgm:pt modelId="{3E2CCD06-6785-40D1-9C44-C8AEB479A829}" type="sibTrans" cxnId="{9C183D79-C02D-465A-943B-184331B0E1FE}">
      <dgm:prSet/>
      <dgm:spPr/>
      <dgm:t>
        <a:bodyPr/>
        <a:lstStyle/>
        <a:p>
          <a:endParaRPr lang="en-US"/>
        </a:p>
      </dgm:t>
    </dgm:pt>
    <dgm:pt modelId="{96A81C09-FD85-4AE9-A4D7-CC9D0161AEE8}" type="pres">
      <dgm:prSet presAssocID="{D709C8A5-8056-4D8F-A2E9-2D3FD38652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07A351-6919-4624-AB56-A1352C3C4DBF}" type="pres">
      <dgm:prSet presAssocID="{41EE96CD-0B95-4FDB-9928-49F7484CE32D}" presName="hierRoot1" presStyleCnt="0"/>
      <dgm:spPr/>
    </dgm:pt>
    <dgm:pt modelId="{6C6AE345-ACAD-4B28-8CA1-A3AE072CE5FA}" type="pres">
      <dgm:prSet presAssocID="{41EE96CD-0B95-4FDB-9928-49F7484CE32D}" presName="composite" presStyleCnt="0"/>
      <dgm:spPr/>
    </dgm:pt>
    <dgm:pt modelId="{EAC8554A-A68F-4E57-8436-BE6BE463E127}" type="pres">
      <dgm:prSet presAssocID="{41EE96CD-0B95-4FDB-9928-49F7484CE32D}" presName="background" presStyleLbl="node0" presStyleIdx="0" presStyleCnt="2"/>
      <dgm:spPr/>
    </dgm:pt>
    <dgm:pt modelId="{F55763BD-9E34-45BF-BFC6-675D27847F1F}" type="pres">
      <dgm:prSet presAssocID="{41EE96CD-0B95-4FDB-9928-49F7484CE32D}" presName="text" presStyleLbl="fgAcc0" presStyleIdx="0" presStyleCnt="2">
        <dgm:presLayoutVars>
          <dgm:chPref val="3"/>
        </dgm:presLayoutVars>
      </dgm:prSet>
      <dgm:spPr/>
    </dgm:pt>
    <dgm:pt modelId="{A52C0E6D-47D0-484C-8AEC-0A7D33C7B70B}" type="pres">
      <dgm:prSet presAssocID="{41EE96CD-0B95-4FDB-9928-49F7484CE32D}" presName="hierChild2" presStyleCnt="0"/>
      <dgm:spPr/>
    </dgm:pt>
    <dgm:pt modelId="{0496FB1B-0863-439A-BF53-9BC209DAC525}" type="pres">
      <dgm:prSet presAssocID="{7F46F11B-4373-4DA2-8A60-240D62453CDA}" presName="hierRoot1" presStyleCnt="0"/>
      <dgm:spPr/>
    </dgm:pt>
    <dgm:pt modelId="{DA176094-C9BA-4062-8FC2-D06234D314D3}" type="pres">
      <dgm:prSet presAssocID="{7F46F11B-4373-4DA2-8A60-240D62453CDA}" presName="composite" presStyleCnt="0"/>
      <dgm:spPr/>
    </dgm:pt>
    <dgm:pt modelId="{EDFB4808-1774-4E53-8594-F567D60C4BB3}" type="pres">
      <dgm:prSet presAssocID="{7F46F11B-4373-4DA2-8A60-240D62453CDA}" presName="background" presStyleLbl="node0" presStyleIdx="1" presStyleCnt="2"/>
      <dgm:spPr/>
    </dgm:pt>
    <dgm:pt modelId="{7AD295DC-456E-4B34-8307-734E3452F62A}" type="pres">
      <dgm:prSet presAssocID="{7F46F11B-4373-4DA2-8A60-240D62453CDA}" presName="text" presStyleLbl="fgAcc0" presStyleIdx="1" presStyleCnt="2">
        <dgm:presLayoutVars>
          <dgm:chPref val="3"/>
        </dgm:presLayoutVars>
      </dgm:prSet>
      <dgm:spPr/>
    </dgm:pt>
    <dgm:pt modelId="{2D6C50D2-8EA6-41EA-A8BC-E54E43AEECFB}" type="pres">
      <dgm:prSet presAssocID="{7F46F11B-4373-4DA2-8A60-240D62453CDA}" presName="hierChild2" presStyleCnt="0"/>
      <dgm:spPr/>
    </dgm:pt>
  </dgm:ptLst>
  <dgm:cxnLst>
    <dgm:cxn modelId="{4FCF192D-6531-4F1E-8253-31E249A8E3B2}" type="presOf" srcId="{D709C8A5-8056-4D8F-A2E9-2D3FD38652FE}" destId="{96A81C09-FD85-4AE9-A4D7-CC9D0161AEE8}" srcOrd="0" destOrd="0" presId="urn:microsoft.com/office/officeart/2005/8/layout/hierarchy1"/>
    <dgm:cxn modelId="{F07F7F78-A029-459F-AC05-190A839FC006}" type="presOf" srcId="{41EE96CD-0B95-4FDB-9928-49F7484CE32D}" destId="{F55763BD-9E34-45BF-BFC6-675D27847F1F}" srcOrd="0" destOrd="0" presId="urn:microsoft.com/office/officeart/2005/8/layout/hierarchy1"/>
    <dgm:cxn modelId="{9C183D79-C02D-465A-943B-184331B0E1FE}" srcId="{D709C8A5-8056-4D8F-A2E9-2D3FD38652FE}" destId="{7F46F11B-4373-4DA2-8A60-240D62453CDA}" srcOrd="1" destOrd="0" parTransId="{62954541-8709-45C1-9E9A-FFF077B2FD6F}" sibTransId="{3E2CCD06-6785-40D1-9C44-C8AEB479A829}"/>
    <dgm:cxn modelId="{D85B9380-B172-4258-8A12-2D4B57B43F25}" srcId="{D709C8A5-8056-4D8F-A2E9-2D3FD38652FE}" destId="{41EE96CD-0B95-4FDB-9928-49F7484CE32D}" srcOrd="0" destOrd="0" parTransId="{D0311BA5-11F3-4AB6-9424-AA7ED24F17D7}" sibTransId="{5037F681-5DC1-4C43-BB00-8ECE8509E6BC}"/>
    <dgm:cxn modelId="{050347A9-0B95-462B-9939-25A8FED90B18}" type="presOf" srcId="{7F46F11B-4373-4DA2-8A60-240D62453CDA}" destId="{7AD295DC-456E-4B34-8307-734E3452F62A}" srcOrd="0" destOrd="0" presId="urn:microsoft.com/office/officeart/2005/8/layout/hierarchy1"/>
    <dgm:cxn modelId="{168D0FE8-047D-484A-8006-1009E12E9252}" type="presParOf" srcId="{96A81C09-FD85-4AE9-A4D7-CC9D0161AEE8}" destId="{4F07A351-6919-4624-AB56-A1352C3C4DBF}" srcOrd="0" destOrd="0" presId="urn:microsoft.com/office/officeart/2005/8/layout/hierarchy1"/>
    <dgm:cxn modelId="{1F54338E-E6FD-440A-ABB3-96ED0BC0BD80}" type="presParOf" srcId="{4F07A351-6919-4624-AB56-A1352C3C4DBF}" destId="{6C6AE345-ACAD-4B28-8CA1-A3AE072CE5FA}" srcOrd="0" destOrd="0" presId="urn:microsoft.com/office/officeart/2005/8/layout/hierarchy1"/>
    <dgm:cxn modelId="{B73BE80B-9864-42E0-856D-50744523ABA8}" type="presParOf" srcId="{6C6AE345-ACAD-4B28-8CA1-A3AE072CE5FA}" destId="{EAC8554A-A68F-4E57-8436-BE6BE463E127}" srcOrd="0" destOrd="0" presId="urn:microsoft.com/office/officeart/2005/8/layout/hierarchy1"/>
    <dgm:cxn modelId="{A795EA96-ED5C-4DC4-AA60-DEC50BCA87F2}" type="presParOf" srcId="{6C6AE345-ACAD-4B28-8CA1-A3AE072CE5FA}" destId="{F55763BD-9E34-45BF-BFC6-675D27847F1F}" srcOrd="1" destOrd="0" presId="urn:microsoft.com/office/officeart/2005/8/layout/hierarchy1"/>
    <dgm:cxn modelId="{D709D788-A346-457D-9DFF-0CEBDC6C9A68}" type="presParOf" srcId="{4F07A351-6919-4624-AB56-A1352C3C4DBF}" destId="{A52C0E6D-47D0-484C-8AEC-0A7D33C7B70B}" srcOrd="1" destOrd="0" presId="urn:microsoft.com/office/officeart/2005/8/layout/hierarchy1"/>
    <dgm:cxn modelId="{ABBD192D-C550-421F-8632-57A6248191CC}" type="presParOf" srcId="{96A81C09-FD85-4AE9-A4D7-CC9D0161AEE8}" destId="{0496FB1B-0863-439A-BF53-9BC209DAC525}" srcOrd="1" destOrd="0" presId="urn:microsoft.com/office/officeart/2005/8/layout/hierarchy1"/>
    <dgm:cxn modelId="{31339C18-F81D-4CB2-BD5F-5E7B9FAFB27B}" type="presParOf" srcId="{0496FB1B-0863-439A-BF53-9BC209DAC525}" destId="{DA176094-C9BA-4062-8FC2-D06234D314D3}" srcOrd="0" destOrd="0" presId="urn:microsoft.com/office/officeart/2005/8/layout/hierarchy1"/>
    <dgm:cxn modelId="{9D798EE0-5AA6-494D-AED3-D893A37A6AA2}" type="presParOf" srcId="{DA176094-C9BA-4062-8FC2-D06234D314D3}" destId="{EDFB4808-1774-4E53-8594-F567D60C4BB3}" srcOrd="0" destOrd="0" presId="urn:microsoft.com/office/officeart/2005/8/layout/hierarchy1"/>
    <dgm:cxn modelId="{8BB5A824-09F6-4C20-946B-B9011075E7E2}" type="presParOf" srcId="{DA176094-C9BA-4062-8FC2-D06234D314D3}" destId="{7AD295DC-456E-4B34-8307-734E3452F62A}" srcOrd="1" destOrd="0" presId="urn:microsoft.com/office/officeart/2005/8/layout/hierarchy1"/>
    <dgm:cxn modelId="{1C626E6E-D140-452D-A144-3674AC47AE90}" type="presParOf" srcId="{0496FB1B-0863-439A-BF53-9BC209DAC525}" destId="{2D6C50D2-8EA6-41EA-A8BC-E54E43AEEC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8554A-A68F-4E57-8436-BE6BE463E127}">
      <dsp:nvSpPr>
        <dsp:cNvPr id="0" name=""/>
        <dsp:cNvSpPr/>
      </dsp:nvSpPr>
      <dsp:spPr>
        <a:xfrm>
          <a:off x="100718" y="459"/>
          <a:ext cx="3249596" cy="206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763BD-9E34-45BF-BFC6-675D27847F1F}">
      <dsp:nvSpPr>
        <dsp:cNvPr id="0" name=""/>
        <dsp:cNvSpPr/>
      </dsp:nvSpPr>
      <dsp:spPr>
        <a:xfrm>
          <a:off x="461784" y="343472"/>
          <a:ext cx="3249596" cy="206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Corela</a:t>
          </a:r>
          <a:r>
            <a:rPr lang="ro-RO" sz="2500" kern="1200"/>
            <a:t>ț</a:t>
          </a:r>
          <a:r>
            <a:rPr lang="en-US" sz="2500" kern="1200"/>
            <a:t>ia reprezint</a:t>
          </a:r>
          <a:r>
            <a:rPr lang="ro-RO" sz="2500" kern="1200"/>
            <a:t>ă</a:t>
          </a:r>
          <a:r>
            <a:rPr lang="en-US" sz="2500" kern="1200"/>
            <a:t> leg</a:t>
          </a:r>
          <a:r>
            <a:rPr lang="ro-RO" sz="2500" kern="1200"/>
            <a:t>ă</a:t>
          </a:r>
          <a:r>
            <a:rPr lang="en-US" sz="2500" kern="1200"/>
            <a:t>turi m</a:t>
          </a:r>
          <a:r>
            <a:rPr lang="ro-RO" sz="2500" kern="1200"/>
            <a:t>ă</a:t>
          </a:r>
          <a:r>
            <a:rPr lang="en-US" sz="2500" kern="1200"/>
            <a:t>surabile statistic </a:t>
          </a:r>
          <a:r>
            <a:rPr lang="ro-RO" sz="2500" kern="1200"/>
            <a:t>î</a:t>
          </a:r>
          <a:r>
            <a:rPr lang="en-US" sz="2500" kern="1200"/>
            <a:t>ntre dou</a:t>
          </a:r>
          <a:r>
            <a:rPr lang="ro-RO" sz="2500" kern="1200"/>
            <a:t>ă</a:t>
          </a:r>
          <a:r>
            <a:rPr lang="en-US" sz="2500" kern="1200"/>
            <a:t> sau mai multe variabile aleatoare</a:t>
          </a:r>
        </a:p>
      </dsp:txBody>
      <dsp:txXfrm>
        <a:off x="522222" y="403910"/>
        <a:ext cx="3128720" cy="1942618"/>
      </dsp:txXfrm>
    </dsp:sp>
    <dsp:sp modelId="{EDFB4808-1774-4E53-8594-F567D60C4BB3}">
      <dsp:nvSpPr>
        <dsp:cNvPr id="0" name=""/>
        <dsp:cNvSpPr/>
      </dsp:nvSpPr>
      <dsp:spPr>
        <a:xfrm>
          <a:off x="4072448" y="459"/>
          <a:ext cx="3249596" cy="206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295DC-456E-4B34-8307-734E3452F62A}">
      <dsp:nvSpPr>
        <dsp:cNvPr id="0" name=""/>
        <dsp:cNvSpPr/>
      </dsp:nvSpPr>
      <dsp:spPr>
        <a:xfrm>
          <a:off x="4433514" y="343472"/>
          <a:ext cx="3249596" cy="206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Slide-uri pdf</a:t>
          </a:r>
          <a:r>
            <a:rPr lang="ro-RO" sz="2500" kern="1200"/>
            <a:t> după</a:t>
          </a:r>
          <a:r>
            <a:rPr lang="en-US" sz="2500" kern="1200"/>
            <a:t> Sorina Bolboac</a:t>
          </a:r>
          <a:r>
            <a:rPr lang="ro-RO" sz="2500" kern="1200"/>
            <a:t>ă</a:t>
          </a:r>
          <a:endParaRPr lang="en-US" sz="2500" kern="1200"/>
        </a:p>
      </dsp:txBody>
      <dsp:txXfrm>
        <a:off x="4493952" y="403910"/>
        <a:ext cx="3128720" cy="194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BE26-4503-4DB9-AE69-63A05C51C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6A382-3C47-4DB5-B359-1F280BAA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9756-B13D-4C73-9E13-BA067278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6020-73B5-4640-BE04-4CAF7CD4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6823-63A6-4A73-8423-BE23723D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0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A84-6265-4924-A273-67C17360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36ABE-E469-4295-9BEF-AA1F8FB8A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19DA-930E-4787-8458-BFA3BB2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7C28-108A-452B-8218-56393373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EE34-7A7E-4A45-8732-604D3632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5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B2B75-D939-4445-ACFB-A14E3D53D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56DF-A52C-4F34-A0D9-3DB26BDB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C63D-3F1A-4C39-88DB-F254D03E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C498-62B6-4216-9332-27166BB6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939A-0220-4AF0-AF77-4BDCBA27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78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145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B93-476A-48DC-96F9-6C07264B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CA29-6C0E-4A88-9E08-21E4E079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EE6E-FBA2-4C63-9307-A6CE74F7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A2CC-2658-44A8-905F-01E2FA42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4078-8997-418A-9953-763BF7B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F841-2CC3-4E5F-87D6-E8BAF61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EDAE-37D7-49B5-91DB-FCCAC7C5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D4BB-E3EB-4610-8800-B3589C36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EACF-8175-43BE-BB25-35C9FB2E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89EC-7CF0-4D1B-B712-5DF55AAA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9683-7170-4762-898A-BF543525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32E5-FF2E-474D-BFD9-CBA2F482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F3500-ABC3-48F3-AD85-6D2F0863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5909-D5A2-4CB8-8BFA-25C71E8B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D7BF-D5A0-4639-91DD-29064E27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7BB1-E7E8-44DA-A98A-384A6B24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8995-3C6F-4DA4-9C8F-E8EE495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CA673-0C8F-4AAF-AA05-DF1960CAB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29F43-6848-4894-8693-81EF129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7AEF5-C820-45F9-841C-C101AB8E4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FE3E-27D3-42CF-B69D-ADE41CF79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26C26-08BB-488E-A6B7-8425929D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51117-1775-46B4-8250-397BFB27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77E48-7F7D-468B-835C-E768BD1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C58B-7F6A-4392-80D8-AE8B368D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5EB64-3B4D-47EE-9344-4CD91AF5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228BB-1ADC-4634-BDFC-CEB106FF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3F47-84F8-4378-9F0B-22F9B387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283E7-7FA4-4251-8D5A-326B973E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1E2F0-EB02-4C34-970C-2658187C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046FC-E06A-484C-94CA-3E8AC70E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2E7-E13A-4B48-8203-9851B077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0B61-E70D-466A-AAA1-4194F34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E02ED-A91D-4F00-94E2-E68C7FC5E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37F3-9A02-403C-A25C-A94EA06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AC7E5-EAE9-44A2-AAB3-0707CAF6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B8123-17E6-4D3D-9110-D6D49A83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490C-8C3F-4676-A3B9-8CA223FB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A1422-B31E-4B78-8259-5EB9708FD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C18D-367F-42B4-BFB8-F3662067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6D22-CD7B-449A-AF2E-F96F606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9039-0B52-4FAF-87F1-D97B9D35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AB46-1797-4C2B-81F0-EA5F855F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8884F-F2AB-429F-BFCC-0E8D7B0F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2F97-4179-4875-A792-FCED7DA9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B0A7-4886-4DDC-B74A-7BDF4E67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CCFE-1D75-45F2-AF70-58417A9C800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D35D-1A7C-4CA0-8524-5F9C52790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8E58-60B2-441A-BAEB-631FD622F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32BE-E318-4BC1-8C2B-8CA650F5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arson_correlation_coefficien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43000" y="970003"/>
            <a:ext cx="6858000" cy="245594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Curs 4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143000" y="4135539"/>
            <a:ext cx="6858000" cy="48893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Corelații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asocierea negativ</a:t>
            </a:r>
            <a:r>
              <a:rPr lang="ro-RO" dirty="0"/>
              <a:t>ă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Media lui X =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Media lui Y =  Y 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198" y="1152425"/>
            <a:ext cx="5856500" cy="378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 rot="10800000">
            <a:off x="2501956" y="1733850"/>
            <a:ext cx="20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2396074" y="1333152"/>
            <a:ext cx="229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147" y="1266325"/>
            <a:ext cx="5737800" cy="36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asocierea slab</a:t>
            </a:r>
            <a:r>
              <a:rPr lang="ro-RO" dirty="0"/>
              <a:t>ă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Media lui X =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Media lui Y =  Y  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>
            <a:off x="2510474" y="1718610"/>
            <a:ext cx="20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>
            <a:off x="2385674" y="1317992"/>
            <a:ext cx="229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227693"/>
            <a:ext cx="3251495" cy="442255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45770" y="477843"/>
            <a:ext cx="2851707" cy="39422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Coeficientul de corelație Pearson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4FFC0-86DF-4485-89D0-37F4E0AB9EBF}"/>
              </a:ext>
            </a:extLst>
          </p:cNvPr>
          <p:cNvGrpSpPr/>
          <p:nvPr/>
        </p:nvGrpSpPr>
        <p:grpSpPr>
          <a:xfrm>
            <a:off x="3875238" y="235995"/>
            <a:ext cx="4941519" cy="4405951"/>
            <a:chOff x="3875238" y="235995"/>
            <a:chExt cx="4941519" cy="440595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E31EF-F4B1-4B2A-804F-F903A0FA3772}"/>
                </a:ext>
              </a:extLst>
            </p:cNvPr>
            <p:cNvSpPr/>
            <p:nvPr/>
          </p:nvSpPr>
          <p:spPr>
            <a:xfrm>
              <a:off x="3875238" y="235995"/>
              <a:ext cx="4941519" cy="9275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DDDFFA1-1BEA-45F1-B8BB-BDF5E6A313FD}"/>
                </a:ext>
              </a:extLst>
            </p:cNvPr>
            <p:cNvSpPr/>
            <p:nvPr/>
          </p:nvSpPr>
          <p:spPr>
            <a:xfrm>
              <a:off x="4946580" y="235995"/>
              <a:ext cx="3868081" cy="927568"/>
            </a:xfrm>
            <a:custGeom>
              <a:avLst/>
              <a:gdLst>
                <a:gd name="connsiteX0" fmla="*/ 0 w 3868081"/>
                <a:gd name="connsiteY0" fmla="*/ 0 h 927568"/>
                <a:gd name="connsiteX1" fmla="*/ 3868081 w 3868081"/>
                <a:gd name="connsiteY1" fmla="*/ 0 h 927568"/>
                <a:gd name="connsiteX2" fmla="*/ 3868081 w 3868081"/>
                <a:gd name="connsiteY2" fmla="*/ 927568 h 927568"/>
                <a:gd name="connsiteX3" fmla="*/ 0 w 3868081"/>
                <a:gd name="connsiteY3" fmla="*/ 927568 h 927568"/>
                <a:gd name="connsiteX4" fmla="*/ 0 w 3868081"/>
                <a:gd name="connsiteY4" fmla="*/ 0 h 9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081" h="927568">
                  <a:moveTo>
                    <a:pt x="0" y="0"/>
                  </a:moveTo>
                  <a:lnTo>
                    <a:pt x="3868081" y="0"/>
                  </a:lnTo>
                  <a:lnTo>
                    <a:pt x="3868081" y="927568"/>
                  </a:lnTo>
                  <a:lnTo>
                    <a:pt x="0" y="9275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168" tIns="98168" rIns="98168" bIns="98168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Simbol</a:t>
              </a:r>
              <a:r>
                <a:rPr lang="en-US" sz="1700" kern="1200" dirty="0"/>
                <a:t>: r, 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6115CF-532B-4C54-9AEA-80065A2A701E}"/>
                </a:ext>
              </a:extLst>
            </p:cNvPr>
            <p:cNvSpPr/>
            <p:nvPr/>
          </p:nvSpPr>
          <p:spPr>
            <a:xfrm>
              <a:off x="3875238" y="1395456"/>
              <a:ext cx="4941519" cy="9275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27E5B6-10B4-4E6F-BE8F-D429F15555EF}"/>
                </a:ext>
              </a:extLst>
            </p:cNvPr>
            <p:cNvSpPr/>
            <p:nvPr/>
          </p:nvSpPr>
          <p:spPr>
            <a:xfrm>
              <a:off x="4175051" y="1395456"/>
              <a:ext cx="1998921" cy="927568"/>
            </a:xfrm>
            <a:custGeom>
              <a:avLst/>
              <a:gdLst>
                <a:gd name="connsiteX0" fmla="*/ 0 w 1848359"/>
                <a:gd name="connsiteY0" fmla="*/ 0 h 927568"/>
                <a:gd name="connsiteX1" fmla="*/ 1848359 w 1848359"/>
                <a:gd name="connsiteY1" fmla="*/ 0 h 927568"/>
                <a:gd name="connsiteX2" fmla="*/ 1848359 w 1848359"/>
                <a:gd name="connsiteY2" fmla="*/ 927568 h 927568"/>
                <a:gd name="connsiteX3" fmla="*/ 0 w 1848359"/>
                <a:gd name="connsiteY3" fmla="*/ 927568 h 927568"/>
                <a:gd name="connsiteX4" fmla="*/ 0 w 1848359"/>
                <a:gd name="connsiteY4" fmla="*/ 0 h 9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359" h="927568">
                  <a:moveTo>
                    <a:pt x="0" y="0"/>
                  </a:moveTo>
                  <a:lnTo>
                    <a:pt x="1848359" y="0"/>
                  </a:lnTo>
                  <a:lnTo>
                    <a:pt x="1848359" y="927568"/>
                  </a:lnTo>
                  <a:lnTo>
                    <a:pt x="0" y="9275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168" tIns="98168" rIns="98168" bIns="98168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Ia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valori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între</a:t>
              </a:r>
              <a:r>
                <a:rPr lang="en-US" sz="1700" kern="1200" dirty="0"/>
                <a:t> -1 </a:t>
              </a:r>
              <a:r>
                <a:rPr lang="en-US" sz="1700" kern="1200" dirty="0" err="1"/>
                <a:t>si</a:t>
              </a:r>
              <a:r>
                <a:rPr lang="en-US" sz="1700" kern="1200" dirty="0"/>
                <a:t> +1 </a:t>
              </a:r>
              <a:r>
                <a:rPr lang="en-US" sz="1700" kern="1200" dirty="0" err="1"/>
                <a:t>indic</a:t>
              </a:r>
              <a:r>
                <a:rPr lang="ro-RO" sz="1700" kern="1200" dirty="0"/>
                <a:t>â</a:t>
              </a:r>
              <a:r>
                <a:rPr lang="en-US" sz="1700" kern="1200" dirty="0" err="1"/>
                <a:t>nd</a:t>
              </a:r>
              <a:r>
                <a:rPr lang="en-US" sz="1700" kern="1200" dirty="0"/>
                <a:t>: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871023-3333-43AE-B3B3-A055D99F746D}"/>
                </a:ext>
              </a:extLst>
            </p:cNvPr>
            <p:cNvSpPr/>
            <p:nvPr/>
          </p:nvSpPr>
          <p:spPr>
            <a:xfrm>
              <a:off x="5947144" y="1395456"/>
              <a:ext cx="2734069" cy="927568"/>
            </a:xfrm>
            <a:custGeom>
              <a:avLst/>
              <a:gdLst>
                <a:gd name="connsiteX0" fmla="*/ 0 w 1770161"/>
                <a:gd name="connsiteY0" fmla="*/ 0 h 927568"/>
                <a:gd name="connsiteX1" fmla="*/ 1770161 w 1770161"/>
                <a:gd name="connsiteY1" fmla="*/ 0 h 927568"/>
                <a:gd name="connsiteX2" fmla="*/ 1770161 w 1770161"/>
                <a:gd name="connsiteY2" fmla="*/ 927568 h 927568"/>
                <a:gd name="connsiteX3" fmla="*/ 0 w 1770161"/>
                <a:gd name="connsiteY3" fmla="*/ 927568 h 927568"/>
                <a:gd name="connsiteX4" fmla="*/ 0 w 1770161"/>
                <a:gd name="connsiteY4" fmla="*/ 0 h 9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161" h="927568">
                  <a:moveTo>
                    <a:pt x="0" y="0"/>
                  </a:moveTo>
                  <a:lnTo>
                    <a:pt x="1770161" y="0"/>
                  </a:lnTo>
                  <a:lnTo>
                    <a:pt x="1770161" y="927568"/>
                  </a:lnTo>
                  <a:lnTo>
                    <a:pt x="0" y="9275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168" tIns="98168" rIns="98168" bIns="98168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b="1" kern="1200" dirty="0"/>
                <a:t>P</a:t>
              </a:r>
              <a:r>
                <a:rPr lang="en-US" b="1" kern="1200" dirty="0" err="1"/>
                <a:t>uterea</a:t>
              </a:r>
              <a:r>
                <a:rPr lang="en-US" kern="1200" dirty="0"/>
                <a:t> (interpret</a:t>
              </a:r>
              <a:r>
                <a:rPr lang="ro-RO" kern="1200" dirty="0"/>
                <a:t>ă</a:t>
              </a:r>
              <a:r>
                <a:rPr lang="en-US" kern="1200" dirty="0"/>
                <a:t>m </a:t>
              </a:r>
              <a:r>
                <a:rPr lang="en-US" kern="1200" dirty="0" err="1"/>
                <a:t>valoarea</a:t>
              </a:r>
              <a:r>
                <a:rPr lang="en-US" kern="1200" dirty="0"/>
                <a:t> </a:t>
              </a:r>
              <a:r>
                <a:rPr lang="en-US" kern="1200" dirty="0" err="1"/>
                <a:t>coeficientului</a:t>
              </a:r>
              <a:r>
                <a:rPr lang="en-US" kern="1200" dirty="0"/>
                <a:t>) </a:t>
              </a:r>
              <a:r>
                <a:rPr lang="ro-RO" kern="1200" dirty="0"/>
                <a:t>ș</a:t>
              </a:r>
              <a:r>
                <a:rPr lang="en-US" kern="1200" dirty="0" err="1"/>
                <a:t>i</a:t>
              </a:r>
              <a:r>
                <a:rPr lang="en-US" kern="1200" dirty="0"/>
                <a:t> </a:t>
              </a:r>
            </a:p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Direc</a:t>
              </a:r>
              <a:r>
                <a:rPr lang="ro-RO" b="1" kern="1200" dirty="0"/>
                <a:t>ț</a:t>
              </a:r>
              <a:r>
                <a:rPr lang="en-US" b="1" kern="1200" dirty="0" err="1"/>
                <a:t>ia</a:t>
              </a:r>
              <a:r>
                <a:rPr lang="en-US" b="1" kern="1200" dirty="0"/>
                <a:t> </a:t>
              </a:r>
              <a:r>
                <a:rPr lang="en-US" kern="1200" dirty="0"/>
                <a:t>(interpret</a:t>
              </a:r>
              <a:r>
                <a:rPr lang="ro-RO" kern="1200" dirty="0"/>
                <a:t>ă</a:t>
              </a:r>
              <a:r>
                <a:rPr lang="en-US" kern="1200" dirty="0"/>
                <a:t>m </a:t>
              </a:r>
              <a:r>
                <a:rPr lang="en-US" kern="1200" dirty="0" err="1"/>
                <a:t>semnul</a:t>
              </a:r>
              <a:r>
                <a:rPr lang="en-US" kern="1200" dirty="0"/>
                <a:t> </a:t>
              </a:r>
              <a:r>
                <a:rPr lang="en-US" kern="1200" dirty="0" err="1"/>
                <a:t>coeficientului</a:t>
              </a:r>
              <a:r>
                <a:rPr lang="en-US" kern="1200" dirty="0"/>
                <a:t>) </a:t>
              </a:r>
              <a:r>
                <a:rPr lang="en-US" kern="1200" dirty="0" err="1"/>
                <a:t>asocierii</a:t>
              </a:r>
              <a:r>
                <a:rPr lang="en-US" kern="1200" dirty="0"/>
                <a:t> </a:t>
              </a:r>
              <a:r>
                <a:rPr lang="en-US" kern="1200" dirty="0" err="1"/>
                <a:t>lin</a:t>
              </a:r>
              <a:r>
                <a:rPr lang="ro-RO" kern="1200" dirty="0"/>
                <a:t>i</a:t>
              </a:r>
              <a:r>
                <a:rPr lang="en-US" kern="1200" dirty="0"/>
                <a:t>are.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A0E4FD-3D4A-4DA2-A3EF-CD1DCEC5F840}"/>
                </a:ext>
              </a:extLst>
            </p:cNvPr>
            <p:cNvSpPr/>
            <p:nvPr/>
          </p:nvSpPr>
          <p:spPr>
            <a:xfrm>
              <a:off x="3875238" y="2554917"/>
              <a:ext cx="4941519" cy="9275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978857-E773-47B3-B619-F20668787BFA}"/>
                </a:ext>
              </a:extLst>
            </p:cNvPr>
            <p:cNvSpPr/>
            <p:nvPr/>
          </p:nvSpPr>
          <p:spPr>
            <a:xfrm>
              <a:off x="4946580" y="2554917"/>
              <a:ext cx="3868081" cy="927568"/>
            </a:xfrm>
            <a:custGeom>
              <a:avLst/>
              <a:gdLst>
                <a:gd name="connsiteX0" fmla="*/ 0 w 3868081"/>
                <a:gd name="connsiteY0" fmla="*/ 0 h 927568"/>
                <a:gd name="connsiteX1" fmla="*/ 3868081 w 3868081"/>
                <a:gd name="connsiteY1" fmla="*/ 0 h 927568"/>
                <a:gd name="connsiteX2" fmla="*/ 3868081 w 3868081"/>
                <a:gd name="connsiteY2" fmla="*/ 927568 h 927568"/>
                <a:gd name="connsiteX3" fmla="*/ 0 w 3868081"/>
                <a:gd name="connsiteY3" fmla="*/ 927568 h 927568"/>
                <a:gd name="connsiteX4" fmla="*/ 0 w 3868081"/>
                <a:gd name="connsiteY4" fmla="*/ 0 h 9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081" h="927568">
                  <a:moveTo>
                    <a:pt x="0" y="0"/>
                  </a:moveTo>
                  <a:lnTo>
                    <a:pt x="3868081" y="0"/>
                  </a:lnTo>
                  <a:lnTo>
                    <a:pt x="3868081" y="927568"/>
                  </a:lnTo>
                  <a:lnTo>
                    <a:pt x="0" y="9275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168" tIns="98168" rIns="98168" bIns="98168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Valoarea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absolut</a:t>
              </a:r>
              <a:r>
                <a:rPr lang="ro-RO" sz="1700" kern="1200" dirty="0"/>
                <a:t>ă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indic</a:t>
              </a:r>
              <a:r>
                <a:rPr lang="ro-RO" sz="1700" kern="1200" dirty="0"/>
                <a:t>ă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puterea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asocierii</a:t>
              </a:r>
              <a:endParaRPr lang="en-US" sz="1700" kern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2D6174-4867-47AB-BB4E-CB6E3E795ED1}"/>
                </a:ext>
              </a:extLst>
            </p:cNvPr>
            <p:cNvSpPr/>
            <p:nvPr/>
          </p:nvSpPr>
          <p:spPr>
            <a:xfrm>
              <a:off x="3875238" y="3714378"/>
              <a:ext cx="4941519" cy="9275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7304B8-BB7D-411F-B412-D83CA6CE3D37}"/>
                </a:ext>
              </a:extLst>
            </p:cNvPr>
            <p:cNvSpPr/>
            <p:nvPr/>
          </p:nvSpPr>
          <p:spPr>
            <a:xfrm>
              <a:off x="4946580" y="3714378"/>
              <a:ext cx="3868081" cy="927568"/>
            </a:xfrm>
            <a:custGeom>
              <a:avLst/>
              <a:gdLst>
                <a:gd name="connsiteX0" fmla="*/ 0 w 3868081"/>
                <a:gd name="connsiteY0" fmla="*/ 0 h 927568"/>
                <a:gd name="connsiteX1" fmla="*/ 3868081 w 3868081"/>
                <a:gd name="connsiteY1" fmla="*/ 0 h 927568"/>
                <a:gd name="connsiteX2" fmla="*/ 3868081 w 3868081"/>
                <a:gd name="connsiteY2" fmla="*/ 927568 h 927568"/>
                <a:gd name="connsiteX3" fmla="*/ 0 w 3868081"/>
                <a:gd name="connsiteY3" fmla="*/ 927568 h 927568"/>
                <a:gd name="connsiteX4" fmla="*/ 0 w 3868081"/>
                <a:gd name="connsiteY4" fmla="*/ 0 h 9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081" h="927568">
                  <a:moveTo>
                    <a:pt x="0" y="0"/>
                  </a:moveTo>
                  <a:lnTo>
                    <a:pt x="3868081" y="0"/>
                  </a:lnTo>
                  <a:lnTo>
                    <a:pt x="3868081" y="927568"/>
                  </a:lnTo>
                  <a:lnTo>
                    <a:pt x="0" y="9275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168" tIns="98168" rIns="98168" bIns="98168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Semnul + (direct proporţional)/- (invers proporţional) indic</a:t>
              </a:r>
              <a:r>
                <a:rPr lang="ro-RO" sz="1700" kern="1200"/>
                <a:t>ă</a:t>
              </a:r>
              <a:br>
                <a:rPr lang="en-US" sz="1700" kern="1200"/>
              </a:br>
              <a:r>
                <a:rPr lang="en-US" sz="1700" kern="1200"/>
                <a:t>direc</a:t>
              </a:r>
              <a:r>
                <a:rPr lang="ro-RO" sz="1700" kern="1200"/>
                <a:t>ț</a:t>
              </a:r>
              <a:r>
                <a:rPr lang="en-US" sz="1700" kern="1200"/>
                <a:t>ia asocierii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8AEA7-F053-430C-9A62-BA071844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891477"/>
            <a:ext cx="2241175" cy="33605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Corelații bazate pe rang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CBFC-8207-431E-BF39-7106D63A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1445" y="1236652"/>
            <a:ext cx="3527136" cy="2670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calitative</a:t>
            </a:r>
            <a:r>
              <a:rPr lang="en-US" sz="1800" dirty="0"/>
              <a:t> </a:t>
            </a:r>
            <a:r>
              <a:rPr lang="en-US" sz="1800" dirty="0" err="1"/>
              <a:t>ierahice</a:t>
            </a:r>
            <a:r>
              <a:rPr lang="ro-RO" sz="1800"/>
              <a:t> pentru care e</a:t>
            </a:r>
            <a:r>
              <a:rPr lang="en-US" sz="1800"/>
              <a:t>xistă</a:t>
            </a:r>
            <a:r>
              <a:rPr lang="en-US" sz="1800" dirty="0"/>
              <a:t> o </a:t>
            </a:r>
            <a:r>
              <a:rPr lang="en-US" sz="1800" dirty="0" err="1"/>
              <a:t>ordine</a:t>
            </a:r>
            <a:r>
              <a:rPr lang="en-US" sz="1800" dirty="0"/>
              <a:t> a </a:t>
            </a:r>
            <a:r>
              <a:rPr lang="en-US" sz="1800" dirty="0" err="1"/>
              <a:t>etichetelor</a:t>
            </a:r>
            <a:endParaRPr lang="en-US" sz="1800" dirty="0"/>
          </a:p>
          <a:p>
            <a:pPr lvl="1"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de </a:t>
            </a:r>
            <a:r>
              <a:rPr lang="en-US" sz="1800" dirty="0" err="1"/>
              <a:t>variabile</a:t>
            </a:r>
            <a:r>
              <a:rPr lang="en-US" sz="1800" dirty="0"/>
              <a:t> pot fi </a:t>
            </a:r>
            <a:r>
              <a:rPr lang="en-US" sz="1800" dirty="0" err="1"/>
              <a:t>comparate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corelații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280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C0BE-9ED0-4B5D-8B47-6F3777A9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Exemplu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8133-37AD-4338-960F-15E430A39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X = </a:t>
            </a:r>
            <a:r>
              <a:rPr lang="en-US" dirty="0"/>
              <a:t>[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, </a:t>
            </a:r>
            <a:r>
              <a:rPr lang="en-US" dirty="0" err="1"/>
              <a:t>negru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, </a:t>
            </a:r>
            <a:r>
              <a:rPr lang="en-US" dirty="0" err="1"/>
              <a:t>negru,verde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]</a:t>
            </a:r>
          </a:p>
          <a:p>
            <a:r>
              <a:rPr lang="en-US" dirty="0"/>
              <a:t>Y = [ mare, mic, </a:t>
            </a:r>
            <a:r>
              <a:rPr lang="en-US" dirty="0" err="1"/>
              <a:t>mediu</a:t>
            </a:r>
            <a:r>
              <a:rPr lang="en-US" dirty="0"/>
              <a:t>, mic, </a:t>
            </a:r>
            <a:r>
              <a:rPr lang="en-US" dirty="0" err="1"/>
              <a:t>mediu,mare,mediu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590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5E2F-92CA-44A4-8025-F0CFC80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Corela</a:t>
            </a:r>
            <a:r>
              <a:rPr lang="ro-RO"/>
              <a:t>ții bazate pe rang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99D5E-863A-41E6-9644-189222FB4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Cele mai cunoscute:</a:t>
            </a:r>
          </a:p>
          <a:p>
            <a:pPr marL="0" indent="0">
              <a:buNone/>
            </a:pPr>
            <a:endParaRPr lang="ro-RO" dirty="0"/>
          </a:p>
          <a:p>
            <a:pPr lvl="1"/>
            <a:r>
              <a:rPr lang="ro-RO" dirty="0"/>
              <a:t>Spearman 	corelația Pearson aplicată rangurilor unor variabile aleatore X, Y</a:t>
            </a:r>
          </a:p>
          <a:p>
            <a:pPr marL="457200" lvl="1" indent="0">
              <a:buNone/>
            </a:pPr>
            <a:endParaRPr lang="ro-RO" dirty="0"/>
          </a:p>
          <a:p>
            <a:pPr lvl="1"/>
            <a:r>
              <a:rPr lang="ro-RO" dirty="0"/>
              <a:t>Kendall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F5D38-F751-4B1B-8379-D9C68B7DA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67" t="57185" r="31666" b="36148"/>
          <a:stretch/>
        </p:blipFill>
        <p:spPr>
          <a:xfrm>
            <a:off x="3459479" y="3108960"/>
            <a:ext cx="3937677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9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443E-D80C-45CA-AE98-E447D5A9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FD8C-CDCB-4299-9F45-703E6ED8D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X = </a:t>
            </a:r>
            <a:r>
              <a:rPr lang="en-US" dirty="0"/>
              <a:t>[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, </a:t>
            </a:r>
            <a:r>
              <a:rPr lang="en-US" dirty="0" err="1"/>
              <a:t>negru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, </a:t>
            </a:r>
            <a:r>
              <a:rPr lang="en-US" dirty="0" err="1"/>
              <a:t>negru,verde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]</a:t>
            </a:r>
          </a:p>
          <a:p>
            <a:r>
              <a:rPr lang="en-US" dirty="0"/>
              <a:t>Y = [ mare, mic, </a:t>
            </a:r>
            <a:r>
              <a:rPr lang="en-US" dirty="0" err="1"/>
              <a:t>mediu</a:t>
            </a:r>
            <a:r>
              <a:rPr lang="en-US" dirty="0"/>
              <a:t>, mic, </a:t>
            </a:r>
            <a:r>
              <a:rPr lang="en-US" dirty="0" err="1"/>
              <a:t>mediu,mare,mediu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Verde = 1,  </a:t>
            </a:r>
            <a:r>
              <a:rPr lang="en-US" dirty="0" err="1"/>
              <a:t>negru</a:t>
            </a:r>
            <a:r>
              <a:rPr lang="en-US" dirty="0"/>
              <a:t> = 2, </a:t>
            </a:r>
            <a:r>
              <a:rPr lang="en-US" dirty="0" err="1"/>
              <a:t>alb</a:t>
            </a:r>
            <a:r>
              <a:rPr lang="en-US" dirty="0"/>
              <a:t> =3</a:t>
            </a:r>
          </a:p>
          <a:p>
            <a:r>
              <a:rPr lang="en-US" dirty="0" err="1"/>
              <a:t>rgX</a:t>
            </a:r>
            <a:r>
              <a:rPr lang="en-US" dirty="0"/>
              <a:t> = [1, 3, 2, 3, 2, 1, 3]</a:t>
            </a:r>
          </a:p>
          <a:p>
            <a:r>
              <a:rPr lang="en-US" dirty="0"/>
              <a:t>Mare = 1, </a:t>
            </a:r>
            <a:r>
              <a:rPr lang="en-US" dirty="0" err="1"/>
              <a:t>mediu</a:t>
            </a:r>
            <a:r>
              <a:rPr lang="en-US" dirty="0"/>
              <a:t> = 2, mic = 3</a:t>
            </a:r>
          </a:p>
          <a:p>
            <a:r>
              <a:rPr lang="en-US" dirty="0" err="1"/>
              <a:t>rgY</a:t>
            </a:r>
            <a:r>
              <a:rPr lang="en-US" dirty="0"/>
              <a:t> =[1,  3, 2, 3, 2, 1, 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9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2A4A-8B33-4614-9DAB-9691105F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C2A33-87EE-4BAA-AFB2-5D358BA30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Spearman = Pearson(</a:t>
            </a:r>
            <a:r>
              <a:rPr lang="en-US" dirty="0" err="1"/>
              <a:t>rgX,rgY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313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443E-D80C-45CA-AE98-E447D5A9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Exemplu</a:t>
            </a:r>
            <a:r>
              <a:rPr lang="en-US" dirty="0"/>
              <a:t> – </a:t>
            </a:r>
            <a:r>
              <a:rPr lang="en-US" dirty="0" err="1"/>
              <a:t>ierarhia</a:t>
            </a:r>
            <a:r>
              <a:rPr lang="en-US" dirty="0"/>
              <a:t> </a:t>
            </a:r>
            <a:r>
              <a:rPr lang="en-US" dirty="0" err="1"/>
              <a:t>conteaza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FD8C-CDCB-4299-9F45-703E6ED8D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X = </a:t>
            </a:r>
            <a:r>
              <a:rPr lang="en-US" dirty="0"/>
              <a:t>[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, </a:t>
            </a:r>
            <a:r>
              <a:rPr lang="en-US" dirty="0" err="1"/>
              <a:t>negru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, </a:t>
            </a:r>
            <a:r>
              <a:rPr lang="en-US" dirty="0" err="1"/>
              <a:t>negru,verde</a:t>
            </a:r>
            <a:r>
              <a:rPr lang="en-US" dirty="0"/>
              <a:t>, </a:t>
            </a:r>
            <a:r>
              <a:rPr lang="en-US" dirty="0" err="1"/>
              <a:t>alb</a:t>
            </a:r>
            <a:r>
              <a:rPr lang="en-US" dirty="0"/>
              <a:t>]</a:t>
            </a:r>
          </a:p>
          <a:p>
            <a:r>
              <a:rPr lang="en-US" dirty="0"/>
              <a:t>Y = [ mare, mic, </a:t>
            </a:r>
            <a:r>
              <a:rPr lang="en-US" dirty="0" err="1"/>
              <a:t>mediu</a:t>
            </a:r>
            <a:r>
              <a:rPr lang="en-US" dirty="0"/>
              <a:t>, mic, </a:t>
            </a:r>
            <a:r>
              <a:rPr lang="en-US" dirty="0" err="1"/>
              <a:t>mediu,mare,mediu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Verde = 1, </a:t>
            </a:r>
            <a:r>
              <a:rPr lang="en-US" dirty="0" err="1"/>
              <a:t>alb</a:t>
            </a:r>
            <a:r>
              <a:rPr lang="en-US" dirty="0"/>
              <a:t> =2,  </a:t>
            </a:r>
            <a:r>
              <a:rPr lang="en-US" dirty="0" err="1"/>
              <a:t>negru</a:t>
            </a:r>
            <a:r>
              <a:rPr lang="en-US" dirty="0"/>
              <a:t> = 3</a:t>
            </a:r>
          </a:p>
          <a:p>
            <a:r>
              <a:rPr lang="en-US" dirty="0" err="1"/>
              <a:t>rgX</a:t>
            </a:r>
            <a:r>
              <a:rPr lang="en-US" dirty="0"/>
              <a:t> = [1, 2, 3, 2, 3,1, 2]</a:t>
            </a:r>
          </a:p>
          <a:p>
            <a:r>
              <a:rPr lang="en-US" dirty="0"/>
              <a:t>Mare = 1, </a:t>
            </a:r>
            <a:r>
              <a:rPr lang="en-US" dirty="0" err="1"/>
              <a:t>mediu</a:t>
            </a:r>
            <a:r>
              <a:rPr lang="en-US" dirty="0"/>
              <a:t> = 2, mic = 3</a:t>
            </a:r>
          </a:p>
          <a:p>
            <a:r>
              <a:rPr lang="en-US" dirty="0" err="1"/>
              <a:t>rgY</a:t>
            </a:r>
            <a:r>
              <a:rPr lang="en-US" dirty="0"/>
              <a:t> =[1, 3, 2, 3, 2, 1, 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4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B3CD-6376-431F-96D4-C77D8CC3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FCCB-331B-4CA7-A61A-5DBA2AA8E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https://en.wikipedia.org/wiki/Pearson_correlation_coefficient</a:t>
            </a:r>
            <a:endParaRPr lang="ro-RO" dirty="0"/>
          </a:p>
          <a:p>
            <a:r>
              <a:rPr lang="en-US" dirty="0"/>
              <a:t>DataMining.ConcepteModelesiTehnici.Ed.Albastra2006.pdf</a:t>
            </a:r>
            <a:r>
              <a:rPr lang="ro-RO" dirty="0"/>
              <a:t> – cap. 3.3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2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82723" y="607423"/>
            <a:ext cx="7629757" cy="11658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algn="l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Corelatii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Shape 73">
            <a:extLst>
              <a:ext uri="{FF2B5EF4-FFF2-40B4-BE49-F238E27FC236}">
                <a16:creationId xmlns:a16="http://schemas.microsoft.com/office/drawing/2014/main" id="{F35DB002-6FA4-402E-A30C-360E47214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587129"/>
              </p:ext>
            </p:extLst>
          </p:nvPr>
        </p:nvGraphicFramePr>
        <p:xfrm>
          <a:off x="678451" y="2263139"/>
          <a:ext cx="7783830" cy="24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755331" y="1999637"/>
            <a:ext cx="4395038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92189"/>
            <a:ext cx="8333796" cy="40959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62222" y="928560"/>
            <a:ext cx="7387313" cy="1012253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100"/>
              <a:t>Cuprins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idx="1"/>
          </p:nvPr>
        </p:nvSpPr>
        <p:spPr>
          <a:xfrm>
            <a:off x="966978" y="2177184"/>
            <a:ext cx="7387313" cy="2274126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• Corela</a:t>
            </a:r>
            <a:r>
              <a:rPr lang="ro-RO" sz="1500"/>
              <a:t>ț</a:t>
            </a:r>
            <a:r>
              <a:rPr lang="en-US" sz="1500"/>
              <a:t>ia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-US" sz="1500"/>
              <a:t>Defini</a:t>
            </a:r>
            <a:r>
              <a:rPr lang="ro-RO" sz="1500"/>
              <a:t>ț</a:t>
            </a:r>
            <a:r>
              <a:rPr lang="en-US" sz="1500"/>
              <a:t>ie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-US" sz="1500"/>
              <a:t>Formule de calcul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  <a:buChar char="-"/>
            </a:pPr>
            <a:r>
              <a:rPr lang="en-US" sz="1500"/>
              <a:t>Testarea ipotezelor</a:t>
            </a:r>
            <a:endParaRPr lang="ro-RO" sz="1500"/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  <a:buChar char="-"/>
            </a:pPr>
            <a:endParaRPr lang="en-US" sz="15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o-RO" sz="1500"/>
              <a:t>Corelația în cazul variabilelor calitative ierarhice</a:t>
            </a:r>
            <a:endParaRPr 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83798" y="1097280"/>
            <a:ext cx="2847230" cy="20182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Corelatia: 3 caracteristici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3311434"/>
            <a:ext cx="8986749" cy="1565846"/>
            <a:chOff x="143163" y="5763486"/>
            <a:chExt cx="11982332" cy="73955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440871"/>
            <a:ext cx="4878975" cy="4261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242163" y="1097279"/>
            <a:ext cx="4156790" cy="32253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1. Direcţia</a:t>
            </a:r>
            <a:br>
              <a:rPr lang="en-US" sz="1700"/>
            </a:br>
            <a:r>
              <a:rPr lang="en-US" sz="1700"/>
              <a:t>	• Pozitiva (+)</a:t>
            </a:r>
            <a:br>
              <a:rPr lang="en-US" sz="1700"/>
            </a:br>
            <a:r>
              <a:rPr lang="en-US" sz="1700"/>
              <a:t>	• Negativa (-)</a:t>
            </a:r>
            <a:br>
              <a:rPr lang="en-US" sz="1700"/>
            </a:br>
            <a:r>
              <a:rPr lang="en-US" sz="1700"/>
              <a:t>2. Gradul de asociere</a:t>
            </a:r>
            <a:br>
              <a:rPr lang="en-US" sz="1700"/>
            </a:br>
            <a:r>
              <a:rPr lang="en-US" sz="1700"/>
              <a:t>	• Între –1 si 1</a:t>
            </a:r>
            <a:br>
              <a:rPr lang="en-US" sz="1700"/>
            </a:br>
            <a:r>
              <a:rPr lang="en-US" sz="1700"/>
              <a:t>	• Valoarea absoluta semnifica puterea asocierii</a:t>
            </a:r>
            <a:br>
              <a:rPr lang="en-US" sz="1700"/>
            </a:br>
            <a:r>
              <a:rPr lang="en-US" sz="1700"/>
              <a:t>3. Forma</a:t>
            </a:r>
            <a:br>
              <a:rPr lang="en-US" sz="1700"/>
            </a:br>
            <a:r>
              <a:rPr lang="en-US" sz="1700"/>
              <a:t>	• Lineara</a:t>
            </a:r>
            <a:br>
              <a:rPr lang="en-US" sz="1700"/>
            </a:br>
            <a:r>
              <a:rPr lang="en-US" sz="1700"/>
              <a:t>	• Nelineara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950931" y="1517332"/>
            <a:ext cx="1852218" cy="2134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err="1"/>
              <a:t>Corelatia</a:t>
            </a:r>
            <a:r>
              <a:rPr lang="en-US" sz="2800" dirty="0"/>
              <a:t>: 1. </a:t>
            </a:r>
            <a:r>
              <a:rPr lang="en-US" sz="2800" dirty="0" err="1"/>
              <a:t>direcția</a:t>
            </a:r>
            <a:endParaRPr lang="en-US" sz="2800" dirty="0"/>
          </a:p>
        </p:txBody>
      </p:sp>
      <p:sp>
        <p:nvSpPr>
          <p:cNvPr id="104" name="Rectangle 9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75480" y="-620425"/>
            <a:ext cx="1286609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498231"/>
            <a:ext cx="6061974" cy="42002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/>
          <a:srcRect l="2414" r="8789" b="7675"/>
          <a:stretch/>
        </p:blipFill>
        <p:spPr>
          <a:xfrm>
            <a:off x="336153" y="736339"/>
            <a:ext cx="5882993" cy="3608833"/>
          </a:xfrm>
          <a:prstGeom prst="rect">
            <a:avLst/>
          </a:prstGeom>
          <a:noFill/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62835" y="2544073"/>
            <a:ext cx="1289304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950931" y="1517332"/>
            <a:ext cx="1852218" cy="2134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/>
              <a:t>Corelatia: 2. Gradul asocierii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75480" y="-620425"/>
            <a:ext cx="1286609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498231"/>
            <a:ext cx="6061974" cy="42002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/>
          <a:srcRect l="-264" r="2611" b="-1"/>
          <a:stretch/>
        </p:blipFill>
        <p:spPr>
          <a:xfrm>
            <a:off x="340851" y="1158240"/>
            <a:ext cx="5176029" cy="2761220"/>
          </a:xfrm>
          <a:prstGeom prst="rect">
            <a:avLst/>
          </a:prstGeom>
          <a:noFill/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62835" y="2544073"/>
            <a:ext cx="1289304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950931" y="1517332"/>
            <a:ext cx="1852218" cy="2134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/>
              <a:t>Corelatia: 3. Forma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75480" y="-620425"/>
            <a:ext cx="1286609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498231"/>
            <a:ext cx="6061974" cy="42002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/>
          <a:srcRect l="-91" r="4979"/>
          <a:stretch/>
        </p:blipFill>
        <p:spPr>
          <a:xfrm>
            <a:off x="410673" y="1249679"/>
            <a:ext cx="5798820" cy="2891663"/>
          </a:xfrm>
          <a:prstGeom prst="rect">
            <a:avLst/>
          </a:prstGeom>
          <a:noFill/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62835" y="2544073"/>
            <a:ext cx="1289304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BDE23-E259-45FA-82F9-1CD99520A060}"/>
              </a:ext>
            </a:extLst>
          </p:cNvPr>
          <p:cNvSpPr txBox="1"/>
          <p:nvPr/>
        </p:nvSpPr>
        <p:spPr>
          <a:xfrm>
            <a:off x="1905000" y="1615440"/>
            <a:ext cx="10287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Liniară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13977-DC8C-417F-BF7D-A808C9D9B798}"/>
              </a:ext>
            </a:extLst>
          </p:cNvPr>
          <p:cNvSpPr txBox="1"/>
          <p:nvPr/>
        </p:nvSpPr>
        <p:spPr>
          <a:xfrm>
            <a:off x="4175051" y="1630309"/>
            <a:ext cx="12475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Neliniară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/>
              <a:t>Corelația Pearson: Definiție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95245" y="1949631"/>
            <a:ext cx="3398174" cy="10841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500" dirty="0" err="1"/>
              <a:t>Tehnica</a:t>
            </a:r>
            <a:r>
              <a:rPr lang="en-US" sz="1500" dirty="0"/>
              <a:t> statistic</a:t>
            </a:r>
            <a:r>
              <a:rPr lang="ro-RO" sz="1500" dirty="0"/>
              <a:t>ă</a:t>
            </a:r>
            <a:r>
              <a:rPr lang="en-US" sz="1500" dirty="0"/>
              <a:t> </a:t>
            </a:r>
            <a:r>
              <a:rPr lang="en-US" sz="1500" dirty="0" err="1"/>
              <a:t>ce</a:t>
            </a:r>
            <a:r>
              <a:rPr lang="en-US" sz="1500" dirty="0"/>
              <a:t> m</a:t>
            </a:r>
            <a:r>
              <a:rPr lang="ro-RO" sz="1500" dirty="0"/>
              <a:t>ă</a:t>
            </a:r>
            <a:r>
              <a:rPr lang="en-US" sz="1500" dirty="0"/>
              <a:t>soar</a:t>
            </a:r>
            <a:r>
              <a:rPr lang="ro-RO" sz="1500" dirty="0"/>
              <a:t>ă</a:t>
            </a:r>
            <a:r>
              <a:rPr lang="en-US" sz="1500" dirty="0"/>
              <a:t> </a:t>
            </a:r>
            <a:r>
              <a:rPr lang="en-US" sz="1500" dirty="0" err="1"/>
              <a:t>şi</a:t>
            </a:r>
            <a:r>
              <a:rPr lang="en-US" sz="1500" dirty="0"/>
              <a:t> </a:t>
            </a:r>
            <a:r>
              <a:rPr lang="en-US" sz="1500" dirty="0" err="1"/>
              <a:t>descrie</a:t>
            </a:r>
            <a:r>
              <a:rPr lang="en-US" sz="1500" dirty="0"/>
              <a:t> </a:t>
            </a:r>
            <a:r>
              <a:rPr lang="en-US" sz="1500" dirty="0" err="1"/>
              <a:t>gradul</a:t>
            </a:r>
            <a:r>
              <a:rPr lang="en-US" sz="1500" dirty="0"/>
              <a:t> de </a:t>
            </a:r>
            <a:r>
              <a:rPr lang="en-US" sz="1500" dirty="0" err="1"/>
              <a:t>asociere</a:t>
            </a:r>
            <a:r>
              <a:rPr lang="en-US" sz="1500" dirty="0"/>
              <a:t> </a:t>
            </a:r>
            <a:r>
              <a:rPr lang="en-US" sz="1500" dirty="0" err="1"/>
              <a:t>liniară</a:t>
            </a:r>
            <a:r>
              <a:rPr lang="en-US" sz="1500" dirty="0"/>
              <a:t> </a:t>
            </a:r>
            <a:r>
              <a:rPr lang="en-US" sz="1500" dirty="0" err="1"/>
              <a:t>dintre</a:t>
            </a:r>
            <a:r>
              <a:rPr lang="en-US" sz="1500" dirty="0"/>
              <a:t> </a:t>
            </a:r>
            <a:r>
              <a:rPr lang="en-US" sz="1500" dirty="0" err="1"/>
              <a:t>dou</a:t>
            </a:r>
            <a:r>
              <a:rPr lang="ro-RO" sz="1500" dirty="0"/>
              <a:t>ă</a:t>
            </a:r>
            <a:r>
              <a:rPr lang="en-US" sz="1500" dirty="0"/>
              <a:t> </a:t>
            </a:r>
            <a:r>
              <a:rPr lang="en-US" sz="1500" dirty="0" err="1"/>
              <a:t>variabile</a:t>
            </a:r>
            <a:r>
              <a:rPr lang="en-US" sz="1500" dirty="0"/>
              <a:t> </a:t>
            </a:r>
            <a:r>
              <a:rPr lang="en-US" sz="1500" dirty="0" err="1"/>
              <a:t>cantitative</a:t>
            </a:r>
            <a:r>
              <a:rPr lang="en-US" sz="1500" dirty="0"/>
              <a:t> </a:t>
            </a:r>
            <a:r>
              <a:rPr lang="en-US" sz="1500" b="1" dirty="0">
                <a:highlight>
                  <a:srgbClr val="008080"/>
                </a:highlight>
              </a:rPr>
              <a:t>continue </a:t>
            </a:r>
            <a:r>
              <a:rPr lang="en-US" sz="1500" b="1" dirty="0">
                <a:highlight>
                  <a:srgbClr val="C0C0C0"/>
                </a:highlight>
              </a:rPr>
              <a:t>normal </a:t>
            </a:r>
            <a:r>
              <a:rPr lang="en-US" sz="1500" b="1" dirty="0" err="1">
                <a:highlight>
                  <a:srgbClr val="C0C0C0"/>
                </a:highlight>
              </a:rPr>
              <a:t>distribuite</a:t>
            </a:r>
            <a:endParaRPr lang="en-US" sz="1500" b="1" dirty="0">
              <a:highlight>
                <a:srgbClr val="C0C0C0"/>
              </a:highlight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/>
          <a:srcRect l="11338" r="2684" b="-2"/>
          <a:stretch/>
        </p:blipFill>
        <p:spPr>
          <a:xfrm>
            <a:off x="3696385" y="2085051"/>
            <a:ext cx="4777740" cy="2535436"/>
          </a:xfrm>
          <a:prstGeom prst="rect">
            <a:avLst/>
          </a:prstGeom>
          <a:noFill/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2328C-2362-4903-B06A-F4D3AC49F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84" t="45564" r="59528" b="45079"/>
          <a:stretch/>
        </p:blipFill>
        <p:spPr>
          <a:xfrm>
            <a:off x="669875" y="2964179"/>
            <a:ext cx="2839086" cy="620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asocierea pozitiv</a:t>
            </a:r>
            <a:r>
              <a:rPr lang="ro-RO" dirty="0"/>
              <a:t>ă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Media lui X = 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Media lui Y =  Y 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425" y="1104125"/>
            <a:ext cx="5440376" cy="357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 rot="10800000">
            <a:off x="2483213" y="1743958"/>
            <a:ext cx="20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 rot="10800000">
            <a:off x="2406563" y="1349855"/>
            <a:ext cx="229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561</Words>
  <Application>Microsoft Office PowerPoint</Application>
  <PresentationFormat>On-screen Show (16:9)</PresentationFormat>
  <Paragraphs>71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 Light</vt:lpstr>
      <vt:lpstr>Arial</vt:lpstr>
      <vt:lpstr>Calibri</vt:lpstr>
      <vt:lpstr>Custom Design</vt:lpstr>
      <vt:lpstr>Curs 4</vt:lpstr>
      <vt:lpstr>Corelatii</vt:lpstr>
      <vt:lpstr>Cuprins</vt:lpstr>
      <vt:lpstr>Corelatia: 3 caracteristici</vt:lpstr>
      <vt:lpstr>Corelatia: 1. direcția</vt:lpstr>
      <vt:lpstr>Corelatia: 2. Gradul asocierii</vt:lpstr>
      <vt:lpstr>Corelatia: 3. Forma</vt:lpstr>
      <vt:lpstr>Corelația Pearson: Definiție</vt:lpstr>
      <vt:lpstr>asocierea pozitivă</vt:lpstr>
      <vt:lpstr>asocierea negativă</vt:lpstr>
      <vt:lpstr>asocierea slabă</vt:lpstr>
      <vt:lpstr>Coeficientul de corelație Pearson</vt:lpstr>
      <vt:lpstr>Corelații bazate pe rang</vt:lpstr>
      <vt:lpstr>Exemplu</vt:lpstr>
      <vt:lpstr>Corelații bazate pe rang</vt:lpstr>
      <vt:lpstr>Exemplu</vt:lpstr>
      <vt:lpstr>Exemplu</vt:lpstr>
      <vt:lpstr>Exemplu – ierarhia conteaza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4</dc:title>
  <dc:creator>Stefan Bildea</dc:creator>
  <cp:lastModifiedBy>Stefan Bildea</cp:lastModifiedBy>
  <cp:revision>7</cp:revision>
  <dcterms:created xsi:type="dcterms:W3CDTF">2020-10-25T20:14:51Z</dcterms:created>
  <dcterms:modified xsi:type="dcterms:W3CDTF">2020-10-27T13:18:23Z</dcterms:modified>
</cp:coreProperties>
</file>