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964" r:id="rId1"/>
  </p:sldMasterIdLst>
  <p:notesMasterIdLst>
    <p:notesMasterId r:id="rId47"/>
  </p:notesMasterIdLst>
  <p:sldIdLst>
    <p:sldId id="256" r:id="rId2"/>
    <p:sldId id="306" r:id="rId3"/>
    <p:sldId id="257" r:id="rId4"/>
    <p:sldId id="309" r:id="rId5"/>
    <p:sldId id="303" r:id="rId6"/>
    <p:sldId id="258" r:id="rId7"/>
    <p:sldId id="364" r:id="rId8"/>
    <p:sldId id="310" r:id="rId9"/>
    <p:sldId id="261" r:id="rId10"/>
    <p:sldId id="311" r:id="rId11"/>
    <p:sldId id="304" r:id="rId12"/>
    <p:sldId id="259" r:id="rId13"/>
    <p:sldId id="263" r:id="rId14"/>
    <p:sldId id="264" r:id="rId15"/>
    <p:sldId id="260" r:id="rId16"/>
    <p:sldId id="266" r:id="rId17"/>
    <p:sldId id="265" r:id="rId18"/>
    <p:sldId id="268" r:id="rId19"/>
    <p:sldId id="365" r:id="rId20"/>
    <p:sldId id="270" r:id="rId21"/>
    <p:sldId id="276" r:id="rId22"/>
    <p:sldId id="284" r:id="rId23"/>
    <p:sldId id="285" r:id="rId24"/>
    <p:sldId id="345" r:id="rId25"/>
    <p:sldId id="344" r:id="rId26"/>
    <p:sldId id="278" r:id="rId27"/>
    <p:sldId id="277" r:id="rId28"/>
    <p:sldId id="279" r:id="rId29"/>
    <p:sldId id="280" r:id="rId30"/>
    <p:sldId id="281" r:id="rId31"/>
    <p:sldId id="282" r:id="rId32"/>
    <p:sldId id="312" r:id="rId33"/>
    <p:sldId id="313" r:id="rId34"/>
    <p:sldId id="348" r:id="rId35"/>
    <p:sldId id="314" r:id="rId36"/>
    <p:sldId id="283" r:id="rId37"/>
    <p:sldId id="366" r:id="rId38"/>
    <p:sldId id="315" r:id="rId39"/>
    <p:sldId id="300" r:id="rId40"/>
    <p:sldId id="299" r:id="rId41"/>
    <p:sldId id="301" r:id="rId42"/>
    <p:sldId id="302" r:id="rId43"/>
    <p:sldId id="353" r:id="rId44"/>
    <p:sldId id="352" r:id="rId45"/>
    <p:sldId id="36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/>
    <p:restoredTop sz="83125" autoAdjust="0"/>
  </p:normalViewPr>
  <p:slideViewPr>
    <p:cSldViewPr snapToGrid="0" snapToObjects="1">
      <p:cViewPr varScale="1">
        <p:scale>
          <a:sx n="60" d="100"/>
          <a:sy n="60" d="100"/>
        </p:scale>
        <p:origin x="788" y="40"/>
      </p:cViewPr>
      <p:guideLst>
        <p:guide orient="horz" pos="22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16D4-D3FC-7E44-806B-AFE67B3FD2D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7189-9274-814D-9CD5-CBA9E19E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5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clear that </a:t>
            </a:r>
            <a:r>
              <a:rPr lang="en-US" dirty="0" err="1"/>
              <a:t>x_q</a:t>
            </a:r>
            <a:r>
              <a:rPr lang="en-US" dirty="0"/>
              <a:t> is really </a:t>
            </a:r>
            <a:r>
              <a:rPr lang="en-US" dirty="0" err="1"/>
              <a:t>x_i,q</a:t>
            </a:r>
            <a:r>
              <a:rPr lang="en-US" dirty="0"/>
              <a:t>?</a:t>
            </a:r>
            <a:r>
              <a:rPr lang="en-US" baseline="0" dirty="0"/>
              <a:t> (DLS)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clear that </a:t>
            </a:r>
            <a:r>
              <a:rPr lang="en-US" dirty="0" err="1"/>
              <a:t>x_q</a:t>
            </a:r>
            <a:r>
              <a:rPr lang="en-US" dirty="0"/>
              <a:t> is really </a:t>
            </a:r>
            <a:r>
              <a:rPr lang="en-US" dirty="0" err="1"/>
              <a:t>x_i,q</a:t>
            </a:r>
            <a:r>
              <a:rPr lang="en-US" dirty="0"/>
              <a:t>?</a:t>
            </a:r>
            <a:r>
              <a:rPr lang="en-US" baseline="0" dirty="0"/>
              <a:t> (DLS)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3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</a:t>
            </a:r>
            <a:r>
              <a:rPr lang="en-US" baseline="0" dirty="0"/>
              <a:t> </a:t>
            </a:r>
            <a:r>
              <a:rPr lang="en-US" baseline="0" dirty="0" err="1"/>
              <a:t>y_hat</a:t>
            </a:r>
            <a:r>
              <a:rPr lang="en-US" baseline="0" dirty="0"/>
              <a:t> instead of </a:t>
            </a:r>
            <a:r>
              <a:rPr lang="en-US" baseline="0" dirty="0" err="1"/>
              <a:t>f_hat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 think the index on </a:t>
            </a:r>
            <a:r>
              <a:rPr lang="en-US" baseline="0" dirty="0" err="1"/>
              <a:t>y_hat</a:t>
            </a:r>
            <a:r>
              <a:rPr lang="en-US" baseline="0" dirty="0"/>
              <a:t> is wrong but I can’t change it b/c it’s an image. (DLS)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4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96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1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5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3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7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79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7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indeces</a:t>
            </a:r>
            <a:r>
              <a:rPr lang="en-US" baseline="0" dirty="0"/>
              <a:t> and show k-nearest</a:t>
            </a:r>
          </a:p>
          <a:p>
            <a:endParaRPr lang="en-US" baseline="0" dirty="0"/>
          </a:p>
          <a:p>
            <a:r>
              <a:rPr lang="en-US" baseline="0" dirty="0"/>
              <a:t>Do you want to mention that RMSE isn’t always great b/c it’s not smooth?  This would give them an idea on the things to consider when choosing loss functions.  (DLS)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7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4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5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this to a nicer</a:t>
            </a:r>
            <a:r>
              <a:rPr lang="en-US" baseline="0" dirty="0"/>
              <a:t> plot </a:t>
            </a:r>
          </a:p>
          <a:p>
            <a:endParaRPr lang="en-US" dirty="0"/>
          </a:p>
          <a:p>
            <a:r>
              <a:rPr lang="en-US" dirty="0"/>
              <a:t>The subscript</a:t>
            </a:r>
            <a:r>
              <a:rPr lang="en-US" baseline="0" dirty="0"/>
              <a:t> on the summation should be </a:t>
            </a:r>
            <a:r>
              <a:rPr lang="en-US" baseline="0" dirty="0" err="1"/>
              <a:t>i</a:t>
            </a:r>
            <a:r>
              <a:rPr lang="en-US" baseline="0" dirty="0"/>
              <a:t>=1 for clarity. I can’t seem to change this either</a:t>
            </a:r>
            <a:r>
              <a:rPr lang="mr-IN" baseline="0" dirty="0"/>
              <a:t>…</a:t>
            </a:r>
            <a:r>
              <a:rPr lang="en-US" baseline="0" dirty="0"/>
              <a:t> (DLS)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2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Supposed we were asked by a client to provide advice on how to improve sales of a particular product. </a:t>
            </a:r>
          </a:p>
          <a:p>
            <a:endParaRPr lang="en-US" sz="1200" dirty="0"/>
          </a:p>
          <a:p>
            <a:r>
              <a:rPr lang="en-US" sz="1200" dirty="0"/>
              <a:t>Does that footnote</a:t>
            </a:r>
            <a:r>
              <a:rPr lang="en-US" sz="1200" baseline="0" dirty="0"/>
              <a:t> belong on this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5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changed</a:t>
            </a:r>
            <a:r>
              <a:rPr lang="en-US" baseline="0" dirty="0"/>
              <a:t> </a:t>
            </a:r>
            <a:r>
              <a:rPr lang="en-US" baseline="0" dirty="0" err="1"/>
              <a:t>y_p</a:t>
            </a:r>
            <a:r>
              <a:rPr lang="en-US" baseline="0" dirty="0"/>
              <a:t> to </a:t>
            </a:r>
            <a:r>
              <a:rPr lang="en-US" baseline="0" dirty="0" err="1"/>
              <a:t>y_n</a:t>
            </a:r>
            <a:r>
              <a:rPr lang="en-US" baseline="0" dirty="0"/>
              <a:t>.  I think this makes the dimensions correct now. (DLS)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x</a:t>
            </a:r>
            <a:r>
              <a:rPr lang="en-US" baseline="0" dirty="0"/>
              <a:t> and y to uppercase? (DLS)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ADS1 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Teodor</a:t>
            </a: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-</a:t>
            </a:r>
            <a:r>
              <a:rPr lang="ro-RO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Ș</a:t>
            </a:r>
            <a:r>
              <a:rPr lang="en-US" sz="3200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tefan</a:t>
            </a: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B</a:t>
            </a:r>
            <a:r>
              <a:rPr lang="ro-RO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î</a:t>
            </a:r>
            <a:r>
              <a:rPr lang="en-US" sz="3200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ldea</a:t>
            </a:r>
            <a:endParaRPr lang="en-US" sz="32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7EF846-5BFD-419C-8D7D-A750463CD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2594" y="4359501"/>
            <a:ext cx="2551612" cy="1199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A949C3-CFBA-402D-9AE6-6FC9DDC876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" y="5976691"/>
            <a:ext cx="609601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5746" y="6400800"/>
            <a:ext cx="2287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ADF759-97FB-491E-BBFD-EA87085CCB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" y="6296849"/>
            <a:ext cx="609601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763841-471C-4664-AABE-5BC4365F5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150" y="6214000"/>
            <a:ext cx="609601" cy="28651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04006A-55B2-4404-9A04-0F4903A112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" y="6371395"/>
            <a:ext cx="609601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0.png"/><Relationship Id="rId10" Type="http://schemas.openxmlformats.org/officeDocument/2006/relationships/image" Target="../media/image161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0.png"/><Relationship Id="rId10" Type="http://schemas.openxmlformats.org/officeDocument/2006/relationships/image" Target="../media/image161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94902"/>
            <a:ext cx="10363200" cy="1403898"/>
          </a:xfrm>
        </p:spPr>
        <p:txBody>
          <a:bodyPr/>
          <a:lstStyle/>
          <a:p>
            <a:r>
              <a:rPr lang="en-US" dirty="0"/>
              <a:t>Curs: </a:t>
            </a:r>
            <a:r>
              <a:rPr lang="en-US" dirty="0" err="1"/>
              <a:t>Introducere</a:t>
            </a:r>
            <a:r>
              <a:rPr lang="en-US" dirty="0"/>
              <a:t> in </a:t>
            </a:r>
            <a:r>
              <a:rPr lang="en-US" dirty="0" err="1"/>
              <a:t>Regresie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9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Modelare Statistică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 real</a:t>
            </a:r>
            <a:r>
              <a:rPr lang="en-US" dirty="0"/>
              <a:t> vs. </a:t>
            </a:r>
            <a:r>
              <a:rPr lang="ro-RO" dirty="0"/>
              <a:t>Model </a:t>
            </a:r>
            <a:r>
              <a:rPr lang="en-US" dirty="0"/>
              <a:t>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983807"/>
                <a:ext cx="10327008" cy="4815744"/>
              </a:xfrm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Vom </a:t>
                </a:r>
                <a:r>
                  <a:rPr lang="en-US" sz="2400" dirty="0" err="1"/>
                  <a:t>presupune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variabila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răspuns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, </a:t>
                </a:r>
                <a:r>
                  <a:rPr lang="ro-RO" sz="2400" dirty="0"/>
                  <a:t>este în legătura cu predictorii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prin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intermediul</a:t>
                </a:r>
                <a:r>
                  <a:rPr lang="en-US" sz="2400" dirty="0"/>
                  <a:t> </a:t>
                </a:r>
                <a:r>
                  <a:rPr lang="ro-RO" sz="2400" dirty="0"/>
                  <a:t>unei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funcții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necunoscute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exprimate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în</a:t>
                </a:r>
                <a:r>
                  <a:rPr lang="en-US" sz="2400" dirty="0"/>
                  <a:t> general ca:</a:t>
                </a: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𝜀</m:t>
                      </m:r>
                    </m:oMath>
                  </m:oMathPara>
                </a14:m>
                <a:endParaRPr lang="en-US" sz="2400" b="0" dirty="0"/>
              </a:p>
              <a:p>
                <a:pPr>
                  <a:spcAft>
                    <a:spcPts val="1800"/>
                  </a:spcAft>
                </a:pPr>
                <a:r>
                  <a:rPr lang="ro-RO" sz="2400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ci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2400" dirty="0"/>
                  <a:t> este funcția necunoscută care exprimă o regulă de bază pentru relaționare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lui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  <a:r>
                  <a:rPr lang="ro-RO" sz="2400" dirty="0"/>
                  <a:t>cu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𝜀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ro-RO" sz="2400" dirty="0"/>
                  <a:t>este cantitatea aleatoare</a:t>
                </a:r>
                <a:r>
                  <a:rPr lang="en-US" sz="2400" dirty="0"/>
                  <a:t>(</a:t>
                </a:r>
                <a:r>
                  <a:rPr lang="ro-RO" sz="2400" dirty="0"/>
                  <a:t>independentă de</a:t>
                </a:r>
                <a14:m>
                  <m:oMath xmlns:m="http://schemas.openxmlformats.org/officeDocument/2006/math"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) </a:t>
                </a:r>
                <a:r>
                  <a:rPr lang="ro-RO" sz="2400" dirty="0"/>
                  <a:t>prin care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difer</a:t>
                </a:r>
                <a:r>
                  <a:rPr lang="ro-RO" sz="2400" dirty="0"/>
                  <a:t>ă</a:t>
                </a:r>
                <a:r>
                  <a:rPr lang="en-US" sz="2400" dirty="0"/>
                  <a:t> </a:t>
                </a:r>
                <a:r>
                  <a:rPr lang="ro-RO" sz="2400" dirty="0"/>
                  <a:t>de funcția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:r>
                  <a:rPr lang="ro-RO" sz="2400" dirty="0"/>
                  <a:t>Un </a:t>
                </a:r>
                <a:r>
                  <a:rPr lang="en-US" sz="2400" b="1" i="1" dirty="0"/>
                  <a:t>model</a:t>
                </a:r>
                <a:r>
                  <a:rPr lang="en-US" sz="2400" dirty="0"/>
                  <a:t> </a:t>
                </a:r>
                <a:r>
                  <a:rPr lang="en-US" sz="2400" b="1" i="1" dirty="0"/>
                  <a:t>statistic</a:t>
                </a:r>
                <a:r>
                  <a:rPr lang="ro-RO" sz="2400" dirty="0"/>
                  <a:t> este orice algoritm care estimează funcția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2400" dirty="0"/>
                  <a:t>. </a:t>
                </a:r>
                <a:endParaRPr lang="pt-BR" sz="2400" dirty="0"/>
              </a:p>
              <a:p>
                <a:pPr>
                  <a:spcAft>
                    <a:spcPts val="1800"/>
                  </a:spcAft>
                </a:pPr>
                <a:r>
                  <a:rPr lang="pt-BR" sz="2400" dirty="0"/>
                  <a:t>Notăm </a:t>
                </a:r>
                <a:r>
                  <a:rPr lang="ro-RO" sz="2400" dirty="0"/>
                  <a:t>estimata </a:t>
                </a:r>
                <a:r>
                  <a:rPr lang="pt-BR" sz="2400" dirty="0"/>
                  <a:t>funcți</a:t>
                </a:r>
                <a:r>
                  <a:rPr lang="ro-RO" sz="2400" dirty="0"/>
                  <a:t>ei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pt-BR" sz="2400" dirty="0"/>
                  <a:t> c</a:t>
                </a:r>
                <a:r>
                  <a:rPr lang="ro-RO" sz="2400" dirty="0"/>
                  <a:t>u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.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983807"/>
                <a:ext cx="10327008" cy="4815744"/>
              </a:xfrm>
              <a:blipFill>
                <a:blip r:embed="rId3"/>
                <a:stretch>
                  <a:fillRect l="-945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EBD50D-B36D-7B4F-AAAF-E5822305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1" y="1461334"/>
            <a:ext cx="6857999" cy="4571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ro-RO" dirty="0"/>
              <a:t> </a:t>
            </a:r>
            <a:r>
              <a:rPr lang="en-US" dirty="0"/>
              <a:t>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 flipH="1">
            <a:off x="8871679" y="6023424"/>
            <a:ext cx="698206" cy="523073"/>
          </a:xfrm>
          <a:prstGeom prst="wedgeRoundRectCallout">
            <a:avLst>
              <a:gd name="adj1" fmla="val 160316"/>
              <a:gd name="adj2" fmla="val -106079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30735" y="6082729"/>
            <a:ext cx="58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latin typeface="Karla" charset="0"/>
                <a:ea typeface="Karla" charset="0"/>
                <a:cs typeface="Karla" charset="0"/>
              </a:rPr>
              <a:t>x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344038" y="2719006"/>
            <a:ext cx="698206" cy="523073"/>
            <a:chOff x="1344038" y="2719006"/>
            <a:chExt cx="698206" cy="523073"/>
          </a:xfrm>
        </p:grpSpPr>
        <p:sp>
          <p:nvSpPr>
            <p:cNvPr id="19" name="Rounded Rectangular Callout 18"/>
            <p:cNvSpPr/>
            <p:nvPr/>
          </p:nvSpPr>
          <p:spPr>
            <a:xfrm flipH="1">
              <a:off x="1344038" y="2719006"/>
              <a:ext cx="698206" cy="523073"/>
            </a:xfrm>
            <a:prstGeom prst="wedgeRoundRectCallout">
              <a:avLst>
                <a:gd name="adj1" fmla="val -150051"/>
                <a:gd name="adj2" fmla="val 59156"/>
                <a:gd name="adj3" fmla="val 16667"/>
              </a:avLst>
            </a:prstGeom>
            <a:noFill/>
            <a:ln w="15875" cap="rnd" cmpd="thickThin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3094" y="2765098"/>
              <a:ext cx="5800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i="1" dirty="0">
                  <a:latin typeface="Karla" charset="0"/>
                  <a:ea typeface="Karla" charset="0"/>
                  <a:cs typeface="Karla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64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549469-8AF1-9940-B998-470C6F7A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81" y="1461334"/>
            <a:ext cx="6857999" cy="4571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ro-RO" dirty="0"/>
              <a:t> </a:t>
            </a:r>
            <a:r>
              <a:rPr lang="en-US" dirty="0"/>
              <a:t>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798873" y="1991638"/>
            <a:ext cx="45719" cy="3118981"/>
          </a:xfrm>
          <a:custGeom>
            <a:avLst/>
            <a:gdLst>
              <a:gd name="connsiteX0" fmla="*/ 88360 w 188568"/>
              <a:gd name="connsiteY0" fmla="*/ 3056351 h 3056351"/>
              <a:gd name="connsiteX1" fmla="*/ 75834 w 188568"/>
              <a:gd name="connsiteY1" fmla="*/ 2906039 h 3056351"/>
              <a:gd name="connsiteX2" fmla="*/ 63308 w 188568"/>
              <a:gd name="connsiteY2" fmla="*/ 2843409 h 3056351"/>
              <a:gd name="connsiteX3" fmla="*/ 38256 w 188568"/>
              <a:gd name="connsiteY3" fmla="*/ 2743200 h 3056351"/>
              <a:gd name="connsiteX4" fmla="*/ 13204 w 188568"/>
              <a:gd name="connsiteY4" fmla="*/ 2655518 h 3056351"/>
              <a:gd name="connsiteX5" fmla="*/ 13204 w 188568"/>
              <a:gd name="connsiteY5" fmla="*/ 2242159 h 3056351"/>
              <a:gd name="connsiteX6" fmla="*/ 38256 w 188568"/>
              <a:gd name="connsiteY6" fmla="*/ 2204581 h 3056351"/>
              <a:gd name="connsiteX7" fmla="*/ 50782 w 188568"/>
              <a:gd name="connsiteY7" fmla="*/ 2167003 h 3056351"/>
              <a:gd name="connsiteX8" fmla="*/ 75834 w 188568"/>
              <a:gd name="connsiteY8" fmla="*/ 2116899 h 3056351"/>
              <a:gd name="connsiteX9" fmla="*/ 100886 w 188568"/>
              <a:gd name="connsiteY9" fmla="*/ 2016691 h 3056351"/>
              <a:gd name="connsiteX10" fmla="*/ 138464 w 188568"/>
              <a:gd name="connsiteY10" fmla="*/ 1929009 h 3056351"/>
              <a:gd name="connsiteX11" fmla="*/ 150990 w 188568"/>
              <a:gd name="connsiteY11" fmla="*/ 1878905 h 3056351"/>
              <a:gd name="connsiteX12" fmla="*/ 163516 w 188568"/>
              <a:gd name="connsiteY12" fmla="*/ 1841327 h 3056351"/>
              <a:gd name="connsiteX13" fmla="*/ 188568 w 188568"/>
              <a:gd name="connsiteY13" fmla="*/ 1753644 h 3056351"/>
              <a:gd name="connsiteX14" fmla="*/ 163516 w 188568"/>
              <a:gd name="connsiteY14" fmla="*/ 1590806 h 3056351"/>
              <a:gd name="connsiteX15" fmla="*/ 150990 w 188568"/>
              <a:gd name="connsiteY15" fmla="*/ 1528176 h 3056351"/>
              <a:gd name="connsiteX16" fmla="*/ 125938 w 188568"/>
              <a:gd name="connsiteY16" fmla="*/ 1453020 h 3056351"/>
              <a:gd name="connsiteX17" fmla="*/ 75834 w 188568"/>
              <a:gd name="connsiteY17" fmla="*/ 713984 h 3056351"/>
              <a:gd name="connsiteX18" fmla="*/ 50782 w 188568"/>
              <a:gd name="connsiteY18" fmla="*/ 538620 h 3056351"/>
              <a:gd name="connsiteX19" fmla="*/ 38256 w 188568"/>
              <a:gd name="connsiteY19" fmla="*/ 475990 h 3056351"/>
              <a:gd name="connsiteX20" fmla="*/ 13204 w 188568"/>
              <a:gd name="connsiteY20" fmla="*/ 350729 h 3056351"/>
              <a:gd name="connsiteX21" fmla="*/ 678 w 188568"/>
              <a:gd name="connsiteY21" fmla="*/ 0 h 30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8568" h="3056351">
                <a:moveTo>
                  <a:pt x="88360" y="3056351"/>
                </a:moveTo>
                <a:cubicBezTo>
                  <a:pt x="84185" y="3006247"/>
                  <a:pt x="81709" y="2955972"/>
                  <a:pt x="75834" y="2906039"/>
                </a:cubicBezTo>
                <a:cubicBezTo>
                  <a:pt x="73346" y="2884895"/>
                  <a:pt x="68095" y="2864154"/>
                  <a:pt x="63308" y="2843409"/>
                </a:cubicBezTo>
                <a:cubicBezTo>
                  <a:pt x="55566" y="2809860"/>
                  <a:pt x="46607" y="2776603"/>
                  <a:pt x="38256" y="2743200"/>
                </a:cubicBezTo>
                <a:cubicBezTo>
                  <a:pt x="22528" y="2680288"/>
                  <a:pt x="31174" y="2709427"/>
                  <a:pt x="13204" y="2655518"/>
                </a:cubicBezTo>
                <a:cubicBezTo>
                  <a:pt x="3305" y="2497137"/>
                  <a:pt x="-10755" y="2401885"/>
                  <a:pt x="13204" y="2242159"/>
                </a:cubicBezTo>
                <a:cubicBezTo>
                  <a:pt x="15437" y="2227271"/>
                  <a:pt x="31523" y="2218046"/>
                  <a:pt x="38256" y="2204581"/>
                </a:cubicBezTo>
                <a:cubicBezTo>
                  <a:pt x="44161" y="2192771"/>
                  <a:pt x="45581" y="2179139"/>
                  <a:pt x="50782" y="2167003"/>
                </a:cubicBezTo>
                <a:cubicBezTo>
                  <a:pt x="58138" y="2149840"/>
                  <a:pt x="68478" y="2134062"/>
                  <a:pt x="75834" y="2116899"/>
                </a:cubicBezTo>
                <a:cubicBezTo>
                  <a:pt x="93014" y="2076813"/>
                  <a:pt x="89123" y="2063744"/>
                  <a:pt x="100886" y="2016691"/>
                </a:cubicBezTo>
                <a:cubicBezTo>
                  <a:pt x="116439" y="1954481"/>
                  <a:pt x="111578" y="2000706"/>
                  <a:pt x="138464" y="1929009"/>
                </a:cubicBezTo>
                <a:cubicBezTo>
                  <a:pt x="144509" y="1912890"/>
                  <a:pt x="146261" y="1895458"/>
                  <a:pt x="150990" y="1878905"/>
                </a:cubicBezTo>
                <a:cubicBezTo>
                  <a:pt x="154617" y="1866209"/>
                  <a:pt x="159889" y="1854023"/>
                  <a:pt x="163516" y="1841327"/>
                </a:cubicBezTo>
                <a:cubicBezTo>
                  <a:pt x="194973" y="1731228"/>
                  <a:pt x="158535" y="1843743"/>
                  <a:pt x="188568" y="1753644"/>
                </a:cubicBezTo>
                <a:cubicBezTo>
                  <a:pt x="168846" y="1576150"/>
                  <a:pt x="187623" y="1699286"/>
                  <a:pt x="163516" y="1590806"/>
                </a:cubicBezTo>
                <a:cubicBezTo>
                  <a:pt x="158898" y="1570023"/>
                  <a:pt x="156592" y="1548716"/>
                  <a:pt x="150990" y="1528176"/>
                </a:cubicBezTo>
                <a:cubicBezTo>
                  <a:pt x="144042" y="1502699"/>
                  <a:pt x="125938" y="1453020"/>
                  <a:pt x="125938" y="1453020"/>
                </a:cubicBezTo>
                <a:cubicBezTo>
                  <a:pt x="107209" y="685150"/>
                  <a:pt x="143497" y="1187623"/>
                  <a:pt x="75834" y="713984"/>
                </a:cubicBezTo>
                <a:cubicBezTo>
                  <a:pt x="67483" y="655529"/>
                  <a:pt x="62362" y="596521"/>
                  <a:pt x="50782" y="538620"/>
                </a:cubicBezTo>
                <a:cubicBezTo>
                  <a:pt x="46607" y="517743"/>
                  <a:pt x="41756" y="496990"/>
                  <a:pt x="38256" y="475990"/>
                </a:cubicBezTo>
                <a:cubicBezTo>
                  <a:pt x="19065" y="360843"/>
                  <a:pt x="37212" y="422753"/>
                  <a:pt x="13204" y="350729"/>
                </a:cubicBezTo>
                <a:cubicBezTo>
                  <a:pt x="8874" y="233825"/>
                  <a:pt x="678" y="116984"/>
                  <a:pt x="678" y="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 flipH="1">
                <a:off x="6312351" y="3390900"/>
                <a:ext cx="1864752" cy="963542"/>
              </a:xfrm>
              <a:prstGeom prst="wedgeRoundRectCallout">
                <a:avLst>
                  <a:gd name="adj1" fmla="val 69233"/>
                  <a:gd name="adj2" fmla="val 119092"/>
                  <a:gd name="adj3" fmla="val 16667"/>
                </a:avLst>
              </a:prstGeom>
              <a:noFill/>
              <a:ln w="15875" cap="rnd" cmpd="thickThin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solidFill>
                      <a:schemeClr val="tx1"/>
                    </a:solidFill>
                    <a:latin typeface="Karla" charset="0"/>
                    <a:ea typeface="Karla" charset="0"/>
                    <a:cs typeface="Karla" charset="0"/>
                  </a:rPr>
                  <a:t>Care este valoarea lui </a:t>
                </a:r>
                <a:r>
                  <a:rPr lang="en-US" i="1" dirty="0">
                    <a:solidFill>
                      <a:schemeClr val="tx1"/>
                    </a:solidFill>
                    <a:latin typeface="Karla" charset="0"/>
                    <a:ea typeface="Karla" charset="0"/>
                    <a:cs typeface="Karla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  <a:latin typeface="Karla" charset="0"/>
                    <a:ea typeface="Karla" charset="0"/>
                    <a:cs typeface="Karla" charset="0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entru</m:t>
                    </m:r>
                    <m:r>
                      <a:rPr lang="ro-R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acest</m:t>
                    </m:r>
                    <m:r>
                      <a:rPr lang="ro-R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Karla" charset="0"/>
                    <a:ea typeface="Karla" charset="0"/>
                    <a:cs typeface="Karla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12351" y="3390900"/>
                <a:ext cx="1864752" cy="963542"/>
              </a:xfrm>
              <a:prstGeom prst="wedgeRoundRectCallout">
                <a:avLst>
                  <a:gd name="adj1" fmla="val 69233"/>
                  <a:gd name="adj2" fmla="val 119092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15875" cap="rnd" cmpd="thickThin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1190" y="956458"/>
                <a:ext cx="2774799" cy="482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um</m:t>
                    </m:r>
                    <m:r>
                      <a:rPr lang="ro-RO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s</m:t>
                    </m:r>
                    <m:r>
                      <a:rPr lang="ro-RO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ă </m:t>
                    </m:r>
                    <m:r>
                      <m:rPr>
                        <m:sty m:val="p"/>
                      </m:rPr>
                      <a:rPr lang="ro-RO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g</m:t>
                    </m:r>
                    <m:r>
                      <a:rPr lang="ro-RO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ă</m:t>
                    </m:r>
                    <m:r>
                      <m:rPr>
                        <m:sty m:val="p"/>
                      </m:rPr>
                      <a:rPr lang="ro-RO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sim</m:t>
                    </m:r>
                    <m:r>
                      <a:rPr lang="ro-RO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?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90" y="956458"/>
                <a:ext cx="2774799" cy="482440"/>
              </a:xfrm>
              <a:prstGeom prst="rect">
                <a:avLst/>
              </a:prstGeom>
              <a:blipFill>
                <a:blip r:embed="rId4"/>
                <a:stretch>
                  <a:fillRect l="-3289" t="-5063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nector 2"/>
          <p:cNvSpPr/>
          <p:nvPr/>
        </p:nvSpPr>
        <p:spPr>
          <a:xfrm flipH="1">
            <a:off x="5773125" y="5071017"/>
            <a:ext cx="91440" cy="9144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ro-RO" dirty="0"/>
              <a:t> </a:t>
            </a:r>
            <a:r>
              <a:rPr lang="en-US" dirty="0"/>
              <a:t>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1190" y="956458"/>
                <a:ext cx="2774799" cy="482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um</m:t>
                    </m:r>
                    <m:r>
                      <a:rPr lang="ro-RO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s</m:t>
                    </m:r>
                    <m:r>
                      <a:rPr lang="ro-RO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ă </m:t>
                    </m:r>
                    <m:r>
                      <m:rPr>
                        <m:sty m:val="p"/>
                      </m:rPr>
                      <a:rPr lang="ro-RO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g</m:t>
                    </m:r>
                    <m:r>
                      <a:rPr lang="ro-RO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ă</m:t>
                    </m:r>
                    <m:r>
                      <m:rPr>
                        <m:sty m:val="p"/>
                      </m:rPr>
                      <a:rPr lang="ro-RO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sim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?</m:t>
                    </m:r>
                  </m:oMath>
                </a14:m>
                <a:endParaRPr lang="en-US" sz="2400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90" y="956458"/>
                <a:ext cx="2774799" cy="482440"/>
              </a:xfrm>
              <a:prstGeom prst="rect">
                <a:avLst/>
              </a:prstGeom>
              <a:blipFill>
                <a:blip r:embed="rId2"/>
                <a:stretch>
                  <a:fillRect l="-3289" t="-5063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7013897" y="1979112"/>
            <a:ext cx="45719" cy="3118981"/>
          </a:xfrm>
          <a:custGeom>
            <a:avLst/>
            <a:gdLst>
              <a:gd name="connsiteX0" fmla="*/ 88360 w 188568"/>
              <a:gd name="connsiteY0" fmla="*/ 3056351 h 3056351"/>
              <a:gd name="connsiteX1" fmla="*/ 75834 w 188568"/>
              <a:gd name="connsiteY1" fmla="*/ 2906039 h 3056351"/>
              <a:gd name="connsiteX2" fmla="*/ 63308 w 188568"/>
              <a:gd name="connsiteY2" fmla="*/ 2843409 h 3056351"/>
              <a:gd name="connsiteX3" fmla="*/ 38256 w 188568"/>
              <a:gd name="connsiteY3" fmla="*/ 2743200 h 3056351"/>
              <a:gd name="connsiteX4" fmla="*/ 13204 w 188568"/>
              <a:gd name="connsiteY4" fmla="*/ 2655518 h 3056351"/>
              <a:gd name="connsiteX5" fmla="*/ 13204 w 188568"/>
              <a:gd name="connsiteY5" fmla="*/ 2242159 h 3056351"/>
              <a:gd name="connsiteX6" fmla="*/ 38256 w 188568"/>
              <a:gd name="connsiteY6" fmla="*/ 2204581 h 3056351"/>
              <a:gd name="connsiteX7" fmla="*/ 50782 w 188568"/>
              <a:gd name="connsiteY7" fmla="*/ 2167003 h 3056351"/>
              <a:gd name="connsiteX8" fmla="*/ 75834 w 188568"/>
              <a:gd name="connsiteY8" fmla="*/ 2116899 h 3056351"/>
              <a:gd name="connsiteX9" fmla="*/ 100886 w 188568"/>
              <a:gd name="connsiteY9" fmla="*/ 2016691 h 3056351"/>
              <a:gd name="connsiteX10" fmla="*/ 138464 w 188568"/>
              <a:gd name="connsiteY10" fmla="*/ 1929009 h 3056351"/>
              <a:gd name="connsiteX11" fmla="*/ 150990 w 188568"/>
              <a:gd name="connsiteY11" fmla="*/ 1878905 h 3056351"/>
              <a:gd name="connsiteX12" fmla="*/ 163516 w 188568"/>
              <a:gd name="connsiteY12" fmla="*/ 1841327 h 3056351"/>
              <a:gd name="connsiteX13" fmla="*/ 188568 w 188568"/>
              <a:gd name="connsiteY13" fmla="*/ 1753644 h 3056351"/>
              <a:gd name="connsiteX14" fmla="*/ 163516 w 188568"/>
              <a:gd name="connsiteY14" fmla="*/ 1590806 h 3056351"/>
              <a:gd name="connsiteX15" fmla="*/ 150990 w 188568"/>
              <a:gd name="connsiteY15" fmla="*/ 1528176 h 3056351"/>
              <a:gd name="connsiteX16" fmla="*/ 125938 w 188568"/>
              <a:gd name="connsiteY16" fmla="*/ 1453020 h 3056351"/>
              <a:gd name="connsiteX17" fmla="*/ 75834 w 188568"/>
              <a:gd name="connsiteY17" fmla="*/ 713984 h 3056351"/>
              <a:gd name="connsiteX18" fmla="*/ 50782 w 188568"/>
              <a:gd name="connsiteY18" fmla="*/ 538620 h 3056351"/>
              <a:gd name="connsiteX19" fmla="*/ 38256 w 188568"/>
              <a:gd name="connsiteY19" fmla="*/ 475990 h 3056351"/>
              <a:gd name="connsiteX20" fmla="*/ 13204 w 188568"/>
              <a:gd name="connsiteY20" fmla="*/ 350729 h 3056351"/>
              <a:gd name="connsiteX21" fmla="*/ 678 w 188568"/>
              <a:gd name="connsiteY21" fmla="*/ 0 h 30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8568" h="3056351">
                <a:moveTo>
                  <a:pt x="88360" y="3056351"/>
                </a:moveTo>
                <a:cubicBezTo>
                  <a:pt x="84185" y="3006247"/>
                  <a:pt x="81709" y="2955972"/>
                  <a:pt x="75834" y="2906039"/>
                </a:cubicBezTo>
                <a:cubicBezTo>
                  <a:pt x="73346" y="2884895"/>
                  <a:pt x="68095" y="2864154"/>
                  <a:pt x="63308" y="2843409"/>
                </a:cubicBezTo>
                <a:cubicBezTo>
                  <a:pt x="55566" y="2809860"/>
                  <a:pt x="46607" y="2776603"/>
                  <a:pt x="38256" y="2743200"/>
                </a:cubicBezTo>
                <a:cubicBezTo>
                  <a:pt x="22528" y="2680288"/>
                  <a:pt x="31174" y="2709427"/>
                  <a:pt x="13204" y="2655518"/>
                </a:cubicBezTo>
                <a:cubicBezTo>
                  <a:pt x="3305" y="2497137"/>
                  <a:pt x="-10755" y="2401885"/>
                  <a:pt x="13204" y="2242159"/>
                </a:cubicBezTo>
                <a:cubicBezTo>
                  <a:pt x="15437" y="2227271"/>
                  <a:pt x="31523" y="2218046"/>
                  <a:pt x="38256" y="2204581"/>
                </a:cubicBezTo>
                <a:cubicBezTo>
                  <a:pt x="44161" y="2192771"/>
                  <a:pt x="45581" y="2179139"/>
                  <a:pt x="50782" y="2167003"/>
                </a:cubicBezTo>
                <a:cubicBezTo>
                  <a:pt x="58138" y="2149840"/>
                  <a:pt x="68478" y="2134062"/>
                  <a:pt x="75834" y="2116899"/>
                </a:cubicBezTo>
                <a:cubicBezTo>
                  <a:pt x="93014" y="2076813"/>
                  <a:pt x="89123" y="2063744"/>
                  <a:pt x="100886" y="2016691"/>
                </a:cubicBezTo>
                <a:cubicBezTo>
                  <a:pt x="116439" y="1954481"/>
                  <a:pt x="111578" y="2000706"/>
                  <a:pt x="138464" y="1929009"/>
                </a:cubicBezTo>
                <a:cubicBezTo>
                  <a:pt x="144509" y="1912890"/>
                  <a:pt x="146261" y="1895458"/>
                  <a:pt x="150990" y="1878905"/>
                </a:cubicBezTo>
                <a:cubicBezTo>
                  <a:pt x="154617" y="1866209"/>
                  <a:pt x="159889" y="1854023"/>
                  <a:pt x="163516" y="1841327"/>
                </a:cubicBezTo>
                <a:cubicBezTo>
                  <a:pt x="194973" y="1731228"/>
                  <a:pt x="158535" y="1843743"/>
                  <a:pt x="188568" y="1753644"/>
                </a:cubicBezTo>
                <a:cubicBezTo>
                  <a:pt x="168846" y="1576150"/>
                  <a:pt x="187623" y="1699286"/>
                  <a:pt x="163516" y="1590806"/>
                </a:cubicBezTo>
                <a:cubicBezTo>
                  <a:pt x="158898" y="1570023"/>
                  <a:pt x="156592" y="1548716"/>
                  <a:pt x="150990" y="1528176"/>
                </a:cubicBezTo>
                <a:cubicBezTo>
                  <a:pt x="144042" y="1502699"/>
                  <a:pt x="125938" y="1453020"/>
                  <a:pt x="125938" y="1453020"/>
                </a:cubicBezTo>
                <a:cubicBezTo>
                  <a:pt x="107209" y="685150"/>
                  <a:pt x="143497" y="1187623"/>
                  <a:pt x="75834" y="713984"/>
                </a:cubicBezTo>
                <a:cubicBezTo>
                  <a:pt x="67483" y="655529"/>
                  <a:pt x="62362" y="596521"/>
                  <a:pt x="50782" y="538620"/>
                </a:cubicBezTo>
                <a:cubicBezTo>
                  <a:pt x="46607" y="517743"/>
                  <a:pt x="41756" y="496990"/>
                  <a:pt x="38256" y="475990"/>
                </a:cubicBezTo>
                <a:cubicBezTo>
                  <a:pt x="19065" y="360843"/>
                  <a:pt x="37212" y="422753"/>
                  <a:pt x="13204" y="350729"/>
                </a:cubicBezTo>
                <a:cubicBezTo>
                  <a:pt x="8874" y="233825"/>
                  <a:pt x="678" y="116984"/>
                  <a:pt x="678" y="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 flipH="1">
            <a:off x="9133095" y="3831369"/>
            <a:ext cx="1351190" cy="523073"/>
          </a:xfrm>
          <a:prstGeom prst="wedgeRoundRectCallout">
            <a:avLst>
              <a:gd name="adj1" fmla="val 202113"/>
              <a:gd name="adj2" fmla="val 185117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rPr>
              <a:t>Sau acesta</a:t>
            </a:r>
            <a:r>
              <a:rPr lang="en-US" dirty="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rPr>
              <a:t>?</a:t>
            </a:r>
          </a:p>
        </p:txBody>
      </p:sp>
      <p:sp>
        <p:nvSpPr>
          <p:cNvPr id="10" name="Connector 9"/>
          <p:cNvSpPr/>
          <p:nvPr/>
        </p:nvSpPr>
        <p:spPr>
          <a:xfrm flipH="1">
            <a:off x="6991036" y="5076514"/>
            <a:ext cx="91440" cy="9144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3F545-A6FE-664D-9AAC-AE47A939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1" y="1461334"/>
            <a:ext cx="685799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ro-RO" dirty="0"/>
              <a:t> </a:t>
            </a:r>
            <a:r>
              <a:rPr lang="en-US" dirty="0"/>
              <a:t>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06799" y="6313606"/>
            <a:ext cx="2844800" cy="365125"/>
          </a:xfrm>
        </p:spPr>
        <p:txBody>
          <a:bodyPr/>
          <a:lstStyle/>
          <a:p>
            <a:fld id="{81B7CCDB-6D39-0547-B7B3-C80E39D6513A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958" y="902522"/>
                <a:ext cx="8622232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O idee simplă ar fi să facem media tuturor valilor </a:t>
                </a:r>
                <a:r>
                  <a:rPr 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y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=</m:t>
                    </m:r>
                    <m:f>
                      <m:fPr>
                        <m:ctrlPr>
                          <a:rPr lang="mr-IN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58" y="902522"/>
                <a:ext cx="8622232" cy="615874"/>
              </a:xfrm>
              <a:prstGeom prst="rect">
                <a:avLst/>
              </a:prstGeom>
              <a:blipFill>
                <a:blip r:embed="rId2"/>
                <a:stretch>
                  <a:fillRect l="-1132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7302674" y="1831686"/>
            <a:ext cx="66722" cy="1800862"/>
          </a:xfrm>
          <a:prstGeom prst="straightConnector1">
            <a:avLst/>
          </a:prstGeom>
          <a:ln>
            <a:solidFill>
              <a:schemeClr val="tx2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7193073" y="714316"/>
            <a:ext cx="352646" cy="1770518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256955" y="1957841"/>
            <a:ext cx="45719" cy="3118981"/>
          </a:xfrm>
          <a:custGeom>
            <a:avLst/>
            <a:gdLst>
              <a:gd name="connsiteX0" fmla="*/ 88360 w 188568"/>
              <a:gd name="connsiteY0" fmla="*/ 3056351 h 3056351"/>
              <a:gd name="connsiteX1" fmla="*/ 75834 w 188568"/>
              <a:gd name="connsiteY1" fmla="*/ 2906039 h 3056351"/>
              <a:gd name="connsiteX2" fmla="*/ 63308 w 188568"/>
              <a:gd name="connsiteY2" fmla="*/ 2843409 h 3056351"/>
              <a:gd name="connsiteX3" fmla="*/ 38256 w 188568"/>
              <a:gd name="connsiteY3" fmla="*/ 2743200 h 3056351"/>
              <a:gd name="connsiteX4" fmla="*/ 13204 w 188568"/>
              <a:gd name="connsiteY4" fmla="*/ 2655518 h 3056351"/>
              <a:gd name="connsiteX5" fmla="*/ 13204 w 188568"/>
              <a:gd name="connsiteY5" fmla="*/ 2242159 h 3056351"/>
              <a:gd name="connsiteX6" fmla="*/ 38256 w 188568"/>
              <a:gd name="connsiteY6" fmla="*/ 2204581 h 3056351"/>
              <a:gd name="connsiteX7" fmla="*/ 50782 w 188568"/>
              <a:gd name="connsiteY7" fmla="*/ 2167003 h 3056351"/>
              <a:gd name="connsiteX8" fmla="*/ 75834 w 188568"/>
              <a:gd name="connsiteY8" fmla="*/ 2116899 h 3056351"/>
              <a:gd name="connsiteX9" fmla="*/ 100886 w 188568"/>
              <a:gd name="connsiteY9" fmla="*/ 2016691 h 3056351"/>
              <a:gd name="connsiteX10" fmla="*/ 138464 w 188568"/>
              <a:gd name="connsiteY10" fmla="*/ 1929009 h 3056351"/>
              <a:gd name="connsiteX11" fmla="*/ 150990 w 188568"/>
              <a:gd name="connsiteY11" fmla="*/ 1878905 h 3056351"/>
              <a:gd name="connsiteX12" fmla="*/ 163516 w 188568"/>
              <a:gd name="connsiteY12" fmla="*/ 1841327 h 3056351"/>
              <a:gd name="connsiteX13" fmla="*/ 188568 w 188568"/>
              <a:gd name="connsiteY13" fmla="*/ 1753644 h 3056351"/>
              <a:gd name="connsiteX14" fmla="*/ 163516 w 188568"/>
              <a:gd name="connsiteY14" fmla="*/ 1590806 h 3056351"/>
              <a:gd name="connsiteX15" fmla="*/ 150990 w 188568"/>
              <a:gd name="connsiteY15" fmla="*/ 1528176 h 3056351"/>
              <a:gd name="connsiteX16" fmla="*/ 125938 w 188568"/>
              <a:gd name="connsiteY16" fmla="*/ 1453020 h 3056351"/>
              <a:gd name="connsiteX17" fmla="*/ 75834 w 188568"/>
              <a:gd name="connsiteY17" fmla="*/ 713984 h 3056351"/>
              <a:gd name="connsiteX18" fmla="*/ 50782 w 188568"/>
              <a:gd name="connsiteY18" fmla="*/ 538620 h 3056351"/>
              <a:gd name="connsiteX19" fmla="*/ 38256 w 188568"/>
              <a:gd name="connsiteY19" fmla="*/ 475990 h 3056351"/>
              <a:gd name="connsiteX20" fmla="*/ 13204 w 188568"/>
              <a:gd name="connsiteY20" fmla="*/ 350729 h 3056351"/>
              <a:gd name="connsiteX21" fmla="*/ 678 w 188568"/>
              <a:gd name="connsiteY21" fmla="*/ 0 h 30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8568" h="3056351">
                <a:moveTo>
                  <a:pt x="88360" y="3056351"/>
                </a:moveTo>
                <a:cubicBezTo>
                  <a:pt x="84185" y="3006247"/>
                  <a:pt x="81709" y="2955972"/>
                  <a:pt x="75834" y="2906039"/>
                </a:cubicBezTo>
                <a:cubicBezTo>
                  <a:pt x="73346" y="2884895"/>
                  <a:pt x="68095" y="2864154"/>
                  <a:pt x="63308" y="2843409"/>
                </a:cubicBezTo>
                <a:cubicBezTo>
                  <a:pt x="55566" y="2809860"/>
                  <a:pt x="46607" y="2776603"/>
                  <a:pt x="38256" y="2743200"/>
                </a:cubicBezTo>
                <a:cubicBezTo>
                  <a:pt x="22528" y="2680288"/>
                  <a:pt x="31174" y="2709427"/>
                  <a:pt x="13204" y="2655518"/>
                </a:cubicBezTo>
                <a:cubicBezTo>
                  <a:pt x="3305" y="2497137"/>
                  <a:pt x="-10755" y="2401885"/>
                  <a:pt x="13204" y="2242159"/>
                </a:cubicBezTo>
                <a:cubicBezTo>
                  <a:pt x="15437" y="2227271"/>
                  <a:pt x="31523" y="2218046"/>
                  <a:pt x="38256" y="2204581"/>
                </a:cubicBezTo>
                <a:cubicBezTo>
                  <a:pt x="44161" y="2192771"/>
                  <a:pt x="45581" y="2179139"/>
                  <a:pt x="50782" y="2167003"/>
                </a:cubicBezTo>
                <a:cubicBezTo>
                  <a:pt x="58138" y="2149840"/>
                  <a:pt x="68478" y="2134062"/>
                  <a:pt x="75834" y="2116899"/>
                </a:cubicBezTo>
                <a:cubicBezTo>
                  <a:pt x="93014" y="2076813"/>
                  <a:pt x="89123" y="2063744"/>
                  <a:pt x="100886" y="2016691"/>
                </a:cubicBezTo>
                <a:cubicBezTo>
                  <a:pt x="116439" y="1954481"/>
                  <a:pt x="111578" y="2000706"/>
                  <a:pt x="138464" y="1929009"/>
                </a:cubicBezTo>
                <a:cubicBezTo>
                  <a:pt x="144509" y="1912890"/>
                  <a:pt x="146261" y="1895458"/>
                  <a:pt x="150990" y="1878905"/>
                </a:cubicBezTo>
                <a:cubicBezTo>
                  <a:pt x="154617" y="1866209"/>
                  <a:pt x="159889" y="1854023"/>
                  <a:pt x="163516" y="1841327"/>
                </a:cubicBezTo>
                <a:cubicBezTo>
                  <a:pt x="194973" y="1731228"/>
                  <a:pt x="158535" y="1843743"/>
                  <a:pt x="188568" y="1753644"/>
                </a:cubicBezTo>
                <a:cubicBezTo>
                  <a:pt x="168846" y="1576150"/>
                  <a:pt x="187623" y="1699286"/>
                  <a:pt x="163516" y="1590806"/>
                </a:cubicBezTo>
                <a:cubicBezTo>
                  <a:pt x="158898" y="1570023"/>
                  <a:pt x="156592" y="1548716"/>
                  <a:pt x="150990" y="1528176"/>
                </a:cubicBezTo>
                <a:cubicBezTo>
                  <a:pt x="144042" y="1502699"/>
                  <a:pt x="125938" y="1453020"/>
                  <a:pt x="125938" y="1453020"/>
                </a:cubicBezTo>
                <a:cubicBezTo>
                  <a:pt x="107209" y="685150"/>
                  <a:pt x="143497" y="1187623"/>
                  <a:pt x="75834" y="713984"/>
                </a:cubicBezTo>
                <a:cubicBezTo>
                  <a:pt x="67483" y="655529"/>
                  <a:pt x="62362" y="596521"/>
                  <a:pt x="50782" y="538620"/>
                </a:cubicBezTo>
                <a:cubicBezTo>
                  <a:pt x="46607" y="517743"/>
                  <a:pt x="41756" y="496990"/>
                  <a:pt x="38256" y="475990"/>
                </a:cubicBezTo>
                <a:cubicBezTo>
                  <a:pt x="19065" y="360843"/>
                  <a:pt x="37212" y="422753"/>
                  <a:pt x="13204" y="350729"/>
                </a:cubicBezTo>
                <a:cubicBezTo>
                  <a:pt x="8874" y="233825"/>
                  <a:pt x="678" y="116984"/>
                  <a:pt x="678" y="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nector 11"/>
          <p:cNvSpPr/>
          <p:nvPr/>
        </p:nvSpPr>
        <p:spPr>
          <a:xfrm flipH="1">
            <a:off x="7226571" y="5076514"/>
            <a:ext cx="91440" cy="9144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017818" y="3632548"/>
            <a:ext cx="4765964" cy="0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46D22-A807-1A44-A630-F0243851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1" y="1461334"/>
            <a:ext cx="685799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Predic</a:t>
            </a:r>
            <a:r>
              <a:rPr lang="ro-RO" dirty="0"/>
              <a:t>ție</a:t>
            </a:r>
            <a:r>
              <a:rPr lang="en-US" dirty="0"/>
              <a:t> vs. </a:t>
            </a:r>
            <a:r>
              <a:rPr lang="en-US" dirty="0" err="1"/>
              <a:t>Estima</a:t>
            </a:r>
            <a:r>
              <a:rPr lang="ro-RO" dirty="0"/>
              <a:t>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4" y="1177758"/>
                <a:ext cx="11009294" cy="5035152"/>
              </a:xfrm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Pentru unele probleme, ceea ce este important este obținerea</a:t>
                </a:r>
                <a14:m>
                  <m:oMath xmlns:m="http://schemas.openxmlformats.org/officeDocument/2006/math">
                    <m: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lui</m:t>
                    </m:r>
                    <m: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, </a:t>
                </a:r>
                <a:r>
                  <a:rPr lang="ro-RO" sz="2400" dirty="0">
                    <a:latin typeface="Karla" charset="0"/>
                    <a:ea typeface="Karla" charset="0"/>
                    <a:cs typeface="Karla" charset="0"/>
                  </a:rPr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stimat</m:t>
                    </m:r>
                    <m: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lui</m:t>
                    </m:r>
                    <m: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. </a:t>
                </a:r>
                <a:r>
                  <a:rPr lang="ro-RO" sz="2400" dirty="0">
                    <a:latin typeface="Karla" charset="0"/>
                    <a:ea typeface="Karla" charset="0"/>
                    <a:cs typeface="Karla" charset="0"/>
                  </a:rPr>
                  <a:t>Aceste probleme se numesc probleme de </a:t>
                </a:r>
                <a:r>
                  <a:rPr lang="en-US" sz="2400" b="1" i="1" dirty="0" err="1">
                    <a:latin typeface="Karla" charset="0"/>
                    <a:ea typeface="Karla" charset="0"/>
                    <a:cs typeface="Karla" charset="0"/>
                  </a:rPr>
                  <a:t>inferen</a:t>
                </a:r>
                <a:r>
                  <a:rPr lang="ro-RO" sz="2400" b="1" i="1" dirty="0">
                    <a:latin typeface="Karla" charset="0"/>
                    <a:ea typeface="Karla" charset="0"/>
                    <a:cs typeface="Karla" charset="0"/>
                  </a:rPr>
                  <a:t>ță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. </a:t>
                </a:r>
              </a:p>
              <a:p>
                <a:pPr>
                  <a:spcAft>
                    <a:spcPts val="1800"/>
                  </a:spcAft>
                </a:pPr>
                <a:r>
                  <a:rPr lang="da-DK" sz="2400" dirty="0">
                    <a:latin typeface="Karla" charset="0"/>
                    <a:ea typeface="Karla" charset="0"/>
                    <a:cs typeface="Karla" charset="0"/>
                  </a:rPr>
                  <a:t>Când folosim un set de măsurători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,1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, 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pentru a prezice o valoare pentru variabila de răspuns, </a:t>
                </a:r>
                <a:r>
                  <a:rPr lang="en-US" sz="2400" dirty="0" err="1">
                    <a:latin typeface="Karla" charset="0"/>
                    <a:ea typeface="Karla" charset="0"/>
                    <a:cs typeface="Karla" charset="0"/>
                  </a:rPr>
                  <a:t>notăm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400" b="1" i="1" dirty="0">
                    <a:latin typeface="Karla" charset="0"/>
                    <a:ea typeface="Karla" charset="0"/>
                    <a:cs typeface="Karla" charset="0"/>
                  </a:rPr>
                  <a:t>pre</a:t>
                </a:r>
                <a:r>
                  <a:rPr lang="ro-RO" sz="2400" b="1" i="1" dirty="0">
                    <a:latin typeface="Karla" charset="0"/>
                    <a:ea typeface="Karla" charset="0"/>
                    <a:cs typeface="Karla" charset="0"/>
                  </a:rPr>
                  <a:t>dicția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latin typeface="Karla" charset="0"/>
                    <a:ea typeface="Karla" charset="0"/>
                    <a:cs typeface="Karla" charset="0"/>
                  </a:rPr>
                  <a:t>cu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:</a:t>
                </a:r>
              </a:p>
              <a:p>
                <a:pPr marL="274320">
                  <a:spcBef>
                    <a:spcPts val="24"/>
                  </a:spcBef>
                  <a:spcAft>
                    <a:spcPts val="1800"/>
                  </a:spcAft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𝑓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,1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, 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.</a:t>
                </a:r>
                <a:endParaRPr lang="en-US" sz="2400" i="1" dirty="0">
                  <a:latin typeface="Karla" charset="0"/>
                  <a:ea typeface="Karla" charset="0"/>
                  <a:cs typeface="Karla" charset="0"/>
                </a:endParaRPr>
              </a:p>
              <a:p>
                <a:pPr>
                  <a:spcBef>
                    <a:spcPts val="3024"/>
                  </a:spcBef>
                  <a:spcAft>
                    <a:spcPts val="1800"/>
                  </a:spcAft>
                </a:pPr>
                <a:r>
                  <a:rPr lang="en-US" sz="2400" dirty="0" err="1">
                    <a:latin typeface="Karla" charset="0"/>
                    <a:ea typeface="Karla" charset="0"/>
                    <a:cs typeface="Karla" charset="0"/>
                  </a:rPr>
                  <a:t>Pentru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latin typeface="Karla" charset="0"/>
                    <a:ea typeface="Karla" charset="0"/>
                    <a:cs typeface="Karla" charset="0"/>
                  </a:rPr>
                  <a:t>alte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probleme, nu ne pasă de forma specifică a</a:t>
                </a:r>
                <a14:m>
                  <m:oMath xmlns:m="http://schemas.openxmlformats.org/officeDocument/2006/math">
                    <m: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lui</m:t>
                    </m:r>
                    <m:r>
                      <a:rPr lang="ro-RO" sz="2400" b="0" i="0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, </a:t>
                </a:r>
                <a:r>
                  <a:rPr lang="pt-BR" sz="2400" dirty="0">
                    <a:latin typeface="Karla" charset="0"/>
                    <a:ea typeface="Karla" charset="0"/>
                    <a:cs typeface="Karla" charset="0"/>
                  </a:rPr>
                  <a:t>vrem doar să ne </a:t>
                </a:r>
                <a:r>
                  <a:rPr lang="ro-RO" sz="2400" dirty="0">
                    <a:latin typeface="Karla" charset="0"/>
                    <a:ea typeface="Karla" charset="0"/>
                    <a:cs typeface="Karla" charset="0"/>
                  </a:rPr>
                  <a:t>asigurăm că</a:t>
                </a:r>
                <a:r>
                  <a:rPr lang="pt-BR" sz="2400" dirty="0">
                    <a:latin typeface="Karla" charset="0"/>
                    <a:ea typeface="Karla" charset="0"/>
                    <a:cs typeface="Karla" charset="0"/>
                  </a:rPr>
                  <a:t> predicțiile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latin typeface="Karla" charset="0"/>
                    <a:ea typeface="Karla" charset="0"/>
                    <a:cs typeface="Karla" charset="0"/>
                  </a:rPr>
                  <a:t>sunt cât se poate de apropiate de valorile observate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. </a:t>
                </a:r>
                <a:r>
                  <a:rPr lang="ro-RO" sz="2400" dirty="0">
                    <a:latin typeface="Karla" charset="0"/>
                    <a:ea typeface="Karla" charset="0"/>
                    <a:cs typeface="Karla" charset="0"/>
                  </a:rPr>
                  <a:t>Aceste probleme se numesc probleme de </a:t>
                </a:r>
                <a:r>
                  <a:rPr lang="ro-RO" sz="2400" b="1" i="1" dirty="0">
                    <a:latin typeface="Karla" charset="0"/>
                    <a:ea typeface="Karla" charset="0"/>
                    <a:cs typeface="Karla" charset="0"/>
                  </a:rPr>
                  <a:t>predicție/prognoză</a:t>
                </a:r>
                <a:r>
                  <a:rPr lang="en-US" sz="2400" b="1" i="1" dirty="0">
                    <a:latin typeface="Karla" charset="0"/>
                    <a:ea typeface="Karla" charset="0"/>
                    <a:cs typeface="Karla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4" y="1177758"/>
                <a:ext cx="11009294" cy="5035152"/>
              </a:xfrm>
              <a:blipFill>
                <a:blip r:embed="rId2"/>
                <a:stretch>
                  <a:fillRect l="-886" t="-484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E446D22-A807-1A44-A630-F0243851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717" y="1509164"/>
            <a:ext cx="6857999" cy="4571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0" y="264361"/>
            <a:ext cx="11493416" cy="767276"/>
          </a:xfrm>
        </p:spPr>
        <p:txBody>
          <a:bodyPr/>
          <a:lstStyle/>
          <a:p>
            <a:r>
              <a:rPr lang="ro-RO" dirty="0"/>
              <a:t>Model Simplu de Predicție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8066" y="6378884"/>
            <a:ext cx="2844800" cy="365125"/>
          </a:xfrm>
        </p:spPr>
        <p:txBody>
          <a:bodyPr/>
          <a:lstStyle/>
          <a:p>
            <a:fld id="{81B7CCDB-6D39-0547-B7B3-C80E39D6513A}" type="slidenum">
              <a:rPr lang="en-US" smtClean="0"/>
              <a:t>16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0170" y="6378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D39162-75B0-0D4E-BD90-7F73BB12168F}"/>
              </a:ext>
            </a:extLst>
          </p:cNvPr>
          <p:cNvGrpSpPr/>
          <p:nvPr/>
        </p:nvGrpSpPr>
        <p:grpSpPr>
          <a:xfrm>
            <a:off x="7415886" y="1996406"/>
            <a:ext cx="4571159" cy="3559483"/>
            <a:chOff x="7428078" y="1948576"/>
            <a:chExt cx="4571159" cy="3559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472486" y="1948576"/>
                  <a:ext cx="2526751" cy="966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o-RO" dirty="0">
                      <a:ea typeface="Karla" charset="0"/>
                      <a:cs typeface="Karla" charset="0"/>
                    </a:rPr>
                    <a:t>C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are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ar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fi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un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bun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ro-RO" dirty="0">
                      <a:latin typeface="Karla" charset="0"/>
                      <a:ea typeface="Karla" charset="0"/>
                      <a:cs typeface="Karla" charset="0"/>
                    </a:rPr>
                    <a:t> p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entru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un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dirty="0">
                      <a:latin typeface="Karla" charset="0"/>
                      <a:ea typeface="Karla" charset="0"/>
                      <a:cs typeface="Karla" charset="0"/>
                    </a:rPr>
                    <a:t>?</a:t>
                  </a:r>
                </a:p>
                <a:p>
                  <a:endParaRPr lang="en-US" dirty="0">
                    <a:latin typeface="Karla" charset="0"/>
                    <a:ea typeface="Karla" charset="0"/>
                    <a:cs typeface="Karla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2486" y="1948576"/>
                  <a:ext cx="2526751" cy="966162"/>
                </a:xfrm>
                <a:prstGeom prst="rect">
                  <a:avLst/>
                </a:prstGeom>
                <a:blipFill>
                  <a:blip r:embed="rId4"/>
                  <a:stretch>
                    <a:fillRect l="-2174" t="-2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3A4D2B-2BEF-FC46-B8BE-CB2B553B5DF4}"/>
                </a:ext>
              </a:extLst>
            </p:cNvPr>
            <p:cNvGrpSpPr/>
            <p:nvPr/>
          </p:nvGrpSpPr>
          <p:grpSpPr>
            <a:xfrm>
              <a:off x="7428078" y="2018942"/>
              <a:ext cx="573106" cy="3489117"/>
              <a:chOff x="7428078" y="2018942"/>
              <a:chExt cx="573106" cy="348911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B94280D-BC2F-A747-A334-DCD560BD78EA}"/>
                  </a:ext>
                </a:extLst>
              </p:cNvPr>
              <p:cNvSpPr/>
              <p:nvPr/>
            </p:nvSpPr>
            <p:spPr>
              <a:xfrm>
                <a:off x="7628351" y="5035463"/>
                <a:ext cx="114130" cy="10972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14D6FD4-23DF-4546-8FA3-862622CEABB7}"/>
                  </a:ext>
                </a:extLst>
              </p:cNvPr>
              <p:cNvGrpSpPr/>
              <p:nvPr/>
            </p:nvGrpSpPr>
            <p:grpSpPr>
              <a:xfrm>
                <a:off x="7428078" y="2018942"/>
                <a:ext cx="573106" cy="3489117"/>
                <a:chOff x="7428078" y="2131956"/>
                <a:chExt cx="573106" cy="34891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0731E38F-93F2-A649-AC80-6DF519DB7D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8078" y="5130874"/>
                      <a:ext cx="573106" cy="4901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Karla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Karla" pitchFamily="2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  <a:ea typeface="Karla" pitchFamily="2" charset="0"/>
                                  </a:rPr>
                                  <m:t>𝑞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latin typeface="Karla" pitchFamily="2" charset="0"/>
                        <a:ea typeface="Karl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0731E38F-93F2-A649-AC80-6DF519DB7D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8078" y="5130874"/>
                      <a:ext cx="573106" cy="4901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61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" name="Freeform 5"/>
                <p:cNvSpPr/>
                <p:nvPr/>
              </p:nvSpPr>
              <p:spPr>
                <a:xfrm>
                  <a:off x="7665929" y="2131956"/>
                  <a:ext cx="50104" cy="3006247"/>
                </a:xfrm>
                <a:custGeom>
                  <a:avLst/>
                  <a:gdLst>
                    <a:gd name="connsiteX0" fmla="*/ 37578 w 50104"/>
                    <a:gd name="connsiteY0" fmla="*/ 3006247 h 3006247"/>
                    <a:gd name="connsiteX1" fmla="*/ 50104 w 50104"/>
                    <a:gd name="connsiteY1" fmla="*/ 814192 h 3006247"/>
                    <a:gd name="connsiteX2" fmla="*/ 37578 w 50104"/>
                    <a:gd name="connsiteY2" fmla="*/ 751562 h 3006247"/>
                    <a:gd name="connsiteX3" fmla="*/ 25052 w 50104"/>
                    <a:gd name="connsiteY3" fmla="*/ 613776 h 3006247"/>
                    <a:gd name="connsiteX4" fmla="*/ 12526 w 50104"/>
                    <a:gd name="connsiteY4" fmla="*/ 513568 h 3006247"/>
                    <a:gd name="connsiteX5" fmla="*/ 0 w 50104"/>
                    <a:gd name="connsiteY5" fmla="*/ 162839 h 3006247"/>
                    <a:gd name="connsiteX6" fmla="*/ 12526 w 50104"/>
                    <a:gd name="connsiteY6" fmla="*/ 112735 h 3006247"/>
                    <a:gd name="connsiteX7" fmla="*/ 12526 w 50104"/>
                    <a:gd name="connsiteY7" fmla="*/ 0 h 3006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104" h="3006247">
                      <a:moveTo>
                        <a:pt x="37578" y="3006247"/>
                      </a:moveTo>
                      <a:cubicBezTo>
                        <a:pt x="41753" y="2275562"/>
                        <a:pt x="50104" y="1544889"/>
                        <a:pt x="50104" y="814192"/>
                      </a:cubicBezTo>
                      <a:cubicBezTo>
                        <a:pt x="50104" y="792902"/>
                        <a:pt x="40219" y="772688"/>
                        <a:pt x="37578" y="751562"/>
                      </a:cubicBezTo>
                      <a:cubicBezTo>
                        <a:pt x="31858" y="705800"/>
                        <a:pt x="29880" y="659641"/>
                        <a:pt x="25052" y="613776"/>
                      </a:cubicBezTo>
                      <a:cubicBezTo>
                        <a:pt x="21528" y="580298"/>
                        <a:pt x="16701" y="546971"/>
                        <a:pt x="12526" y="513568"/>
                      </a:cubicBezTo>
                      <a:cubicBezTo>
                        <a:pt x="8351" y="396658"/>
                        <a:pt x="0" y="279823"/>
                        <a:pt x="0" y="162839"/>
                      </a:cubicBezTo>
                      <a:cubicBezTo>
                        <a:pt x="0" y="145624"/>
                        <a:pt x="11206" y="129900"/>
                        <a:pt x="12526" y="112735"/>
                      </a:cubicBezTo>
                      <a:cubicBezTo>
                        <a:pt x="15408" y="75267"/>
                        <a:pt x="12526" y="37578"/>
                        <a:pt x="12526" y="0"/>
                      </a:cubicBezTo>
                    </a:path>
                  </a:pathLst>
                </a:custGeom>
                <a:solidFill>
                  <a:srgbClr val="F9F9F9"/>
                </a:solidFill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F77CA-E6D2-0C4D-B979-24ED101EC170}"/>
              </a:ext>
            </a:extLst>
          </p:cNvPr>
          <p:cNvGrpSpPr/>
          <p:nvPr/>
        </p:nvGrpSpPr>
        <p:grpSpPr>
          <a:xfrm>
            <a:off x="7206836" y="3461251"/>
            <a:ext cx="4131913" cy="1374497"/>
            <a:chOff x="7219028" y="3413421"/>
            <a:chExt cx="4131913" cy="1374497"/>
          </a:xfrm>
        </p:grpSpPr>
        <p:sp>
          <p:nvSpPr>
            <p:cNvPr id="29" name="5-Point Star 28"/>
            <p:cNvSpPr/>
            <p:nvPr/>
          </p:nvSpPr>
          <p:spPr>
            <a:xfrm>
              <a:off x="7628351" y="3532484"/>
              <a:ext cx="200417" cy="221711"/>
            </a:xfrm>
            <a:prstGeom prst="star5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57C4E67-F7BA-1B4F-9CA5-15165EE834F1}"/>
                    </a:ext>
                  </a:extLst>
                </p:cNvPr>
                <p:cNvSpPr txBox="1"/>
                <p:nvPr/>
              </p:nvSpPr>
              <p:spPr>
                <a:xfrm>
                  <a:off x="9473183" y="4397170"/>
                  <a:ext cx="1877758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ea typeface="Karla" charset="0"/>
                    </a:rPr>
                    <a:t>Pre</a:t>
                  </a:r>
                  <a:r>
                    <a:rPr lang="ro-RO" dirty="0">
                      <a:ea typeface="Karla" charset="0"/>
                    </a:rPr>
                    <a:t>di</a:t>
                  </a:r>
                  <a:r>
                    <a:rPr lang="en-US" dirty="0">
                      <a:ea typeface="Karla" charset="0"/>
                    </a:rPr>
                    <a:t>c</a:t>
                  </a:r>
                  <a:r>
                    <a:rPr lang="ro-RO" dirty="0">
                      <a:ea typeface="Karla" charset="0"/>
                    </a:rPr>
                    <a:t>ția:</a:t>
                  </a:r>
                  <a:r>
                    <a:rPr lang="en-US" dirty="0">
                      <a:ea typeface="Karla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Karla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Karla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Karla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Karla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Karla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Karla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Karla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Karla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57C4E67-F7BA-1B4F-9CA5-15165EE83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183" y="4397170"/>
                  <a:ext cx="1877758" cy="390748"/>
                </a:xfrm>
                <a:prstGeom prst="rect">
                  <a:avLst/>
                </a:prstGeom>
                <a:blipFill>
                  <a:blip r:embed="rId6"/>
                  <a:stretch>
                    <a:fillRect l="-2597"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4DD8431-5EE5-D94C-BBAF-83030708D12D}"/>
                    </a:ext>
                  </a:extLst>
                </p:cNvPr>
                <p:cNvSpPr/>
                <p:nvPr/>
              </p:nvSpPr>
              <p:spPr>
                <a:xfrm>
                  <a:off x="7219028" y="3413421"/>
                  <a:ext cx="462755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Karla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Karla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4DD8431-5EE5-D94C-BBAF-83030708D1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028" y="3413421"/>
                  <a:ext cx="462755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563" r="-14474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040EF2-ACF6-A745-887C-84FC55FB1159}"/>
              </a:ext>
            </a:extLst>
          </p:cNvPr>
          <p:cNvGrpSpPr/>
          <p:nvPr/>
        </p:nvGrpSpPr>
        <p:grpSpPr>
          <a:xfrm>
            <a:off x="5495723" y="2747596"/>
            <a:ext cx="6060090" cy="1430651"/>
            <a:chOff x="5507915" y="2699766"/>
            <a:chExt cx="6060090" cy="143065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996A04-9B10-CA47-858C-0C31F5B71CEE}"/>
                </a:ext>
              </a:extLst>
            </p:cNvPr>
            <p:cNvGrpSpPr/>
            <p:nvPr/>
          </p:nvGrpSpPr>
          <p:grpSpPr>
            <a:xfrm>
              <a:off x="6601216" y="2699766"/>
              <a:ext cx="4966789" cy="1221745"/>
              <a:chOff x="6601216" y="2781958"/>
              <a:chExt cx="4966789" cy="122174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6601216" y="3167669"/>
                <a:ext cx="1114120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7742481" y="3750554"/>
                <a:ext cx="474593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719BBD0-1B95-AA48-9295-5FEB43688998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254" y="2781958"/>
                    <a:ext cx="2526751" cy="12217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/>
                    <a:r>
                      <a:rPr lang="en-US" dirty="0" err="1">
                        <a:latin typeface="Karla" charset="0"/>
                        <a:ea typeface="Karla" charset="0"/>
                        <a:cs typeface="Karla" charset="0"/>
                      </a:rPr>
                      <a:t>Găsi</a:t>
                    </a:r>
                    <a:r>
                      <a:rPr lang="ro-RO" dirty="0">
                        <a:latin typeface="Karla" charset="0"/>
                        <a:ea typeface="Karla" charset="0"/>
                        <a:cs typeface="Karla" charset="0"/>
                      </a:rPr>
                      <a:t>m</a:t>
                    </a:r>
                    <a:r>
                      <a:rPr lang="en-US" dirty="0">
                        <a:latin typeface="Karla" charset="0"/>
                        <a:ea typeface="Karla" charset="0"/>
                        <a:cs typeface="Karla" charset="0"/>
                      </a:rPr>
                      <a:t> distanțe față de toate celelalte puncte</a:t>
                    </a:r>
                    <a:r>
                      <a:rPr lang="ro-RO" dirty="0">
                        <a:latin typeface="Karla" charset="0"/>
                        <a:ea typeface="Karla" charset="0"/>
                        <a:cs typeface="Karla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)</m:t>
                        </m:r>
                      </m:oMath>
                    </a14:m>
                    <a:endParaRPr lang="en-US" dirty="0">
                      <a:latin typeface="Karla" charset="0"/>
                      <a:ea typeface="Karla" charset="0"/>
                      <a:cs typeface="Karla" charset="0"/>
                    </a:endParaRPr>
                  </a:p>
                  <a:p>
                    <a:endParaRPr lang="en-US" dirty="0">
                      <a:latin typeface="Karla" charset="0"/>
                      <a:ea typeface="Karla" charset="0"/>
                      <a:cs typeface="Karla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719BBD0-1B95-AA48-9295-5FEB43688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1254" y="2781958"/>
                    <a:ext cx="2526751" cy="122174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3000" r="-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811025-CF39-6F45-98A9-92E5C7B7D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7915" y="4130417"/>
              <a:ext cx="218191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784887" y="3139592"/>
            <a:ext cx="4301005" cy="1554010"/>
            <a:chOff x="7797079" y="3091762"/>
            <a:chExt cx="4301005" cy="15540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D6B86BF-BE0F-2948-BBC2-5B8DF7A859C2}"/>
                </a:ext>
              </a:extLst>
            </p:cNvPr>
            <p:cNvGrpSpPr/>
            <p:nvPr/>
          </p:nvGrpSpPr>
          <p:grpSpPr>
            <a:xfrm>
              <a:off x="8104340" y="3424027"/>
              <a:ext cx="3993744" cy="1221745"/>
              <a:chOff x="8104340" y="3424027"/>
              <a:chExt cx="3993744" cy="12217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1BA71BA-9145-5D40-93DD-F60C475CECD0}"/>
                      </a:ext>
                    </a:extLst>
                  </p:cNvPr>
                  <p:cNvSpPr txBox="1"/>
                  <p:nvPr/>
                </p:nvSpPr>
                <p:spPr>
                  <a:xfrm>
                    <a:off x="9492233" y="3424027"/>
                    <a:ext cx="2605851" cy="12217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ro-RO" dirty="0">
                      <a:latin typeface="Karla" charset="0"/>
                      <a:ea typeface="Karla" charset="0"/>
                      <a:cs typeface="Karla" charset="0"/>
                    </a:endParaRPr>
                  </a:p>
                  <a:p>
                    <a:r>
                      <a:rPr lang="ro-RO" dirty="0">
                        <a:latin typeface="Karla" charset="0"/>
                        <a:ea typeface="Karla" charset="0"/>
                        <a:cs typeface="Karla" charset="0"/>
                      </a:rPr>
                      <a:t>Găsim</a:t>
                    </a:r>
                    <a:r>
                      <a:rPr lang="it-IT" dirty="0">
                        <a:latin typeface="Karla" charset="0"/>
                        <a:ea typeface="Karla" charset="0"/>
                        <a:cs typeface="Karla" charset="0"/>
                      </a:rPr>
                      <a:t> cel mai apropiat vecin</a:t>
                    </a:r>
                    <a:r>
                      <a:rPr lang="en-US" dirty="0">
                        <a:latin typeface="Karla" charset="0"/>
                        <a:ea typeface="Karla" charset="0"/>
                        <a:cs typeface="Karla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)</m:t>
                        </m:r>
                      </m:oMath>
                    </a14:m>
                    <a:endParaRPr lang="en-US" dirty="0">
                      <a:latin typeface="Karla" charset="0"/>
                      <a:ea typeface="Karla" charset="0"/>
                      <a:cs typeface="Karla" charset="0"/>
                    </a:endParaRPr>
                  </a:p>
                  <a:p>
                    <a:endParaRPr lang="en-US" dirty="0">
                      <a:latin typeface="Karla" charset="0"/>
                      <a:ea typeface="Karla" charset="0"/>
                      <a:cs typeface="Karla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1BA71BA-9145-5D40-93DD-F60C475CEC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2233" y="3424027"/>
                    <a:ext cx="2605851" cy="122174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Freeform 27"/>
              <p:cNvSpPr/>
              <p:nvPr/>
            </p:nvSpPr>
            <p:spPr>
              <a:xfrm>
                <a:off x="8104340" y="3494418"/>
                <a:ext cx="375781" cy="426229"/>
              </a:xfrm>
              <a:custGeom>
                <a:avLst/>
                <a:gdLst>
                  <a:gd name="connsiteX0" fmla="*/ 162838 w 375781"/>
                  <a:gd name="connsiteY0" fmla="*/ 344 h 426229"/>
                  <a:gd name="connsiteX1" fmla="*/ 25052 w 375781"/>
                  <a:gd name="connsiteY1" fmla="*/ 37922 h 426229"/>
                  <a:gd name="connsiteX2" fmla="*/ 0 w 375781"/>
                  <a:gd name="connsiteY2" fmla="*/ 75500 h 426229"/>
                  <a:gd name="connsiteX3" fmla="*/ 37578 w 375781"/>
                  <a:gd name="connsiteY3" fmla="*/ 313494 h 426229"/>
                  <a:gd name="connsiteX4" fmla="*/ 75156 w 375781"/>
                  <a:gd name="connsiteY4" fmla="*/ 351072 h 426229"/>
                  <a:gd name="connsiteX5" fmla="*/ 100208 w 375781"/>
                  <a:gd name="connsiteY5" fmla="*/ 388650 h 426229"/>
                  <a:gd name="connsiteX6" fmla="*/ 137786 w 375781"/>
                  <a:gd name="connsiteY6" fmla="*/ 401177 h 426229"/>
                  <a:gd name="connsiteX7" fmla="*/ 187890 w 375781"/>
                  <a:gd name="connsiteY7" fmla="*/ 426229 h 426229"/>
                  <a:gd name="connsiteX8" fmla="*/ 338202 w 375781"/>
                  <a:gd name="connsiteY8" fmla="*/ 388650 h 426229"/>
                  <a:gd name="connsiteX9" fmla="*/ 350728 w 375781"/>
                  <a:gd name="connsiteY9" fmla="*/ 351072 h 426229"/>
                  <a:gd name="connsiteX10" fmla="*/ 375781 w 375781"/>
                  <a:gd name="connsiteY10" fmla="*/ 313494 h 426229"/>
                  <a:gd name="connsiteX11" fmla="*/ 363255 w 375781"/>
                  <a:gd name="connsiteY11" fmla="*/ 225812 h 426229"/>
                  <a:gd name="connsiteX12" fmla="*/ 250520 w 375781"/>
                  <a:gd name="connsiteY12" fmla="*/ 125604 h 426229"/>
                  <a:gd name="connsiteX13" fmla="*/ 187890 w 375781"/>
                  <a:gd name="connsiteY13" fmla="*/ 62974 h 426229"/>
                  <a:gd name="connsiteX14" fmla="*/ 162838 w 375781"/>
                  <a:gd name="connsiteY14" fmla="*/ 344 h 42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5781" h="426229">
                    <a:moveTo>
                      <a:pt x="162838" y="344"/>
                    </a:moveTo>
                    <a:cubicBezTo>
                      <a:pt x="135698" y="-3831"/>
                      <a:pt x="37235" y="31153"/>
                      <a:pt x="25052" y="37922"/>
                    </a:cubicBezTo>
                    <a:cubicBezTo>
                      <a:pt x="11892" y="45233"/>
                      <a:pt x="8351" y="62974"/>
                      <a:pt x="0" y="75500"/>
                    </a:cubicBezTo>
                    <a:cubicBezTo>
                      <a:pt x="5272" y="149302"/>
                      <a:pt x="-5841" y="244024"/>
                      <a:pt x="37578" y="313494"/>
                    </a:cubicBezTo>
                    <a:cubicBezTo>
                      <a:pt x="46967" y="328516"/>
                      <a:pt x="63815" y="337463"/>
                      <a:pt x="75156" y="351072"/>
                    </a:cubicBezTo>
                    <a:cubicBezTo>
                      <a:pt x="84794" y="362637"/>
                      <a:pt x="88453" y="379245"/>
                      <a:pt x="100208" y="388650"/>
                    </a:cubicBezTo>
                    <a:cubicBezTo>
                      <a:pt x="110518" y="396898"/>
                      <a:pt x="125650" y="395976"/>
                      <a:pt x="137786" y="401177"/>
                    </a:cubicBezTo>
                    <a:cubicBezTo>
                      <a:pt x="154949" y="408533"/>
                      <a:pt x="171189" y="417878"/>
                      <a:pt x="187890" y="426229"/>
                    </a:cubicBezTo>
                    <a:cubicBezTo>
                      <a:pt x="223998" y="421716"/>
                      <a:pt x="303824" y="423029"/>
                      <a:pt x="338202" y="388650"/>
                    </a:cubicBezTo>
                    <a:cubicBezTo>
                      <a:pt x="347538" y="379314"/>
                      <a:pt x="344823" y="362882"/>
                      <a:pt x="350728" y="351072"/>
                    </a:cubicBezTo>
                    <a:cubicBezTo>
                      <a:pt x="357461" y="337607"/>
                      <a:pt x="367430" y="326020"/>
                      <a:pt x="375781" y="313494"/>
                    </a:cubicBezTo>
                    <a:cubicBezTo>
                      <a:pt x="371606" y="284267"/>
                      <a:pt x="376459" y="252219"/>
                      <a:pt x="363255" y="225812"/>
                    </a:cubicBezTo>
                    <a:cubicBezTo>
                      <a:pt x="337190" y="173683"/>
                      <a:pt x="287949" y="163033"/>
                      <a:pt x="250520" y="125604"/>
                    </a:cubicBezTo>
                    <a:cubicBezTo>
                      <a:pt x="167013" y="42097"/>
                      <a:pt x="288098" y="129779"/>
                      <a:pt x="187890" y="62974"/>
                    </a:cubicBezTo>
                    <a:cubicBezTo>
                      <a:pt x="174044" y="21435"/>
                      <a:pt x="189978" y="4519"/>
                      <a:pt x="162838" y="344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797079" y="3091762"/>
                  <a:ext cx="98366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Karl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Karla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Karla" charset="0"/>
                    <a:ea typeface="Karla" charset="0"/>
                    <a:cs typeface="Karla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079" y="3091762"/>
                  <a:ext cx="983667" cy="39074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267198" y="2214889"/>
            <a:ext cx="4290868" cy="2807420"/>
            <a:chOff x="4267198" y="2214889"/>
            <a:chExt cx="4290868" cy="28074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7703144" y="2214889"/>
              <a:ext cx="854922" cy="301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5301574" y="3433868"/>
              <a:ext cx="2401570" cy="97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610911" y="4026845"/>
              <a:ext cx="304282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270443" y="4480800"/>
              <a:ext cx="343270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4267198" y="5022309"/>
              <a:ext cx="343270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94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1B87EC-F8C9-904F-817D-FDFFDD5C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84" y="1463038"/>
            <a:ext cx="6858002" cy="4572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 Simplu de Predicție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5958" y="921765"/>
                <a:ext cx="5538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Facem asta pe rând pentru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toate valorile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𝑥</m:t>
                    </m:r>
                    <m:r>
                      <a:rPr lang="ro-RO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58" y="921765"/>
                <a:ext cx="5538439" cy="461665"/>
              </a:xfrm>
              <a:prstGeom prst="rect">
                <a:avLst/>
              </a:prstGeom>
              <a:blipFill>
                <a:blip r:embed="rId3"/>
                <a:stretch>
                  <a:fillRect l="-17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75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E446D22-A807-1A44-A630-F0243851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717" y="1509164"/>
            <a:ext cx="6857999" cy="4571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0" y="264361"/>
            <a:ext cx="11493416" cy="767276"/>
          </a:xfrm>
        </p:spPr>
        <p:txBody>
          <a:bodyPr/>
          <a:lstStyle/>
          <a:p>
            <a:r>
              <a:rPr lang="en-US" dirty="0" err="1"/>
              <a:t>Exten</a:t>
            </a:r>
            <a:r>
              <a:rPr lang="ro-RO" dirty="0"/>
              <a:t>sia</a:t>
            </a:r>
            <a:r>
              <a:rPr lang="en-US" dirty="0"/>
              <a:t> </a:t>
            </a:r>
            <a:r>
              <a:rPr lang="ro-RO" dirty="0"/>
              <a:t>Modelului Simplu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8066" y="6378884"/>
            <a:ext cx="2844800" cy="365125"/>
          </a:xfrm>
        </p:spPr>
        <p:txBody>
          <a:bodyPr/>
          <a:lstStyle/>
          <a:p>
            <a:fld id="{81B7CCDB-6D39-0547-B7B3-C80E39D6513A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0170" y="6378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D39162-75B0-0D4E-BD90-7F73BB12168F}"/>
              </a:ext>
            </a:extLst>
          </p:cNvPr>
          <p:cNvGrpSpPr/>
          <p:nvPr/>
        </p:nvGrpSpPr>
        <p:grpSpPr>
          <a:xfrm>
            <a:off x="7415886" y="1996406"/>
            <a:ext cx="4571159" cy="3559483"/>
            <a:chOff x="7428078" y="1948576"/>
            <a:chExt cx="4571159" cy="3559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472486" y="1948576"/>
                  <a:ext cx="2526751" cy="966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o-RO" dirty="0">
                      <a:ea typeface="Karla" charset="0"/>
                      <a:cs typeface="Karla" charset="0"/>
                    </a:rPr>
                    <a:t>C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are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ar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fi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un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bun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Karla" charset="0"/>
                                  <a:cs typeface="Karla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ro-RO" dirty="0">
                      <a:latin typeface="Karla" charset="0"/>
                      <a:ea typeface="Karla" charset="0"/>
                      <a:cs typeface="Karla" charset="0"/>
                    </a:rPr>
                    <a:t> p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entru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un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Karla" charset="0"/>
                          <a:cs typeface="Karla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Karla" charset="0"/>
                              <a:cs typeface="Karla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dirty="0">
                      <a:latin typeface="Karla" charset="0"/>
                      <a:ea typeface="Karla" charset="0"/>
                      <a:cs typeface="Karla" charset="0"/>
                    </a:rPr>
                    <a:t>?</a:t>
                  </a:r>
                </a:p>
                <a:p>
                  <a:endParaRPr lang="en-US" dirty="0">
                    <a:latin typeface="Karla" charset="0"/>
                    <a:ea typeface="Karla" charset="0"/>
                    <a:cs typeface="Karla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2486" y="1948576"/>
                  <a:ext cx="2526751" cy="966162"/>
                </a:xfrm>
                <a:prstGeom prst="rect">
                  <a:avLst/>
                </a:prstGeom>
                <a:blipFill>
                  <a:blip r:embed="rId4"/>
                  <a:stretch>
                    <a:fillRect l="-2174" t="-2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3A4D2B-2BEF-FC46-B8BE-CB2B553B5DF4}"/>
                </a:ext>
              </a:extLst>
            </p:cNvPr>
            <p:cNvGrpSpPr/>
            <p:nvPr/>
          </p:nvGrpSpPr>
          <p:grpSpPr>
            <a:xfrm>
              <a:off x="7428078" y="2018942"/>
              <a:ext cx="573106" cy="3489117"/>
              <a:chOff x="7428078" y="2018942"/>
              <a:chExt cx="573106" cy="348911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B94280D-BC2F-A747-A334-DCD560BD78EA}"/>
                  </a:ext>
                </a:extLst>
              </p:cNvPr>
              <p:cNvSpPr/>
              <p:nvPr/>
            </p:nvSpPr>
            <p:spPr>
              <a:xfrm>
                <a:off x="7628351" y="5035463"/>
                <a:ext cx="114130" cy="10972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14D6FD4-23DF-4546-8FA3-862622CEABB7}"/>
                  </a:ext>
                </a:extLst>
              </p:cNvPr>
              <p:cNvGrpSpPr/>
              <p:nvPr/>
            </p:nvGrpSpPr>
            <p:grpSpPr>
              <a:xfrm>
                <a:off x="7428078" y="2018942"/>
                <a:ext cx="573106" cy="3489117"/>
                <a:chOff x="7428078" y="2131956"/>
                <a:chExt cx="573106" cy="34891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0731E38F-93F2-A649-AC80-6DF519DB7D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8078" y="5130874"/>
                      <a:ext cx="573106" cy="4901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Karla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Karla" pitchFamily="2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  <a:ea typeface="Karla" pitchFamily="2" charset="0"/>
                                  </a:rPr>
                                  <m:t>𝑞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latin typeface="Karla" pitchFamily="2" charset="0"/>
                        <a:ea typeface="Karl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0731E38F-93F2-A649-AC80-6DF519DB7D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8078" y="5130874"/>
                      <a:ext cx="573106" cy="4901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61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" name="Freeform 5"/>
                <p:cNvSpPr/>
                <p:nvPr/>
              </p:nvSpPr>
              <p:spPr>
                <a:xfrm>
                  <a:off x="7665929" y="2131956"/>
                  <a:ext cx="50104" cy="3006247"/>
                </a:xfrm>
                <a:custGeom>
                  <a:avLst/>
                  <a:gdLst>
                    <a:gd name="connsiteX0" fmla="*/ 37578 w 50104"/>
                    <a:gd name="connsiteY0" fmla="*/ 3006247 h 3006247"/>
                    <a:gd name="connsiteX1" fmla="*/ 50104 w 50104"/>
                    <a:gd name="connsiteY1" fmla="*/ 814192 h 3006247"/>
                    <a:gd name="connsiteX2" fmla="*/ 37578 w 50104"/>
                    <a:gd name="connsiteY2" fmla="*/ 751562 h 3006247"/>
                    <a:gd name="connsiteX3" fmla="*/ 25052 w 50104"/>
                    <a:gd name="connsiteY3" fmla="*/ 613776 h 3006247"/>
                    <a:gd name="connsiteX4" fmla="*/ 12526 w 50104"/>
                    <a:gd name="connsiteY4" fmla="*/ 513568 h 3006247"/>
                    <a:gd name="connsiteX5" fmla="*/ 0 w 50104"/>
                    <a:gd name="connsiteY5" fmla="*/ 162839 h 3006247"/>
                    <a:gd name="connsiteX6" fmla="*/ 12526 w 50104"/>
                    <a:gd name="connsiteY6" fmla="*/ 112735 h 3006247"/>
                    <a:gd name="connsiteX7" fmla="*/ 12526 w 50104"/>
                    <a:gd name="connsiteY7" fmla="*/ 0 h 3006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104" h="3006247">
                      <a:moveTo>
                        <a:pt x="37578" y="3006247"/>
                      </a:moveTo>
                      <a:cubicBezTo>
                        <a:pt x="41753" y="2275562"/>
                        <a:pt x="50104" y="1544889"/>
                        <a:pt x="50104" y="814192"/>
                      </a:cubicBezTo>
                      <a:cubicBezTo>
                        <a:pt x="50104" y="792902"/>
                        <a:pt x="40219" y="772688"/>
                        <a:pt x="37578" y="751562"/>
                      </a:cubicBezTo>
                      <a:cubicBezTo>
                        <a:pt x="31858" y="705800"/>
                        <a:pt x="29880" y="659641"/>
                        <a:pt x="25052" y="613776"/>
                      </a:cubicBezTo>
                      <a:cubicBezTo>
                        <a:pt x="21528" y="580298"/>
                        <a:pt x="16701" y="546971"/>
                        <a:pt x="12526" y="513568"/>
                      </a:cubicBezTo>
                      <a:cubicBezTo>
                        <a:pt x="8351" y="396658"/>
                        <a:pt x="0" y="279823"/>
                        <a:pt x="0" y="162839"/>
                      </a:cubicBezTo>
                      <a:cubicBezTo>
                        <a:pt x="0" y="145624"/>
                        <a:pt x="11206" y="129900"/>
                        <a:pt x="12526" y="112735"/>
                      </a:cubicBezTo>
                      <a:cubicBezTo>
                        <a:pt x="15408" y="75267"/>
                        <a:pt x="12526" y="37578"/>
                        <a:pt x="12526" y="0"/>
                      </a:cubicBezTo>
                    </a:path>
                  </a:pathLst>
                </a:custGeom>
                <a:solidFill>
                  <a:srgbClr val="F9F9F9"/>
                </a:solidFill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F77CA-E6D2-0C4D-B979-24ED101EC170}"/>
              </a:ext>
            </a:extLst>
          </p:cNvPr>
          <p:cNvGrpSpPr/>
          <p:nvPr/>
        </p:nvGrpSpPr>
        <p:grpSpPr>
          <a:xfrm>
            <a:off x="7206836" y="3461251"/>
            <a:ext cx="4622880" cy="1468690"/>
            <a:chOff x="7219028" y="3413421"/>
            <a:chExt cx="4622880" cy="1468690"/>
          </a:xfrm>
        </p:grpSpPr>
        <p:sp>
          <p:nvSpPr>
            <p:cNvPr id="29" name="5-Point Star 28"/>
            <p:cNvSpPr/>
            <p:nvPr/>
          </p:nvSpPr>
          <p:spPr>
            <a:xfrm>
              <a:off x="7628351" y="3532484"/>
              <a:ext cx="200417" cy="221711"/>
            </a:xfrm>
            <a:prstGeom prst="star5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57C4E67-F7BA-1B4F-9CA5-15165EE834F1}"/>
                    </a:ext>
                  </a:extLst>
                </p:cNvPr>
                <p:cNvSpPr txBox="1"/>
                <p:nvPr/>
              </p:nvSpPr>
              <p:spPr>
                <a:xfrm>
                  <a:off x="9473183" y="4397170"/>
                  <a:ext cx="2368725" cy="484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ea typeface="Karla" charset="0"/>
                    </a:rPr>
                    <a:t>Pre</a:t>
                  </a:r>
                  <a:r>
                    <a:rPr lang="ro-RO" dirty="0">
                      <a:ea typeface="Karla" charset="0"/>
                    </a:rPr>
                    <a:t>di</a:t>
                  </a:r>
                  <a:r>
                    <a:rPr lang="en-US" dirty="0">
                      <a:ea typeface="Karla" charset="0"/>
                    </a:rPr>
                    <a:t>c</a:t>
                  </a:r>
                  <a:r>
                    <a:rPr lang="ro-RO" dirty="0">
                      <a:ea typeface="Karla" charset="0"/>
                    </a:rPr>
                    <a:t>ția: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Karla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Karl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Karla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Karla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Karla" charset="0"/>
                                </a:rPr>
                                <m:t> 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Karla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Karla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Karla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Karla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i="1">
                              <a:latin typeface="Cambria Math" panose="02040503050406030204" pitchFamily="18" charset="0"/>
                              <a:ea typeface="Karla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  <a:ea typeface="Karla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Karla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Karl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Karla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Karl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Karla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Karla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57C4E67-F7BA-1B4F-9CA5-15165EE83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183" y="4397170"/>
                  <a:ext cx="2368725" cy="484941"/>
                </a:xfrm>
                <a:prstGeom prst="rect">
                  <a:avLst/>
                </a:prstGeom>
                <a:blipFill>
                  <a:blip r:embed="rId6"/>
                  <a:stretch>
                    <a:fillRect l="-2057" t="-78750" r="-14910" b="-1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4DD8431-5EE5-D94C-BBAF-83030708D12D}"/>
                    </a:ext>
                  </a:extLst>
                </p:cNvPr>
                <p:cNvSpPr/>
                <p:nvPr/>
              </p:nvSpPr>
              <p:spPr>
                <a:xfrm>
                  <a:off x="7219028" y="3413421"/>
                  <a:ext cx="462755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Karla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Karla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4DD8431-5EE5-D94C-BBAF-83030708D1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028" y="3413421"/>
                  <a:ext cx="462755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563" r="-14474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040EF2-ACF6-A745-887C-84FC55FB1159}"/>
              </a:ext>
            </a:extLst>
          </p:cNvPr>
          <p:cNvGrpSpPr/>
          <p:nvPr/>
        </p:nvGrpSpPr>
        <p:grpSpPr>
          <a:xfrm>
            <a:off x="5495723" y="2747596"/>
            <a:ext cx="6060090" cy="1430651"/>
            <a:chOff x="5507915" y="2699766"/>
            <a:chExt cx="6060090" cy="143065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996A04-9B10-CA47-858C-0C31F5B71CEE}"/>
                </a:ext>
              </a:extLst>
            </p:cNvPr>
            <p:cNvGrpSpPr/>
            <p:nvPr/>
          </p:nvGrpSpPr>
          <p:grpSpPr>
            <a:xfrm>
              <a:off x="6601216" y="2699766"/>
              <a:ext cx="4966789" cy="1221745"/>
              <a:chOff x="6601216" y="2781958"/>
              <a:chExt cx="4966789" cy="122174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6601216" y="3167669"/>
                <a:ext cx="1114120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7742481" y="3750554"/>
                <a:ext cx="474593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719BBD0-1B95-AA48-9295-5FEB43688998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254" y="2781958"/>
                    <a:ext cx="2526751" cy="12217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/>
                    <a:r>
                      <a:rPr lang="en-US" dirty="0" err="1">
                        <a:latin typeface="Karla" charset="0"/>
                        <a:ea typeface="Karla" charset="0"/>
                        <a:cs typeface="Karla" charset="0"/>
                      </a:rPr>
                      <a:t>Găsi</a:t>
                    </a:r>
                    <a:r>
                      <a:rPr lang="ro-RO" dirty="0">
                        <a:latin typeface="Karla" charset="0"/>
                        <a:ea typeface="Karla" charset="0"/>
                        <a:cs typeface="Karla" charset="0"/>
                      </a:rPr>
                      <a:t>m</a:t>
                    </a:r>
                    <a:r>
                      <a:rPr lang="en-US" dirty="0">
                        <a:latin typeface="Karla" charset="0"/>
                        <a:ea typeface="Karla" charset="0"/>
                        <a:cs typeface="Karla" charset="0"/>
                      </a:rPr>
                      <a:t> distanțe față de toate celelalte puncte</a:t>
                    </a:r>
                    <a:r>
                      <a:rPr lang="ro-RO" dirty="0">
                        <a:latin typeface="Karla" charset="0"/>
                        <a:ea typeface="Karla" charset="0"/>
                        <a:cs typeface="Karla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)</m:t>
                        </m:r>
                      </m:oMath>
                    </a14:m>
                    <a:endParaRPr lang="en-US" dirty="0">
                      <a:latin typeface="Karla" charset="0"/>
                      <a:ea typeface="Karla" charset="0"/>
                      <a:cs typeface="Karla" charset="0"/>
                    </a:endParaRPr>
                  </a:p>
                  <a:p>
                    <a:endParaRPr lang="en-US" dirty="0">
                      <a:latin typeface="Karla" charset="0"/>
                      <a:ea typeface="Karla" charset="0"/>
                      <a:cs typeface="Karla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719BBD0-1B95-AA48-9295-5FEB43688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1254" y="2781958"/>
                    <a:ext cx="2526751" cy="122174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3000" r="-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811025-CF39-6F45-98A9-92E5C7B7D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7915" y="4130417"/>
              <a:ext cx="218191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784887" y="3139592"/>
            <a:ext cx="4301005" cy="1281692"/>
            <a:chOff x="7797079" y="3091762"/>
            <a:chExt cx="4301005" cy="12816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D6B86BF-BE0F-2948-BBC2-5B8DF7A859C2}"/>
                </a:ext>
              </a:extLst>
            </p:cNvPr>
            <p:cNvGrpSpPr/>
            <p:nvPr/>
          </p:nvGrpSpPr>
          <p:grpSpPr>
            <a:xfrm>
              <a:off x="8104340" y="3424027"/>
              <a:ext cx="3993744" cy="949427"/>
              <a:chOff x="8104340" y="3424027"/>
              <a:chExt cx="3993744" cy="9494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1BA71BA-9145-5D40-93DD-F60C475CECD0}"/>
                      </a:ext>
                    </a:extLst>
                  </p:cNvPr>
                  <p:cNvSpPr txBox="1"/>
                  <p:nvPr/>
                </p:nvSpPr>
                <p:spPr>
                  <a:xfrm>
                    <a:off x="9492233" y="3424027"/>
                    <a:ext cx="2605851" cy="949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ro-RO" dirty="0">
                      <a:latin typeface="Karla" charset="0"/>
                      <a:ea typeface="Karla" charset="0"/>
                      <a:cs typeface="Karla" charset="0"/>
                    </a:endParaRPr>
                  </a:p>
                  <a:p>
                    <a:r>
                      <a:rPr lang="ro-RO" dirty="0">
                        <a:latin typeface="Karla" charset="0"/>
                        <a:ea typeface="Karla" charset="0"/>
                        <a:cs typeface="Karla" charset="0"/>
                      </a:rPr>
                      <a:t>Găsim</a:t>
                    </a:r>
                    <a:r>
                      <a:rPr lang="it-IT" dirty="0">
                        <a:latin typeface="Karla" charset="0"/>
                        <a:ea typeface="Karla" charset="0"/>
                        <a:cs typeface="Karla" charset="0"/>
                      </a:rPr>
                      <a:t> ce</a:t>
                    </a:r>
                    <a:r>
                      <a:rPr lang="ro-RO" dirty="0">
                        <a:latin typeface="Karla" charset="0"/>
                        <a:ea typeface="Karla" charset="0"/>
                        <a:cs typeface="Karla" charset="0"/>
                      </a:rPr>
                      <a:t>i</a:t>
                    </a:r>
                    <a:r>
                      <a:rPr lang="it-IT" dirty="0">
                        <a:latin typeface="Karla" charset="0"/>
                        <a:ea typeface="Karla" charset="0"/>
                        <a:cs typeface="Karla" charset="0"/>
                      </a:rPr>
                      <a:t> mai apropia</a:t>
                    </a:r>
                    <a:r>
                      <a:rPr lang="ro-RO" dirty="0">
                        <a:latin typeface="Karla" charset="0"/>
                        <a:ea typeface="Karla" charset="0"/>
                        <a:cs typeface="Karla" charset="0"/>
                      </a:rPr>
                      <a:t>ți k </a:t>
                    </a:r>
                    <a:r>
                      <a:rPr lang="it-IT" dirty="0">
                        <a:latin typeface="Karla" charset="0"/>
                        <a:ea typeface="Karla" charset="0"/>
                        <a:cs typeface="Karla" charset="0"/>
                      </a:rPr>
                      <a:t> vecin</a:t>
                    </a:r>
                    <a:r>
                      <a:rPr lang="ro-RO" dirty="0">
                        <a:latin typeface="Karla" charset="0"/>
                        <a:ea typeface="Karla" charset="0"/>
                        <a:cs typeface="Karla" charset="0"/>
                      </a:rPr>
                      <a:t>i</a:t>
                    </a:r>
                    <a:r>
                      <a:rPr lang="en-US" dirty="0">
                        <a:latin typeface="Karla" charset="0"/>
                        <a:ea typeface="Karla" charset="0"/>
                        <a:cs typeface="Karla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Karla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Karla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Karla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charset="0"/>
                            <a:ea typeface="Karla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Karla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Karla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Karla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dirty="0">
                      <a:latin typeface="Karla" charset="0"/>
                      <a:ea typeface="Karla" charset="0"/>
                      <a:cs typeface="Karla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1BA71BA-9145-5D40-93DD-F60C475CEC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2233" y="3424027"/>
                    <a:ext cx="2605851" cy="94942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69" r="-467" b="-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Freeform 27"/>
              <p:cNvSpPr/>
              <p:nvPr/>
            </p:nvSpPr>
            <p:spPr>
              <a:xfrm>
                <a:off x="8104340" y="3494418"/>
                <a:ext cx="375781" cy="426229"/>
              </a:xfrm>
              <a:custGeom>
                <a:avLst/>
                <a:gdLst>
                  <a:gd name="connsiteX0" fmla="*/ 162838 w 375781"/>
                  <a:gd name="connsiteY0" fmla="*/ 344 h 426229"/>
                  <a:gd name="connsiteX1" fmla="*/ 25052 w 375781"/>
                  <a:gd name="connsiteY1" fmla="*/ 37922 h 426229"/>
                  <a:gd name="connsiteX2" fmla="*/ 0 w 375781"/>
                  <a:gd name="connsiteY2" fmla="*/ 75500 h 426229"/>
                  <a:gd name="connsiteX3" fmla="*/ 37578 w 375781"/>
                  <a:gd name="connsiteY3" fmla="*/ 313494 h 426229"/>
                  <a:gd name="connsiteX4" fmla="*/ 75156 w 375781"/>
                  <a:gd name="connsiteY4" fmla="*/ 351072 h 426229"/>
                  <a:gd name="connsiteX5" fmla="*/ 100208 w 375781"/>
                  <a:gd name="connsiteY5" fmla="*/ 388650 h 426229"/>
                  <a:gd name="connsiteX6" fmla="*/ 137786 w 375781"/>
                  <a:gd name="connsiteY6" fmla="*/ 401177 h 426229"/>
                  <a:gd name="connsiteX7" fmla="*/ 187890 w 375781"/>
                  <a:gd name="connsiteY7" fmla="*/ 426229 h 426229"/>
                  <a:gd name="connsiteX8" fmla="*/ 338202 w 375781"/>
                  <a:gd name="connsiteY8" fmla="*/ 388650 h 426229"/>
                  <a:gd name="connsiteX9" fmla="*/ 350728 w 375781"/>
                  <a:gd name="connsiteY9" fmla="*/ 351072 h 426229"/>
                  <a:gd name="connsiteX10" fmla="*/ 375781 w 375781"/>
                  <a:gd name="connsiteY10" fmla="*/ 313494 h 426229"/>
                  <a:gd name="connsiteX11" fmla="*/ 363255 w 375781"/>
                  <a:gd name="connsiteY11" fmla="*/ 225812 h 426229"/>
                  <a:gd name="connsiteX12" fmla="*/ 250520 w 375781"/>
                  <a:gd name="connsiteY12" fmla="*/ 125604 h 426229"/>
                  <a:gd name="connsiteX13" fmla="*/ 187890 w 375781"/>
                  <a:gd name="connsiteY13" fmla="*/ 62974 h 426229"/>
                  <a:gd name="connsiteX14" fmla="*/ 162838 w 375781"/>
                  <a:gd name="connsiteY14" fmla="*/ 344 h 42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5781" h="426229">
                    <a:moveTo>
                      <a:pt x="162838" y="344"/>
                    </a:moveTo>
                    <a:cubicBezTo>
                      <a:pt x="135698" y="-3831"/>
                      <a:pt x="37235" y="31153"/>
                      <a:pt x="25052" y="37922"/>
                    </a:cubicBezTo>
                    <a:cubicBezTo>
                      <a:pt x="11892" y="45233"/>
                      <a:pt x="8351" y="62974"/>
                      <a:pt x="0" y="75500"/>
                    </a:cubicBezTo>
                    <a:cubicBezTo>
                      <a:pt x="5272" y="149302"/>
                      <a:pt x="-5841" y="244024"/>
                      <a:pt x="37578" y="313494"/>
                    </a:cubicBezTo>
                    <a:cubicBezTo>
                      <a:pt x="46967" y="328516"/>
                      <a:pt x="63815" y="337463"/>
                      <a:pt x="75156" y="351072"/>
                    </a:cubicBezTo>
                    <a:cubicBezTo>
                      <a:pt x="84794" y="362637"/>
                      <a:pt x="88453" y="379245"/>
                      <a:pt x="100208" y="388650"/>
                    </a:cubicBezTo>
                    <a:cubicBezTo>
                      <a:pt x="110518" y="396898"/>
                      <a:pt x="125650" y="395976"/>
                      <a:pt x="137786" y="401177"/>
                    </a:cubicBezTo>
                    <a:cubicBezTo>
                      <a:pt x="154949" y="408533"/>
                      <a:pt x="171189" y="417878"/>
                      <a:pt x="187890" y="426229"/>
                    </a:cubicBezTo>
                    <a:cubicBezTo>
                      <a:pt x="223998" y="421716"/>
                      <a:pt x="303824" y="423029"/>
                      <a:pt x="338202" y="388650"/>
                    </a:cubicBezTo>
                    <a:cubicBezTo>
                      <a:pt x="347538" y="379314"/>
                      <a:pt x="344823" y="362882"/>
                      <a:pt x="350728" y="351072"/>
                    </a:cubicBezTo>
                    <a:cubicBezTo>
                      <a:pt x="357461" y="337607"/>
                      <a:pt x="367430" y="326020"/>
                      <a:pt x="375781" y="313494"/>
                    </a:cubicBezTo>
                    <a:cubicBezTo>
                      <a:pt x="371606" y="284267"/>
                      <a:pt x="376459" y="252219"/>
                      <a:pt x="363255" y="225812"/>
                    </a:cubicBezTo>
                    <a:cubicBezTo>
                      <a:pt x="337190" y="173683"/>
                      <a:pt x="287949" y="163033"/>
                      <a:pt x="250520" y="125604"/>
                    </a:cubicBezTo>
                    <a:cubicBezTo>
                      <a:pt x="167013" y="42097"/>
                      <a:pt x="288098" y="129779"/>
                      <a:pt x="187890" y="62974"/>
                    </a:cubicBezTo>
                    <a:cubicBezTo>
                      <a:pt x="174044" y="21435"/>
                      <a:pt x="189978" y="4519"/>
                      <a:pt x="162838" y="344"/>
                    </a:cubicBezTo>
                    <a:close/>
                  </a:path>
                </a:pathLst>
              </a:custGeom>
              <a:noFill/>
              <a:ln w="222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797079" y="3091762"/>
                  <a:ext cx="98366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Karl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Karl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Karla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Karla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Karla" charset="0"/>
                    <a:ea typeface="Karla" charset="0"/>
                    <a:cs typeface="Karla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079" y="3091762"/>
                  <a:ext cx="983667" cy="39074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267198" y="2214889"/>
            <a:ext cx="4290868" cy="2807420"/>
            <a:chOff x="4267198" y="2214889"/>
            <a:chExt cx="4290868" cy="28074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7703144" y="2214889"/>
              <a:ext cx="854922" cy="301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5301574" y="3433868"/>
              <a:ext cx="2401570" cy="97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610911" y="4026845"/>
              <a:ext cx="304282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270443" y="4480800"/>
              <a:ext cx="343270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4267198" y="5022309"/>
              <a:ext cx="343270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3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 Curs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355102"/>
            <a:ext cx="10102809" cy="4674402"/>
          </a:xfrm>
          <a:noFill/>
          <a:ln w="12700">
            <a:noFill/>
          </a:ln>
          <a:effectLst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err="1"/>
              <a:t>Modelare</a:t>
            </a:r>
            <a:r>
              <a:rPr lang="en-US" b="1" dirty="0"/>
              <a:t> s</a:t>
            </a:r>
            <a:r>
              <a:rPr lang="ro-RO" b="1" dirty="0"/>
              <a:t>tatistică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	k-Nearest Neighbors (</a:t>
            </a:r>
            <a:r>
              <a:rPr lang="en-US" dirty="0" err="1"/>
              <a:t>kNN</a:t>
            </a:r>
            <a:r>
              <a:rPr lang="en-US" dirty="0"/>
              <a:t>) </a:t>
            </a:r>
          </a:p>
          <a:p>
            <a:pPr>
              <a:spcBef>
                <a:spcPts val="1872"/>
              </a:spcBef>
              <a:spcAft>
                <a:spcPts val="1200"/>
              </a:spcAft>
            </a:pPr>
            <a:r>
              <a:rPr lang="en-US" b="1" dirty="0"/>
              <a:t>Model Fitness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	</a:t>
            </a:r>
            <a:r>
              <a:rPr lang="ro-RO" dirty="0"/>
              <a:t>Cât de bun e modelul pentru prognoză</a:t>
            </a:r>
            <a:r>
              <a:rPr lang="en-US" dirty="0"/>
              <a:t>? </a:t>
            </a:r>
            <a:endParaRPr lang="en-US" b="1" dirty="0"/>
          </a:p>
          <a:p>
            <a:pPr>
              <a:spcBef>
                <a:spcPts val="1872"/>
              </a:spcBef>
              <a:spcAft>
                <a:spcPts val="1200"/>
              </a:spcAft>
            </a:pPr>
            <a:r>
              <a:rPr lang="en-US" b="1" dirty="0" err="1"/>
              <a:t>Compar</a:t>
            </a:r>
            <a:r>
              <a:rPr lang="ro-RO" b="1" dirty="0"/>
              <a:t>area  a două modele statistice</a:t>
            </a:r>
            <a:endParaRPr lang="en-US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	</a:t>
            </a:r>
            <a:r>
              <a:rPr lang="ro-RO" dirty="0"/>
              <a:t>Cum putem alege între două modele</a:t>
            </a:r>
            <a:r>
              <a:rPr lang="en-US" dirty="0"/>
              <a:t>?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6AC0F7-9DD3-7645-86C0-F63DB6CE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4" y="146304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 Simplu de Predicție și Extensii la k - vecini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5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8D02AC-B252-AB42-924D-F78A40BB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4" y="146304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 Simplu de Predicție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958" y="902522"/>
            <a:ext cx="625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Putem încerca diferite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valori 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 pe mai multe date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1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  <a:r>
              <a:rPr lang="ro-RO" dirty="0"/>
              <a:t> (cei mai apropiați k vecini)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699" y="1536174"/>
            <a:ext cx="106826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Modelul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k-Nearest Neighbor (</a:t>
            </a:r>
            <a:r>
              <a:rPr lang="en-US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kNN</a:t>
            </a: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)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este o modalitate intuitivă de a prezice o variabilă de răspuns cantitativă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: 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lvl="1"/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pentru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a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prezice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un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răspuns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pentru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un set de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valori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predict</a:t>
            </a:r>
            <a:r>
              <a:rPr lang="ro-RO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or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observate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,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folosim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răspunsurile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altor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observații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cele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mai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similare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cu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acesta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r>
              <a:rPr lang="ro-RO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Observație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: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această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strategie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poate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fi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aplicată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și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în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clasificare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pentru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prezice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o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variabilă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categori</a:t>
            </a:r>
            <a:r>
              <a:rPr lang="ro-R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ală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Vom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întâlni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din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nou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kNN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mai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târziu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în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curs,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în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contextul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clasificării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6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DBDE3-6B97-314D-B65B-37456DCA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2755900"/>
            <a:ext cx="2794000" cy="134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2251"/>
            <a:ext cx="12192000" cy="880589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/>
          <a:p>
            <a:pPr algn="justLow">
              <a:spcBef>
                <a:spcPts val="22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k-Nearest Neighbors -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kNN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4699" y="1413966"/>
                <a:ext cx="1068260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Pentru un </a:t>
                </a:r>
                <a:r>
                  <a:rPr lang="en-US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k</a:t>
                </a:r>
                <a:r>
                  <a:rPr lang="ro-RO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fixat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, 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răspunsul prognozat pentru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-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a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observa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ție</a:t>
                </a:r>
                <a:endPara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r>
                  <a:rPr lang="es-E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este media </a:t>
                </a:r>
                <a:r>
                  <a:rPr lang="es-E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răspunsului</a:t>
                </a:r>
                <a:r>
                  <a:rPr lang="es-E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s-E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observat</a:t>
                </a:r>
                <a:r>
                  <a:rPr lang="es-E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al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celor mai apropiate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k</a:t>
                </a:r>
                <a:r>
                  <a:rPr lang="ro-RO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observa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ț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i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i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: </a:t>
                </a:r>
              </a:p>
              <a:p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unde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sunt cele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k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observa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ții cele mai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‘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similar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e’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(</a:t>
                </a:r>
                <a:r>
                  <a:rPr lang="en-US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similar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se referă aici l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a no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țiunea de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distan</a:t>
                </a:r>
                <a:r>
                  <a:rPr lang="ro-RO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ță între valorile predictorilor, apropierea fiind interpretată ca și similaritate – aceasta strategia kNN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).</a:t>
                </a:r>
              </a:p>
              <a:p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9" y="1413966"/>
                <a:ext cx="10682602" cy="4401205"/>
              </a:xfrm>
              <a:prstGeom prst="rect">
                <a:avLst/>
              </a:prstGeom>
              <a:blipFill>
                <a:blip r:embed="rId4"/>
                <a:stretch>
                  <a:fillRect l="-1199" t="-1385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0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effectLst/>
              </a:rPr>
              <a:t>Unde suntem: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</p:spPr>
            <p:txBody>
              <a:bodyPr/>
              <a:lstStyle/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/>
                  <a:t>Model Fitness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Cum putem evalua performanța în predicție</a:t>
                </a:r>
                <a:r>
                  <a:rPr lang="en-US" sz="2400" dirty="0"/>
                  <a:t>? </a:t>
                </a:r>
                <a:endParaRPr lang="en-US" sz="2400" b="1" dirty="0"/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/>
                  <a:t>Compar</a:t>
                </a:r>
                <a:r>
                  <a:rPr lang="ro-RO" sz="2400" b="1" dirty="0"/>
                  <a:t>area a două modele</a:t>
                </a:r>
                <a:r>
                  <a:rPr lang="en-US" sz="2400" b="1" dirty="0"/>
                  <a:t>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Cum alegem între două modele diferite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/>
                  <a:t>Evalua</a:t>
                </a:r>
                <a:r>
                  <a:rPr lang="ro-RO" sz="2400" b="1" dirty="0"/>
                  <a:t>rea Importanței Predictorilor</a:t>
                </a:r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În ce măsură depinde performanța modelului de predictori? Sunt unii mai importanți ca alții? În ce fel?</a:t>
                </a:r>
                <a:endParaRPr lang="en-US" sz="2400" b="1" dirty="0"/>
              </a:p>
              <a:p>
                <a:pPr>
                  <a:spcBef>
                    <a:spcPts val="672"/>
                  </a:spcBef>
                  <a:spcAft>
                    <a:spcPts val="1200"/>
                  </a:spcAft>
                </a:pPr>
                <a:r>
                  <a:rPr lang="ro-RO" sz="2400" b="1" dirty="0"/>
                  <a:t>Cât de bine cunoaștem</a:t>
                </a:r>
                <a14:m>
                  <m:oMath xmlns:m="http://schemas.openxmlformats.org/officeDocument/2006/math">
                    <m:r>
                      <a:rPr lang="ro-RO" sz="2400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Intervalele de încredere pentru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  <a:blipFill>
                <a:blip r:embed="rId3"/>
                <a:stretch>
                  <a:fillRect l="-945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69958-E89F-4477-99C3-8FD57C012B3E}"/>
              </a:ext>
            </a:extLst>
          </p:cNvPr>
          <p:cNvSpPr/>
          <p:nvPr/>
        </p:nvSpPr>
        <p:spPr>
          <a:xfrm>
            <a:off x="928688" y="1169582"/>
            <a:ext cx="10315575" cy="11858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3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Evalua</a:t>
            </a:r>
            <a:r>
              <a:rPr lang="ro-RO" sz="4000" dirty="0"/>
              <a:t>rea </a:t>
            </a:r>
            <a:r>
              <a:rPr lang="en-US" sz="4000" dirty="0" err="1"/>
              <a:t>Eror</a:t>
            </a:r>
            <a:r>
              <a:rPr lang="ro-RO" sz="4000" dirty="0"/>
              <a:t>ilor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5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BB9446-A2B0-3F43-A16B-44064BB1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4" y="146304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Evalua</a:t>
            </a:r>
            <a:r>
              <a:rPr lang="ro-RO" sz="3200" dirty="0"/>
              <a:t>rea </a:t>
            </a:r>
            <a:r>
              <a:rPr lang="en-US" sz="3200" dirty="0" err="1"/>
              <a:t>Eror</a:t>
            </a:r>
            <a:r>
              <a:rPr lang="ro-RO" sz="3200" dirty="0"/>
              <a:t>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958" y="902522"/>
            <a:ext cx="2258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Revenim la date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16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A66C0A-919C-7D4F-A11E-94FE485D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4" y="146304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Evalua</a:t>
            </a:r>
            <a:r>
              <a:rPr lang="ro-RO" sz="3200" dirty="0"/>
              <a:t>rea </a:t>
            </a:r>
            <a:r>
              <a:rPr lang="en-US" sz="3200" dirty="0" err="1"/>
              <a:t>Eror</a:t>
            </a:r>
            <a:r>
              <a:rPr lang="ro-RO" sz="3200" dirty="0"/>
              <a:t>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26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958" y="902522"/>
            <a:ext cx="10486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Ascunem parte din date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.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Aceasta este spargerea datelor în date de antrenament și date de test: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train-test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split.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7908" y="1943746"/>
                <a:ext cx="2844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Folosim datele de antrenament să estimăm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𝑦</m:t>
                        </m:r>
                      </m:e>
                    </m:acc>
                    <m:r>
                      <a: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și cele de test să evaluăm modelul rezultat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. </a:t>
                </a:r>
              </a:p>
              <a:p>
                <a:endParaRPr lang="en-US" sz="2400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908" y="1943746"/>
                <a:ext cx="2844800" cy="2308324"/>
              </a:xfrm>
              <a:prstGeom prst="rect">
                <a:avLst/>
              </a:prstGeom>
              <a:blipFill>
                <a:blip r:embed="rId4"/>
                <a:stretch>
                  <a:fillRect l="-3212" t="-2111" r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97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55CDF5-DBA0-1E44-8F2B-7E3A17BD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2" y="1463040"/>
            <a:ext cx="6858255" cy="457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Evalua</a:t>
            </a:r>
            <a:r>
              <a:rPr lang="ro-RO" sz="3200" dirty="0"/>
              <a:t>rea </a:t>
            </a:r>
            <a:r>
              <a:rPr lang="en-US" sz="3200" dirty="0" err="1"/>
              <a:t>Eror</a:t>
            </a:r>
            <a:r>
              <a:rPr lang="ro-RO" sz="3200" dirty="0"/>
              <a:t>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5958" y="902522"/>
                <a:ext cx="3100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Estima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re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pentru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k=1 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58" y="902522"/>
                <a:ext cx="3100208" cy="461665"/>
              </a:xfrm>
              <a:prstGeom prst="rect">
                <a:avLst/>
              </a:prstGeom>
              <a:blipFill>
                <a:blip r:embed="rId4"/>
                <a:stretch>
                  <a:fillRect l="-3150" t="-10526" r="-21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016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42A614-85D4-1A43-86DA-1DD1D63B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4" y="146304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Evalua</a:t>
            </a:r>
            <a:r>
              <a:rPr lang="ro-RO" sz="3200" dirty="0"/>
              <a:t>rea </a:t>
            </a:r>
            <a:r>
              <a:rPr lang="en-US" sz="3200" dirty="0" err="1"/>
              <a:t>Eror</a:t>
            </a:r>
            <a:r>
              <a:rPr lang="ro-RO" sz="3200" dirty="0"/>
              <a:t>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958" y="902522"/>
            <a:ext cx="1119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Acum ne uităm la datele nefolosite în modelare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,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setul de date 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Karla" charset="0"/>
                <a:ea typeface="Karla" charset="0"/>
                <a:cs typeface="Karla" charset="0"/>
              </a:rPr>
              <a:t>test</a:t>
            </a:r>
            <a:r>
              <a:rPr lang="en-US" sz="2400" dirty="0">
                <a:solidFill>
                  <a:srgbClr val="FF0000"/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(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marcate cu roșu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).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Prognoza unei variabile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266" y="1279757"/>
            <a:ext cx="10327008" cy="211114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err="1"/>
              <a:t>Să</a:t>
            </a:r>
            <a:r>
              <a:rPr lang="ro-RO" sz="2400" dirty="0"/>
              <a:t> ne</a:t>
            </a:r>
            <a:r>
              <a:rPr lang="en-US" sz="2400" dirty="0"/>
              <a:t> </a:t>
            </a:r>
            <a:r>
              <a:rPr lang="en-US" sz="2400" dirty="0" err="1"/>
              <a:t>imaginăm</a:t>
            </a:r>
            <a:r>
              <a:rPr lang="en-US" sz="2400" dirty="0"/>
              <a:t> un </a:t>
            </a:r>
            <a:r>
              <a:rPr lang="en-US" sz="2400" dirty="0" err="1"/>
              <a:t>scenariu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am </a:t>
            </a:r>
            <a:r>
              <a:rPr lang="en-US" sz="2400" dirty="0" err="1"/>
              <a:t>dori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prezicem</a:t>
            </a:r>
            <a:r>
              <a:rPr lang="en-US" sz="2400" dirty="0"/>
              <a:t> o </a:t>
            </a:r>
            <a:r>
              <a:rPr lang="en-US" sz="2400" dirty="0" err="1"/>
              <a:t>variabilă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alt</a:t>
            </a:r>
            <a:r>
              <a:rPr lang="ro-RO" sz="2400" dirty="0"/>
              <a:t>ă</a:t>
            </a:r>
            <a:r>
              <a:rPr lang="en-US" sz="2400" dirty="0"/>
              <a:t> (</a:t>
            </a:r>
            <a:r>
              <a:rPr lang="en-US" sz="2400" dirty="0" err="1"/>
              <a:t>sau</a:t>
            </a:r>
            <a:r>
              <a:rPr lang="en-US" sz="2400" dirty="0"/>
              <a:t> un set de </a:t>
            </a:r>
            <a:r>
              <a:rPr lang="en-US" sz="2400" dirty="0" err="1"/>
              <a:t>alte</a:t>
            </a:r>
            <a:r>
              <a:rPr lang="en-US" sz="2400" dirty="0"/>
              <a:t>) </a:t>
            </a:r>
            <a:r>
              <a:rPr lang="en-US" sz="2400" dirty="0" err="1"/>
              <a:t>variabil</a:t>
            </a:r>
            <a:r>
              <a:rPr lang="ro-RO" sz="2400" dirty="0"/>
              <a:t>ă(</a:t>
            </a:r>
            <a:r>
              <a:rPr lang="en-US" sz="2400" dirty="0"/>
              <a:t>e</a:t>
            </a:r>
            <a:r>
              <a:rPr lang="ro-RO" sz="2400" dirty="0"/>
              <a:t>)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400" b="1" dirty="0"/>
              <a:t>E</a:t>
            </a:r>
            <a:r>
              <a:rPr lang="ro-RO" sz="2400" b="1" dirty="0"/>
              <a:t>xemple</a:t>
            </a:r>
            <a:r>
              <a:rPr lang="en-US" sz="2400" b="1" dirty="0"/>
              <a:t>: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err="1"/>
              <a:t>Prezicerea</a:t>
            </a:r>
            <a:r>
              <a:rPr lang="en-US" sz="2400" dirty="0"/>
              <a:t> </a:t>
            </a:r>
            <a:r>
              <a:rPr lang="en-US" sz="2400" dirty="0" err="1"/>
              <a:t>cantității</a:t>
            </a:r>
            <a:r>
              <a:rPr lang="en-US" sz="2400" dirty="0"/>
              <a:t> de </a:t>
            </a:r>
            <a:r>
              <a:rPr lang="en-US" sz="2400" dirty="0" err="1"/>
              <a:t>vizualizare</a:t>
            </a:r>
            <a:r>
              <a:rPr lang="en-US" sz="2400" dirty="0"/>
              <a:t> pe care o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primi</a:t>
            </a:r>
            <a:r>
              <a:rPr lang="en-US" sz="2400" dirty="0"/>
              <a:t> un videoclip YouTube </a:t>
            </a:r>
            <a:r>
              <a:rPr lang="en-US" sz="2400" dirty="0" err="1"/>
              <a:t>săptămâna</a:t>
            </a:r>
            <a:r>
              <a:rPr lang="en-US" sz="2400" dirty="0"/>
              <a:t> </a:t>
            </a:r>
            <a:r>
              <a:rPr lang="en-US" sz="2400" dirty="0" err="1"/>
              <a:t>viitoare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funcție</a:t>
            </a:r>
            <a:r>
              <a:rPr lang="en-US" sz="2400" dirty="0"/>
              <a:t> de </a:t>
            </a:r>
            <a:r>
              <a:rPr lang="en-US" sz="2400" dirty="0" err="1"/>
              <a:t>durata</a:t>
            </a:r>
            <a:r>
              <a:rPr lang="en-US" sz="2400" dirty="0"/>
              <a:t> </a:t>
            </a:r>
            <a:r>
              <a:rPr lang="en-US" sz="2400" dirty="0" err="1"/>
              <a:t>videoclipului</a:t>
            </a:r>
            <a:r>
              <a:rPr lang="en-US" sz="2400" dirty="0"/>
              <a:t>, data la care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postat</a:t>
            </a:r>
            <a:r>
              <a:rPr lang="en-US" sz="2400" dirty="0"/>
              <a:t>, </a:t>
            </a:r>
            <a:r>
              <a:rPr lang="en-US" sz="2400" dirty="0" err="1"/>
              <a:t>numărul</a:t>
            </a:r>
            <a:r>
              <a:rPr lang="en-US" sz="2400" dirty="0"/>
              <a:t> anterior de </a:t>
            </a:r>
            <a:r>
              <a:rPr lang="en-US" sz="2400" dirty="0" err="1"/>
              <a:t>vizionări</a:t>
            </a:r>
            <a:r>
              <a:rPr lang="en-US" sz="2400" dirty="0"/>
              <a:t> etc.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err="1"/>
              <a:t>Prezicerea</a:t>
            </a:r>
            <a:r>
              <a:rPr lang="en-US" sz="2400" dirty="0"/>
              <a:t> </a:t>
            </a:r>
            <a:r>
              <a:rPr lang="en-US" sz="2400" dirty="0" err="1"/>
              <a:t>filmelor</a:t>
            </a:r>
            <a:r>
              <a:rPr lang="en-US" sz="2400" dirty="0"/>
              <a:t> pe care le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evalua</a:t>
            </a:r>
            <a:r>
              <a:rPr lang="en-US" sz="2400" dirty="0"/>
              <a:t> un </a:t>
            </a:r>
            <a:r>
              <a:rPr lang="en-US" sz="2400" dirty="0" err="1"/>
              <a:t>utilizator</a:t>
            </a:r>
            <a:r>
              <a:rPr lang="en-US" sz="2400" dirty="0"/>
              <a:t> Netflix pe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evaluărilor</a:t>
            </a:r>
            <a:r>
              <a:rPr lang="en-US" sz="2400" dirty="0"/>
              <a:t> lor </a:t>
            </a:r>
            <a:r>
              <a:rPr lang="en-US" sz="2400" dirty="0" err="1"/>
              <a:t>anterioare</a:t>
            </a:r>
            <a:r>
              <a:rPr lang="en-US" sz="2400" dirty="0"/>
              <a:t>, a </a:t>
            </a:r>
            <a:r>
              <a:rPr lang="en-US" sz="2400" dirty="0" err="1"/>
              <a:t>datelor</a:t>
            </a:r>
            <a:r>
              <a:rPr lang="en-US" sz="2400" dirty="0"/>
              <a:t> </a:t>
            </a:r>
            <a:r>
              <a:rPr lang="en-US" sz="2400" dirty="0" err="1"/>
              <a:t>demografice</a:t>
            </a:r>
            <a:r>
              <a:rPr lang="en-US" sz="2400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8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84" y="146304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Evalua</a:t>
            </a:r>
            <a:r>
              <a:rPr lang="ro-RO" sz="3200" dirty="0"/>
              <a:t>rea </a:t>
            </a:r>
            <a:r>
              <a:rPr lang="en-US" sz="3200" dirty="0" err="1"/>
              <a:t>Eror</a:t>
            </a:r>
            <a:r>
              <a:rPr lang="ro-RO" sz="3200" dirty="0"/>
              <a:t>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5958" y="902522"/>
                <a:ext cx="4348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Calcul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ăm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Karla" charset="0"/>
                            <a:ea typeface="Karla" charset="0"/>
                            <a:cs typeface="Karla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ro-RO" sz="2400" b="1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Karla" charset="0"/>
                            <a:ea typeface="Karla" charset="0"/>
                            <a:cs typeface="Karla" charset="0"/>
                          </a:rPr>
                          <m:t>eziduurile</m:t>
                        </m:r>
                        <m:r>
                          <a:rPr lang="ro-RO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  (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).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58" y="902522"/>
                <a:ext cx="4348242" cy="461665"/>
              </a:xfrm>
              <a:prstGeom prst="rect">
                <a:avLst/>
              </a:prstGeom>
              <a:blipFill>
                <a:blip r:embed="rId4"/>
                <a:stretch>
                  <a:fillRect l="-22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320387" y="2159170"/>
            <a:ext cx="4074910" cy="2712516"/>
            <a:chOff x="4320387" y="2159170"/>
            <a:chExt cx="4074910" cy="2712516"/>
          </a:xfrm>
          <a:effectLst>
            <a:glow rad="101600">
              <a:schemeClr val="bg1">
                <a:lumMod val="75000"/>
                <a:alpha val="40000"/>
              </a:schemeClr>
            </a:glow>
            <a:reflection endPos="0" dir="5400000" sy="-100000" algn="bl" rotWithShape="0"/>
          </a:effectLst>
        </p:grpSpPr>
        <p:cxnSp>
          <p:nvCxnSpPr>
            <p:cNvPr id="7" name="Straight Connector 6"/>
            <p:cNvCxnSpPr/>
            <p:nvPr/>
          </p:nvCxnSpPr>
          <p:spPr>
            <a:xfrm>
              <a:off x="6357842" y="3559409"/>
              <a:ext cx="6137" cy="208655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87111" y="2435331"/>
              <a:ext cx="19434" cy="1713222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14042" y="2939581"/>
              <a:ext cx="2967" cy="1215109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391307" y="2159170"/>
              <a:ext cx="3990" cy="100134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588785" y="3768064"/>
              <a:ext cx="1943" cy="515501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20387" y="4639506"/>
              <a:ext cx="5114" cy="23218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56029" y="3850912"/>
              <a:ext cx="11252" cy="56152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708126" y="3160510"/>
              <a:ext cx="11252" cy="696539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31257" y="3066922"/>
              <a:ext cx="5626" cy="93588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83" y="1462938"/>
            <a:ext cx="6858153" cy="4572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Evalua</a:t>
            </a:r>
            <a:r>
              <a:rPr lang="ro-RO" sz="3200" dirty="0"/>
              <a:t>rea </a:t>
            </a:r>
            <a:r>
              <a:rPr lang="en-US" sz="3200" dirty="0" err="1"/>
              <a:t>Eror</a:t>
            </a:r>
            <a:r>
              <a:rPr lang="ro-RO" sz="3200" dirty="0"/>
              <a:t>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958" y="902522"/>
            <a:ext cx="3171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Karla" charset="0"/>
                <a:ea typeface="Karla" charset="0"/>
                <a:cs typeface="Karla" charset="0"/>
              </a:rPr>
              <a:t>Facem la fel pentru</a:t>
            </a:r>
            <a:r>
              <a:rPr lang="en-US" sz="2400" dirty="0"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i="1" dirty="0">
                <a:latin typeface="Karla" charset="0"/>
                <a:ea typeface="Karla" charset="0"/>
                <a:cs typeface="Karla" charset="0"/>
              </a:rPr>
              <a:t>k=3.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320387" y="2159170"/>
            <a:ext cx="4099336" cy="2712516"/>
            <a:chOff x="4320387" y="2159170"/>
            <a:chExt cx="4099336" cy="2712516"/>
          </a:xfrm>
          <a:effectLst>
            <a:glow rad="101600">
              <a:schemeClr val="bg1">
                <a:lumMod val="75000"/>
                <a:alpha val="40000"/>
              </a:schemeClr>
            </a:glow>
            <a:reflection endPos="0" dir="5400000" sy="-100000" algn="bl" rotWithShape="0"/>
          </a:effectLst>
        </p:grpSpPr>
        <p:cxnSp>
          <p:nvCxnSpPr>
            <p:cNvPr id="7" name="Straight Connector 6"/>
            <p:cNvCxnSpPr/>
            <p:nvPr/>
          </p:nvCxnSpPr>
          <p:spPr>
            <a:xfrm>
              <a:off x="6357842" y="3559409"/>
              <a:ext cx="6744" cy="306421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87111" y="2435331"/>
              <a:ext cx="28913" cy="1439552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14042" y="2939581"/>
              <a:ext cx="19677" cy="935302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391307" y="2159170"/>
              <a:ext cx="28416" cy="174287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585988" y="4137434"/>
              <a:ext cx="4740" cy="146131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20387" y="4639506"/>
              <a:ext cx="5114" cy="23218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56029" y="3850912"/>
              <a:ext cx="13500" cy="268415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31257" y="3066922"/>
              <a:ext cx="19745" cy="817015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961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Evalua</a:t>
            </a:r>
            <a:r>
              <a:rPr lang="ro-RO" sz="3200" dirty="0"/>
              <a:t>rea </a:t>
            </a:r>
            <a:r>
              <a:rPr lang="en-US" sz="3200" dirty="0" err="1"/>
              <a:t>Eror</a:t>
            </a:r>
            <a:r>
              <a:rPr lang="ro-RO" sz="3200" dirty="0"/>
              <a:t>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450" y="1197992"/>
                <a:ext cx="10759100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Pentru a </a:t>
                </a:r>
                <a:r>
                  <a:rPr 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cuantifica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cât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de bine </a:t>
                </a:r>
                <a:r>
                  <a:rPr 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funcționează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un model, </a:t>
                </a:r>
                <a:r>
                  <a:rPr 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definim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o funcție pierdere (</a:t>
                </a:r>
                <a:r>
                  <a:rPr lang="en-US" sz="2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loss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)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sau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eroare (</a:t>
                </a:r>
                <a:r>
                  <a:rPr lang="en-US" sz="2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error function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)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.</a:t>
                </a:r>
                <a:r>
                  <a:rPr lang="en-US" sz="2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</a:p>
              <a:p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O funcție uzuală în acest sens este Eroarea Medie Pătratică -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Mean Squared Error (MSE):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antitate</m:t>
                    </m:r>
                    <m:r>
                      <m:rPr>
                        <m:sty m:val="p"/>
                      </m:rPr>
                      <a:rPr lang="ro-RO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a</m:t>
                    </m:r>
                    <m:r>
                      <a:rPr lang="ro-RO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se numește </a:t>
                </a:r>
                <a:r>
                  <a:rPr lang="en-US" sz="2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re</a:t>
                </a:r>
                <a:r>
                  <a:rPr lang="ro-RO" sz="2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ziduul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și măsoară eroarea celei de a </a:t>
                </a:r>
                <a:r>
                  <a:rPr lang="en-US" sz="24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i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-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a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predic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ții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.</a:t>
                </a: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0" y="1197992"/>
                <a:ext cx="10759100" cy="4385816"/>
              </a:xfrm>
              <a:prstGeom prst="rect">
                <a:avLst/>
              </a:prstGeom>
              <a:blipFill>
                <a:blip r:embed="rId3"/>
                <a:stretch>
                  <a:fillRect l="-907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57" y="3090638"/>
            <a:ext cx="375920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0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Evalua</a:t>
            </a:r>
            <a:r>
              <a:rPr lang="ro-RO" sz="3200" dirty="0"/>
              <a:t>rea </a:t>
            </a:r>
            <a:r>
              <a:rPr lang="en-US" sz="3200" dirty="0" err="1"/>
              <a:t>Eror</a:t>
            </a:r>
            <a:r>
              <a:rPr lang="ro-RO" sz="3200" dirty="0"/>
              <a:t>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2362" y="63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3544" y="1415137"/>
            <a:ext cx="10983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Atenție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: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Eroarea medie pătratică nu este unica funcție de acest fel și nici cea mai bună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! </a:t>
            </a:r>
          </a:p>
          <a:p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r>
              <a:rPr lang="ro-R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Întrebare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Cum am putea măsura eroarea în cazul variabilelor țintă categoriale (clasificare)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? 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r>
              <a:rPr lang="ro-RO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Observație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: </a:t>
            </a:r>
            <a:r>
              <a:rPr lang="ro-RO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Abaterea medie pătratică  - 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he square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oot of the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ean of the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quared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rrors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sau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(RMSE)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este de asemena foarte des folosită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. 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94" y="4524122"/>
            <a:ext cx="617728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96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Unde am ajuns: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</p:spPr>
            <p:txBody>
              <a:bodyPr/>
              <a:lstStyle/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/>
                  <a:t>Model Fitness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Cum putem evalua performanța în predicție</a:t>
                </a:r>
                <a:r>
                  <a:rPr lang="en-US" sz="2400" dirty="0"/>
                  <a:t>? </a:t>
                </a:r>
                <a:endParaRPr lang="en-US" sz="2400" b="1" dirty="0"/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/>
                  <a:t>Compar</a:t>
                </a:r>
                <a:r>
                  <a:rPr lang="ro-RO" sz="2400" b="1" dirty="0"/>
                  <a:t>area a două modele</a:t>
                </a:r>
                <a:r>
                  <a:rPr lang="en-US" sz="2400" b="1" dirty="0"/>
                  <a:t>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Cum alegem între două modele diferite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/>
                  <a:t>Evalua</a:t>
                </a:r>
                <a:r>
                  <a:rPr lang="ro-RO" sz="2400" b="1" dirty="0"/>
                  <a:t>rea Importanței Predictorilor</a:t>
                </a:r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În ce măsură depinde performanța modelului de predictori? Sunt unii mai importanți ca alții? În ce fel?</a:t>
                </a:r>
                <a:endParaRPr lang="en-US" sz="2400" b="1" dirty="0"/>
              </a:p>
              <a:p>
                <a:pPr>
                  <a:spcBef>
                    <a:spcPts val="672"/>
                  </a:spcBef>
                  <a:spcAft>
                    <a:spcPts val="1200"/>
                  </a:spcAft>
                </a:pPr>
                <a:r>
                  <a:rPr lang="ro-RO" sz="2400" b="1" dirty="0"/>
                  <a:t>Cât de bine cunoaștem</a:t>
                </a:r>
                <a14:m>
                  <m:oMath xmlns:m="http://schemas.openxmlformats.org/officeDocument/2006/math">
                    <m:r>
                      <a:rPr lang="ro-RO" sz="2400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Intervalele de încredere pentru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  <a:blipFill>
                <a:blip r:embed="rId2"/>
                <a:stretch>
                  <a:fillRect l="-945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8688" y="2376377"/>
            <a:ext cx="10315575" cy="11858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9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Compararea</a:t>
            </a:r>
            <a:r>
              <a:rPr lang="en-US" sz="4000" dirty="0"/>
              <a:t> </a:t>
            </a:r>
            <a:r>
              <a:rPr lang="en-US" sz="4000" dirty="0" err="1"/>
              <a:t>modele</a:t>
            </a:r>
            <a:r>
              <a:rPr lang="ro-RO" sz="4000" dirty="0"/>
              <a:t>lor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E6D5A1-DB34-984F-AB39-8815ED7C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84" y="1463039"/>
            <a:ext cx="6858002" cy="4572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Compararea</a:t>
            </a:r>
            <a:r>
              <a:rPr lang="en-US" sz="3200" dirty="0"/>
              <a:t> </a:t>
            </a:r>
            <a:r>
              <a:rPr lang="en-US" sz="3200" dirty="0" err="1"/>
              <a:t>modele</a:t>
            </a:r>
            <a:r>
              <a:rPr lang="ro-RO" sz="3200" dirty="0"/>
              <a:t>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3853A-2695-1A41-BADF-8769A3B8B67C}"/>
              </a:ext>
            </a:extLst>
          </p:cNvPr>
          <p:cNvSpPr txBox="1"/>
          <p:nvPr/>
        </p:nvSpPr>
        <p:spPr>
          <a:xfrm>
            <a:off x="486775" y="901417"/>
            <a:ext cx="1135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Calculăm erorile pentru diferite valori ale lui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</a:t>
            </a:r>
            <a:r>
              <a:rPr lang="ro-RO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și comparăm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RMSE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-urile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. k=3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pare cea mai buna alegere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62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Unde am ajuns: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</p:spPr>
            <p:txBody>
              <a:bodyPr/>
              <a:lstStyle/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/>
                  <a:t>Model Fitness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Cum putem evalua performanța în predicție</a:t>
                </a:r>
                <a:r>
                  <a:rPr lang="en-US" sz="2400" dirty="0"/>
                  <a:t>? </a:t>
                </a:r>
                <a:endParaRPr lang="en-US" sz="2400" b="1" dirty="0"/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/>
                  <a:t>Compar</a:t>
                </a:r>
                <a:r>
                  <a:rPr lang="ro-RO" sz="2400" b="1" dirty="0"/>
                  <a:t>area a două modele</a:t>
                </a:r>
                <a:r>
                  <a:rPr lang="en-US" sz="2400" b="1" dirty="0"/>
                  <a:t>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Cum alegem între două modele diferite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/>
                  <a:t>Evalua</a:t>
                </a:r>
                <a:r>
                  <a:rPr lang="ro-RO" sz="2400" b="1" dirty="0"/>
                  <a:t>rea Importanței Predictorilor</a:t>
                </a:r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În ce măsură depinde performanța modelului de predictori? Sunt unii mai importanți ca alții? În ce fel?</a:t>
                </a:r>
                <a:endParaRPr lang="en-US" sz="2400" b="1" dirty="0"/>
              </a:p>
              <a:p>
                <a:pPr>
                  <a:spcBef>
                    <a:spcPts val="672"/>
                  </a:spcBef>
                  <a:spcAft>
                    <a:spcPts val="1200"/>
                  </a:spcAft>
                </a:pPr>
                <a:r>
                  <a:rPr lang="ro-RO" sz="2400" b="1" dirty="0"/>
                  <a:t>Cât de bine cunoaștem</a:t>
                </a:r>
                <a14:m>
                  <m:oMath xmlns:m="http://schemas.openxmlformats.org/officeDocument/2006/math">
                    <m:r>
                      <a:rPr lang="ro-RO" sz="2400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Intervalele de încredere pentru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  <a:blipFill>
                <a:blip r:embed="rId2"/>
                <a:stretch>
                  <a:fillRect l="-945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8688" y="2376377"/>
            <a:ext cx="10315575" cy="11858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3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</a:t>
            </a:r>
            <a:r>
              <a:rPr lang="en-US" b="1" dirty="0"/>
              <a:t> </a:t>
            </a:r>
            <a:r>
              <a:rPr lang="en-US" sz="4000" dirty="0"/>
              <a:t>Fitness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8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601962-A22B-084F-BBA2-383781FD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5" y="1828800"/>
            <a:ext cx="65151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06686" y="4833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958" y="902522"/>
            <a:ext cx="8444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Pentru o submulțime de antrenament calculăm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RMSE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pentru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k=3.</a:t>
            </a:r>
            <a:r>
              <a:rPr lang="ro-RO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  <a:p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Este o valoare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RMSE=5.0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suficient de bună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?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3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0849"/>
              </p:ext>
            </p:extLst>
          </p:nvPr>
        </p:nvGraphicFramePr>
        <p:xfrm>
          <a:off x="3211466" y="3296797"/>
          <a:ext cx="5769068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316">
                <a:tc>
                  <a:txBody>
                    <a:bodyPr/>
                    <a:lstStyle/>
                    <a:p>
                      <a:r>
                        <a:rPr dirty="0"/>
                        <a:t>TV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radio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newspaper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sales</a:t>
                      </a:r>
                      <a:endParaRPr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dirty="0"/>
                        <a:t>230.1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dirty="0"/>
                        <a:t>180.8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58.4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6248" y="141556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7631" y="1461024"/>
            <a:ext cx="232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la" charset="0"/>
                <a:ea typeface="Karla" charset="0"/>
                <a:cs typeface="Karla" charset="0"/>
              </a:rPr>
              <a:t>,</a:t>
            </a:r>
          </a:p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3415" y="946122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Setul</a:t>
            </a:r>
            <a:r>
              <a:rPr lang="en-US" dirty="0"/>
              <a:t> de date </a:t>
            </a:r>
            <a:r>
              <a:rPr lang="en-US" dirty="0" err="1"/>
              <a:t>publicitare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vânzările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pe 200 de </a:t>
            </a:r>
            <a:r>
              <a:rPr lang="en-US" dirty="0" err="1"/>
              <a:t>piețe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, </a:t>
            </a:r>
            <a:r>
              <a:rPr lang="en-US" dirty="0" err="1"/>
              <a:t>împreună</a:t>
            </a:r>
            <a:r>
              <a:rPr lang="en-US" dirty="0"/>
              <a:t> cu </a:t>
            </a:r>
            <a:r>
              <a:rPr lang="en-US" dirty="0" err="1"/>
              <a:t>bugetele</a:t>
            </a:r>
            <a:r>
              <a:rPr lang="en-US" dirty="0"/>
              <a:t> </a:t>
            </a:r>
            <a:r>
              <a:rPr lang="en-US" dirty="0" err="1"/>
              <a:t>publicitare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piețe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: TV, radio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ziar</a:t>
            </a:r>
            <a:r>
              <a:rPr lang="en-US" dirty="0"/>
              <a:t>.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unități</a:t>
            </a:r>
            <a:r>
              <a:rPr lang="en-US" dirty="0"/>
              <a:t> de 1000 USD.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6629" y="5730889"/>
            <a:ext cx="1047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cifrele</a:t>
            </a:r>
            <a:r>
              <a:rPr lang="en-US" dirty="0"/>
              <a:t> din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prezentare</a:t>
            </a:r>
            <a:r>
              <a:rPr lang="en-US" dirty="0"/>
              <a:t> sunt </a:t>
            </a:r>
            <a:r>
              <a:rPr lang="en-US" dirty="0" err="1"/>
              <a:t>preluate</a:t>
            </a:r>
            <a:r>
              <a:rPr lang="en-US" dirty="0"/>
              <a:t> din „An Introduction to Statistical Learning, with applications in R” (Springer, 2013) cu </a:t>
            </a:r>
            <a:r>
              <a:rPr lang="en-US" dirty="0" err="1"/>
              <a:t>permisiunea</a:t>
            </a:r>
            <a:r>
              <a:rPr lang="en-US" dirty="0"/>
              <a:t> </a:t>
            </a:r>
            <a:r>
              <a:rPr lang="en-US" dirty="0" err="1"/>
              <a:t>autorilor</a:t>
            </a:r>
            <a:r>
              <a:rPr lang="en-US" dirty="0"/>
              <a:t>: G. James, D. Witten, T. Hastie </a:t>
            </a:r>
            <a:r>
              <a:rPr lang="en-US" dirty="0" err="1"/>
              <a:t>și</a:t>
            </a:r>
            <a:r>
              <a:rPr lang="en-US" dirty="0"/>
              <a:t> R. </a:t>
            </a:r>
            <a:r>
              <a:rPr lang="en-US" dirty="0" err="1"/>
              <a:t>Tibshirani</a:t>
            </a:r>
            <a:r>
              <a:rPr lang="en-US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1600660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06686" y="4833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896" y="864321"/>
            <a:ext cx="10369093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Dar dacă măsurăm vânzările în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cen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ți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în loc de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dol</a:t>
            </a:r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ari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? 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5B0330-C327-6A4E-B7E0-4A23FB3E3695}"/>
              </a:ext>
            </a:extLst>
          </p:cNvPr>
          <p:cNvGrpSpPr/>
          <p:nvPr/>
        </p:nvGrpSpPr>
        <p:grpSpPr>
          <a:xfrm>
            <a:off x="2615183" y="1828628"/>
            <a:ext cx="9373617" cy="4343399"/>
            <a:chOff x="2615183" y="1828628"/>
            <a:chExt cx="9373617" cy="4343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83083C-7A84-2243-A605-5E973513F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5183" y="1828628"/>
              <a:ext cx="6515099" cy="43433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340207" y="2258860"/>
              <a:ext cx="26485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RMSE </a:t>
              </a:r>
              <a:r>
                <a:rPr lang="ro-R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este 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5004.93. </a:t>
              </a:r>
            </a:p>
            <a:p>
              <a:r>
                <a:rPr lang="ro-R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E bine așa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28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6686" y="4833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895" y="864320"/>
            <a:ext cx="10538911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Cel mai bine să comparăm cu ceva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. 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12013-BE7F-5742-94EA-AA145817188E}"/>
              </a:ext>
            </a:extLst>
          </p:cNvPr>
          <p:cNvGrpSpPr/>
          <p:nvPr/>
        </p:nvGrpSpPr>
        <p:grpSpPr>
          <a:xfrm>
            <a:off x="2614926" y="1828630"/>
            <a:ext cx="9577073" cy="4343570"/>
            <a:chOff x="2614926" y="1828630"/>
            <a:chExt cx="9577073" cy="43435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54211D-E34D-0C4D-96EA-CC03FBBEF75D}"/>
                </a:ext>
              </a:extLst>
            </p:cNvPr>
            <p:cNvGrpSpPr/>
            <p:nvPr/>
          </p:nvGrpSpPr>
          <p:grpSpPr>
            <a:xfrm>
              <a:off x="2614926" y="1828630"/>
              <a:ext cx="8473561" cy="4343570"/>
              <a:chOff x="2614926" y="1828630"/>
              <a:chExt cx="8473561" cy="434357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E44E919-B9C4-7946-A62C-AEBC8538D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4926" y="1828630"/>
                <a:ext cx="6515355" cy="434357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0833" y="3390900"/>
                <a:ext cx="1617654" cy="856405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3DFD2-6682-354E-A9F3-C4295537485B}"/>
                </a:ext>
              </a:extLst>
            </p:cNvPr>
            <p:cNvSpPr/>
            <p:nvPr/>
          </p:nvSpPr>
          <p:spPr>
            <a:xfrm>
              <a:off x="9248930" y="2725556"/>
              <a:ext cx="29430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o-RO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Folosim cel mai simplu model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8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</a:t>
            </a:r>
            <a:r>
              <a:rPr lang="ro-RO" dirty="0"/>
              <a:t>pătrat (R-</a:t>
            </a:r>
            <a:r>
              <a:rPr lang="en-US" dirty="0"/>
              <a:t>squared</a:t>
            </a:r>
            <a:r>
              <a:rPr lang="ro-RO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496" y="3390900"/>
                <a:ext cx="10327008" cy="2111143"/>
              </a:xfrm>
            </p:spPr>
            <p:txBody>
              <a:bodyPr/>
              <a:lstStyle/>
              <a:p>
                <a:pPr marL="457200" indent="-4572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Dacă modelul e la fel de bun ca media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,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atunci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pPr marL="457200" indent="-4572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Dacă modelul e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perfect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atunci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arla" charset="0"/>
                        <a:cs typeface="Karla" charset="0"/>
                      </a:rPr>
                      <m:t>1</m:t>
                    </m:r>
                  </m:oMath>
                </a14:m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pPr marL="457200" indent="-457200">
                  <a:spcAft>
                    <a:spcPts val="1200"/>
                  </a:spcAft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poate fi negativ dacă modelul rezultat e mai prost ca media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.</a:t>
                </a:r>
                <a:r>
                  <a:rPr lang="ro-R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Asta se poate întâmpla în practică, atunci când evaluăm pe datele de test.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3390900"/>
                <a:ext cx="10327008" cy="2111143"/>
              </a:xfrm>
              <a:blipFill>
                <a:blip r:embed="rId3"/>
                <a:stretch>
                  <a:fillRect l="-826" t="-2305" b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06686" y="4833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29" y="1637329"/>
            <a:ext cx="35966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5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Recapitulare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</p:spPr>
            <p:txBody>
              <a:bodyPr/>
              <a:lstStyle/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/>
                  <a:t>Model Fitness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Cum putem evalua performanța în predicție</a:t>
                </a:r>
                <a:r>
                  <a:rPr lang="en-US" sz="2400" dirty="0"/>
                  <a:t>? </a:t>
                </a:r>
                <a:endParaRPr lang="en-US" sz="2400" b="1" dirty="0"/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/>
                  <a:t>Compar</a:t>
                </a:r>
                <a:r>
                  <a:rPr lang="ro-RO" sz="2400" b="1" dirty="0"/>
                  <a:t>area a două modele</a:t>
                </a:r>
                <a:r>
                  <a:rPr lang="en-US" sz="2400" b="1" dirty="0"/>
                  <a:t>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Cum alegem între două modele diferite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/>
                  <a:t>Evalua</a:t>
                </a:r>
                <a:r>
                  <a:rPr lang="ro-RO" sz="2400" b="1" dirty="0"/>
                  <a:t>rea Importanței Predictorilor</a:t>
                </a:r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În ce măsură depinde performanța modelului de predictori? Sunt unii mai importanți ca alții? În ce fel?</a:t>
                </a:r>
                <a:endParaRPr lang="en-US" sz="2400" b="1" dirty="0"/>
              </a:p>
              <a:p>
                <a:pPr>
                  <a:spcBef>
                    <a:spcPts val="672"/>
                  </a:spcBef>
                  <a:spcAft>
                    <a:spcPts val="1200"/>
                  </a:spcAft>
                </a:pPr>
                <a:r>
                  <a:rPr lang="ro-RO" sz="2400" b="1" dirty="0"/>
                  <a:t>Cât de bine cunoaștem</a:t>
                </a:r>
                <a14:m>
                  <m:oMath xmlns:m="http://schemas.openxmlformats.org/officeDocument/2006/math">
                    <m:r>
                      <a:rPr lang="ro-RO" sz="2400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Intervalele de încredere pentru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  <a:blipFill>
                <a:blip r:embed="rId2"/>
                <a:stretch>
                  <a:fillRect l="-945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6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</p:spPr>
            <p:txBody>
              <a:bodyPr/>
              <a:lstStyle/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bg1">
                        <a:lumMod val="85000"/>
                      </a:schemeClr>
                    </a:solidFill>
                  </a:rPr>
                  <a:t>Model Fitness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	</a:t>
                </a:r>
                <a:r>
                  <a:rPr lang="ro-RO" sz="2400" dirty="0">
                    <a:solidFill>
                      <a:schemeClr val="bg1">
                        <a:lumMod val="85000"/>
                      </a:schemeClr>
                    </a:solidFill>
                  </a:rPr>
                  <a:t>Cum putem evalua performanța în predicție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? </a:t>
                </a:r>
                <a:endParaRPr lang="en-US" sz="2400" b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Compar</a:t>
                </a:r>
                <a:r>
                  <a:rPr lang="ro-RO" sz="2400" b="1" dirty="0">
                    <a:solidFill>
                      <a:schemeClr val="bg1">
                        <a:lumMod val="85000"/>
                      </a:schemeClr>
                    </a:solidFill>
                  </a:rPr>
                  <a:t>area a două modele</a:t>
                </a:r>
                <a:r>
                  <a:rPr lang="en-US" sz="2400" b="1" dirty="0">
                    <a:solidFill>
                      <a:schemeClr val="bg1">
                        <a:lumMod val="85000"/>
                      </a:schemeClr>
                    </a:solidFill>
                  </a:rPr>
                  <a:t>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	</a:t>
                </a:r>
                <a:r>
                  <a:rPr lang="ro-RO" sz="2400" dirty="0">
                    <a:solidFill>
                      <a:schemeClr val="bg1">
                        <a:lumMod val="85000"/>
                      </a:schemeClr>
                    </a:solidFill>
                  </a:rPr>
                  <a:t>Cum alegem între două modele diferite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r>
                  <a:rPr lang="en-US" sz="2400" b="1" dirty="0" err="1"/>
                  <a:t>Evalua</a:t>
                </a:r>
                <a:r>
                  <a:rPr lang="ro-RO" sz="2400" b="1" dirty="0"/>
                  <a:t>rea Importanței Predictorilor</a:t>
                </a:r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În ce măsură depinde performanța modelului de predictori?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o-RO" sz="2400" dirty="0"/>
                  <a:t>	Sunt unii mai importanți ca alții? În ce fel?</a:t>
                </a:r>
                <a:endParaRPr lang="en-US" sz="2400" b="1" dirty="0"/>
              </a:p>
              <a:p>
                <a:pPr>
                  <a:spcBef>
                    <a:spcPts val="672"/>
                  </a:spcBef>
                  <a:spcAft>
                    <a:spcPts val="1200"/>
                  </a:spcAft>
                </a:pPr>
                <a:r>
                  <a:rPr lang="ro-RO" sz="2400" b="1" dirty="0"/>
                  <a:t>Cât de bine cunoaștem</a:t>
                </a:r>
                <a14:m>
                  <m:oMath xmlns:m="http://schemas.openxmlformats.org/officeDocument/2006/math">
                    <m:r>
                      <a:rPr lang="ro-RO" sz="2400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	</a:t>
                </a:r>
                <a:r>
                  <a:rPr lang="ro-RO" sz="2400" dirty="0"/>
                  <a:t>Intervalele de încredere pentru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72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96445"/>
                <a:ext cx="10327008" cy="5317171"/>
              </a:xfrm>
              <a:blipFill>
                <a:blip r:embed="rId3"/>
                <a:stretch>
                  <a:fillRect l="-945" t="-916" b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0" y="3812875"/>
            <a:ext cx="2380891" cy="200132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72"/>
              </a:spcBef>
              <a:spcAft>
                <a:spcPts val="1200"/>
              </a:spcAft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833444" y="3812875"/>
            <a:ext cx="3087310" cy="2001329"/>
            <a:chOff x="8195094" y="3812875"/>
            <a:chExt cx="3742224" cy="2001329"/>
          </a:xfrm>
        </p:grpSpPr>
        <p:sp>
          <p:nvSpPr>
            <p:cNvPr id="5" name="Right Brace 4"/>
            <p:cNvSpPr/>
            <p:nvPr/>
          </p:nvSpPr>
          <p:spPr>
            <a:xfrm>
              <a:off x="8195094" y="3812875"/>
              <a:ext cx="638355" cy="2001329"/>
            </a:xfrm>
            <a:prstGeom prst="rightBrac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03469" y="4490373"/>
              <a:ext cx="2933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Partea a II-a</a:t>
              </a:r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15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</a:t>
            </a:r>
            <a:r>
              <a:rPr lang="ro-RO" dirty="0"/>
              <a:t>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496" y="2005893"/>
            <a:ext cx="10327008" cy="211114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Quiz</a:t>
            </a:r>
            <a:r>
              <a:rPr lang="en-US" dirty="0"/>
              <a:t> – </a:t>
            </a:r>
            <a:r>
              <a:rPr lang="ro-RO" dirty="0"/>
              <a:t>de </a:t>
            </a:r>
            <a:r>
              <a:rPr lang="en-US" dirty="0" err="1"/>
              <a:t>complet</a:t>
            </a:r>
            <a:r>
              <a:rPr lang="ro-RO" dirty="0"/>
              <a:t>at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următoarele</a:t>
            </a:r>
            <a:r>
              <a:rPr lang="en-US" dirty="0"/>
              <a:t> 10 min: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Sway</a:t>
            </a:r>
            <a:r>
              <a:rPr lang="en-US" dirty="0"/>
              <a:t>: Lecture 4: Introduction to Regression | part 2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Programmatic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o-RO" dirty="0"/>
              <a:t>Până săptămâna viitoarea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Lessons</a:t>
            </a:r>
            <a:r>
              <a:rPr lang="en-US" dirty="0"/>
              <a:t>: Lecture 4: </a:t>
            </a:r>
            <a:r>
              <a:rPr lang="en-US" dirty="0" err="1"/>
              <a:t>kNN</a:t>
            </a:r>
            <a:r>
              <a:rPr lang="en-US" dirty="0"/>
              <a:t> Regression </a:t>
            </a:r>
            <a:r>
              <a:rPr lang="mr-IN" dirty="0"/>
              <a:t>–</a:t>
            </a:r>
            <a:r>
              <a:rPr lang="en-US" dirty="0"/>
              <a:t> two (2) exercises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Variabile răspuns/target</a:t>
            </a:r>
            <a:r>
              <a:rPr lang="en-US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dirty="0"/>
              <a:t>vs. </a:t>
            </a:r>
            <a:r>
              <a:rPr lang="ro-RO" dirty="0"/>
              <a:t>Variabile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496" y="1546287"/>
            <a:ext cx="10327008" cy="211114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Există</a:t>
            </a:r>
            <a:r>
              <a:rPr lang="en-US" dirty="0"/>
              <a:t> o </a:t>
            </a:r>
            <a:r>
              <a:rPr lang="en-US" dirty="0" err="1"/>
              <a:t>asimetrie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:</a:t>
            </a:r>
            <a:endParaRPr lang="ro-RO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Variabila</a:t>
            </a:r>
            <a:r>
              <a:rPr lang="en-US" dirty="0"/>
              <a:t> pe care am </a:t>
            </a:r>
            <a:r>
              <a:rPr lang="en-US" dirty="0" err="1"/>
              <a:t>dori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prezicem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de </a:t>
            </a:r>
            <a:r>
              <a:rPr lang="en-US" dirty="0" err="1"/>
              <a:t>măsurat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cealaltă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influențată</a:t>
            </a:r>
            <a:r>
              <a:rPr lang="en-US" dirty="0"/>
              <a:t> direct </a:t>
            </a:r>
            <a:r>
              <a:rPr lang="en-US" dirty="0" err="1"/>
              <a:t>sau</a:t>
            </a:r>
            <a:r>
              <a:rPr lang="en-US" dirty="0"/>
              <a:t> indirect de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celeilalte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Astfel</a:t>
            </a:r>
            <a:r>
              <a:rPr lang="en-US" dirty="0"/>
              <a:t>, am </a:t>
            </a:r>
            <a:r>
              <a:rPr lang="en-US" dirty="0" err="1"/>
              <a:t>dori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definim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variabile</a:t>
            </a:r>
            <a:r>
              <a:rPr lang="en-US" dirty="0"/>
              <a:t> a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prezicem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variabile</a:t>
            </a:r>
            <a:r>
              <a:rPr lang="en-US" dirty="0"/>
              <a:t> ale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le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ne face </a:t>
            </a:r>
            <a:r>
              <a:rPr lang="en-US" dirty="0" err="1"/>
              <a:t>predicția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6531"/>
            <a:ext cx="11509333" cy="767276"/>
          </a:xfrm>
        </p:spPr>
        <p:txBody>
          <a:bodyPr/>
          <a:lstStyle/>
          <a:p>
            <a:r>
              <a:rPr lang="ro-RO" dirty="0"/>
              <a:t>Variabile răspuns/target</a:t>
            </a:r>
            <a:r>
              <a:rPr lang="en-US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dirty="0"/>
              <a:t>vs. </a:t>
            </a:r>
            <a:r>
              <a:rPr lang="ro-RO" dirty="0"/>
              <a:t>Variabile predictor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756206"/>
              </p:ext>
            </p:extLst>
          </p:nvPr>
        </p:nvGraphicFramePr>
        <p:xfrm>
          <a:off x="3171125" y="3168091"/>
          <a:ext cx="5769068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02060"/>
                          </a:solidFill>
                        </a:rPr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2060"/>
                          </a:solidFill>
                        </a:rP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02060"/>
                          </a:solidFill>
                        </a:rPr>
                        <a:t>newspaper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sales</a:t>
                      </a:r>
                      <a:endParaRPr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230.1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22.1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10.4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18.5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dirty="0"/>
                        <a:t>180.8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12.9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6248" y="141556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217562" y="1359195"/>
            <a:ext cx="2312895" cy="1470212"/>
          </a:xfrm>
          <a:prstGeom prst="wedgeRoundRectCallout">
            <a:avLst>
              <a:gd name="adj1" fmla="val -36037"/>
              <a:gd name="adj2" fmla="val 69309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80671" y="1461024"/>
            <a:ext cx="2186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Karla" charset="0"/>
                <a:ea typeface="Karla" charset="0"/>
                <a:cs typeface="Karla" charset="0"/>
              </a:rPr>
              <a:t>Y</a:t>
            </a:r>
          </a:p>
          <a:p>
            <a:pPr algn="ctr"/>
            <a:r>
              <a:rPr lang="ro-RO" dirty="0">
                <a:latin typeface="Karla" charset="0"/>
                <a:ea typeface="Karla" charset="0"/>
                <a:cs typeface="Karla" charset="0"/>
              </a:rPr>
              <a:t>Observație</a:t>
            </a:r>
            <a:endParaRPr lang="en-US" dirty="0"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ro-RO" b="1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Variabila </a:t>
            </a:r>
            <a:r>
              <a:rPr lang="ro-RO" dirty="0">
                <a:latin typeface="Karla" charset="0"/>
                <a:ea typeface="Karla" charset="0"/>
                <a:cs typeface="Karla" charset="0"/>
              </a:rPr>
              <a:t>răspuns</a:t>
            </a:r>
            <a:endParaRPr lang="en-US" dirty="0"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ro-RO" dirty="0">
                <a:latin typeface="Karla" charset="0"/>
                <a:ea typeface="Karla" charset="0"/>
                <a:cs typeface="Karla" charset="0"/>
              </a:rPr>
              <a:t>Variabilă dependentă</a:t>
            </a:r>
            <a:endParaRPr lang="en-US" dirty="0">
              <a:latin typeface="Karla" charset="0"/>
              <a:ea typeface="Karla" charset="0"/>
              <a:cs typeface="Karla" charset="0"/>
            </a:endParaRPr>
          </a:p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1720969" y="1340843"/>
            <a:ext cx="2313901" cy="1470212"/>
          </a:xfrm>
          <a:prstGeom prst="wedgeRoundRectCallout">
            <a:avLst>
              <a:gd name="adj1" fmla="val -53797"/>
              <a:gd name="adj2" fmla="val 70007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78203" y="1433208"/>
            <a:ext cx="1199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Karla" charset="0"/>
                <a:ea typeface="Karla" charset="0"/>
                <a:cs typeface="Karla" charset="0"/>
              </a:rPr>
              <a:t>X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predictor</a:t>
            </a:r>
            <a:r>
              <a:rPr lang="ro-RO" b="1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i</a:t>
            </a:r>
            <a:endParaRPr lang="en-US" b="1" dirty="0">
              <a:solidFill>
                <a:srgbClr val="C00000"/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dirty="0">
                <a:latin typeface="Karla" charset="0"/>
                <a:ea typeface="Karla" charset="0"/>
                <a:cs typeface="Karla" charset="0"/>
              </a:rPr>
              <a:t>features</a:t>
            </a:r>
          </a:p>
          <a:p>
            <a:pPr algn="ctr"/>
            <a:r>
              <a:rPr lang="en-US" dirty="0" err="1">
                <a:latin typeface="Karla" charset="0"/>
                <a:ea typeface="Karla" charset="0"/>
                <a:cs typeface="Karla" charset="0"/>
              </a:rPr>
              <a:t>covaria</a:t>
            </a:r>
            <a:r>
              <a:rPr lang="ro-RO" dirty="0">
                <a:latin typeface="Karla" charset="0"/>
                <a:ea typeface="Karla" charset="0"/>
                <a:cs typeface="Karla" charset="0"/>
              </a:rPr>
              <a:t>bile</a:t>
            </a:r>
            <a:endParaRPr lang="en-US" dirty="0">
              <a:latin typeface="Karla" charset="0"/>
              <a:ea typeface="Karla" charset="0"/>
              <a:cs typeface="Karla" charset="0"/>
            </a:endParaRPr>
          </a:p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5372964" y="3333750"/>
            <a:ext cx="368193" cy="47718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9169" y="5950420"/>
            <a:ext cx="1878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Karla" charset="0"/>
                <a:ea typeface="Karla" charset="0"/>
                <a:cs typeface="Karla" charset="0"/>
              </a:rPr>
              <a:t>p</a:t>
            </a:r>
            <a:r>
              <a:rPr lang="en-US" sz="2800" dirty="0">
                <a:latin typeface="Karla" charset="0"/>
                <a:ea typeface="Karla" charset="0"/>
                <a:cs typeface="Karla" charset="0"/>
              </a:rPr>
              <a:t> predictor</a:t>
            </a:r>
            <a:r>
              <a:rPr lang="ro-RO" sz="2800" dirty="0">
                <a:latin typeface="Karla" charset="0"/>
                <a:ea typeface="Karla" charset="0"/>
                <a:cs typeface="Karla" charset="0"/>
              </a:rPr>
              <a:t>i</a:t>
            </a:r>
            <a:endParaRPr lang="en-US" sz="28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606722" y="3589362"/>
            <a:ext cx="327547" cy="170597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123338" y="4180737"/>
            <a:ext cx="196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Karla" charset="0"/>
                <a:ea typeface="Karla" charset="0"/>
                <a:cs typeface="Karla" charset="0"/>
              </a:rPr>
              <a:t>n</a:t>
            </a:r>
            <a:r>
              <a:rPr lang="en-US" sz="2800" dirty="0">
                <a:latin typeface="Karla" charset="0"/>
                <a:ea typeface="Karla" charset="0"/>
                <a:cs typeface="Karla" charset="0"/>
              </a:rPr>
              <a:t>  </a:t>
            </a:r>
            <a:r>
              <a:rPr lang="en-US" sz="2800" dirty="0" err="1">
                <a:latin typeface="Karla" charset="0"/>
                <a:ea typeface="Karla" charset="0"/>
                <a:cs typeface="Karla" charset="0"/>
              </a:rPr>
              <a:t>observa</a:t>
            </a:r>
            <a:r>
              <a:rPr lang="ro-RO" sz="2800" dirty="0">
                <a:latin typeface="Karla" charset="0"/>
                <a:ea typeface="Karla" charset="0"/>
                <a:cs typeface="Karla" charset="0"/>
              </a:rPr>
              <a:t>ții</a:t>
            </a:r>
            <a:endParaRPr lang="en-US" sz="28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6531"/>
            <a:ext cx="11509333" cy="767276"/>
          </a:xfrm>
        </p:spPr>
        <p:txBody>
          <a:bodyPr/>
          <a:lstStyle/>
          <a:p>
            <a:r>
              <a:rPr lang="ro-RO" dirty="0"/>
              <a:t>Variabile răspuns/target</a:t>
            </a:r>
            <a:r>
              <a:rPr lang="en-US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dirty="0"/>
              <a:t>vs. </a:t>
            </a:r>
            <a:r>
              <a:rPr lang="ro-RO" dirty="0"/>
              <a:t>Variabile predictor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171125" y="3168091"/>
          <a:ext cx="5769068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02060"/>
                          </a:solidFill>
                        </a:rPr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2060"/>
                          </a:solidFill>
                        </a:rP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02060"/>
                          </a:solidFill>
                        </a:rPr>
                        <a:t>newspaper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sales</a:t>
                      </a:r>
                      <a:endParaRPr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230.1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22.1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10.4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18.5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dirty="0"/>
                        <a:t>180.8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12.9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6248" y="141556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217562" y="1359195"/>
            <a:ext cx="2312895" cy="1470212"/>
          </a:xfrm>
          <a:prstGeom prst="wedgeRoundRectCallout">
            <a:avLst>
              <a:gd name="adj1" fmla="val -36037"/>
              <a:gd name="adj2" fmla="val 69309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80671" y="1461024"/>
                <a:ext cx="218668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ro-RO" dirty="0">
                    <a:latin typeface="Karla" charset="0"/>
                    <a:ea typeface="Karla" charset="0"/>
                    <a:cs typeface="Karla" charset="0"/>
                  </a:rPr>
                  <a:t>Observație</a:t>
                </a:r>
                <a:endParaRPr lang="en-US" dirty="0">
                  <a:latin typeface="Karla" charset="0"/>
                  <a:ea typeface="Karla" charset="0"/>
                  <a:cs typeface="Karla" charset="0"/>
                </a:endParaRPr>
              </a:p>
              <a:p>
                <a:pPr algn="ctr"/>
                <a:r>
                  <a:rPr lang="ro-RO" dirty="0">
                    <a:latin typeface="Karla" charset="0"/>
                    <a:ea typeface="Karla" charset="0"/>
                    <a:cs typeface="Karla" charset="0"/>
                  </a:rPr>
                  <a:t>Variabila</a:t>
                </a:r>
                <a:r>
                  <a:rPr lang="ro-RO" b="1" dirty="0">
                    <a:solidFill>
                      <a:srgbClr val="C00000"/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b="1" dirty="0">
                    <a:solidFill>
                      <a:schemeClr val="accent2"/>
                    </a:solidFill>
                    <a:latin typeface="Karla" charset="0"/>
                    <a:ea typeface="Karla" charset="0"/>
                    <a:cs typeface="Karla" charset="0"/>
                  </a:rPr>
                  <a:t>răspuns</a:t>
                </a:r>
                <a:endParaRPr lang="en-US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pPr algn="ctr"/>
                <a:r>
                  <a:rPr lang="ro-RO" dirty="0">
                    <a:latin typeface="Karla" charset="0"/>
                    <a:ea typeface="Karla" charset="0"/>
                    <a:cs typeface="Karla" charset="0"/>
                  </a:rPr>
                  <a:t>Variabilă dependentă</a:t>
                </a:r>
                <a:endParaRPr lang="en-US" dirty="0">
                  <a:latin typeface="Karla" charset="0"/>
                  <a:ea typeface="Karla" charset="0"/>
                  <a:cs typeface="Karla" charset="0"/>
                </a:endParaRPr>
              </a:p>
              <a:p>
                <a:pPr algn="ctr"/>
                <a:endParaRPr lang="en-US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671" y="1461024"/>
                <a:ext cx="2186689" cy="1477328"/>
              </a:xfrm>
              <a:prstGeom prst="rect">
                <a:avLst/>
              </a:prstGeom>
              <a:blipFill>
                <a:blip r:embed="rId3"/>
                <a:stretch>
                  <a:fillRect l="-2228" r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ular Callout 11"/>
          <p:cNvSpPr/>
          <p:nvPr/>
        </p:nvSpPr>
        <p:spPr>
          <a:xfrm flipH="1">
            <a:off x="1238250" y="1156745"/>
            <a:ext cx="2796620" cy="1654310"/>
          </a:xfrm>
          <a:prstGeom prst="wedgeRoundRectCallout">
            <a:avLst>
              <a:gd name="adj1" fmla="val -53797"/>
              <a:gd name="adj2" fmla="val 70007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33408" y="1173264"/>
                <a:ext cx="2477922" cy="1798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𝑋</m:t>
                      </m:r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Karla" charset="0"/>
                  <a:ea typeface="Karla" charset="0"/>
                  <a:cs typeface="Karla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o-RO" b="1" dirty="0">
                  <a:solidFill>
                    <a:srgbClr val="C00000"/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Karla" charset="0"/>
                    <a:ea typeface="Karla" charset="0"/>
                    <a:cs typeface="Karla" charset="0"/>
                  </a:rPr>
                  <a:t>predictor</a:t>
                </a:r>
                <a:r>
                  <a:rPr lang="ro-RO" b="1" dirty="0">
                    <a:solidFill>
                      <a:srgbClr val="C00000"/>
                    </a:solidFill>
                    <a:latin typeface="Karla" charset="0"/>
                    <a:ea typeface="Karla" charset="0"/>
                    <a:cs typeface="Karla" charset="0"/>
                  </a:rPr>
                  <a:t>i</a:t>
                </a:r>
                <a:endParaRPr lang="en-US" b="1" dirty="0">
                  <a:solidFill>
                    <a:srgbClr val="C00000"/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pPr algn="ctr"/>
                <a:r>
                  <a:rPr lang="en-US" dirty="0">
                    <a:latin typeface="Karla" charset="0"/>
                    <a:ea typeface="Karla" charset="0"/>
                    <a:cs typeface="Karla" charset="0"/>
                  </a:rPr>
                  <a:t>features</a:t>
                </a:r>
              </a:p>
              <a:p>
                <a:pPr algn="ctr"/>
                <a:r>
                  <a:rPr lang="en-US" dirty="0" err="1">
                    <a:latin typeface="Karla" charset="0"/>
                    <a:ea typeface="Karla" charset="0"/>
                    <a:cs typeface="Karla" charset="0"/>
                  </a:rPr>
                  <a:t>covaria</a:t>
                </a:r>
                <a:r>
                  <a:rPr lang="ro-RO" dirty="0">
                    <a:latin typeface="Karla" charset="0"/>
                    <a:ea typeface="Karla" charset="0"/>
                    <a:cs typeface="Karla" charset="0"/>
                  </a:rPr>
                  <a:t>bile</a:t>
                </a:r>
                <a:endParaRPr lang="en-US" dirty="0">
                  <a:latin typeface="Karla" charset="0"/>
                  <a:ea typeface="Karla" charset="0"/>
                  <a:cs typeface="Karla" charset="0"/>
                </a:endParaRPr>
              </a:p>
              <a:p>
                <a:pPr algn="ctr"/>
                <a:endParaRPr lang="en-US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08" y="1173264"/>
                <a:ext cx="2477922" cy="1798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 rot="16200000">
            <a:off x="5372964" y="3333750"/>
            <a:ext cx="368193" cy="47718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9169" y="5950420"/>
            <a:ext cx="1878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Karla" charset="0"/>
                <a:ea typeface="Karla" charset="0"/>
                <a:cs typeface="Karla" charset="0"/>
              </a:rPr>
              <a:t>p</a:t>
            </a:r>
            <a:r>
              <a:rPr lang="en-US" sz="2800" dirty="0">
                <a:latin typeface="Karla" charset="0"/>
                <a:ea typeface="Karla" charset="0"/>
                <a:cs typeface="Karla" charset="0"/>
              </a:rPr>
              <a:t> predictor</a:t>
            </a:r>
            <a:r>
              <a:rPr lang="ro-RO" sz="2800" dirty="0">
                <a:latin typeface="Karla" charset="0"/>
                <a:ea typeface="Karla" charset="0"/>
                <a:cs typeface="Karla" charset="0"/>
              </a:rPr>
              <a:t>i</a:t>
            </a:r>
            <a:endParaRPr lang="en-US" sz="28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606722" y="3589362"/>
            <a:ext cx="327547" cy="170597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123338" y="4180737"/>
            <a:ext cx="196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Karla" charset="0"/>
                <a:ea typeface="Karla" charset="0"/>
                <a:cs typeface="Karla" charset="0"/>
              </a:rPr>
              <a:t>n</a:t>
            </a:r>
            <a:r>
              <a:rPr lang="en-US" sz="2800" dirty="0">
                <a:latin typeface="Karla" charset="0"/>
                <a:ea typeface="Karla" charset="0"/>
                <a:cs typeface="Karla" charset="0"/>
              </a:rPr>
              <a:t>  </a:t>
            </a:r>
            <a:r>
              <a:rPr lang="en-US" sz="2800" dirty="0" err="1">
                <a:latin typeface="Karla" charset="0"/>
                <a:ea typeface="Karla" charset="0"/>
                <a:cs typeface="Karla" charset="0"/>
              </a:rPr>
              <a:t>observa</a:t>
            </a:r>
            <a:r>
              <a:rPr lang="ro-RO" sz="2800" dirty="0">
                <a:latin typeface="Karla" charset="0"/>
                <a:ea typeface="Karla" charset="0"/>
                <a:cs typeface="Karla" charset="0"/>
              </a:rPr>
              <a:t>ții</a:t>
            </a:r>
            <a:endParaRPr lang="en-US" sz="28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3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Variabile răspuns/target</a:t>
            </a:r>
            <a:r>
              <a:rPr lang="en-US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dirty="0"/>
              <a:t>vs. </a:t>
            </a:r>
            <a:r>
              <a:rPr lang="ro-RO" dirty="0"/>
              <a:t>Variabile predictor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756206"/>
              </p:ext>
            </p:extLst>
          </p:nvPr>
        </p:nvGraphicFramePr>
        <p:xfrm>
          <a:off x="3171125" y="3168091"/>
          <a:ext cx="5769068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02060"/>
                          </a:solidFill>
                        </a:rPr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2060"/>
                          </a:solidFill>
                        </a:rP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02060"/>
                          </a:solidFill>
                        </a:rPr>
                        <a:t>newspaper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sales</a:t>
                      </a:r>
                      <a:endParaRPr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230.1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22.1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10.4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t>151.5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18.5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dirty="0"/>
                        <a:t>180.8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12.9</a:t>
                      </a:r>
                    </a:p>
                  </a:txBody>
                  <a:tcPr>
                    <a:solidFill>
                      <a:schemeClr val="accent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6248" y="141556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217562" y="1359195"/>
            <a:ext cx="2312895" cy="1470212"/>
          </a:xfrm>
          <a:prstGeom prst="wedgeRoundRectCallout">
            <a:avLst>
              <a:gd name="adj1" fmla="val -36037"/>
              <a:gd name="adj2" fmla="val 69309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38121" y="1461024"/>
            <a:ext cx="22717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i="1" dirty="0"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dirty="0">
                <a:latin typeface="Karla" charset="0"/>
                <a:ea typeface="Karla" charset="0"/>
                <a:cs typeface="Karla" charset="0"/>
              </a:rPr>
              <a:t>outcome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response</a:t>
            </a:r>
            <a:r>
              <a:rPr lang="en-US" dirty="0">
                <a:solidFill>
                  <a:srgbClr val="C00000"/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dirty="0">
                <a:latin typeface="Karla" charset="0"/>
                <a:ea typeface="Karla" charset="0"/>
                <a:cs typeface="Karla" charset="0"/>
              </a:rPr>
              <a:t>variable</a:t>
            </a:r>
          </a:p>
          <a:p>
            <a:pPr algn="ctr"/>
            <a:r>
              <a:rPr lang="en-US" dirty="0">
                <a:latin typeface="Karla" charset="0"/>
                <a:ea typeface="Karla" charset="0"/>
                <a:cs typeface="Karla" charset="0"/>
              </a:rPr>
              <a:t>dependent variable</a:t>
            </a:r>
          </a:p>
          <a:p>
            <a:pPr algn="ctr"/>
            <a:endParaRPr lang="en-US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1502229" y="1017486"/>
            <a:ext cx="2532640" cy="1793570"/>
          </a:xfrm>
          <a:prstGeom prst="wedgeRoundRectCallout">
            <a:avLst>
              <a:gd name="adj1" fmla="val -53797"/>
              <a:gd name="adj2" fmla="val 70007"/>
              <a:gd name="adj3" fmla="val 16667"/>
            </a:avLst>
          </a:prstGeom>
          <a:noFill/>
          <a:ln w="15875" cap="rnd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86228" y="1156745"/>
                <a:ext cx="2370263" cy="1798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𝑋</m:t>
                      </m:r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Karla" charset="0"/>
                  <a:ea typeface="Karla" charset="0"/>
                  <a:cs typeface="Karla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Karla" charset="0"/>
                  <a:ea typeface="Karla" charset="0"/>
                  <a:cs typeface="Karla" charset="0"/>
                </a:endParaRPr>
              </a:p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Karla" charset="0"/>
                    <a:ea typeface="Karla" charset="0"/>
                    <a:cs typeface="Karla" charset="0"/>
                  </a:rPr>
                  <a:t>predictors</a:t>
                </a:r>
              </a:p>
              <a:p>
                <a:pPr algn="ctr"/>
                <a:r>
                  <a:rPr lang="en-US" dirty="0">
                    <a:latin typeface="Karla" charset="0"/>
                    <a:ea typeface="Karla" charset="0"/>
                    <a:cs typeface="Karla" charset="0"/>
                  </a:rPr>
                  <a:t>features</a:t>
                </a:r>
              </a:p>
              <a:p>
                <a:pPr algn="ctr"/>
                <a:r>
                  <a:rPr lang="en-US" dirty="0">
                    <a:latin typeface="Karla" charset="0"/>
                    <a:ea typeface="Karla" charset="0"/>
                    <a:cs typeface="Karla" charset="0"/>
                  </a:rPr>
                  <a:t>covariates</a:t>
                </a:r>
              </a:p>
              <a:p>
                <a:pPr algn="ctr"/>
                <a:endParaRPr lang="en-US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28" y="1156745"/>
                <a:ext cx="2370263" cy="17980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 rot="16200000">
            <a:off x="5372964" y="3333750"/>
            <a:ext cx="368193" cy="47718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9169" y="595042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Karla" charset="0"/>
                <a:ea typeface="Karla" charset="0"/>
                <a:cs typeface="Karla" charset="0"/>
              </a:rPr>
              <a:t>p</a:t>
            </a:r>
            <a:r>
              <a:rPr lang="en-US" sz="2800" dirty="0">
                <a:latin typeface="Karla" charset="0"/>
                <a:ea typeface="Karla" charset="0"/>
                <a:cs typeface="Karla" charset="0"/>
              </a:rPr>
              <a:t> predictors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606722" y="3589362"/>
            <a:ext cx="327547" cy="170597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123338" y="4180737"/>
            <a:ext cx="196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Karla" charset="0"/>
                <a:ea typeface="Karla" charset="0"/>
                <a:cs typeface="Karla" charset="0"/>
              </a:rPr>
              <a:t>n</a:t>
            </a:r>
            <a:r>
              <a:rPr lang="en-US" sz="2800" dirty="0">
                <a:latin typeface="Karla" charset="0"/>
                <a:ea typeface="Karla" charset="0"/>
                <a:cs typeface="Karla" charset="0"/>
              </a:rPr>
              <a:t>  </a:t>
            </a:r>
            <a:r>
              <a:rPr lang="en-US" sz="2800" dirty="0" err="1">
                <a:latin typeface="Karla" charset="0"/>
                <a:ea typeface="Karla" charset="0"/>
                <a:cs typeface="Karla" charset="0"/>
              </a:rPr>
              <a:t>observa</a:t>
            </a:r>
            <a:r>
              <a:rPr lang="ro-RO" sz="2800" dirty="0">
                <a:latin typeface="Karla" charset="0"/>
                <a:ea typeface="Karla" charset="0"/>
                <a:cs typeface="Karla" charset="0"/>
              </a:rPr>
              <a:t>ț</a:t>
            </a:r>
            <a:r>
              <a:rPr lang="en-US" sz="2800" dirty="0" err="1">
                <a:latin typeface="Karla" charset="0"/>
                <a:ea typeface="Karla" charset="0"/>
                <a:cs typeface="Karla" charset="0"/>
              </a:rPr>
              <a:t>i</a:t>
            </a:r>
            <a:r>
              <a:rPr lang="ro-RO" sz="2800" dirty="0">
                <a:latin typeface="Karla" charset="0"/>
                <a:ea typeface="Karla" charset="0"/>
                <a:cs typeface="Karla" charset="0"/>
              </a:rPr>
              <a:t>i</a:t>
            </a:r>
            <a:endParaRPr lang="en-US" sz="2800" dirty="0">
              <a:latin typeface="Karla" charset="0"/>
              <a:ea typeface="Karla" charset="0"/>
              <a:cs typeface="Karl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549052" y="1461024"/>
                <a:ext cx="16499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052" y="1461024"/>
                <a:ext cx="16499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834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Defini</a:t>
            </a: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ție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4" y="1015473"/>
                <a:ext cx="10753340" cy="3901702"/>
              </a:xfrm>
              <a:solidFill>
                <a:schemeClr val="bg1">
                  <a:lumMod val="85000"/>
                  <a:alpha val="92000"/>
                </a:schemeClr>
              </a:solidFill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ro-RO" sz="2400" dirty="0"/>
                  <a:t>Avem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+1 </m:t>
                    </m:r>
                  </m:oMath>
                </a14:m>
                <a:r>
                  <a:rPr lang="ro-RO" sz="2400" dirty="0"/>
                  <a:t>variabile</a:t>
                </a:r>
                <a:r>
                  <a:rPr lang="en-US" sz="2400" dirty="0"/>
                  <a:t> </a:t>
                </a:r>
                <a:r>
                  <a:rPr lang="ro-RO" sz="2400" dirty="0"/>
                  <a:t>numerice și facem un set 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observa</a:t>
                </a:r>
                <a:r>
                  <a:rPr lang="ro-RO" sz="2400" dirty="0"/>
                  <a:t>ții</a:t>
                </a:r>
                <a:r>
                  <a:rPr lang="en-US" sz="2400" dirty="0"/>
                  <a:t>. </a:t>
                </a:r>
                <a:endParaRPr lang="ro-RO" sz="2400" dirty="0"/>
              </a:p>
              <a:p>
                <a:pPr>
                  <a:spcAft>
                    <a:spcPts val="1800"/>
                  </a:spcAft>
                </a:pPr>
                <a:r>
                  <a:rPr lang="ro-RO" sz="2400" dirty="0"/>
                  <a:t>Definim</a:t>
                </a:r>
                <a:r>
                  <a:rPr lang="en-US" sz="2400" dirty="0"/>
                  <a:t>:</a:t>
                </a:r>
              </a:p>
              <a:p>
                <a:pPr marL="923925" indent="-344488">
                  <a:spcAft>
                    <a:spcPts val="1800"/>
                  </a:spcAft>
                  <a:buFont typeface="Arial" charset="0"/>
                  <a:buChar char="•"/>
                </a:pPr>
                <a:r>
                  <a:rPr lang="en-US" sz="2400" dirty="0"/>
                  <a:t>variabila pe care am dori să o </a:t>
                </a:r>
                <a:r>
                  <a:rPr lang="en-US" sz="2400" dirty="0" err="1"/>
                  <a:t>prezicem</a:t>
                </a:r>
                <a:r>
                  <a:rPr lang="ro-RO" sz="2400" dirty="0"/>
                  <a:t> și o numim</a:t>
                </a:r>
                <a:r>
                  <a:rPr lang="en-US" sz="2400" dirty="0"/>
                  <a:t> </a:t>
                </a:r>
                <a:r>
                  <a:rPr lang="en-US" sz="2400" b="1" dirty="0"/>
                  <a:t>rezultatul</a:t>
                </a:r>
                <a:r>
                  <a:rPr lang="en-US" sz="2400" dirty="0"/>
                  <a:t> sau </a:t>
                </a:r>
                <a:r>
                  <a:rPr lang="en-US" sz="2400" b="1" dirty="0"/>
                  <a:t>variabila de răspuns</a:t>
                </a:r>
                <a:r>
                  <a:rPr lang="en-US" sz="2400" dirty="0"/>
                  <a:t>; de obicei, </a:t>
                </a:r>
                <a:r>
                  <a:rPr lang="en-US" sz="2400" dirty="0" err="1"/>
                  <a:t>notăm</a:t>
                </a:r>
                <a:r>
                  <a:rPr lang="en-US" sz="2400" dirty="0"/>
                  <a:t> această variabilă prin</a:t>
                </a:r>
                <a14:m>
                  <m:oMath xmlns:m="http://schemas.openxmlformats.org/officeDocument/2006/math"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ro-RO" sz="2400" dirty="0"/>
                  <a:t>iar observațiile/măsurătorile/valorile individuale prin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marL="923925" indent="-344488">
                  <a:spcAft>
                    <a:spcPts val="1800"/>
                  </a:spcAft>
                  <a:buFont typeface="Arial" charset="0"/>
                  <a:buChar char="•"/>
                </a:pPr>
                <a:r>
                  <a:rPr lang="en-US" sz="2400" dirty="0"/>
                  <a:t>variabilele pe care le folosim pentru a face </a:t>
                </a:r>
                <a:r>
                  <a:rPr lang="en-US" sz="2400" dirty="0" err="1"/>
                  <a:t>predicțiile</a:t>
                </a:r>
                <a:r>
                  <a:rPr lang="en-US" sz="2400" dirty="0"/>
                  <a:t> </a:t>
                </a:r>
                <a:r>
                  <a:rPr lang="ro-RO" sz="2400" dirty="0"/>
                  <a:t>și le numim </a:t>
                </a:r>
                <a:r>
                  <a:rPr lang="en-US" sz="2400" b="1" dirty="0" err="1"/>
                  <a:t>caracteristic</a:t>
                </a:r>
                <a:r>
                  <a:rPr lang="ro-RO" sz="2400" b="1" dirty="0"/>
                  <a:t>i </a:t>
                </a:r>
                <a:r>
                  <a:rPr lang="ro-RO" sz="2400" dirty="0"/>
                  <a:t>(features)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sau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variabile</a:t>
                </a:r>
                <a:r>
                  <a:rPr lang="en-US" sz="2400" b="1" dirty="0"/>
                  <a:t> predictor</a:t>
                </a:r>
                <a:r>
                  <a:rPr lang="en-US" sz="2400" dirty="0"/>
                  <a:t>; de obicei, </a:t>
                </a:r>
                <a:r>
                  <a:rPr lang="en-US" sz="2400" dirty="0" err="1"/>
                  <a:t>notăm</a:t>
                </a:r>
                <a:r>
                  <a:rPr lang="en-US" sz="2400" dirty="0"/>
                  <a:t> aceste variabile prin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𝑋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o-RO" sz="2400" dirty="0"/>
                  <a:t>iar valorile lor cu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4" y="1015473"/>
                <a:ext cx="10753340" cy="3901702"/>
              </a:xfrm>
              <a:blipFill>
                <a:blip r:embed="rId3"/>
                <a:stretch>
                  <a:fillRect l="-907" t="-1250" r="-567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3415" y="5032311"/>
                <a:ext cx="105816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b="1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Obs</a:t>
                </a:r>
                <a:r>
                  <a:rPr lang="en-US" sz="2400" b="1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𝑖</m:t>
                    </m:r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2400" dirty="0" err="1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indexe</a:t>
                </a:r>
                <a:r>
                  <a:rPr lang="ro-RO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ază</a:t>
                </a:r>
                <a:r>
                  <a:rPr lang="en-US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ro-RO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observațiile</a:t>
                </a:r>
                <a:r>
                  <a:rPr lang="en-US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𝑖</m:t>
                    </m:r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=1,…,</m:t>
                    </m:r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𝑛</m:t>
                    </m:r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) </m:t>
                    </m:r>
                  </m:oMath>
                </a14:m>
                <a:r>
                  <a:rPr lang="ro-RO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iar</a:t>
                </a:r>
                <a:r>
                  <a:rPr lang="en-US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2400" dirty="0" err="1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indexe</a:t>
                </a:r>
                <a:r>
                  <a:rPr lang="ro-RO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ază valorile variabilei</a:t>
                </a:r>
                <a:r>
                  <a:rPr lang="en-US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 predictor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j</m:t>
                    </m:r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=1,…,</m:t>
                    </m:r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𝑝</m:t>
                    </m:r>
                    <m:r>
                      <a:rPr lang="en-US" sz="2400">
                        <a:solidFill>
                          <a:srgbClr val="464646"/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464646"/>
                    </a:solidFill>
                    <a:latin typeface="Karla" charset="0"/>
                    <a:ea typeface="Karla" charset="0"/>
                    <a:cs typeface="Karla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5" y="5032311"/>
                <a:ext cx="10581643" cy="830997"/>
              </a:xfrm>
              <a:prstGeom prst="rect">
                <a:avLst/>
              </a:prstGeom>
              <a:blipFill>
                <a:blip r:embed="rId4"/>
                <a:stretch>
                  <a:fillRect l="-92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982796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17477</TotalTime>
  <Words>2277</Words>
  <Application>Microsoft Office PowerPoint</Application>
  <PresentationFormat>Widescreen</PresentationFormat>
  <Paragraphs>426</Paragraphs>
  <Slides>45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Karla</vt:lpstr>
      <vt:lpstr>GEC_template</vt:lpstr>
      <vt:lpstr>Curs: Introducere in Regresie </vt:lpstr>
      <vt:lpstr>Cuprins Curs </vt:lpstr>
      <vt:lpstr>Prognoza unei variabile</vt:lpstr>
      <vt:lpstr>Data</vt:lpstr>
      <vt:lpstr>Variabile răspuns/target vs. Variabile predictor</vt:lpstr>
      <vt:lpstr>Variabile răspuns/target vs. Variabile predictor</vt:lpstr>
      <vt:lpstr>Variabile răspuns/target vs. Variabile predictor</vt:lpstr>
      <vt:lpstr>Variabile răspuns/target vs. Variabile predictor</vt:lpstr>
      <vt:lpstr> Definiție</vt:lpstr>
      <vt:lpstr>Modelare Statistică</vt:lpstr>
      <vt:lpstr>Model real vs. Model Statistic</vt:lpstr>
      <vt:lpstr>Model Statistic</vt:lpstr>
      <vt:lpstr>Model Statistic</vt:lpstr>
      <vt:lpstr>Model Statistic</vt:lpstr>
      <vt:lpstr>Model Statistic</vt:lpstr>
      <vt:lpstr>Predicție vs. Estimare</vt:lpstr>
      <vt:lpstr>Model Simplu de Predicție</vt:lpstr>
      <vt:lpstr>Model Simplu de Predicție</vt:lpstr>
      <vt:lpstr>Extensia Modelului Simplu</vt:lpstr>
      <vt:lpstr>Model Simplu de Predicție și Extensii la k - vecini</vt:lpstr>
      <vt:lpstr>Model Simplu de Predicție</vt:lpstr>
      <vt:lpstr>k-Nearest Neighbors (cei mai apropiați k vecini)</vt:lpstr>
      <vt:lpstr> k-Nearest Neighbors - kNN</vt:lpstr>
      <vt:lpstr>Unde suntem:</vt:lpstr>
      <vt:lpstr>Evaluarea Erorilor</vt:lpstr>
      <vt:lpstr>Evaluarea Erorilor</vt:lpstr>
      <vt:lpstr>Evaluarea Erorilor</vt:lpstr>
      <vt:lpstr>Evaluarea Erorilor</vt:lpstr>
      <vt:lpstr>Evaluarea Erorilor</vt:lpstr>
      <vt:lpstr>Evaluarea Erorilor</vt:lpstr>
      <vt:lpstr>Evaluarea Erorilor</vt:lpstr>
      <vt:lpstr>Evaluarea Erorilor</vt:lpstr>
      <vt:lpstr>Evaluarea Erorilor</vt:lpstr>
      <vt:lpstr>Unde am ajuns:</vt:lpstr>
      <vt:lpstr>Compararea modelelor</vt:lpstr>
      <vt:lpstr>Compararea modelelor</vt:lpstr>
      <vt:lpstr>Unde am ajuns:</vt:lpstr>
      <vt:lpstr>Model Fitness  </vt:lpstr>
      <vt:lpstr>Model fitness</vt:lpstr>
      <vt:lpstr>Model fitness</vt:lpstr>
      <vt:lpstr>Model fitness</vt:lpstr>
      <vt:lpstr>R-pătrat (R-squared)</vt:lpstr>
      <vt:lpstr>Recapitulare</vt:lpstr>
      <vt:lpstr>Summary</vt:lpstr>
      <vt:lpstr>Exerciții</vt:lpstr>
    </vt:vector>
  </TitlesOfParts>
  <Company>harvard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pavlos protopapas</dc:creator>
  <cp:lastModifiedBy>Stefan Bildea</cp:lastModifiedBy>
  <cp:revision>507</cp:revision>
  <cp:lastPrinted>2019-09-16T01:37:26Z</cp:lastPrinted>
  <dcterms:created xsi:type="dcterms:W3CDTF">2018-04-18T18:49:01Z</dcterms:created>
  <dcterms:modified xsi:type="dcterms:W3CDTF">2020-11-24T12:16:17Z</dcterms:modified>
</cp:coreProperties>
</file>