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Quattrocento Sans"/>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QuattrocentoSans-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QuattrocentoSans-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QuattrocentoSans-italic.fntdata"/><Relationship Id="rId6" Type="http://schemas.openxmlformats.org/officeDocument/2006/relationships/slide" Target="slides/slide2.xml"/><Relationship Id="rId18" Type="http://schemas.openxmlformats.org/officeDocument/2006/relationships/font" Target="fonts/QuattrocentoSans-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E6226D"/>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E6226D"/>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E6226D"/>
                </a:solidFill>
              </a:defRPr>
            </a:lvl1pPr>
            <a:lvl2pPr indent="0" lvl="1" marL="0" algn="r">
              <a:spcBef>
                <a:spcPts val="0"/>
              </a:spcBef>
              <a:buNone/>
              <a:defRPr>
                <a:solidFill>
                  <a:srgbClr val="E6226D"/>
                </a:solidFill>
              </a:defRPr>
            </a:lvl2pPr>
            <a:lvl3pPr indent="0" lvl="2" marL="0" algn="r">
              <a:spcBef>
                <a:spcPts val="0"/>
              </a:spcBef>
              <a:buNone/>
              <a:defRPr>
                <a:solidFill>
                  <a:srgbClr val="E6226D"/>
                </a:solidFill>
              </a:defRPr>
            </a:lvl3pPr>
            <a:lvl4pPr indent="0" lvl="3" marL="0" algn="r">
              <a:spcBef>
                <a:spcPts val="0"/>
              </a:spcBef>
              <a:buNone/>
              <a:defRPr>
                <a:solidFill>
                  <a:srgbClr val="E6226D"/>
                </a:solidFill>
              </a:defRPr>
            </a:lvl4pPr>
            <a:lvl5pPr indent="0" lvl="4" marL="0" algn="r">
              <a:spcBef>
                <a:spcPts val="0"/>
              </a:spcBef>
              <a:buNone/>
              <a:defRPr>
                <a:solidFill>
                  <a:srgbClr val="E6226D"/>
                </a:solidFill>
              </a:defRPr>
            </a:lvl5pPr>
            <a:lvl6pPr indent="0" lvl="5" marL="0" algn="r">
              <a:spcBef>
                <a:spcPts val="0"/>
              </a:spcBef>
              <a:buNone/>
              <a:defRPr>
                <a:solidFill>
                  <a:srgbClr val="E6226D"/>
                </a:solidFill>
              </a:defRPr>
            </a:lvl6pPr>
            <a:lvl7pPr indent="0" lvl="6" marL="0" algn="r">
              <a:spcBef>
                <a:spcPts val="0"/>
              </a:spcBef>
              <a:buNone/>
              <a:defRPr>
                <a:solidFill>
                  <a:srgbClr val="E6226D"/>
                </a:solidFill>
              </a:defRPr>
            </a:lvl7pPr>
            <a:lvl8pPr indent="0" lvl="7" marL="0" algn="r">
              <a:spcBef>
                <a:spcPts val="0"/>
              </a:spcBef>
              <a:buNone/>
              <a:defRPr>
                <a:solidFill>
                  <a:srgbClr val="E6226D"/>
                </a:solidFill>
              </a:defRPr>
            </a:lvl8pPr>
            <a:lvl9pPr indent="0" lvl="8" marL="0" algn="r">
              <a:spcBef>
                <a:spcPts val="0"/>
              </a:spcBef>
              <a:buNone/>
              <a:defRPr>
                <a:solidFill>
                  <a:srgbClr val="E6226D"/>
                </a:solidFill>
              </a:defRPr>
            </a:lvl9pPr>
          </a:lstStyle>
          <a:p>
            <a:pPr indent="0" lvl="0" marL="0" rtl="0" algn="r">
              <a:spcBef>
                <a:spcPts val="0"/>
              </a:spcBef>
              <a:spcAft>
                <a:spcPts val="0"/>
              </a:spcAft>
              <a:buNone/>
            </a:pPr>
            <a:r>
              <a:rPr lang="en-US"/>
              <a:t>24/05/2022</a:t>
            </a:r>
            <a:endParaRPr/>
          </a:p>
          <a:p>
            <a:pPr indent="0" lvl="0" marL="0" rtl="0" algn="r">
              <a:spcBef>
                <a:spcPts val="0"/>
              </a:spcBef>
              <a:spcAft>
                <a:spcPts val="0"/>
              </a:spcAft>
              <a:buNone/>
            </a:pPr>
            <a:r>
              <a:t/>
            </a:r>
            <a:endParaRPr>
              <a:solidFill>
                <a:srgbClr val="888888"/>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E6226D"/>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E6226D"/>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E6226D"/>
                </a:solidFill>
              </a:defRPr>
            </a:lvl1pPr>
            <a:lvl2pPr indent="0" lvl="1" marL="0" algn="r">
              <a:spcBef>
                <a:spcPts val="0"/>
              </a:spcBef>
              <a:buNone/>
              <a:defRPr>
                <a:solidFill>
                  <a:srgbClr val="E6226D"/>
                </a:solidFill>
              </a:defRPr>
            </a:lvl2pPr>
            <a:lvl3pPr indent="0" lvl="2" marL="0" algn="r">
              <a:spcBef>
                <a:spcPts val="0"/>
              </a:spcBef>
              <a:buNone/>
              <a:defRPr>
                <a:solidFill>
                  <a:srgbClr val="E6226D"/>
                </a:solidFill>
              </a:defRPr>
            </a:lvl3pPr>
            <a:lvl4pPr indent="0" lvl="3" marL="0" algn="r">
              <a:spcBef>
                <a:spcPts val="0"/>
              </a:spcBef>
              <a:buNone/>
              <a:defRPr>
                <a:solidFill>
                  <a:srgbClr val="E6226D"/>
                </a:solidFill>
              </a:defRPr>
            </a:lvl4pPr>
            <a:lvl5pPr indent="0" lvl="4" marL="0" algn="r">
              <a:spcBef>
                <a:spcPts val="0"/>
              </a:spcBef>
              <a:buNone/>
              <a:defRPr>
                <a:solidFill>
                  <a:srgbClr val="E6226D"/>
                </a:solidFill>
              </a:defRPr>
            </a:lvl5pPr>
            <a:lvl6pPr indent="0" lvl="5" marL="0" algn="r">
              <a:spcBef>
                <a:spcPts val="0"/>
              </a:spcBef>
              <a:buNone/>
              <a:defRPr>
                <a:solidFill>
                  <a:srgbClr val="E6226D"/>
                </a:solidFill>
              </a:defRPr>
            </a:lvl6pPr>
            <a:lvl7pPr indent="0" lvl="6" marL="0" algn="r">
              <a:spcBef>
                <a:spcPts val="0"/>
              </a:spcBef>
              <a:buNone/>
              <a:defRPr>
                <a:solidFill>
                  <a:srgbClr val="E6226D"/>
                </a:solidFill>
              </a:defRPr>
            </a:lvl7pPr>
            <a:lvl8pPr indent="0" lvl="7" marL="0" algn="r">
              <a:spcBef>
                <a:spcPts val="0"/>
              </a:spcBef>
              <a:buNone/>
              <a:defRPr>
                <a:solidFill>
                  <a:srgbClr val="E6226D"/>
                </a:solidFill>
              </a:defRPr>
            </a:lvl8pPr>
            <a:lvl9pPr indent="0" lvl="8" marL="0" algn="r">
              <a:spcBef>
                <a:spcPts val="0"/>
              </a:spcBef>
              <a:buNone/>
              <a:defRPr>
                <a:solidFill>
                  <a:srgbClr val="E6226D"/>
                </a:solidFill>
              </a:defRPr>
            </a:lvl9pPr>
          </a:lstStyle>
          <a:p>
            <a:pPr indent="0" lvl="0" marL="0" rtl="0" algn="r">
              <a:spcBef>
                <a:spcPts val="0"/>
              </a:spcBef>
              <a:spcAft>
                <a:spcPts val="0"/>
              </a:spcAft>
              <a:buNone/>
            </a:pPr>
            <a:r>
              <a:rPr lang="en-US"/>
              <a:t>24/05/2022</a:t>
            </a:r>
            <a:endParaRPr/>
          </a:p>
          <a:p>
            <a:pPr indent="0" lvl="0" marL="0" rtl="0" algn="r">
              <a:spcBef>
                <a:spcPts val="0"/>
              </a:spcBef>
              <a:spcAft>
                <a:spcPts val="0"/>
              </a:spcAft>
              <a:buNone/>
            </a:pPr>
            <a:r>
              <a:t/>
            </a:r>
            <a:endParaRPr>
              <a:solidFill>
                <a:srgbClr val="888888"/>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5" name="Google Shape;85;p13"/>
          <p:cNvSpPr/>
          <p:nvPr/>
        </p:nvSpPr>
        <p:spPr>
          <a:xfrm flipH="1">
            <a:off x="0" y="-3"/>
            <a:ext cx="12192000" cy="6858000"/>
          </a:xfrm>
          <a:prstGeom prst="rect">
            <a:avLst/>
          </a:prstGeom>
          <a:gradFill>
            <a:gsLst>
              <a:gs pos="0">
                <a:srgbClr val="000000"/>
              </a:gs>
              <a:gs pos="100000">
                <a:srgbClr val="2F5496"/>
              </a:gs>
            </a:gsLst>
            <a:lin ang="6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6" name="Google Shape;86;p13"/>
          <p:cNvSpPr/>
          <p:nvPr/>
        </p:nvSpPr>
        <p:spPr>
          <a:xfrm flipH="1">
            <a:off x="480861" y="0"/>
            <a:ext cx="7661934" cy="6858000"/>
          </a:xfrm>
          <a:prstGeom prst="rect">
            <a:avLst/>
          </a:prstGeom>
          <a:gradFill>
            <a:gsLst>
              <a:gs pos="0">
                <a:srgbClr val="2F5496">
                  <a:alpha val="44705"/>
                </a:srgbClr>
              </a:gs>
              <a:gs pos="100000">
                <a:srgbClr val="000000">
                  <a:alpha val="28627"/>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7" name="Google Shape;87;p13"/>
          <p:cNvSpPr/>
          <p:nvPr/>
        </p:nvSpPr>
        <p:spPr>
          <a:xfrm flipH="1" rot="10800000">
            <a:off x="480862" y="-6"/>
            <a:ext cx="11711138" cy="6410334"/>
          </a:xfrm>
          <a:prstGeom prst="rect">
            <a:avLst/>
          </a:prstGeom>
          <a:gradFill>
            <a:gsLst>
              <a:gs pos="0">
                <a:srgbClr val="4472C4">
                  <a:alpha val="0"/>
                </a:srgbClr>
              </a:gs>
              <a:gs pos="100000">
                <a:srgbClr val="000000">
                  <a:alpha val="40784"/>
                </a:srgbClr>
              </a:gs>
            </a:gsLst>
            <a:lin ang="18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8" name="Google Shape;88;p13"/>
          <p:cNvSpPr txBox="1"/>
          <p:nvPr>
            <p:ph type="ctrTitle"/>
          </p:nvPr>
        </p:nvSpPr>
        <p:spPr>
          <a:xfrm>
            <a:off x="1127208" y="857251"/>
            <a:ext cx="4747280" cy="309806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FFFF"/>
              </a:buClr>
              <a:buSzPts val="4800"/>
              <a:buFont typeface="Quattrocento Sans"/>
              <a:buNone/>
            </a:pPr>
            <a:r>
              <a:rPr b="1" lang="en-US" sz="4800">
                <a:solidFill>
                  <a:srgbClr val="FFFFFF"/>
                </a:solidFill>
                <a:latin typeface="Quattrocento Sans"/>
                <a:ea typeface="Quattrocento Sans"/>
                <a:cs typeface="Quattrocento Sans"/>
                <a:sym typeface="Quattrocento Sans"/>
              </a:rPr>
              <a:t>SUPERSTORE PERFORMANCE ANALYSIS</a:t>
            </a:r>
            <a:endParaRPr b="1" sz="4800">
              <a:solidFill>
                <a:srgbClr val="FFFFFF"/>
              </a:solidFill>
              <a:latin typeface="Quattrocento Sans"/>
              <a:ea typeface="Quattrocento Sans"/>
              <a:cs typeface="Quattrocento Sans"/>
              <a:sym typeface="Quattrocento Sans"/>
            </a:endParaRPr>
          </a:p>
        </p:txBody>
      </p:sp>
      <p:sp>
        <p:nvSpPr>
          <p:cNvPr id="89" name="Google Shape;89;p13"/>
          <p:cNvSpPr/>
          <p:nvPr/>
        </p:nvSpPr>
        <p:spPr>
          <a:xfrm rot="-5400000">
            <a:off x="4844797" y="-489206"/>
            <a:ext cx="2502408" cy="12191998"/>
          </a:xfrm>
          <a:prstGeom prst="rect">
            <a:avLst/>
          </a:prstGeom>
          <a:gradFill>
            <a:gsLst>
              <a:gs pos="0">
                <a:srgbClr val="4472C4">
                  <a:alpha val="23921"/>
                </a:srgbClr>
              </a:gs>
              <a:gs pos="78000">
                <a:srgbClr val="1F3864">
                  <a:alpha val="0"/>
                </a:srgbClr>
              </a:gs>
              <a:gs pos="100000">
                <a:srgbClr val="1F3864">
                  <a:alpha val="0"/>
                </a:srgbClr>
              </a:gs>
            </a:gsLst>
            <a:lin ang="10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0" name="Google Shape;90;p13"/>
          <p:cNvSpPr txBox="1"/>
          <p:nvPr>
            <p:ph idx="1" type="subTitle"/>
          </p:nvPr>
        </p:nvSpPr>
        <p:spPr>
          <a:xfrm>
            <a:off x="1127208" y="4756265"/>
            <a:ext cx="4393278" cy="124448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FFFF"/>
              </a:buClr>
              <a:buSzPts val="2400"/>
              <a:buNone/>
            </a:pPr>
            <a:r>
              <a:rPr lang="en-US">
                <a:solidFill>
                  <a:srgbClr val="FFFFFF"/>
                </a:solidFill>
              </a:rPr>
              <a:t>Team Octave</a:t>
            </a:r>
            <a:endParaRPr/>
          </a:p>
          <a:p>
            <a:pPr indent="0" lvl="0" marL="0" rtl="0" algn="l">
              <a:lnSpc>
                <a:spcPct val="90000"/>
              </a:lnSpc>
              <a:spcBef>
                <a:spcPts val="1000"/>
              </a:spcBef>
              <a:spcAft>
                <a:spcPts val="0"/>
              </a:spcAft>
              <a:buClr>
                <a:srgbClr val="FFFFFF"/>
              </a:buClr>
              <a:buSzPts val="2400"/>
              <a:buNone/>
            </a:pPr>
            <a:r>
              <a:rPr lang="en-US">
                <a:solidFill>
                  <a:srgbClr val="FFFFFF"/>
                </a:solidFill>
              </a:rPr>
              <a:t>Date: May 27, 2022</a:t>
            </a:r>
            <a:endParaRPr>
              <a:solidFill>
                <a:srgbClr val="FFFFFF"/>
              </a:solidFill>
            </a:endParaRPr>
          </a:p>
        </p:txBody>
      </p:sp>
      <p:sp>
        <p:nvSpPr>
          <p:cNvPr id="91" name="Google Shape;91;p13"/>
          <p:cNvSpPr/>
          <p:nvPr/>
        </p:nvSpPr>
        <p:spPr>
          <a:xfrm>
            <a:off x="6390589" y="1062544"/>
            <a:ext cx="4756162" cy="4756162"/>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92" name="Google Shape;92;p13"/>
          <p:cNvPicPr preferRelativeResize="0"/>
          <p:nvPr/>
        </p:nvPicPr>
        <p:blipFill rotWithShape="1">
          <a:blip r:embed="rId3">
            <a:alphaModFix/>
          </a:blip>
          <a:srcRect b="0" l="0" r="0" t="0"/>
          <a:stretch/>
        </p:blipFill>
        <p:spPr>
          <a:xfrm>
            <a:off x="6920559" y="2917611"/>
            <a:ext cx="3737164" cy="103706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1" name="Shape 201"/>
        <p:cNvGrpSpPr/>
        <p:nvPr/>
      </p:nvGrpSpPr>
      <p:grpSpPr>
        <a:xfrm>
          <a:off x="0" y="0"/>
          <a:ext cx="0" cy="0"/>
          <a:chOff x="0" y="0"/>
          <a:chExt cx="0" cy="0"/>
        </a:xfrm>
      </p:grpSpPr>
      <p:sp>
        <p:nvSpPr>
          <p:cNvPr id="202" name="Google Shape;202;p2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3" name="Google Shape;203;p22"/>
          <p:cNvSpPr/>
          <p:nvPr/>
        </p:nvSpPr>
        <p:spPr>
          <a:xfrm flipH="1" rot="5400000">
            <a:off x="-1417539" y="1417538"/>
            <a:ext cx="6875818" cy="4040744"/>
          </a:xfrm>
          <a:prstGeom prst="rect">
            <a:avLst/>
          </a:prstGeom>
          <a:gradFill>
            <a:gsLst>
              <a:gs pos="0">
                <a:srgbClr val="000000"/>
              </a:gs>
              <a:gs pos="100000">
                <a:srgbClr val="2F5496"/>
              </a:gs>
            </a:gsLst>
            <a:lin ang="18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4" name="Google Shape;204;p22"/>
          <p:cNvSpPr/>
          <p:nvPr/>
        </p:nvSpPr>
        <p:spPr>
          <a:xfrm rot="-5400000">
            <a:off x="-158495" y="2660473"/>
            <a:ext cx="4355594" cy="4038603"/>
          </a:xfrm>
          <a:prstGeom prst="rect">
            <a:avLst/>
          </a:prstGeom>
          <a:gradFill>
            <a:gsLst>
              <a:gs pos="0">
                <a:srgbClr val="4472C4">
                  <a:alpha val="49803"/>
                </a:srgbClr>
              </a:gs>
              <a:gs pos="100000">
                <a:srgbClr val="1F3864">
                  <a:alpha val="0"/>
                </a:srgbClr>
              </a:gs>
            </a:gsLst>
            <a:lin ang="11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5" name="Google Shape;205;p22"/>
          <p:cNvSpPr/>
          <p:nvPr/>
        </p:nvSpPr>
        <p:spPr>
          <a:xfrm flipH="1" rot="-5400000">
            <a:off x="-1180882" y="1638085"/>
            <a:ext cx="6857572" cy="3581401"/>
          </a:xfrm>
          <a:prstGeom prst="rect">
            <a:avLst/>
          </a:prstGeom>
          <a:gradFill>
            <a:gsLst>
              <a:gs pos="0">
                <a:srgbClr val="000000">
                  <a:alpha val="58823"/>
                </a:srgbClr>
              </a:gs>
              <a:gs pos="69000">
                <a:srgbClr val="4472C4">
                  <a:alpha val="0"/>
                </a:srgbClr>
              </a:gs>
              <a:gs pos="100000">
                <a:srgbClr val="4472C4">
                  <a:alpha val="0"/>
                </a:srgbClr>
              </a:gs>
            </a:gsLst>
            <a:lin ang="13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6" name="Google Shape;206;p22"/>
          <p:cNvSpPr/>
          <p:nvPr/>
        </p:nvSpPr>
        <p:spPr>
          <a:xfrm rot="6097846">
            <a:off x="-747355" y="1201312"/>
            <a:ext cx="4808302" cy="4088666"/>
          </a:xfrm>
          <a:custGeom>
            <a:rect b="b" l="l" r="r" t="t"/>
            <a:pathLst>
              <a:path extrusionOk="0" h="4088666" w="4808302">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0">
                <a:srgbClr val="8DA9DB">
                  <a:alpha val="0"/>
                </a:srgbClr>
              </a:gs>
              <a:gs pos="39000">
                <a:srgbClr val="8DA9DB">
                  <a:alpha val="0"/>
                </a:srgbClr>
              </a:gs>
              <a:gs pos="100000">
                <a:srgbClr val="2F5496">
                  <a:alpha val="25882"/>
                </a:srgbClr>
              </a:gs>
            </a:gsLst>
            <a:lin ang="18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7" name="Google Shape;207;p22"/>
          <p:cNvSpPr txBox="1"/>
          <p:nvPr>
            <p:ph type="ctrTitle"/>
          </p:nvPr>
        </p:nvSpPr>
        <p:spPr>
          <a:xfrm>
            <a:off x="660041" y="2767106"/>
            <a:ext cx="2880828" cy="307190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lang="en-US" sz="4000">
                <a:solidFill>
                  <a:srgbClr val="FFFFFF"/>
                </a:solidFill>
              </a:rPr>
              <a:t>Result</a:t>
            </a:r>
            <a:endParaRPr sz="4000">
              <a:solidFill>
                <a:srgbClr val="FFFFFF"/>
              </a:solidFill>
            </a:endParaRPr>
          </a:p>
        </p:txBody>
      </p:sp>
      <p:sp>
        <p:nvSpPr>
          <p:cNvPr id="208" name="Google Shape;208;p22"/>
          <p:cNvSpPr txBox="1"/>
          <p:nvPr/>
        </p:nvSpPr>
        <p:spPr>
          <a:xfrm>
            <a:off x="4309740" y="135512"/>
            <a:ext cx="7611122" cy="757130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The dataset used for this analysis contains 9,994 records and 21 variables. Based on the insights from the dataset, It was discovered that the superstore supplied products to a total of 531 cities in the united states and made a total sales of $2.30million, supplying 793 customers with an average profit of $28.66.</a:t>
            </a:r>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The Line chart depicts that the sales is directly proportional to the profit, which implies that profit increases as sales increases. In January, the cumulative sales for the period under review stands at $94.924.84 with a profit of $9,134.45 and  this increases as the month progresses in the year. Although the highest sales was made in November , more profit was generated in December. The least profit was generated in January, which could be as a result of the aftermath of the holidays – the Christmas and New Year Celebration.</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A simple pie chart shows that the Consumer segment generated more profit than the corporate and Home office category. This is because 51.94% of the client population belong to this category and majority of products sold are bought by customers in this category with 50.56% of the total sales. Further analysis shows that majority of the products sold by this company are tailored towards this category’s need (e.g, accessories,  phones, furnishings, e.t.c) and these consumers tend to buy more than the other customer segments.</a:t>
            </a:r>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The product categories with the highest sales and profit alike is technology. This is because, the Canon imageCLASS product which belongs to the Technology  class is driving more sales and profit than any other product although it is not.</a:t>
            </a:r>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2" name="Shape 212"/>
        <p:cNvGrpSpPr/>
        <p:nvPr/>
      </p:nvGrpSpPr>
      <p:grpSpPr>
        <a:xfrm>
          <a:off x="0" y="0"/>
          <a:ext cx="0" cy="0"/>
          <a:chOff x="0" y="0"/>
          <a:chExt cx="0" cy="0"/>
        </a:xfrm>
      </p:grpSpPr>
      <p:sp>
        <p:nvSpPr>
          <p:cNvPr id="213" name="Google Shape;213;p2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4" name="Google Shape;214;p23"/>
          <p:cNvSpPr/>
          <p:nvPr/>
        </p:nvSpPr>
        <p:spPr>
          <a:xfrm flipH="1" rot="5400000">
            <a:off x="-1417539" y="1417538"/>
            <a:ext cx="6875818" cy="4040744"/>
          </a:xfrm>
          <a:prstGeom prst="rect">
            <a:avLst/>
          </a:prstGeom>
          <a:gradFill>
            <a:gsLst>
              <a:gs pos="0">
                <a:srgbClr val="000000"/>
              </a:gs>
              <a:gs pos="100000">
                <a:srgbClr val="2F5496"/>
              </a:gs>
            </a:gsLst>
            <a:lin ang="18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5" name="Google Shape;215;p23"/>
          <p:cNvSpPr/>
          <p:nvPr/>
        </p:nvSpPr>
        <p:spPr>
          <a:xfrm rot="-5400000">
            <a:off x="-158495" y="2660473"/>
            <a:ext cx="4355594" cy="4038603"/>
          </a:xfrm>
          <a:prstGeom prst="rect">
            <a:avLst/>
          </a:prstGeom>
          <a:gradFill>
            <a:gsLst>
              <a:gs pos="0">
                <a:srgbClr val="4472C4">
                  <a:alpha val="49803"/>
                </a:srgbClr>
              </a:gs>
              <a:gs pos="100000">
                <a:srgbClr val="1F3864">
                  <a:alpha val="0"/>
                </a:srgbClr>
              </a:gs>
            </a:gsLst>
            <a:lin ang="11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6" name="Google Shape;216;p23"/>
          <p:cNvSpPr/>
          <p:nvPr/>
        </p:nvSpPr>
        <p:spPr>
          <a:xfrm flipH="1" rot="-5400000">
            <a:off x="-1180882" y="1638085"/>
            <a:ext cx="6857572" cy="3581401"/>
          </a:xfrm>
          <a:prstGeom prst="rect">
            <a:avLst/>
          </a:prstGeom>
          <a:gradFill>
            <a:gsLst>
              <a:gs pos="0">
                <a:srgbClr val="000000">
                  <a:alpha val="58823"/>
                </a:srgbClr>
              </a:gs>
              <a:gs pos="69000">
                <a:srgbClr val="4472C4">
                  <a:alpha val="0"/>
                </a:srgbClr>
              </a:gs>
              <a:gs pos="100000">
                <a:srgbClr val="4472C4">
                  <a:alpha val="0"/>
                </a:srgbClr>
              </a:gs>
            </a:gsLst>
            <a:lin ang="13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7" name="Google Shape;217;p23"/>
          <p:cNvSpPr/>
          <p:nvPr/>
        </p:nvSpPr>
        <p:spPr>
          <a:xfrm rot="6097846">
            <a:off x="-747355" y="1201312"/>
            <a:ext cx="4808302" cy="4088666"/>
          </a:xfrm>
          <a:custGeom>
            <a:rect b="b" l="l" r="r" t="t"/>
            <a:pathLst>
              <a:path extrusionOk="0" h="4088666" w="4808302">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0">
                <a:srgbClr val="8DA9DB">
                  <a:alpha val="0"/>
                </a:srgbClr>
              </a:gs>
              <a:gs pos="39000">
                <a:srgbClr val="8DA9DB">
                  <a:alpha val="0"/>
                </a:srgbClr>
              </a:gs>
              <a:gs pos="100000">
                <a:srgbClr val="2F5496">
                  <a:alpha val="25882"/>
                </a:srgbClr>
              </a:gs>
            </a:gsLst>
            <a:lin ang="18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8" name="Google Shape;218;p23"/>
          <p:cNvSpPr txBox="1"/>
          <p:nvPr>
            <p:ph type="ctrTitle"/>
          </p:nvPr>
        </p:nvSpPr>
        <p:spPr>
          <a:xfrm>
            <a:off x="660041" y="2767106"/>
            <a:ext cx="2880828" cy="307190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lang="en-US" sz="4000">
                <a:solidFill>
                  <a:srgbClr val="FFFFFF"/>
                </a:solidFill>
              </a:rPr>
              <a:t>Result</a:t>
            </a:r>
            <a:endParaRPr sz="4000">
              <a:solidFill>
                <a:srgbClr val="FFFFFF"/>
              </a:solidFill>
            </a:endParaRPr>
          </a:p>
        </p:txBody>
      </p:sp>
      <p:sp>
        <p:nvSpPr>
          <p:cNvPr id="219" name="Google Shape;219;p23"/>
          <p:cNvSpPr txBox="1"/>
          <p:nvPr/>
        </p:nvSpPr>
        <p:spPr>
          <a:xfrm>
            <a:off x="4241442" y="206255"/>
            <a:ext cx="7611122" cy="646330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the product with the highest quantity being sold.</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California, New York, Washington, Michigan and Virginia are the top five(5) states that are generating profit. These 5 states have the highest number of customers, quantity of product sold and sales. Further analysis shows that the region with the highest sales and generating the highest profit as well is West, followed by East, by reason of the fact that California and Washington states belong to the west region.</a:t>
            </a:r>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However, States like Texas, Ohio, Pennsylvania, Illinois and North Carolina are generating the negative profit i.e such states have the highest loss even with high number of customers and large number of products being sold. This could be that a large of number of products generating little profit are being sold and customers in this states are not buying expensive products.</a:t>
            </a:r>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The Matrix table shows that Phones, Chairs and Storage subcategories have the highest sales and a large number of quantities being sold  but not necessarily resulting in highest profits. However, subcategories like Copiers and Accessories generated more profit even when the quantities sold are just few.</a:t>
            </a:r>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Subcategories like Tables, Bookcases and Supplies are making a lot of sales but generating losses to the company. This could be that these products have been discounted and are being sold below cost price.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3" name="Shape 223"/>
        <p:cNvGrpSpPr/>
        <p:nvPr/>
      </p:nvGrpSpPr>
      <p:grpSpPr>
        <a:xfrm>
          <a:off x="0" y="0"/>
          <a:ext cx="0" cy="0"/>
          <a:chOff x="0" y="0"/>
          <a:chExt cx="0" cy="0"/>
        </a:xfrm>
      </p:grpSpPr>
      <p:sp>
        <p:nvSpPr>
          <p:cNvPr id="224" name="Google Shape;224;p2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5" name="Google Shape;225;p24"/>
          <p:cNvSpPr/>
          <p:nvPr/>
        </p:nvSpPr>
        <p:spPr>
          <a:xfrm flipH="1" rot="5400000">
            <a:off x="-1417539" y="1417538"/>
            <a:ext cx="6875818" cy="4040744"/>
          </a:xfrm>
          <a:prstGeom prst="rect">
            <a:avLst/>
          </a:prstGeom>
          <a:gradFill>
            <a:gsLst>
              <a:gs pos="0">
                <a:srgbClr val="000000"/>
              </a:gs>
              <a:gs pos="100000">
                <a:srgbClr val="2F5496"/>
              </a:gs>
            </a:gsLst>
            <a:lin ang="18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6" name="Google Shape;226;p24"/>
          <p:cNvSpPr/>
          <p:nvPr/>
        </p:nvSpPr>
        <p:spPr>
          <a:xfrm rot="-5400000">
            <a:off x="-158495" y="2660473"/>
            <a:ext cx="4355594" cy="4038603"/>
          </a:xfrm>
          <a:prstGeom prst="rect">
            <a:avLst/>
          </a:prstGeom>
          <a:gradFill>
            <a:gsLst>
              <a:gs pos="0">
                <a:srgbClr val="4472C4">
                  <a:alpha val="49803"/>
                </a:srgbClr>
              </a:gs>
              <a:gs pos="100000">
                <a:srgbClr val="1F3864">
                  <a:alpha val="0"/>
                </a:srgbClr>
              </a:gs>
            </a:gsLst>
            <a:lin ang="11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7" name="Google Shape;227;p24"/>
          <p:cNvSpPr/>
          <p:nvPr/>
        </p:nvSpPr>
        <p:spPr>
          <a:xfrm flipH="1" rot="-5400000">
            <a:off x="-1180882" y="1638085"/>
            <a:ext cx="6857572" cy="3581401"/>
          </a:xfrm>
          <a:prstGeom prst="rect">
            <a:avLst/>
          </a:prstGeom>
          <a:gradFill>
            <a:gsLst>
              <a:gs pos="0">
                <a:srgbClr val="000000">
                  <a:alpha val="58823"/>
                </a:srgbClr>
              </a:gs>
              <a:gs pos="69000">
                <a:srgbClr val="4472C4">
                  <a:alpha val="0"/>
                </a:srgbClr>
              </a:gs>
              <a:gs pos="100000">
                <a:srgbClr val="4472C4">
                  <a:alpha val="0"/>
                </a:srgbClr>
              </a:gs>
            </a:gsLst>
            <a:lin ang="13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8" name="Google Shape;228;p24"/>
          <p:cNvSpPr/>
          <p:nvPr/>
        </p:nvSpPr>
        <p:spPr>
          <a:xfrm rot="6097846">
            <a:off x="-747355" y="1201312"/>
            <a:ext cx="4808302" cy="4088666"/>
          </a:xfrm>
          <a:custGeom>
            <a:rect b="b" l="l" r="r" t="t"/>
            <a:pathLst>
              <a:path extrusionOk="0" h="4088666" w="4808302">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0">
                <a:srgbClr val="8DA9DB">
                  <a:alpha val="0"/>
                </a:srgbClr>
              </a:gs>
              <a:gs pos="39000">
                <a:srgbClr val="8DA9DB">
                  <a:alpha val="0"/>
                </a:srgbClr>
              </a:gs>
              <a:gs pos="100000">
                <a:srgbClr val="2F5496">
                  <a:alpha val="25882"/>
                </a:srgbClr>
              </a:gs>
            </a:gsLst>
            <a:lin ang="18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9" name="Google Shape;229;p24"/>
          <p:cNvSpPr txBox="1"/>
          <p:nvPr>
            <p:ph type="ctrTitle"/>
          </p:nvPr>
        </p:nvSpPr>
        <p:spPr>
          <a:xfrm>
            <a:off x="660041" y="2767106"/>
            <a:ext cx="2880828" cy="307190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lang="en-US" sz="4000">
                <a:solidFill>
                  <a:srgbClr val="FFFFFF"/>
                </a:solidFill>
              </a:rPr>
              <a:t>Conclusion</a:t>
            </a:r>
            <a:endParaRPr sz="4000">
              <a:solidFill>
                <a:srgbClr val="FFFFFF"/>
              </a:solidFill>
            </a:endParaRPr>
          </a:p>
        </p:txBody>
      </p:sp>
      <p:sp>
        <p:nvSpPr>
          <p:cNvPr id="230" name="Google Shape;230;p24"/>
          <p:cNvSpPr txBox="1"/>
          <p:nvPr/>
        </p:nvSpPr>
        <p:spPr>
          <a:xfrm>
            <a:off x="4143840" y="1056443"/>
            <a:ext cx="7590957" cy="56323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The prices and discount on products generating losses to the company should be reviewed as some states sell more of this everyday products and mainly run at a loss. However, if after the review and there is no positive improvement, such should be avoided and resources from these products should be rechanneled to other category of products generating more profits.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Also, attention should be given to products that generate more profit for the organization even when such  products are not bought very frequently. This could be achieved by recommending such products to the customers. Carrying out sales promo, especially in the regions and states with lowest sales as well as after-sale services to encourage patronage from various customer segment.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More importantly, We will advice that modalities should be put in place to check the re-order level of the products in high demand, especially towards the year end where there is usually huge patronage and sales in order to avoid stock-out, which will negatively affect the sales value of Superstore.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6" name="Shape 96"/>
        <p:cNvGrpSpPr/>
        <p:nvPr/>
      </p:nvGrpSpPr>
      <p:grpSpPr>
        <a:xfrm>
          <a:off x="0" y="0"/>
          <a:ext cx="0" cy="0"/>
          <a:chOff x="0" y="0"/>
          <a:chExt cx="0" cy="0"/>
        </a:xfrm>
      </p:grpSpPr>
      <p:sp>
        <p:nvSpPr>
          <p:cNvPr id="97" name="Google Shape;97;p1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8" name="Google Shape;98;p14"/>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9" name="Google Shape;99;p14"/>
          <p:cNvSpPr/>
          <p:nvPr/>
        </p:nvSpPr>
        <p:spPr>
          <a:xfrm flipH="1" rot="5400000">
            <a:off x="-1410084" y="1410082"/>
            <a:ext cx="6858000" cy="4037836"/>
          </a:xfrm>
          <a:prstGeom prst="rect">
            <a:avLst/>
          </a:prstGeom>
          <a:gradFill>
            <a:gsLst>
              <a:gs pos="0">
                <a:srgbClr val="000000"/>
              </a:gs>
              <a:gs pos="8000">
                <a:srgbClr val="000000"/>
              </a:gs>
              <a:gs pos="100000">
                <a:srgbClr val="2F5496"/>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0" name="Google Shape;100;p14"/>
          <p:cNvSpPr/>
          <p:nvPr/>
        </p:nvSpPr>
        <p:spPr>
          <a:xfrm flipH="1" rot="5400000">
            <a:off x="-1410085" y="1420219"/>
            <a:ext cx="6857999" cy="4037839"/>
          </a:xfrm>
          <a:prstGeom prst="rect">
            <a:avLst/>
          </a:prstGeom>
          <a:gradFill>
            <a:gsLst>
              <a:gs pos="0">
                <a:srgbClr val="000000">
                  <a:alpha val="0"/>
                </a:srgbClr>
              </a:gs>
              <a:gs pos="99000">
                <a:srgbClr val="4472C4">
                  <a:alpha val="45882"/>
                </a:srgbClr>
              </a:gs>
              <a:gs pos="100000">
                <a:srgbClr val="4472C4">
                  <a:alpha val="45882"/>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1" name="Google Shape;101;p14"/>
          <p:cNvSpPr/>
          <p:nvPr/>
        </p:nvSpPr>
        <p:spPr>
          <a:xfrm flipH="1" rot="5400000">
            <a:off x="767923" y="3588085"/>
            <a:ext cx="2501979" cy="4037841"/>
          </a:xfrm>
          <a:prstGeom prst="rect">
            <a:avLst/>
          </a:prstGeom>
          <a:gradFill>
            <a:gsLst>
              <a:gs pos="0">
                <a:srgbClr val="4472C4">
                  <a:alpha val="28627"/>
                </a:srgbClr>
              </a:gs>
              <a:gs pos="2000">
                <a:srgbClr val="4472C4">
                  <a:alpha val="28627"/>
                </a:srgbClr>
              </a:gs>
              <a:gs pos="100000">
                <a:srgbClr val="000000">
                  <a:alpha val="29803"/>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2" name="Google Shape;102;p14"/>
          <p:cNvSpPr/>
          <p:nvPr/>
        </p:nvSpPr>
        <p:spPr>
          <a:xfrm rot="-964587">
            <a:off x="-501737" y="969718"/>
            <a:ext cx="3900357" cy="417895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472C4">
                  <a:alpha val="42745"/>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3" name="Google Shape;103;p14"/>
          <p:cNvSpPr/>
          <p:nvPr/>
        </p:nvSpPr>
        <p:spPr>
          <a:xfrm flipH="1" rot="5400000">
            <a:off x="-1410093" y="1399943"/>
            <a:ext cx="6858003" cy="4037835"/>
          </a:xfrm>
          <a:prstGeom prst="rect">
            <a:avLst/>
          </a:prstGeom>
          <a:gradFill>
            <a:gsLst>
              <a:gs pos="0">
                <a:srgbClr val="000000">
                  <a:alpha val="0"/>
                </a:srgbClr>
              </a:gs>
              <a:gs pos="99000">
                <a:srgbClr val="8DA9DB">
                  <a:alpha val="10980"/>
                </a:srgbClr>
              </a:gs>
              <a:gs pos="100000">
                <a:srgbClr val="8DA9DB">
                  <a:alpha val="10980"/>
                </a:srgbClr>
              </a:gs>
            </a:gsLst>
            <a:lin ang="7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4" name="Google Shape;104;p14"/>
          <p:cNvSpPr txBox="1"/>
          <p:nvPr>
            <p:ph type="ctrTitle"/>
          </p:nvPr>
        </p:nvSpPr>
        <p:spPr>
          <a:xfrm>
            <a:off x="466722" y="586855"/>
            <a:ext cx="3201366" cy="3387497"/>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FFFFFF"/>
              </a:buClr>
              <a:buSzPts val="4000"/>
              <a:buFont typeface="Quattrocento Sans"/>
              <a:buNone/>
            </a:pPr>
            <a:r>
              <a:rPr lang="en-US" sz="4000">
                <a:solidFill>
                  <a:srgbClr val="FFFFFF"/>
                </a:solidFill>
                <a:latin typeface="Quattrocento Sans"/>
                <a:ea typeface="Quattrocento Sans"/>
                <a:cs typeface="Quattrocento Sans"/>
                <a:sym typeface="Quattrocento Sans"/>
              </a:rPr>
              <a:t>Table of content</a:t>
            </a:r>
            <a:endParaRPr/>
          </a:p>
        </p:txBody>
      </p:sp>
      <p:sp>
        <p:nvSpPr>
          <p:cNvPr id="105" name="Google Shape;105;p14"/>
          <p:cNvSpPr txBox="1"/>
          <p:nvPr/>
        </p:nvSpPr>
        <p:spPr>
          <a:xfrm>
            <a:off x="4810259" y="649480"/>
            <a:ext cx="6555347" cy="5546047"/>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b="0" i="0" lang="en-US" sz="2000" u="none" cap="none" strike="noStrike">
                <a:solidFill>
                  <a:schemeClr val="dk1"/>
                </a:solidFill>
                <a:latin typeface="Calibri"/>
                <a:ea typeface="Calibri"/>
                <a:cs typeface="Calibri"/>
                <a:sym typeface="Calibri"/>
              </a:rPr>
              <a:t>1. Introduction</a:t>
            </a:r>
            <a:endParaRPr/>
          </a:p>
          <a:p>
            <a:pPr indent="0" lvl="0" marL="0" marR="0" rtl="0" algn="l">
              <a:lnSpc>
                <a:spcPct val="90000"/>
              </a:lnSpc>
              <a:spcBef>
                <a:spcPts val="600"/>
              </a:spcBef>
              <a:spcAft>
                <a:spcPts val="0"/>
              </a:spcAft>
              <a:buNone/>
            </a:pPr>
            <a:r>
              <a:rPr b="0" i="0" lang="en-US" sz="2000" u="none" cap="none" strike="noStrike">
                <a:solidFill>
                  <a:schemeClr val="dk1"/>
                </a:solidFill>
                <a:latin typeface="Calibri"/>
                <a:ea typeface="Calibri"/>
                <a:cs typeface="Calibri"/>
                <a:sym typeface="Calibri"/>
              </a:rPr>
              <a:t>2. Background </a:t>
            </a:r>
            <a:endParaRPr/>
          </a:p>
          <a:p>
            <a:pPr indent="0" lvl="0" marL="0" marR="0" rtl="0" algn="l">
              <a:lnSpc>
                <a:spcPct val="90000"/>
              </a:lnSpc>
              <a:spcBef>
                <a:spcPts val="600"/>
              </a:spcBef>
              <a:spcAft>
                <a:spcPts val="0"/>
              </a:spcAft>
              <a:buNone/>
            </a:pPr>
            <a:r>
              <a:rPr b="0" i="0" lang="en-US" sz="2000" u="none" cap="none" strike="noStrike">
                <a:solidFill>
                  <a:schemeClr val="dk1"/>
                </a:solidFill>
                <a:latin typeface="Calibri"/>
                <a:ea typeface="Calibri"/>
                <a:cs typeface="Calibri"/>
                <a:sym typeface="Calibri"/>
              </a:rPr>
              <a:t>3. Methodology</a:t>
            </a:r>
            <a:endParaRPr/>
          </a:p>
          <a:p>
            <a:pPr indent="0" lvl="0" marL="0" marR="0" rtl="0" algn="l">
              <a:lnSpc>
                <a:spcPct val="90000"/>
              </a:lnSpc>
              <a:spcBef>
                <a:spcPts val="600"/>
              </a:spcBef>
              <a:spcAft>
                <a:spcPts val="0"/>
              </a:spcAft>
              <a:buNone/>
            </a:pPr>
            <a:r>
              <a:rPr b="0" i="0" lang="en-US" sz="2000" u="none" cap="none" strike="noStrike">
                <a:solidFill>
                  <a:schemeClr val="dk1"/>
                </a:solidFill>
                <a:latin typeface="Calibri"/>
                <a:ea typeface="Calibri"/>
                <a:cs typeface="Calibri"/>
                <a:sym typeface="Calibri"/>
              </a:rPr>
              <a:t>3. Analysis</a:t>
            </a:r>
            <a:endParaRPr/>
          </a:p>
          <a:p>
            <a:pPr indent="0" lvl="0" marL="0" marR="0" rtl="0" algn="l">
              <a:lnSpc>
                <a:spcPct val="90000"/>
              </a:lnSpc>
              <a:spcBef>
                <a:spcPts val="600"/>
              </a:spcBef>
              <a:spcAft>
                <a:spcPts val="0"/>
              </a:spcAft>
              <a:buNone/>
            </a:pPr>
            <a:r>
              <a:rPr b="0" i="0" lang="en-US" sz="2000" u="none" cap="none" strike="noStrike">
                <a:solidFill>
                  <a:schemeClr val="dk1"/>
                </a:solidFill>
                <a:latin typeface="Calibri"/>
                <a:ea typeface="Calibri"/>
                <a:cs typeface="Calibri"/>
                <a:sym typeface="Calibri"/>
              </a:rPr>
              <a:t>4. Forecasting</a:t>
            </a:r>
            <a:br>
              <a:rPr b="0" i="0" lang="en-US" sz="2000" u="none" cap="none" strike="noStrike">
                <a:solidFill>
                  <a:schemeClr val="dk1"/>
                </a:solidFill>
                <a:latin typeface="Calibri"/>
                <a:ea typeface="Calibri"/>
                <a:cs typeface="Calibri"/>
                <a:sym typeface="Calibri"/>
              </a:rPr>
            </a:br>
            <a:r>
              <a:rPr b="0" i="0" lang="en-US" sz="2000" u="none" cap="none" strike="noStrike">
                <a:solidFill>
                  <a:schemeClr val="dk1"/>
                </a:solidFill>
                <a:latin typeface="Calibri"/>
                <a:ea typeface="Calibri"/>
                <a:cs typeface="Calibri"/>
                <a:sym typeface="Calibri"/>
              </a:rPr>
              <a:t>4. Result</a:t>
            </a:r>
            <a:br>
              <a:rPr b="0" i="0" lang="en-US" sz="2000" u="none" cap="none" strike="noStrike">
                <a:solidFill>
                  <a:schemeClr val="dk1"/>
                </a:solidFill>
                <a:latin typeface="Calibri"/>
                <a:ea typeface="Calibri"/>
                <a:cs typeface="Calibri"/>
                <a:sym typeface="Calibri"/>
              </a:rPr>
            </a:br>
            <a:r>
              <a:rPr b="0" i="0" lang="en-US" sz="2000" u="none" cap="none" strike="noStrike">
                <a:solidFill>
                  <a:schemeClr val="dk1"/>
                </a:solidFill>
                <a:latin typeface="Calibri"/>
                <a:ea typeface="Calibri"/>
                <a:cs typeface="Calibri"/>
                <a:sym typeface="Calibri"/>
              </a:rPr>
              <a:t>5. Insights</a:t>
            </a:r>
            <a:br>
              <a:rPr b="0" i="0" lang="en-US" sz="2000" u="none" cap="none" strike="noStrike">
                <a:solidFill>
                  <a:schemeClr val="dk1"/>
                </a:solidFill>
                <a:latin typeface="Calibri"/>
                <a:ea typeface="Calibri"/>
                <a:cs typeface="Calibri"/>
                <a:sym typeface="Calibri"/>
              </a:rPr>
            </a:br>
            <a:r>
              <a:rPr b="0" i="0" lang="en-US" sz="2000" u="none" cap="none" strike="noStrike">
                <a:solidFill>
                  <a:schemeClr val="dk1"/>
                </a:solidFill>
                <a:latin typeface="Calibri"/>
                <a:ea typeface="Calibri"/>
                <a:cs typeface="Calibri"/>
                <a:sym typeface="Calibri"/>
              </a:rPr>
              <a:t>6. Conclusion and Recommendation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9" name="Shape 109"/>
        <p:cNvGrpSpPr/>
        <p:nvPr/>
      </p:nvGrpSpPr>
      <p:grpSpPr>
        <a:xfrm>
          <a:off x="0" y="0"/>
          <a:ext cx="0" cy="0"/>
          <a:chOff x="0" y="0"/>
          <a:chExt cx="0" cy="0"/>
        </a:xfrm>
      </p:grpSpPr>
      <p:sp>
        <p:nvSpPr>
          <p:cNvPr id="110" name="Google Shape;110;p1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1" name="Google Shape;111;p15"/>
          <p:cNvSpPr/>
          <p:nvPr/>
        </p:nvSpPr>
        <p:spPr>
          <a:xfrm flipH="1" rot="5400000">
            <a:off x="-1417539" y="1417538"/>
            <a:ext cx="6875818" cy="4040744"/>
          </a:xfrm>
          <a:prstGeom prst="rect">
            <a:avLst/>
          </a:prstGeom>
          <a:gradFill>
            <a:gsLst>
              <a:gs pos="0">
                <a:srgbClr val="000000"/>
              </a:gs>
              <a:gs pos="100000">
                <a:srgbClr val="2F5496"/>
              </a:gs>
            </a:gsLst>
            <a:lin ang="18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2" name="Google Shape;112;p15"/>
          <p:cNvSpPr/>
          <p:nvPr/>
        </p:nvSpPr>
        <p:spPr>
          <a:xfrm rot="-5400000">
            <a:off x="-158495" y="2660473"/>
            <a:ext cx="4355594" cy="4038603"/>
          </a:xfrm>
          <a:prstGeom prst="rect">
            <a:avLst/>
          </a:prstGeom>
          <a:gradFill>
            <a:gsLst>
              <a:gs pos="0">
                <a:srgbClr val="4472C4">
                  <a:alpha val="49803"/>
                </a:srgbClr>
              </a:gs>
              <a:gs pos="100000">
                <a:srgbClr val="1F3864">
                  <a:alpha val="0"/>
                </a:srgbClr>
              </a:gs>
            </a:gsLst>
            <a:lin ang="11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3" name="Google Shape;113;p15"/>
          <p:cNvSpPr/>
          <p:nvPr/>
        </p:nvSpPr>
        <p:spPr>
          <a:xfrm flipH="1" rot="-5400000">
            <a:off x="-1180882" y="1638085"/>
            <a:ext cx="6857572" cy="3581401"/>
          </a:xfrm>
          <a:prstGeom prst="rect">
            <a:avLst/>
          </a:prstGeom>
          <a:gradFill>
            <a:gsLst>
              <a:gs pos="0">
                <a:srgbClr val="000000">
                  <a:alpha val="58823"/>
                </a:srgbClr>
              </a:gs>
              <a:gs pos="69000">
                <a:srgbClr val="4472C4">
                  <a:alpha val="0"/>
                </a:srgbClr>
              </a:gs>
              <a:gs pos="100000">
                <a:srgbClr val="4472C4">
                  <a:alpha val="0"/>
                </a:srgbClr>
              </a:gs>
            </a:gsLst>
            <a:lin ang="13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4" name="Google Shape;114;p15"/>
          <p:cNvSpPr/>
          <p:nvPr/>
        </p:nvSpPr>
        <p:spPr>
          <a:xfrm rot="6097846">
            <a:off x="-747355" y="1201312"/>
            <a:ext cx="4808302" cy="4088666"/>
          </a:xfrm>
          <a:custGeom>
            <a:rect b="b" l="l" r="r" t="t"/>
            <a:pathLst>
              <a:path extrusionOk="0" h="4088666" w="4808302">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0">
                <a:srgbClr val="8DA9DB">
                  <a:alpha val="0"/>
                </a:srgbClr>
              </a:gs>
              <a:gs pos="39000">
                <a:srgbClr val="8DA9DB">
                  <a:alpha val="0"/>
                </a:srgbClr>
              </a:gs>
              <a:gs pos="100000">
                <a:srgbClr val="2F5496">
                  <a:alpha val="25882"/>
                </a:srgbClr>
              </a:gs>
            </a:gsLst>
            <a:lin ang="18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5" name="Google Shape;115;p15"/>
          <p:cNvSpPr txBox="1"/>
          <p:nvPr>
            <p:ph type="ctrTitle"/>
          </p:nvPr>
        </p:nvSpPr>
        <p:spPr>
          <a:xfrm>
            <a:off x="660041" y="2767106"/>
            <a:ext cx="2880828" cy="121706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lang="en-US" sz="4000">
                <a:solidFill>
                  <a:srgbClr val="FFFFFF"/>
                </a:solidFill>
              </a:rPr>
              <a:t> Introduction</a:t>
            </a:r>
            <a:endParaRPr sz="4000">
              <a:solidFill>
                <a:srgbClr val="FFFFFF"/>
              </a:solidFill>
            </a:endParaRPr>
          </a:p>
        </p:txBody>
      </p:sp>
      <p:sp>
        <p:nvSpPr>
          <p:cNvPr id="116" name="Google Shape;116;p15"/>
          <p:cNvSpPr txBox="1"/>
          <p:nvPr/>
        </p:nvSpPr>
        <p:spPr>
          <a:xfrm>
            <a:off x="4553848" y="1839721"/>
            <a:ext cx="6988628"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rgbClr val="444444"/>
                </a:solidFill>
                <a:latin typeface="Avenir"/>
                <a:ea typeface="Avenir"/>
                <a:cs typeface="Avenir"/>
                <a:sym typeface="Avenir"/>
              </a:rPr>
              <a:t>A Superstore Giant based in the United State has launched different stores across four(4) regions in the country.</a:t>
            </a:r>
            <a:endParaRPr/>
          </a:p>
          <a:p>
            <a:pPr indent="0" lvl="0" marL="0" marR="0" rtl="0" algn="l">
              <a:spcBef>
                <a:spcPts val="0"/>
              </a:spcBef>
              <a:spcAft>
                <a:spcPts val="0"/>
              </a:spcAft>
              <a:buNone/>
            </a:pPr>
            <a:r>
              <a:t/>
            </a:r>
            <a:endParaRPr sz="1800">
              <a:solidFill>
                <a:srgbClr val="444444"/>
              </a:solidFill>
              <a:latin typeface="Avenir"/>
              <a:ea typeface="Avenir"/>
              <a:cs typeface="Avenir"/>
              <a:sym typeface="Avenir"/>
            </a:endParaRPr>
          </a:p>
          <a:p>
            <a:pPr indent="0" lvl="0" marL="0" marR="0" rtl="0" algn="l">
              <a:spcBef>
                <a:spcPts val="0"/>
              </a:spcBef>
              <a:spcAft>
                <a:spcPts val="0"/>
              </a:spcAft>
              <a:buNone/>
            </a:pPr>
            <a:r>
              <a:rPr lang="en-US" sz="1800">
                <a:solidFill>
                  <a:srgbClr val="444444"/>
                </a:solidFill>
                <a:latin typeface="Avenir"/>
                <a:ea typeface="Avenir"/>
                <a:cs typeface="Avenir"/>
                <a:sym typeface="Avenir"/>
              </a:rPr>
              <a:t>They supply products such as Furniture, Office Supplies and Technology, targeted towards three(3) segments of customers -  Corporate, Consumers and Home Office.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0" name="Shape 120"/>
        <p:cNvGrpSpPr/>
        <p:nvPr/>
      </p:nvGrpSpPr>
      <p:grpSpPr>
        <a:xfrm>
          <a:off x="0" y="0"/>
          <a:ext cx="0" cy="0"/>
          <a:chOff x="0" y="0"/>
          <a:chExt cx="0" cy="0"/>
        </a:xfrm>
      </p:grpSpPr>
      <p:sp>
        <p:nvSpPr>
          <p:cNvPr id="121" name="Google Shape;121;p16"/>
          <p:cNvSpPr/>
          <p:nvPr/>
        </p:nvSpPr>
        <p:spPr>
          <a:xfrm>
            <a:off x="0" y="7620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2" name="Google Shape;122;p16"/>
          <p:cNvSpPr/>
          <p:nvPr/>
        </p:nvSpPr>
        <p:spPr>
          <a:xfrm flipH="1" rot="5400000">
            <a:off x="-1417539" y="1417538"/>
            <a:ext cx="6875818" cy="4040744"/>
          </a:xfrm>
          <a:prstGeom prst="rect">
            <a:avLst/>
          </a:prstGeom>
          <a:gradFill>
            <a:gsLst>
              <a:gs pos="0">
                <a:srgbClr val="000000"/>
              </a:gs>
              <a:gs pos="100000">
                <a:srgbClr val="2F5496"/>
              </a:gs>
            </a:gsLst>
            <a:lin ang="18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3" name="Google Shape;123;p16"/>
          <p:cNvSpPr/>
          <p:nvPr/>
        </p:nvSpPr>
        <p:spPr>
          <a:xfrm rot="-5400000">
            <a:off x="-158495" y="2660473"/>
            <a:ext cx="4355594" cy="4038603"/>
          </a:xfrm>
          <a:prstGeom prst="rect">
            <a:avLst/>
          </a:prstGeom>
          <a:gradFill>
            <a:gsLst>
              <a:gs pos="0">
                <a:srgbClr val="4472C4">
                  <a:alpha val="49803"/>
                </a:srgbClr>
              </a:gs>
              <a:gs pos="100000">
                <a:srgbClr val="1F3864">
                  <a:alpha val="0"/>
                </a:srgbClr>
              </a:gs>
            </a:gsLst>
            <a:lin ang="11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4" name="Google Shape;124;p16"/>
          <p:cNvSpPr/>
          <p:nvPr/>
        </p:nvSpPr>
        <p:spPr>
          <a:xfrm flipH="1" rot="-5400000">
            <a:off x="-1180882" y="1638085"/>
            <a:ext cx="6857572" cy="3581401"/>
          </a:xfrm>
          <a:prstGeom prst="rect">
            <a:avLst/>
          </a:prstGeom>
          <a:gradFill>
            <a:gsLst>
              <a:gs pos="0">
                <a:srgbClr val="000000">
                  <a:alpha val="58823"/>
                </a:srgbClr>
              </a:gs>
              <a:gs pos="69000">
                <a:srgbClr val="4472C4">
                  <a:alpha val="0"/>
                </a:srgbClr>
              </a:gs>
              <a:gs pos="100000">
                <a:srgbClr val="4472C4">
                  <a:alpha val="0"/>
                </a:srgbClr>
              </a:gs>
            </a:gsLst>
            <a:lin ang="13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5" name="Google Shape;125;p16"/>
          <p:cNvSpPr/>
          <p:nvPr/>
        </p:nvSpPr>
        <p:spPr>
          <a:xfrm rot="6097846">
            <a:off x="-747355" y="1201312"/>
            <a:ext cx="4808302" cy="4088666"/>
          </a:xfrm>
          <a:custGeom>
            <a:rect b="b" l="l" r="r" t="t"/>
            <a:pathLst>
              <a:path extrusionOk="0" h="4088666" w="4808302">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0">
                <a:srgbClr val="8DA9DB">
                  <a:alpha val="0"/>
                </a:srgbClr>
              </a:gs>
              <a:gs pos="39000">
                <a:srgbClr val="8DA9DB">
                  <a:alpha val="0"/>
                </a:srgbClr>
              </a:gs>
              <a:gs pos="100000">
                <a:srgbClr val="2F5496">
                  <a:alpha val="25882"/>
                </a:srgbClr>
              </a:gs>
            </a:gsLst>
            <a:lin ang="18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6" name="Google Shape;126;p16"/>
          <p:cNvSpPr txBox="1"/>
          <p:nvPr>
            <p:ph type="ctrTitle"/>
          </p:nvPr>
        </p:nvSpPr>
        <p:spPr>
          <a:xfrm>
            <a:off x="660041" y="2767106"/>
            <a:ext cx="2880828" cy="122784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lang="en-US" sz="4000">
                <a:solidFill>
                  <a:srgbClr val="FFFFFF"/>
                </a:solidFill>
              </a:rPr>
              <a:t>Background </a:t>
            </a:r>
            <a:endParaRPr sz="4000">
              <a:solidFill>
                <a:srgbClr val="FFFFFF"/>
              </a:solidFill>
            </a:endParaRPr>
          </a:p>
        </p:txBody>
      </p:sp>
      <p:sp>
        <p:nvSpPr>
          <p:cNvPr id="127" name="Google Shape;127;p16"/>
          <p:cNvSpPr txBox="1"/>
          <p:nvPr/>
        </p:nvSpPr>
        <p:spPr>
          <a:xfrm>
            <a:off x="4248889" y="2183906"/>
            <a:ext cx="7485900" cy="2031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444444"/>
                </a:solidFill>
                <a:latin typeface="Avenir"/>
                <a:ea typeface="Avenir"/>
                <a:cs typeface="Avenir"/>
                <a:sym typeface="Avenir"/>
              </a:rPr>
              <a:t>With growing demands and cut-throat competition in the market, the store is seeking knowledge in understanding what works best for them.</a:t>
            </a:r>
            <a:endParaRPr/>
          </a:p>
          <a:p>
            <a:pPr indent="0" lvl="0" marL="0" marR="0" rtl="0" algn="l">
              <a:spcBef>
                <a:spcPts val="0"/>
              </a:spcBef>
              <a:spcAft>
                <a:spcPts val="0"/>
              </a:spcAft>
              <a:buNone/>
            </a:pPr>
            <a:r>
              <a:t/>
            </a:r>
            <a:endParaRPr sz="1800">
              <a:solidFill>
                <a:srgbClr val="444444"/>
              </a:solidFill>
              <a:latin typeface="Avenir"/>
              <a:ea typeface="Avenir"/>
              <a:cs typeface="Avenir"/>
              <a:sym typeface="Avenir"/>
            </a:endParaRPr>
          </a:p>
          <a:p>
            <a:pPr indent="0" lvl="0" marL="0" marR="0" rtl="0" algn="l">
              <a:spcBef>
                <a:spcPts val="0"/>
              </a:spcBef>
              <a:spcAft>
                <a:spcPts val="0"/>
              </a:spcAft>
              <a:buNone/>
            </a:pPr>
            <a:r>
              <a:rPr lang="en-US" sz="1800">
                <a:solidFill>
                  <a:srgbClr val="444444"/>
                </a:solidFill>
                <a:latin typeface="Avenir"/>
                <a:ea typeface="Avenir"/>
                <a:cs typeface="Avenir"/>
                <a:sym typeface="Avenir"/>
              </a:rPr>
              <a:t>Based on the dataset provided for the period 2014 – 2018, they would like to understand which products, regions, categories, and customer segments they should target or avoid.</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1" name="Shape 131"/>
        <p:cNvGrpSpPr/>
        <p:nvPr/>
      </p:nvGrpSpPr>
      <p:grpSpPr>
        <a:xfrm>
          <a:off x="0" y="0"/>
          <a:ext cx="0" cy="0"/>
          <a:chOff x="0" y="0"/>
          <a:chExt cx="0" cy="0"/>
        </a:xfrm>
      </p:grpSpPr>
      <p:sp>
        <p:nvSpPr>
          <p:cNvPr id="132" name="Google Shape;132;p1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3" name="Google Shape;133;p17"/>
          <p:cNvSpPr/>
          <p:nvPr/>
        </p:nvSpPr>
        <p:spPr>
          <a:xfrm flipH="1" rot="5400000">
            <a:off x="-1417539" y="1417538"/>
            <a:ext cx="6875818" cy="4040744"/>
          </a:xfrm>
          <a:prstGeom prst="rect">
            <a:avLst/>
          </a:prstGeom>
          <a:gradFill>
            <a:gsLst>
              <a:gs pos="0">
                <a:srgbClr val="000000"/>
              </a:gs>
              <a:gs pos="100000">
                <a:srgbClr val="2F5496"/>
              </a:gs>
            </a:gsLst>
            <a:lin ang="18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4" name="Google Shape;134;p17"/>
          <p:cNvSpPr/>
          <p:nvPr/>
        </p:nvSpPr>
        <p:spPr>
          <a:xfrm rot="-5400000">
            <a:off x="-158495" y="2660473"/>
            <a:ext cx="4355594" cy="4038603"/>
          </a:xfrm>
          <a:prstGeom prst="rect">
            <a:avLst/>
          </a:prstGeom>
          <a:gradFill>
            <a:gsLst>
              <a:gs pos="0">
                <a:srgbClr val="4472C4">
                  <a:alpha val="49803"/>
                </a:srgbClr>
              </a:gs>
              <a:gs pos="100000">
                <a:srgbClr val="1F3864">
                  <a:alpha val="0"/>
                </a:srgbClr>
              </a:gs>
            </a:gsLst>
            <a:lin ang="11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5" name="Google Shape;135;p17"/>
          <p:cNvSpPr/>
          <p:nvPr/>
        </p:nvSpPr>
        <p:spPr>
          <a:xfrm flipH="1" rot="-5400000">
            <a:off x="-1180882" y="1638085"/>
            <a:ext cx="6857572" cy="3581401"/>
          </a:xfrm>
          <a:prstGeom prst="rect">
            <a:avLst/>
          </a:prstGeom>
          <a:gradFill>
            <a:gsLst>
              <a:gs pos="0">
                <a:srgbClr val="000000">
                  <a:alpha val="58823"/>
                </a:srgbClr>
              </a:gs>
              <a:gs pos="69000">
                <a:srgbClr val="4472C4">
                  <a:alpha val="0"/>
                </a:srgbClr>
              </a:gs>
              <a:gs pos="100000">
                <a:srgbClr val="4472C4">
                  <a:alpha val="0"/>
                </a:srgbClr>
              </a:gs>
            </a:gsLst>
            <a:lin ang="13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6" name="Google Shape;136;p17"/>
          <p:cNvSpPr/>
          <p:nvPr/>
        </p:nvSpPr>
        <p:spPr>
          <a:xfrm rot="6097846">
            <a:off x="-747355" y="1201312"/>
            <a:ext cx="4808302" cy="4088666"/>
          </a:xfrm>
          <a:custGeom>
            <a:rect b="b" l="l" r="r" t="t"/>
            <a:pathLst>
              <a:path extrusionOk="0" h="4088666" w="4808302">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0">
                <a:srgbClr val="8DA9DB">
                  <a:alpha val="0"/>
                </a:srgbClr>
              </a:gs>
              <a:gs pos="39000">
                <a:srgbClr val="8DA9DB">
                  <a:alpha val="0"/>
                </a:srgbClr>
              </a:gs>
              <a:gs pos="100000">
                <a:srgbClr val="2F5496">
                  <a:alpha val="25882"/>
                </a:srgbClr>
              </a:gs>
            </a:gsLst>
            <a:lin ang="18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7" name="Google Shape;137;p17"/>
          <p:cNvSpPr txBox="1"/>
          <p:nvPr>
            <p:ph type="ctrTitle"/>
          </p:nvPr>
        </p:nvSpPr>
        <p:spPr>
          <a:xfrm>
            <a:off x="455066" y="2767106"/>
            <a:ext cx="3085803" cy="307190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lang="en-US" sz="4000">
                <a:solidFill>
                  <a:srgbClr val="FFFFFF"/>
                </a:solidFill>
              </a:rPr>
              <a:t>Methodology</a:t>
            </a:r>
            <a:endParaRPr sz="4000">
              <a:solidFill>
                <a:srgbClr val="FFFFFF"/>
              </a:solidFill>
            </a:endParaRPr>
          </a:p>
        </p:txBody>
      </p:sp>
      <p:cxnSp>
        <p:nvCxnSpPr>
          <p:cNvPr id="138" name="Google Shape;138;p17"/>
          <p:cNvCxnSpPr/>
          <p:nvPr/>
        </p:nvCxnSpPr>
        <p:spPr>
          <a:xfrm>
            <a:off x="4233723" y="2808767"/>
            <a:ext cx="7626844" cy="0"/>
          </a:xfrm>
          <a:prstGeom prst="straightConnector1">
            <a:avLst/>
          </a:prstGeom>
          <a:noFill/>
          <a:ln cap="flat" cmpd="sng" w="38100">
            <a:solidFill>
              <a:schemeClr val="accent1"/>
            </a:solidFill>
            <a:prstDash val="solid"/>
            <a:miter lim="800000"/>
            <a:headEnd len="sm" w="sm" type="none"/>
            <a:tailEnd len="sm" w="sm" type="none"/>
          </a:ln>
        </p:spPr>
      </p:cxnSp>
      <p:sp>
        <p:nvSpPr>
          <p:cNvPr id="139" name="Google Shape;139;p17"/>
          <p:cNvSpPr/>
          <p:nvPr/>
        </p:nvSpPr>
        <p:spPr>
          <a:xfrm>
            <a:off x="4546936" y="2680041"/>
            <a:ext cx="260412" cy="257452"/>
          </a:xfrm>
          <a:prstGeom prst="ellipse">
            <a:avLst/>
          </a:prstGeom>
          <a:solidFill>
            <a:srgbClr val="D632B3"/>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40" name="Google Shape;140;p17"/>
          <p:cNvSpPr/>
          <p:nvPr/>
        </p:nvSpPr>
        <p:spPr>
          <a:xfrm>
            <a:off x="6666870" y="2680041"/>
            <a:ext cx="260412" cy="257452"/>
          </a:xfrm>
          <a:prstGeom prst="ellipse">
            <a:avLst/>
          </a:prstGeom>
          <a:solidFill>
            <a:srgbClr val="D632B3"/>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141" name="Google Shape;141;p17"/>
          <p:cNvSpPr/>
          <p:nvPr/>
        </p:nvSpPr>
        <p:spPr>
          <a:xfrm>
            <a:off x="8728737" y="2680041"/>
            <a:ext cx="260412" cy="257452"/>
          </a:xfrm>
          <a:prstGeom prst="ellipse">
            <a:avLst/>
          </a:prstGeom>
          <a:solidFill>
            <a:srgbClr val="D632B3"/>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3</a:t>
            </a:r>
            <a:endParaRPr sz="1800">
              <a:solidFill>
                <a:schemeClr val="lt1"/>
              </a:solidFill>
              <a:latin typeface="Calibri"/>
              <a:ea typeface="Calibri"/>
              <a:cs typeface="Calibri"/>
              <a:sym typeface="Calibri"/>
            </a:endParaRPr>
          </a:p>
        </p:txBody>
      </p:sp>
      <p:sp>
        <p:nvSpPr>
          <p:cNvPr id="142" name="Google Shape;142;p17"/>
          <p:cNvSpPr/>
          <p:nvPr/>
        </p:nvSpPr>
        <p:spPr>
          <a:xfrm>
            <a:off x="10783361" y="2673571"/>
            <a:ext cx="260412" cy="257452"/>
          </a:xfrm>
          <a:prstGeom prst="ellipse">
            <a:avLst/>
          </a:prstGeom>
          <a:solidFill>
            <a:srgbClr val="D632B3"/>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143" name="Google Shape;143;p17"/>
          <p:cNvSpPr txBox="1"/>
          <p:nvPr/>
        </p:nvSpPr>
        <p:spPr>
          <a:xfrm>
            <a:off x="4114248" y="184104"/>
            <a:ext cx="281191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Approach and Timeline</a:t>
            </a:r>
            <a:endParaRPr sz="1800">
              <a:solidFill>
                <a:schemeClr val="dk1"/>
              </a:solidFill>
              <a:latin typeface="Calibri"/>
              <a:ea typeface="Calibri"/>
              <a:cs typeface="Calibri"/>
              <a:sym typeface="Calibri"/>
            </a:endParaRPr>
          </a:p>
        </p:txBody>
      </p:sp>
      <p:sp>
        <p:nvSpPr>
          <p:cNvPr id="144" name="Google Shape;144;p17"/>
          <p:cNvSpPr txBox="1"/>
          <p:nvPr/>
        </p:nvSpPr>
        <p:spPr>
          <a:xfrm>
            <a:off x="4143840" y="3036824"/>
            <a:ext cx="1382047" cy="17235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Data and Requirement Gathering</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a:t>
            </a:r>
            <a:r>
              <a:rPr lang="en-US" sz="1100">
                <a:solidFill>
                  <a:schemeClr val="dk1"/>
                </a:solidFill>
                <a:latin typeface="Calibri"/>
                <a:ea typeface="Calibri"/>
                <a:cs typeface="Calibri"/>
                <a:sym typeface="Calibri"/>
              </a:rPr>
              <a:t>Data collection</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 Understanding the business problem</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45" name="Google Shape;145;p17"/>
          <p:cNvSpPr txBox="1"/>
          <p:nvPr/>
        </p:nvSpPr>
        <p:spPr>
          <a:xfrm>
            <a:off x="6235137" y="3036824"/>
            <a:ext cx="1382047" cy="115416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Data Cleaning</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-Exploratory data analysis</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-Data quality issues</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46" name="Google Shape;146;p17"/>
          <p:cNvSpPr txBox="1"/>
          <p:nvPr/>
        </p:nvSpPr>
        <p:spPr>
          <a:xfrm>
            <a:off x="8390537" y="3066219"/>
            <a:ext cx="1382047"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Data Analysis</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171450" lvl="0" marL="171450" marR="0" rtl="0" algn="l">
              <a:spcBef>
                <a:spcPts val="0"/>
              </a:spcBef>
              <a:spcAft>
                <a:spcPts val="0"/>
              </a:spcAft>
              <a:buClr>
                <a:schemeClr val="dk1"/>
              </a:buClr>
              <a:buSzPts val="1100"/>
              <a:buFont typeface="Calibri"/>
              <a:buChar char="-"/>
            </a:pPr>
            <a:r>
              <a:rPr lang="en-US" sz="1100">
                <a:solidFill>
                  <a:schemeClr val="dk1"/>
                </a:solidFill>
                <a:latin typeface="Calibri"/>
                <a:ea typeface="Calibri"/>
                <a:cs typeface="Calibri"/>
                <a:sym typeface="Calibri"/>
              </a:rPr>
              <a:t>Visualization</a:t>
            </a:r>
            <a:endParaRPr/>
          </a:p>
          <a:p>
            <a:pPr indent="-171450" lvl="0" marL="171450" marR="0" rtl="0" algn="l">
              <a:spcBef>
                <a:spcPts val="0"/>
              </a:spcBef>
              <a:spcAft>
                <a:spcPts val="0"/>
              </a:spcAft>
              <a:buClr>
                <a:schemeClr val="dk1"/>
              </a:buClr>
              <a:buSzPts val="1100"/>
              <a:buFont typeface="Calibri"/>
              <a:buChar char="-"/>
            </a:pPr>
            <a:r>
              <a:rPr lang="en-US" sz="1100">
                <a:solidFill>
                  <a:schemeClr val="dk1"/>
                </a:solidFill>
                <a:latin typeface="Calibri"/>
                <a:ea typeface="Calibri"/>
                <a:cs typeface="Calibri"/>
                <a:sym typeface="Calibri"/>
              </a:rPr>
              <a:t>Analysis</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47" name="Google Shape;147;p17"/>
          <p:cNvSpPr txBox="1"/>
          <p:nvPr/>
        </p:nvSpPr>
        <p:spPr>
          <a:xfrm>
            <a:off x="10627958" y="3013740"/>
            <a:ext cx="1382047"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Reports</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171450" lvl="0" marL="171450" marR="0" rtl="0" algn="l">
              <a:spcBef>
                <a:spcPts val="0"/>
              </a:spcBef>
              <a:spcAft>
                <a:spcPts val="0"/>
              </a:spcAft>
              <a:buClr>
                <a:schemeClr val="dk1"/>
              </a:buClr>
              <a:buSzPts val="1100"/>
              <a:buFont typeface="Calibri"/>
              <a:buChar char="-"/>
            </a:pPr>
            <a:r>
              <a:rPr lang="en-US" sz="1100">
                <a:solidFill>
                  <a:schemeClr val="dk1"/>
                </a:solidFill>
                <a:latin typeface="Calibri"/>
                <a:ea typeface="Calibri"/>
                <a:cs typeface="Calibri"/>
                <a:sym typeface="Calibri"/>
              </a:rPr>
              <a:t>Insights</a:t>
            </a:r>
            <a:endParaRPr/>
          </a:p>
          <a:p>
            <a:pPr indent="-171450" lvl="0" marL="171450" marR="0" rtl="0" algn="l">
              <a:spcBef>
                <a:spcPts val="0"/>
              </a:spcBef>
              <a:spcAft>
                <a:spcPts val="0"/>
              </a:spcAft>
              <a:buClr>
                <a:schemeClr val="dk1"/>
              </a:buClr>
              <a:buSzPts val="1100"/>
              <a:buFont typeface="Calibri"/>
              <a:buChar char="-"/>
            </a:pPr>
            <a:r>
              <a:rPr lang="en-US" sz="1100">
                <a:solidFill>
                  <a:schemeClr val="dk1"/>
                </a:solidFill>
                <a:latin typeface="Calibri"/>
                <a:ea typeface="Calibri"/>
                <a:cs typeface="Calibri"/>
                <a:sym typeface="Calibri"/>
              </a:rPr>
              <a:t>Recommendation</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48" name="Google Shape;148;p17"/>
          <p:cNvSpPr txBox="1"/>
          <p:nvPr/>
        </p:nvSpPr>
        <p:spPr>
          <a:xfrm>
            <a:off x="4169038" y="2274316"/>
            <a:ext cx="1331650"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May 9, 2022</a:t>
            </a:r>
            <a:endParaRPr sz="1200">
              <a:solidFill>
                <a:schemeClr val="dk1"/>
              </a:solidFill>
              <a:latin typeface="Calibri"/>
              <a:ea typeface="Calibri"/>
              <a:cs typeface="Calibri"/>
              <a:sym typeface="Calibri"/>
            </a:endParaRPr>
          </a:p>
        </p:txBody>
      </p:sp>
      <p:sp>
        <p:nvSpPr>
          <p:cNvPr id="149" name="Google Shape;149;p17"/>
          <p:cNvSpPr txBox="1"/>
          <p:nvPr/>
        </p:nvSpPr>
        <p:spPr>
          <a:xfrm>
            <a:off x="6285534" y="2261119"/>
            <a:ext cx="1331650"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May 10, 2022</a:t>
            </a:r>
            <a:endParaRPr sz="1200">
              <a:solidFill>
                <a:schemeClr val="dk1"/>
              </a:solidFill>
              <a:latin typeface="Calibri"/>
              <a:ea typeface="Calibri"/>
              <a:cs typeface="Calibri"/>
              <a:sym typeface="Calibri"/>
            </a:endParaRPr>
          </a:p>
        </p:txBody>
      </p:sp>
      <p:sp>
        <p:nvSpPr>
          <p:cNvPr id="150" name="Google Shape;150;p17"/>
          <p:cNvSpPr txBox="1"/>
          <p:nvPr/>
        </p:nvSpPr>
        <p:spPr>
          <a:xfrm>
            <a:off x="8589472" y="2257944"/>
            <a:ext cx="1331650"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Quattrocento Sans"/>
                <a:ea typeface="Quattrocento Sans"/>
                <a:cs typeface="Quattrocento Sans"/>
                <a:sym typeface="Quattrocento Sans"/>
              </a:rPr>
              <a:t>May 22, 2022</a:t>
            </a:r>
            <a:endParaRPr sz="1200">
              <a:solidFill>
                <a:schemeClr val="dk1"/>
              </a:solidFill>
              <a:latin typeface="Quattrocento Sans"/>
              <a:ea typeface="Quattrocento Sans"/>
              <a:cs typeface="Quattrocento Sans"/>
              <a:sym typeface="Quattrocento Sans"/>
            </a:endParaRPr>
          </a:p>
        </p:txBody>
      </p:sp>
      <p:sp>
        <p:nvSpPr>
          <p:cNvPr id="151" name="Google Shape;151;p17"/>
          <p:cNvSpPr txBox="1"/>
          <p:nvPr/>
        </p:nvSpPr>
        <p:spPr>
          <a:xfrm>
            <a:off x="10586948" y="2228884"/>
            <a:ext cx="1331650"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Quattrocento Sans"/>
                <a:ea typeface="Quattrocento Sans"/>
                <a:cs typeface="Quattrocento Sans"/>
                <a:sym typeface="Quattrocento Sans"/>
              </a:rPr>
              <a:t>May 24, 2022</a:t>
            </a:r>
            <a:endParaRPr sz="12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5" name="Shape 155"/>
        <p:cNvGrpSpPr/>
        <p:nvPr/>
      </p:nvGrpSpPr>
      <p:grpSpPr>
        <a:xfrm>
          <a:off x="0" y="0"/>
          <a:ext cx="0" cy="0"/>
          <a:chOff x="0" y="0"/>
          <a:chExt cx="0" cy="0"/>
        </a:xfrm>
      </p:grpSpPr>
      <p:sp>
        <p:nvSpPr>
          <p:cNvPr id="156" name="Google Shape;156;p1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7" name="Google Shape;157;p18"/>
          <p:cNvSpPr/>
          <p:nvPr/>
        </p:nvSpPr>
        <p:spPr>
          <a:xfrm flipH="1" rot="5400000">
            <a:off x="-1417539" y="1417538"/>
            <a:ext cx="6875818" cy="4040744"/>
          </a:xfrm>
          <a:prstGeom prst="rect">
            <a:avLst/>
          </a:prstGeom>
          <a:gradFill>
            <a:gsLst>
              <a:gs pos="0">
                <a:srgbClr val="000000"/>
              </a:gs>
              <a:gs pos="100000">
                <a:srgbClr val="2F5496"/>
              </a:gs>
            </a:gsLst>
            <a:lin ang="18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8" name="Google Shape;158;p18"/>
          <p:cNvSpPr/>
          <p:nvPr/>
        </p:nvSpPr>
        <p:spPr>
          <a:xfrm rot="-5400000">
            <a:off x="-158495" y="2660473"/>
            <a:ext cx="4355594" cy="4038603"/>
          </a:xfrm>
          <a:prstGeom prst="rect">
            <a:avLst/>
          </a:prstGeom>
          <a:gradFill>
            <a:gsLst>
              <a:gs pos="0">
                <a:srgbClr val="4472C4">
                  <a:alpha val="49803"/>
                </a:srgbClr>
              </a:gs>
              <a:gs pos="100000">
                <a:srgbClr val="1F3864">
                  <a:alpha val="0"/>
                </a:srgbClr>
              </a:gs>
            </a:gsLst>
            <a:lin ang="11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9" name="Google Shape;159;p18"/>
          <p:cNvSpPr/>
          <p:nvPr/>
        </p:nvSpPr>
        <p:spPr>
          <a:xfrm flipH="1" rot="-5400000">
            <a:off x="-1180882" y="1638085"/>
            <a:ext cx="6857572" cy="3581401"/>
          </a:xfrm>
          <a:prstGeom prst="rect">
            <a:avLst/>
          </a:prstGeom>
          <a:gradFill>
            <a:gsLst>
              <a:gs pos="0">
                <a:srgbClr val="000000">
                  <a:alpha val="58823"/>
                </a:srgbClr>
              </a:gs>
              <a:gs pos="69000">
                <a:srgbClr val="4472C4">
                  <a:alpha val="0"/>
                </a:srgbClr>
              </a:gs>
              <a:gs pos="100000">
                <a:srgbClr val="4472C4">
                  <a:alpha val="0"/>
                </a:srgbClr>
              </a:gs>
            </a:gsLst>
            <a:lin ang="13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0" name="Google Shape;160;p18"/>
          <p:cNvSpPr/>
          <p:nvPr/>
        </p:nvSpPr>
        <p:spPr>
          <a:xfrm rot="6097846">
            <a:off x="-747355" y="1201312"/>
            <a:ext cx="4808302" cy="4088666"/>
          </a:xfrm>
          <a:custGeom>
            <a:rect b="b" l="l" r="r" t="t"/>
            <a:pathLst>
              <a:path extrusionOk="0" h="4088666" w="4808302">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0">
                <a:srgbClr val="8DA9DB">
                  <a:alpha val="0"/>
                </a:srgbClr>
              </a:gs>
              <a:gs pos="39000">
                <a:srgbClr val="8DA9DB">
                  <a:alpha val="0"/>
                </a:srgbClr>
              </a:gs>
              <a:gs pos="100000">
                <a:srgbClr val="2F5496">
                  <a:alpha val="25882"/>
                </a:srgbClr>
              </a:gs>
            </a:gsLst>
            <a:lin ang="18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1" name="Google Shape;161;p18"/>
          <p:cNvSpPr txBox="1"/>
          <p:nvPr>
            <p:ph type="ctrTitle"/>
          </p:nvPr>
        </p:nvSpPr>
        <p:spPr>
          <a:xfrm>
            <a:off x="660041" y="2767106"/>
            <a:ext cx="2880828" cy="307190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lang="en-US" sz="4000">
                <a:solidFill>
                  <a:srgbClr val="FFFFFF"/>
                </a:solidFill>
              </a:rPr>
              <a:t>Analysis</a:t>
            </a:r>
            <a:endParaRPr sz="4000">
              <a:solidFill>
                <a:srgbClr val="FFFFFF"/>
              </a:solidFill>
            </a:endParaRPr>
          </a:p>
        </p:txBody>
      </p:sp>
      <p:sp>
        <p:nvSpPr>
          <p:cNvPr id="162" name="Google Shape;162;p18"/>
          <p:cNvSpPr txBox="1"/>
          <p:nvPr/>
        </p:nvSpPr>
        <p:spPr>
          <a:xfrm>
            <a:off x="4234744" y="412511"/>
            <a:ext cx="7761000" cy="591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Data collection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Quattrocento Sans"/>
                <a:ea typeface="Quattrocento Sans"/>
                <a:cs typeface="Quattrocento Sans"/>
                <a:sym typeface="Quattrocento Sans"/>
              </a:rPr>
              <a:t>The data used for this analysis was provided by Octave data team on 16</a:t>
            </a:r>
            <a:r>
              <a:rPr baseline="30000" lang="en-US" sz="1800">
                <a:solidFill>
                  <a:schemeClr val="dk1"/>
                </a:solidFill>
                <a:latin typeface="Quattrocento Sans"/>
                <a:ea typeface="Quattrocento Sans"/>
                <a:cs typeface="Quattrocento Sans"/>
                <a:sym typeface="Quattrocento Sans"/>
              </a:rPr>
              <a:t>th</a:t>
            </a:r>
            <a:r>
              <a:rPr lang="en-US" sz="1800">
                <a:solidFill>
                  <a:schemeClr val="dk1"/>
                </a:solidFill>
                <a:latin typeface="Quattrocento Sans"/>
                <a:ea typeface="Quattrocento Sans"/>
                <a:cs typeface="Quattrocento Sans"/>
                <a:sym typeface="Quattrocento Sans"/>
              </a:rPr>
              <a:t> May 2022 .</a:t>
            </a:r>
            <a:endParaRPr/>
          </a:p>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a:p>
            <a:pPr indent="0" lvl="0" marL="0" marR="0" rtl="0" algn="l">
              <a:spcBef>
                <a:spcPts val="0"/>
              </a:spcBef>
              <a:spcAft>
                <a:spcPts val="0"/>
              </a:spcAft>
              <a:buNone/>
            </a:pPr>
            <a:r>
              <a:rPr b="1" lang="en-US" sz="1800">
                <a:solidFill>
                  <a:schemeClr val="dk1"/>
                </a:solidFill>
                <a:latin typeface="Quattrocento Sans"/>
                <a:ea typeface="Quattrocento Sans"/>
                <a:cs typeface="Quattrocento Sans"/>
                <a:sym typeface="Quattrocento Sans"/>
              </a:rPr>
              <a:t>Exploratory Analysis</a:t>
            </a:r>
            <a:endParaRPr/>
          </a:p>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a:p>
            <a:pPr indent="0" lvl="0" marL="0" marR="0" rtl="0" algn="l">
              <a:spcBef>
                <a:spcPts val="0"/>
              </a:spcBef>
              <a:spcAft>
                <a:spcPts val="0"/>
              </a:spcAft>
              <a:buNone/>
            </a:pPr>
            <a:r>
              <a:rPr lang="en-US" sz="1800">
                <a:solidFill>
                  <a:schemeClr val="dk1"/>
                </a:solidFill>
                <a:latin typeface="Quattrocento Sans"/>
                <a:ea typeface="Quattrocento Sans"/>
                <a:cs typeface="Quattrocento Sans"/>
                <a:sym typeface="Quattrocento Sans"/>
              </a:rPr>
              <a:t>Exploratory data analysis was performed in order to identify the quality of data such as identification of possible missing values, creating new variables from existing columns, converting the data types of variables as needed.</a:t>
            </a:r>
            <a:endParaRPr/>
          </a:p>
          <a:p>
            <a:pPr indent="0" lvl="0" marL="0" marR="0" rtl="0" algn="l">
              <a:spcBef>
                <a:spcPts val="0"/>
              </a:spcBef>
              <a:spcAft>
                <a:spcPts val="0"/>
              </a:spcAft>
              <a:buNone/>
            </a:pPr>
            <a:r>
              <a:rPr lang="en-US" sz="1800">
                <a:solidFill>
                  <a:schemeClr val="dk1"/>
                </a:solidFill>
                <a:latin typeface="Quattrocento Sans"/>
                <a:ea typeface="Quattrocento Sans"/>
                <a:cs typeface="Quattrocento Sans"/>
                <a:sym typeface="Quattrocento Sans"/>
              </a:rPr>
              <a:t>Additional manipulation of data included converting the sales and profit columns(represented as text ) into numerical columns and converting such columns as ship date and order date into date fields as well in order to understand and explain the dataset as a whole to generate possible insights that will aid the analysis .</a:t>
            </a:r>
            <a:endParaRPr/>
          </a:p>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a:p>
            <a:pPr indent="0" lvl="0" marL="0" marR="0" rtl="0" algn="l">
              <a:spcBef>
                <a:spcPts val="0"/>
              </a:spcBef>
              <a:spcAft>
                <a:spcPts val="0"/>
              </a:spcAft>
              <a:buNone/>
            </a:pPr>
            <a:r>
              <a:rPr b="1" lang="en-US" sz="1800">
                <a:solidFill>
                  <a:schemeClr val="dk1"/>
                </a:solidFill>
                <a:latin typeface="Quattrocento Sans"/>
                <a:ea typeface="Quattrocento Sans"/>
                <a:cs typeface="Quattrocento Sans"/>
                <a:sym typeface="Quattrocento Sans"/>
              </a:rPr>
              <a:t>Visualization</a:t>
            </a:r>
            <a:endParaRPr/>
          </a:p>
          <a:p>
            <a:pPr indent="0" lvl="0" marL="0" marR="0" rtl="0" algn="l">
              <a:spcBef>
                <a:spcPts val="0"/>
              </a:spcBef>
              <a:spcAft>
                <a:spcPts val="0"/>
              </a:spcAft>
              <a:buNone/>
            </a:pPr>
            <a:r>
              <a:t/>
            </a:r>
            <a:endParaRPr b="1" sz="1800">
              <a:solidFill>
                <a:schemeClr val="dk1"/>
              </a:solidFill>
              <a:latin typeface="Quattrocento Sans"/>
              <a:ea typeface="Quattrocento Sans"/>
              <a:cs typeface="Quattrocento Sans"/>
              <a:sym typeface="Quattrocento Sans"/>
            </a:endParaRPr>
          </a:p>
          <a:p>
            <a:pPr indent="0" lvl="0" marL="0" marR="0" rtl="0" algn="l">
              <a:spcBef>
                <a:spcPts val="0"/>
              </a:spcBef>
              <a:spcAft>
                <a:spcPts val="0"/>
              </a:spcAft>
              <a:buNone/>
            </a:pPr>
            <a:r>
              <a:rPr lang="en-US" sz="1800">
                <a:solidFill>
                  <a:schemeClr val="dk1"/>
                </a:solidFill>
                <a:latin typeface="Quattrocento Sans"/>
                <a:ea typeface="Quattrocento Sans"/>
                <a:cs typeface="Quattrocento Sans"/>
                <a:sym typeface="Quattrocento Sans"/>
              </a:rPr>
              <a:t>After the data quality check, the clean data was imported into Microsoft Power BI  to build visualization and help to better understand the business problem</a:t>
            </a:r>
            <a:r>
              <a:rPr b="1" lang="en-US" sz="1800">
                <a:solidFill>
                  <a:schemeClr val="dk1"/>
                </a:solidFill>
                <a:latin typeface="Quattrocento Sans"/>
                <a:ea typeface="Quattrocento Sans"/>
                <a:cs typeface="Quattrocento Sans"/>
                <a:sym typeface="Quattrocento Sans"/>
              </a:rPr>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6" name="Shape 166"/>
        <p:cNvGrpSpPr/>
        <p:nvPr/>
      </p:nvGrpSpPr>
      <p:grpSpPr>
        <a:xfrm>
          <a:off x="0" y="0"/>
          <a:ext cx="0" cy="0"/>
          <a:chOff x="0" y="0"/>
          <a:chExt cx="0" cy="0"/>
        </a:xfrm>
      </p:grpSpPr>
      <p:sp>
        <p:nvSpPr>
          <p:cNvPr id="167" name="Google Shape;167;p1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8" name="Google Shape;168;p19"/>
          <p:cNvSpPr/>
          <p:nvPr/>
        </p:nvSpPr>
        <p:spPr>
          <a:xfrm flipH="1" rot="5400000">
            <a:off x="-1417539" y="1417538"/>
            <a:ext cx="6875818" cy="4040744"/>
          </a:xfrm>
          <a:prstGeom prst="rect">
            <a:avLst/>
          </a:prstGeom>
          <a:gradFill>
            <a:gsLst>
              <a:gs pos="0">
                <a:srgbClr val="000000"/>
              </a:gs>
              <a:gs pos="100000">
                <a:srgbClr val="2F5496"/>
              </a:gs>
            </a:gsLst>
            <a:lin ang="18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9" name="Google Shape;169;p19"/>
          <p:cNvSpPr/>
          <p:nvPr/>
        </p:nvSpPr>
        <p:spPr>
          <a:xfrm rot="-5400000">
            <a:off x="-158495" y="2660473"/>
            <a:ext cx="4355594" cy="4038603"/>
          </a:xfrm>
          <a:prstGeom prst="rect">
            <a:avLst/>
          </a:prstGeom>
          <a:gradFill>
            <a:gsLst>
              <a:gs pos="0">
                <a:srgbClr val="4472C4">
                  <a:alpha val="49803"/>
                </a:srgbClr>
              </a:gs>
              <a:gs pos="100000">
                <a:srgbClr val="1F3864">
                  <a:alpha val="0"/>
                </a:srgbClr>
              </a:gs>
            </a:gsLst>
            <a:lin ang="11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0" name="Google Shape;170;p19"/>
          <p:cNvSpPr/>
          <p:nvPr/>
        </p:nvSpPr>
        <p:spPr>
          <a:xfrm flipH="1" rot="-5400000">
            <a:off x="-1180882" y="1638085"/>
            <a:ext cx="6857572" cy="3581401"/>
          </a:xfrm>
          <a:prstGeom prst="rect">
            <a:avLst/>
          </a:prstGeom>
          <a:gradFill>
            <a:gsLst>
              <a:gs pos="0">
                <a:srgbClr val="000000">
                  <a:alpha val="58823"/>
                </a:srgbClr>
              </a:gs>
              <a:gs pos="69000">
                <a:srgbClr val="4472C4">
                  <a:alpha val="0"/>
                </a:srgbClr>
              </a:gs>
              <a:gs pos="100000">
                <a:srgbClr val="4472C4">
                  <a:alpha val="0"/>
                </a:srgbClr>
              </a:gs>
            </a:gsLst>
            <a:lin ang="13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1" name="Google Shape;171;p19"/>
          <p:cNvSpPr/>
          <p:nvPr/>
        </p:nvSpPr>
        <p:spPr>
          <a:xfrm rot="6097846">
            <a:off x="-747355" y="1201312"/>
            <a:ext cx="4808302" cy="4088666"/>
          </a:xfrm>
          <a:custGeom>
            <a:rect b="b" l="l" r="r" t="t"/>
            <a:pathLst>
              <a:path extrusionOk="0" h="4088666" w="4808302">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0">
                <a:srgbClr val="8DA9DB">
                  <a:alpha val="0"/>
                </a:srgbClr>
              </a:gs>
              <a:gs pos="39000">
                <a:srgbClr val="8DA9DB">
                  <a:alpha val="0"/>
                </a:srgbClr>
              </a:gs>
              <a:gs pos="100000">
                <a:srgbClr val="2F5496">
                  <a:alpha val="25882"/>
                </a:srgbClr>
              </a:gs>
            </a:gsLst>
            <a:lin ang="18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2" name="Google Shape;172;p19"/>
          <p:cNvSpPr txBox="1"/>
          <p:nvPr>
            <p:ph type="ctrTitle"/>
          </p:nvPr>
        </p:nvSpPr>
        <p:spPr>
          <a:xfrm>
            <a:off x="660041" y="2767106"/>
            <a:ext cx="2880828" cy="307190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lang="en-US" sz="4000">
                <a:solidFill>
                  <a:srgbClr val="FFFFFF"/>
                </a:solidFill>
              </a:rPr>
              <a:t>Forecasting</a:t>
            </a:r>
            <a:endParaRPr sz="4000">
              <a:solidFill>
                <a:srgbClr val="FFFFFF"/>
              </a:solidFill>
            </a:endParaRPr>
          </a:p>
        </p:txBody>
      </p:sp>
      <p:sp>
        <p:nvSpPr>
          <p:cNvPr id="173" name="Google Shape;173;p19"/>
          <p:cNvSpPr txBox="1"/>
          <p:nvPr/>
        </p:nvSpPr>
        <p:spPr>
          <a:xfrm>
            <a:off x="4721676" y="2922479"/>
            <a:ext cx="703027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We went further to provide more business insights by building a forecasting model to predict sales for the next two(2) months</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7" name="Shape 177"/>
        <p:cNvGrpSpPr/>
        <p:nvPr/>
      </p:nvGrpSpPr>
      <p:grpSpPr>
        <a:xfrm>
          <a:off x="0" y="0"/>
          <a:ext cx="0" cy="0"/>
          <a:chOff x="0" y="0"/>
          <a:chExt cx="0" cy="0"/>
        </a:xfrm>
      </p:grpSpPr>
      <p:sp>
        <p:nvSpPr>
          <p:cNvPr id="178" name="Google Shape;178;p2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9" name="Google Shape;179;p20"/>
          <p:cNvSpPr/>
          <p:nvPr/>
        </p:nvSpPr>
        <p:spPr>
          <a:xfrm flipH="1" rot="5400000">
            <a:off x="-1417539" y="1417538"/>
            <a:ext cx="6875818" cy="4040744"/>
          </a:xfrm>
          <a:prstGeom prst="rect">
            <a:avLst/>
          </a:prstGeom>
          <a:gradFill>
            <a:gsLst>
              <a:gs pos="0">
                <a:srgbClr val="000000"/>
              </a:gs>
              <a:gs pos="100000">
                <a:srgbClr val="2F5496"/>
              </a:gs>
            </a:gsLst>
            <a:lin ang="18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0" name="Google Shape;180;p20"/>
          <p:cNvSpPr/>
          <p:nvPr/>
        </p:nvSpPr>
        <p:spPr>
          <a:xfrm rot="-5400000">
            <a:off x="-158495" y="2660473"/>
            <a:ext cx="4355594" cy="4038603"/>
          </a:xfrm>
          <a:prstGeom prst="rect">
            <a:avLst/>
          </a:prstGeom>
          <a:gradFill>
            <a:gsLst>
              <a:gs pos="0">
                <a:srgbClr val="4472C4">
                  <a:alpha val="49803"/>
                </a:srgbClr>
              </a:gs>
              <a:gs pos="100000">
                <a:srgbClr val="1F3864">
                  <a:alpha val="0"/>
                </a:srgbClr>
              </a:gs>
            </a:gsLst>
            <a:lin ang="11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1" name="Google Shape;181;p20"/>
          <p:cNvSpPr/>
          <p:nvPr/>
        </p:nvSpPr>
        <p:spPr>
          <a:xfrm flipH="1" rot="-5400000">
            <a:off x="-1180882" y="1638085"/>
            <a:ext cx="6857572" cy="3581401"/>
          </a:xfrm>
          <a:prstGeom prst="rect">
            <a:avLst/>
          </a:prstGeom>
          <a:gradFill>
            <a:gsLst>
              <a:gs pos="0">
                <a:srgbClr val="000000">
                  <a:alpha val="58823"/>
                </a:srgbClr>
              </a:gs>
              <a:gs pos="69000">
                <a:srgbClr val="4472C4">
                  <a:alpha val="0"/>
                </a:srgbClr>
              </a:gs>
              <a:gs pos="100000">
                <a:srgbClr val="4472C4">
                  <a:alpha val="0"/>
                </a:srgbClr>
              </a:gs>
            </a:gsLst>
            <a:lin ang="13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2" name="Google Shape;182;p20"/>
          <p:cNvSpPr/>
          <p:nvPr/>
        </p:nvSpPr>
        <p:spPr>
          <a:xfrm rot="6097846">
            <a:off x="-747355" y="1201312"/>
            <a:ext cx="4808302" cy="4088666"/>
          </a:xfrm>
          <a:custGeom>
            <a:rect b="b" l="l" r="r" t="t"/>
            <a:pathLst>
              <a:path extrusionOk="0" h="4088666" w="4808302">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0">
                <a:srgbClr val="8DA9DB">
                  <a:alpha val="0"/>
                </a:srgbClr>
              </a:gs>
              <a:gs pos="39000">
                <a:srgbClr val="8DA9DB">
                  <a:alpha val="0"/>
                </a:srgbClr>
              </a:gs>
              <a:gs pos="100000">
                <a:srgbClr val="2F5496">
                  <a:alpha val="25882"/>
                </a:srgbClr>
              </a:gs>
            </a:gsLst>
            <a:lin ang="18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3" name="Google Shape;183;p20"/>
          <p:cNvSpPr txBox="1"/>
          <p:nvPr>
            <p:ph type="ctrTitle"/>
          </p:nvPr>
        </p:nvSpPr>
        <p:spPr>
          <a:xfrm>
            <a:off x="660041" y="2767106"/>
            <a:ext cx="2880828" cy="307190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lang="en-US" sz="4000">
                <a:solidFill>
                  <a:srgbClr val="FFFFFF"/>
                </a:solidFill>
              </a:rPr>
              <a:t>Analysis</a:t>
            </a:r>
            <a:endParaRPr sz="4000">
              <a:solidFill>
                <a:srgbClr val="FFFFFF"/>
              </a:solidFill>
            </a:endParaRPr>
          </a:p>
        </p:txBody>
      </p:sp>
      <p:sp>
        <p:nvSpPr>
          <p:cNvPr id="184" name="Google Shape;184;p20"/>
          <p:cNvSpPr txBox="1"/>
          <p:nvPr/>
        </p:nvSpPr>
        <p:spPr>
          <a:xfrm>
            <a:off x="4525347" y="270588"/>
            <a:ext cx="44786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Superstore Performance Dashboard</a:t>
            </a:r>
            <a:endParaRPr b="1" sz="1800">
              <a:solidFill>
                <a:schemeClr val="dk1"/>
              </a:solidFill>
              <a:latin typeface="Calibri"/>
              <a:ea typeface="Calibri"/>
              <a:cs typeface="Calibri"/>
              <a:sym typeface="Calibri"/>
            </a:endParaRPr>
          </a:p>
        </p:txBody>
      </p:sp>
      <p:pic>
        <p:nvPicPr>
          <p:cNvPr id="185" name="Google Shape;185;p20"/>
          <p:cNvPicPr preferRelativeResize="0"/>
          <p:nvPr/>
        </p:nvPicPr>
        <p:blipFill>
          <a:blip r:embed="rId3">
            <a:alphaModFix/>
          </a:blip>
          <a:stretch>
            <a:fillRect/>
          </a:stretch>
        </p:blipFill>
        <p:spPr>
          <a:xfrm>
            <a:off x="4143850" y="1174048"/>
            <a:ext cx="7953451" cy="4527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9" name="Shape 189"/>
        <p:cNvGrpSpPr/>
        <p:nvPr/>
      </p:nvGrpSpPr>
      <p:grpSpPr>
        <a:xfrm>
          <a:off x="0" y="0"/>
          <a:ext cx="0" cy="0"/>
          <a:chOff x="0" y="0"/>
          <a:chExt cx="0" cy="0"/>
        </a:xfrm>
      </p:grpSpPr>
      <p:sp>
        <p:nvSpPr>
          <p:cNvPr id="190" name="Google Shape;190;p2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1" name="Google Shape;191;p21"/>
          <p:cNvSpPr/>
          <p:nvPr/>
        </p:nvSpPr>
        <p:spPr>
          <a:xfrm flipH="1" rot="5400000">
            <a:off x="-1417539" y="1417538"/>
            <a:ext cx="6875818" cy="4040744"/>
          </a:xfrm>
          <a:prstGeom prst="rect">
            <a:avLst/>
          </a:prstGeom>
          <a:gradFill>
            <a:gsLst>
              <a:gs pos="0">
                <a:srgbClr val="000000"/>
              </a:gs>
              <a:gs pos="100000">
                <a:srgbClr val="2F5496"/>
              </a:gs>
            </a:gsLst>
            <a:lin ang="18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2" name="Google Shape;192;p21"/>
          <p:cNvSpPr/>
          <p:nvPr/>
        </p:nvSpPr>
        <p:spPr>
          <a:xfrm rot="-5400000">
            <a:off x="-158495" y="2660473"/>
            <a:ext cx="4355594" cy="4038603"/>
          </a:xfrm>
          <a:prstGeom prst="rect">
            <a:avLst/>
          </a:prstGeom>
          <a:gradFill>
            <a:gsLst>
              <a:gs pos="0">
                <a:srgbClr val="4472C4">
                  <a:alpha val="49803"/>
                </a:srgbClr>
              </a:gs>
              <a:gs pos="100000">
                <a:srgbClr val="1F3864">
                  <a:alpha val="0"/>
                </a:srgbClr>
              </a:gs>
            </a:gsLst>
            <a:lin ang="11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3" name="Google Shape;193;p21"/>
          <p:cNvSpPr/>
          <p:nvPr/>
        </p:nvSpPr>
        <p:spPr>
          <a:xfrm flipH="1" rot="-5400000">
            <a:off x="-1180882" y="1638085"/>
            <a:ext cx="6857572" cy="3581401"/>
          </a:xfrm>
          <a:prstGeom prst="rect">
            <a:avLst/>
          </a:prstGeom>
          <a:gradFill>
            <a:gsLst>
              <a:gs pos="0">
                <a:srgbClr val="000000">
                  <a:alpha val="58823"/>
                </a:srgbClr>
              </a:gs>
              <a:gs pos="69000">
                <a:srgbClr val="4472C4">
                  <a:alpha val="0"/>
                </a:srgbClr>
              </a:gs>
              <a:gs pos="100000">
                <a:srgbClr val="4472C4">
                  <a:alpha val="0"/>
                </a:srgbClr>
              </a:gs>
            </a:gsLst>
            <a:lin ang="13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4" name="Google Shape;194;p21"/>
          <p:cNvSpPr/>
          <p:nvPr/>
        </p:nvSpPr>
        <p:spPr>
          <a:xfrm rot="6097846">
            <a:off x="-747355" y="1201312"/>
            <a:ext cx="4808302" cy="4088666"/>
          </a:xfrm>
          <a:custGeom>
            <a:rect b="b" l="l" r="r" t="t"/>
            <a:pathLst>
              <a:path extrusionOk="0" h="4088666" w="4808302">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0">
                <a:srgbClr val="8DA9DB">
                  <a:alpha val="0"/>
                </a:srgbClr>
              </a:gs>
              <a:gs pos="39000">
                <a:srgbClr val="8DA9DB">
                  <a:alpha val="0"/>
                </a:srgbClr>
              </a:gs>
              <a:gs pos="100000">
                <a:srgbClr val="2F5496">
                  <a:alpha val="25882"/>
                </a:srgbClr>
              </a:gs>
            </a:gsLst>
            <a:lin ang="18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5" name="Google Shape;195;p21"/>
          <p:cNvSpPr txBox="1"/>
          <p:nvPr>
            <p:ph type="ctrTitle"/>
          </p:nvPr>
        </p:nvSpPr>
        <p:spPr>
          <a:xfrm>
            <a:off x="660041" y="2767106"/>
            <a:ext cx="2880828" cy="307190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lang="en-US" sz="4000">
                <a:solidFill>
                  <a:srgbClr val="FFFFFF"/>
                </a:solidFill>
              </a:rPr>
              <a:t>Analysis</a:t>
            </a:r>
            <a:endParaRPr sz="4000">
              <a:solidFill>
                <a:srgbClr val="FFFFFF"/>
              </a:solidFill>
            </a:endParaRPr>
          </a:p>
        </p:txBody>
      </p:sp>
      <p:sp>
        <p:nvSpPr>
          <p:cNvPr id="196" name="Google Shape;196;p21"/>
          <p:cNvSpPr txBox="1"/>
          <p:nvPr/>
        </p:nvSpPr>
        <p:spPr>
          <a:xfrm>
            <a:off x="4525347" y="270588"/>
            <a:ext cx="44786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Superstore Sales Forecast</a:t>
            </a:r>
            <a:endParaRPr b="1" sz="1800">
              <a:solidFill>
                <a:schemeClr val="dk1"/>
              </a:solidFill>
              <a:latin typeface="Calibri"/>
              <a:ea typeface="Calibri"/>
              <a:cs typeface="Calibri"/>
              <a:sym typeface="Calibri"/>
            </a:endParaRPr>
          </a:p>
        </p:txBody>
      </p:sp>
      <p:pic>
        <p:nvPicPr>
          <p:cNvPr id="197" name="Google Shape;197;p21"/>
          <p:cNvPicPr preferRelativeResize="0"/>
          <p:nvPr/>
        </p:nvPicPr>
        <p:blipFill>
          <a:blip r:embed="rId3">
            <a:alphaModFix/>
          </a:blip>
          <a:stretch>
            <a:fillRect/>
          </a:stretch>
        </p:blipFill>
        <p:spPr>
          <a:xfrm>
            <a:off x="4092200" y="1279150"/>
            <a:ext cx="8009899" cy="45598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