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21386800" cy="30279975"/>
  <p:notesSz cx="6858000" cy="9144000"/>
  <p:defaultTextStyle>
    <a:defPPr>
      <a:defRPr lang="en-US"/>
    </a:defPPr>
    <a:lvl1pPr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474788" indent="-1017588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2951163" indent="-2036763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4427538" indent="-3055938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5903913" indent="-4075113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C83"/>
    <a:srgbClr val="F1607C"/>
    <a:srgbClr val="FEC054"/>
    <a:srgbClr val="00B6F1"/>
    <a:srgbClr val="57004E"/>
    <a:srgbClr val="58595B"/>
    <a:srgbClr val="BBCB27"/>
    <a:srgbClr val="7AC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9" autoAdjust="0"/>
  </p:normalViewPr>
  <p:slideViewPr>
    <p:cSldViewPr>
      <p:cViewPr>
        <p:scale>
          <a:sx n="35" d="100"/>
          <a:sy n="35" d="100"/>
        </p:scale>
        <p:origin x="4216" y="76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E9DA-FF4F-4456-B1DE-A8BDE041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79CF-A1C8-41B8-9FFA-E375C91F3F8D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7CFC-8F57-44BD-9273-D711B8FA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1B2C-D543-4B7B-A1B9-35699BDA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2B0F-7AF5-4715-9138-72BE15A77C1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0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C66C-CA32-4DD7-B4AB-CDC51FA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F02F9-325A-4BE3-B57A-6E76C7106958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02773-318C-402C-9370-15447CC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FA8F-B906-4062-B092-7A416D2D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E5E60-63B7-41C9-858F-9FACC50251E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6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8"/>
            <a:ext cx="4812030" cy="25836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8"/>
            <a:ext cx="14079643" cy="25836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CE33-BBFD-4308-9D65-22D1182E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B5E20-1A2D-4697-A364-D008C4F67454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B3E3-2BA7-40E8-93C7-B0BDFC43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9EDA-1965-4ACA-B1E0-21B972B8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A918-8C80-4A63-BA76-A906D1AA227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05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712C-766B-4407-8783-3DC9403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5159C-856D-449F-9A03-FA6019010734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E9D7-0C11-42BD-BCFE-348C2FA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CEED-D9E2-4F1F-8692-A7B04BFA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4BC57-105B-4008-87A2-D150B77AE27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8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E059-913B-4A6A-B300-2A954133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5A12-B456-42F3-83FA-3EBBC7C1C8BF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08AB-2771-4DD6-837A-701EBD8D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7905-E5DB-4CDD-9060-A335AA2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81EC-CD30-43B8-87C3-EF366F403A3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51C09E-46DD-4709-A73A-B6BA2ED1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B13E-7A5D-4F0E-A557-CA3CFFCB03B7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63DF7-AF00-4353-8AAC-90C3EEC3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548759-9A03-44C4-B5BD-ADAF254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A618-D901-4CF6-AD7A-281EE5FC621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95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5BF2A5-56D5-42C1-9AFE-185A8FFC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DF0CC-5120-4C6E-8701-069A53900821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CA2D94-EC7F-4D00-8613-E598A65A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03A8E4-908E-4868-9C98-CFFF86DC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2C84-D7B3-4DFD-AD3E-735C69CEFB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00A1E7-4261-48C4-86E7-A0D98751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9C927-E38E-4BC9-9E44-9E7438A0BE51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9D2F92-5E1F-4F0D-AAA1-E308734C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909451-15F4-430F-9ECF-4E185BA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2F0C3-B362-4FE9-8DA2-EF5051CE039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10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CAEB10-5D56-4FA7-B8FA-31144EE1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BF687-0443-494F-8449-60478B8C5B52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5F1EB7-390F-47AB-A7FC-CAB0E43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B7938A-6323-4B40-B7B4-6E73A01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8762C-DE3B-4773-B11F-9A2C164B03B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1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6BEAE0-A247-42F2-9B5C-E6149B6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4064B-A84C-4CE5-9774-C629E363B7E0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489D27-8362-4954-AB46-33773654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A9F44D-A6DC-493D-A5F5-98487A1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E5A2-145D-4B91-9654-26805A6B671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8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4DC298-9206-4C78-BC30-488BCE46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3A93-164E-41F1-B826-FB21504E9451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32F45D-8BCE-44AD-ADAE-030AA354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8FE872-AE85-40E3-A5BA-9403EF2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A63DD-EC85-4D6C-AD1F-61126B48577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3C0473D-3651-41F1-8651-FF66016EF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1212850"/>
            <a:ext cx="192468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4643DDE-6679-4B45-9D28-EAF139862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65963"/>
            <a:ext cx="19246850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57A8-737C-4572-A0F4-E99D3026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 defTabSz="2952323" eaLnBrk="1" fontAlgn="auto" hangingPunct="1">
              <a:spcBef>
                <a:spcPts val="0"/>
              </a:spcBef>
              <a:spcAft>
                <a:spcPts val="0"/>
              </a:spcAft>
              <a:defRPr sz="3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1EBADC-691D-4ACC-889A-5A2C608D2190}" type="datetimeFigureOut">
              <a:rPr lang="en-SG"/>
              <a:pPr>
                <a:defRPr/>
              </a:pPr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B076-99A1-46EB-9E80-ED8A5D2C3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2275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defTabSz="2952323" eaLnBrk="1" fontAlgn="auto" hangingPunct="1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02AD-5B8B-4064-95BC-C951519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27313" y="28065413"/>
            <a:ext cx="4989512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 defTabSz="2952323" eaLnBrk="1" fontAlgn="auto" hangingPunct="1">
              <a:spcBef>
                <a:spcPts val="0"/>
              </a:spcBef>
              <a:spcAft>
                <a:spcPts val="0"/>
              </a:spcAft>
              <a:defRPr sz="3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A9E9A4-76AE-4C25-B592-D1BBEFE9314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fontAlgn="base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2pPr>
      <a:lvl3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3pPr>
      <a:lvl4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4pPr>
      <a:lvl5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106488" indent="-1106488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50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25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00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6EF34F-2D4A-7EC7-F613-ABE6E32E5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7" y="16652155"/>
            <a:ext cx="14005719" cy="12478718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065EFFF-1C40-4343-BCE4-EEC15592E727}"/>
              </a:ext>
            </a:extLst>
          </p:cNvPr>
          <p:cNvSpPr/>
          <p:nvPr/>
        </p:nvSpPr>
        <p:spPr>
          <a:xfrm>
            <a:off x="-36513" y="29163963"/>
            <a:ext cx="21450301" cy="1169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295232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 sz="4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98">
            <a:extLst>
              <a:ext uri="{FF2B5EF4-FFF2-40B4-BE49-F238E27FC236}">
                <a16:creationId xmlns:a16="http://schemas.microsoft.com/office/drawing/2014/main" id="{71B97C39-2EDB-4ACA-ACA4-9AB39D17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238" y="29425900"/>
            <a:ext cx="410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en-US" sz="4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www.ntu.edu.sg</a:t>
            </a:r>
            <a:endParaRPr lang="en-US" altLang="en-US" sz="4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F5A31C1B-F081-41E4-A1D7-4C202874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4" y="3042692"/>
            <a:ext cx="208010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ctr"/>
          <a:lstStyle>
            <a:lvl1pPr defTabSz="957263">
              <a:spcBef>
                <a:spcPct val="20000"/>
              </a:spcBef>
              <a:buFont typeface="Arial" panose="020B0604020202020204" pitchFamily="34" charset="0"/>
              <a:buChar char="•"/>
              <a:defRPr sz="10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98713" indent="-922338" defTabSz="957263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3689350" indent="-736600" defTabSz="957263">
              <a:spcBef>
                <a:spcPct val="20000"/>
              </a:spcBef>
              <a:buFont typeface="Arial" panose="020B0604020202020204" pitchFamily="34" charset="0"/>
              <a:buChar char="•"/>
              <a:defRPr sz="7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165725" indent="-736600" defTabSz="957263">
              <a:spcBef>
                <a:spcPct val="20000"/>
              </a:spcBef>
              <a:buFont typeface="Arial" panose="020B0604020202020204" pitchFamily="34" charset="0"/>
              <a:buChar char="–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6642100" indent="-736600" defTabSz="957263">
              <a:spcBef>
                <a:spcPct val="20000"/>
              </a:spcBef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0993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75565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0137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84709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500" b="1" dirty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SS22053 – Architecting a Backend System using Modern Methodologies and Frameworks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A83F8F5A-A5A6-4A77-809D-0FF8314ED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4" y="4700265"/>
            <a:ext cx="19700875" cy="15827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9pPr>
          </a:lstStyle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Leow Ken Hing Bryan</a:t>
            </a:r>
          </a:p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 Assoc Prof Ringo Ho, Co-supervisor </a:t>
            </a:r>
            <a:r>
              <a:rPr lang="en-US" altLang="en-US" sz="4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Pham Tan Phat</a:t>
            </a:r>
            <a:endParaRPr lang="en-US" altLang="en-US" sz="40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2" descr="C:\Users\jmlee\Desktop\SSM Marketing\NTU Logo (full colour).png">
            <a:extLst>
              <a:ext uri="{FF2B5EF4-FFF2-40B4-BE49-F238E27FC236}">
                <a16:creationId xmlns:a16="http://schemas.microsoft.com/office/drawing/2014/main" id="{4F1FF8F0-D24E-4CCB-8484-DCA39D53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-274637"/>
            <a:ext cx="5201990" cy="36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42">
            <a:extLst>
              <a:ext uri="{FF2B5EF4-FFF2-40B4-BE49-F238E27FC236}">
                <a16:creationId xmlns:a16="http://schemas.microsoft.com/office/drawing/2014/main" id="{0A85ECD6-D311-4A89-9054-DD733B10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29151263"/>
            <a:ext cx="914558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57" tIns="7628" rIns="15257" bIns="7628">
            <a:spAutoFit/>
          </a:bodyPr>
          <a:lstStyle>
            <a:lvl1pPr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0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URECA</a:t>
            </a:r>
          </a:p>
          <a:p>
            <a:pPr eaLnBrk="1" hangingPunct="1"/>
            <a:r>
              <a:rPr lang="en-US" altLang="en-US" sz="36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Undergraduate Research Programme </a:t>
            </a:r>
          </a:p>
          <a:p>
            <a:pPr eaLnBrk="1" hangingPunct="1"/>
            <a:endParaRPr lang="en-US" altLang="en-US" sz="1200" i="1" baseline="-250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80" name="Rectangle 3">
            <a:extLst>
              <a:ext uri="{FF2B5EF4-FFF2-40B4-BE49-F238E27FC236}">
                <a16:creationId xmlns:a16="http://schemas.microsoft.com/office/drawing/2014/main" id="{08B0EF1D-D922-4F27-BA04-897D5DD8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6355011"/>
            <a:ext cx="2018067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en-SG" altLang="en-US" sz="48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Motivation</a:t>
            </a:r>
          </a:p>
          <a:p>
            <a:pPr marL="685800" indent="-6858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Architecting a modern backend system for an application has always been a technological challenge. </a:t>
            </a:r>
          </a:p>
          <a:p>
            <a:pPr marL="685800" indent="-685800" eaLnBrk="1">
              <a:buFont typeface="Arial" panose="020B0604020202020204" pitchFamily="34" charset="0"/>
              <a:buChar char="•"/>
            </a:pPr>
            <a:r>
              <a:rPr lang="en-US" alt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Issues of development speed come to mind in the short-term, while that of maintainability, security, and scalability come to mind in the long-term.</a:t>
            </a:r>
          </a:p>
          <a:p>
            <a:pPr marL="685800" indent="-6858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We implement our systems with these non-functional ISO25010 requirements in mind and provide a qualitative analysis of the trade-offs.</a:t>
            </a:r>
          </a:p>
          <a:p>
            <a:pPr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C245492-9107-BE89-20F4-1600297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10668496"/>
            <a:ext cx="20180672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en-SG" altLang="en-US" sz="48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Methodology</a:t>
            </a:r>
            <a:endParaRPr lang="en-US" alt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685800" indent="-6858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Databases: 		relational databases are good for maintainability and performance, especially for highly </a:t>
            </a:r>
            <a:r>
              <a:rPr lang="en-US" alt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normalised</a:t>
            </a: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data like questionnaire scores.</a:t>
            </a:r>
          </a:p>
          <a:p>
            <a:pPr eaLnBrk="1"/>
            <a:endParaRPr lang="en-US" alt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685800" indent="-6858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Language:			Java’s verbosity makes it difficult initially, but readability improves over time with exposure. Mature MVC and logging frameworks like Spring Boot and SLF4J respectively allow for a robust codebase with long term maintainability.</a:t>
            </a:r>
          </a:p>
          <a:p>
            <a:pPr eaLnBrk="1"/>
            <a:endParaRPr lang="en-US" alt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685800" indent="-6858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API Paradigm:		a JSON-like structure is perfect for data </a:t>
            </a:r>
            <a:r>
              <a:rPr lang="en-US" alt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visualisation</a:t>
            </a: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with little overhead as opposed to RPC. A mutable endpoint like </a:t>
            </a:r>
            <a:r>
              <a:rPr lang="en-US" alt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GraphQL</a:t>
            </a: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is also not needed for our well-defined screens.</a:t>
            </a:r>
          </a:p>
          <a:p>
            <a:pPr marL="685800" indent="-685800" eaLnBrk="1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eaLnBrk="1"/>
            <a:endParaRPr lang="en-US" alt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A216339-4FED-2D1A-8EAB-D5A72235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3" y="17160263"/>
            <a:ext cx="9779001" cy="1505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indent="-6858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Authentication:		JWTs allow for stateless session management, authentication, and </a:t>
            </a:r>
            <a:r>
              <a:rPr lang="en-US" alt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authorisation</a:t>
            </a: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</a:p>
          <a:p>
            <a:pPr eaLnBrk="1"/>
            <a:endParaRPr lang="en-SG" altLang="en-US" sz="3600" b="1" dirty="0">
              <a:solidFill>
                <a:srgbClr val="FF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/>
            <a:r>
              <a:rPr lang="en-SG" altLang="en-US" sz="48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Findings</a:t>
            </a: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Changing requirements e.g. in </a:t>
            </a: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questionnaires and scoring mechanics necessitate writing clean and robust </a:t>
            </a: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code. GOF design patterns such as </a:t>
            </a: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the strategy design pattern are </a:t>
            </a: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crucial in ensuring project </a:t>
            </a: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maintainability.</a:t>
            </a:r>
          </a:p>
          <a:p>
            <a:pPr eaLnBrk="1"/>
            <a:endParaRPr lang="en-US" alt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Requirement priority is also often project-specific. </a:t>
            </a:r>
            <a:r>
              <a:rPr lang="en-US" alt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Localisation</a:t>
            </a: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, for example, is extremely crucial for our application, when it is often overlooked in commercial applications.</a:t>
            </a:r>
          </a:p>
          <a:p>
            <a:pPr eaLnBrk="1"/>
            <a:endParaRPr lang="en-SG" altLang="en-US" sz="4800" b="1" dirty="0">
              <a:solidFill>
                <a:srgbClr val="FF0000"/>
              </a:solidFill>
              <a:latin typeface="Arial" panose="020B060402020202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/>
            <a:r>
              <a:rPr lang="en-SG" altLang="en-US" sz="48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Future Work</a:t>
            </a:r>
          </a:p>
          <a:p>
            <a:pPr eaLnBrk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Deploying onto the cloud, such as AWS</a:t>
            </a:r>
          </a:p>
          <a:p>
            <a:pPr eaLnBrk="1"/>
            <a:endParaRPr lang="en-US" alt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eaLnBrk="1"/>
            <a:endParaRPr lang="en-US" altLang="en-US" sz="4800" b="1" u="sng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/>
            <a:endParaRPr lang="en-US" altLang="en-US" sz="4800" b="1" u="sng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68A5915C9D1409899F494F0ED9BDD" ma:contentTypeVersion="1" ma:contentTypeDescription="Create a new document." ma:contentTypeScope="" ma:versionID="67282701de1d7ae3857b79de6ddb70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D7827-6582-44E5-B80C-61E961F7F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89E708-B13C-4F36-BA33-81092694155D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EFD8C4A-05AF-47FA-8977-00F7A977B6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Biying</dc:creator>
  <cp:lastModifiedBy>#LEOW KEN HING BRYAN#</cp:lastModifiedBy>
  <cp:revision>53</cp:revision>
  <dcterms:created xsi:type="dcterms:W3CDTF">2014-02-10T03:35:30Z</dcterms:created>
  <dcterms:modified xsi:type="dcterms:W3CDTF">2023-03-29T11:24:27Z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0x010100F7D68A5915C9D1409899F494F0ED9BDD</vt:lpwstr>
  </property>
</Properties>
</file>