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9.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tags/tag7.xml" ContentType="application/vnd.openxmlformats-officedocument.presentationml.tags+xml"/>
  <Override PartName="/docProps/app.xml" ContentType="application/vnd.openxmlformats-officedocument.extended-properties+xml"/>
  <Override PartName="/ppt/tags/tag6.xml" ContentType="application/vnd.openxmlformats-officedocument.presentationml.tags+xml"/>
  <Override PartName="/ppt/tags/tag5.xml" ContentType="application/vnd.openxmlformats-officedocument.presentationml.tags+xml"/>
  <Override PartName="/ppt/tags/tag8.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custDataLst>
    <p:tags r:id="rId13"/>
  </p:custData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5177F-252A-4002-ADD4-FA8A2715F7CC}" type="datetimeFigureOut">
              <a:rPr lang="es-MX" smtClean="0"/>
              <a:t>03/01/2022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B7EDD-98F4-4B06-90CA-88450B0CE2A7}" type="slidenum">
              <a:rPr lang="es-MX" smtClean="0"/>
              <a:t>‹Nº›</a:t>
            </a:fld>
            <a:endParaRPr lang="es-MX"/>
          </a:p>
        </p:txBody>
      </p:sp>
    </p:spTree>
    <p:extLst>
      <p:ext uri="{BB962C8B-B14F-4D97-AF65-F5344CB8AC3E}">
        <p14:creationId xmlns:p14="http://schemas.microsoft.com/office/powerpoint/2010/main" val="3768529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567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5E0B7EDD-98F4-4B06-90CA-88450B0CE2A7}" type="slidenum">
              <a:rPr lang="es-MX" smtClean="0"/>
              <a:t>10</a:t>
            </a:fld>
            <a:endParaRPr lang="es-MX"/>
          </a:p>
        </p:txBody>
      </p:sp>
    </p:spTree>
    <p:extLst>
      <p:ext uri="{BB962C8B-B14F-4D97-AF65-F5344CB8AC3E}">
        <p14:creationId xmlns:p14="http://schemas.microsoft.com/office/powerpoint/2010/main" val="343852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294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0432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1396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096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6712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8869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3610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68655D8-E7A2-4875-9A15-23F334C37BBC}" type="slidenum">
              <a:rPr kumimoji="0" lang="ru-R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u-R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910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ru-R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334685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09824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371732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345360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ru-R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90DA9-868A-49D5-A4B7-91740E1576E1}" type="datetimeFigureOut">
              <a:rPr lang="ru-RU" smtClean="0"/>
              <a:t>03.01.2022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227744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5210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ru-R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64790DA9-868A-49D5-A4B7-91740E1576E1}" type="datetimeFigureOut">
              <a:rPr lang="ru-RU" smtClean="0"/>
              <a:t>03.01.2022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281054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64790DA9-868A-49D5-A4B7-91740E1576E1}" type="datetimeFigureOut">
              <a:rPr lang="ru-RU" smtClean="0"/>
              <a:t>03.01.2022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66725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90DA9-868A-49D5-A4B7-91740E1576E1}" type="datetimeFigureOut">
              <a:rPr lang="ru-RU" smtClean="0"/>
              <a:t>03.01.2022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4069896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ru-R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192114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ru-R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790DA9-868A-49D5-A4B7-91740E1576E1}" type="datetimeFigureOut">
              <a:rPr lang="ru-RU" smtClean="0"/>
              <a:t>03.01.2022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BF33AC0-C58D-47F4-8B90-AD8143534AA2}" type="slidenum">
              <a:rPr lang="ru-RU" smtClean="0"/>
              <a:t>‹Nº›</a:t>
            </a:fld>
            <a:endParaRPr lang="ru-RU"/>
          </a:p>
        </p:txBody>
      </p:sp>
    </p:spTree>
    <p:extLst>
      <p:ext uri="{BB962C8B-B14F-4D97-AF65-F5344CB8AC3E}">
        <p14:creationId xmlns:p14="http://schemas.microsoft.com/office/powerpoint/2010/main" val="68406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790DA9-868A-49D5-A4B7-91740E1576E1}" type="datetimeFigureOut">
              <a:rPr lang="ru-RU" smtClean="0"/>
              <a:t>03.01.2022</a:t>
            </a:fld>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F33AC0-C58D-47F4-8B90-AD8143534AA2}" type="slidenum">
              <a:rPr lang="ru-RU" smtClean="0"/>
              <a:t>‹Nº›</a:t>
            </a:fld>
            <a:endParaRPr lang="ru-RU"/>
          </a:p>
        </p:txBody>
      </p:sp>
    </p:spTree>
    <p:extLst>
      <p:ext uri="{BB962C8B-B14F-4D97-AF65-F5344CB8AC3E}">
        <p14:creationId xmlns:p14="http://schemas.microsoft.com/office/powerpoint/2010/main" val="1494822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slide" Target="slide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7701" t="2" r="12298" b="-784"/>
          <a:stretch/>
        </p:blipFill>
        <p:spPr>
          <a:xfrm>
            <a:off x="1524000" y="0"/>
            <a:ext cx="9144000" cy="6912000"/>
          </a:xfrm>
          <a:prstGeom prst="rect">
            <a:avLst/>
          </a:prstGeom>
        </p:spPr>
      </p:pic>
      <p:sp>
        <p:nvSpPr>
          <p:cNvPr id="9" name="TextBox 8"/>
          <p:cNvSpPr txBox="1"/>
          <p:nvPr/>
        </p:nvSpPr>
        <p:spPr>
          <a:xfrm>
            <a:off x="2855640" y="5373216"/>
            <a:ext cx="6480720" cy="630942"/>
          </a:xfrm>
          <a:prstGeom prst="rect">
            <a:avLst/>
          </a:prstGeom>
          <a:noFill/>
        </p:spPr>
        <p:txBody>
          <a:bodyPr wrap="square" rtlCol="0">
            <a:spAutoFit/>
          </a:bodyPr>
          <a:lstStyle/>
          <a:p>
            <a:r>
              <a:rPr lang="es-MX" sz="3500" b="1" dirty="0">
                <a:solidFill>
                  <a:prstClr val="white"/>
                </a:solidFill>
                <a:latin typeface="Candara" pitchFamily="34" charset="0"/>
              </a:rPr>
              <a:t>Curso del Sistema Solar</a:t>
            </a:r>
            <a:endParaRPr lang="ru-RU" sz="3500" b="1" dirty="0">
              <a:solidFill>
                <a:prstClr val="white"/>
              </a:solidFill>
              <a:latin typeface="Candara" pitchFamily="34" charset="0"/>
            </a:endParaRPr>
          </a:p>
        </p:txBody>
      </p:sp>
      <p:sp>
        <p:nvSpPr>
          <p:cNvPr id="2" name="Rectangle 1"/>
          <p:cNvSpPr/>
          <p:nvPr/>
        </p:nvSpPr>
        <p:spPr>
          <a:xfrm>
            <a:off x="1919536" y="404664"/>
            <a:ext cx="8352928" cy="597666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Tree>
    <p:custDataLst>
      <p:tags r:id="rId1"/>
    </p:custDataLst>
    <p:extLst>
      <p:ext uri="{BB962C8B-B14F-4D97-AF65-F5344CB8AC3E}">
        <p14:creationId xmlns:p14="http://schemas.microsoft.com/office/powerpoint/2010/main" val="4444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SPRING_QUIZ_SHAPE0">
            <a:extLst>
              <a:ext uri="{FF2B5EF4-FFF2-40B4-BE49-F238E27FC236}">
                <a16:creationId xmlns:a16="http://schemas.microsoft.com/office/drawing/2014/main" id="{BA64C621-CBD2-4CF7-96B7-7F54092803EC}"/>
              </a:ext>
            </a:extLst>
          </p:cNvPr>
          <p:cNvSpPr/>
          <p:nvPr/>
        </p:nvSpPr>
        <p:spPr>
          <a:xfrm>
            <a:off x="0" y="0"/>
            <a:ext cx="12192000" cy="6858000"/>
          </a:xfrm>
          <a:prstGeom prst="rect">
            <a:avLst/>
          </a:prstGeom>
          <a:solidFill>
            <a:srgbClr val="FFFFFF"/>
          </a:solidFill>
          <a:ln w="25400" cap="flat" cmpd="sng" algn="ctr">
            <a:noFill/>
            <a:prstDash val="solid"/>
          </a:ln>
          <a:effectLst>
            <a:innerShdw>
              <a:scrgbClr r="0" g="0" b="0">
                <a:alpha val="0"/>
              </a:sc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ISPRING_QUIZ_SHAPE1">
            <a:extLst>
              <a:ext uri="{FF2B5EF4-FFF2-40B4-BE49-F238E27FC236}">
                <a16:creationId xmlns:a16="http://schemas.microsoft.com/office/drawing/2014/main" id="{9E298D14-9D90-43CF-A7D0-963A37EB5D0E}"/>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a:xfrm>
            <a:off x="2642870" y="1851660"/>
            <a:ext cx="6908800" cy="4445000"/>
          </a:xfrm>
          <a:prstGeom prst="rect">
            <a:avLst/>
          </a:prstGeom>
          <a:effectLst>
            <a:outerShdw blurRad="114300" dist="38100" dir="5400000" rotWithShape="0">
              <a:scrgbClr r="0" g="0" b="0">
                <a:alpha val="20000"/>
              </a:scrgbClr>
            </a:outerShdw>
          </a:effectLst>
        </p:spPr>
      </p:pic>
      <p:sp>
        <p:nvSpPr>
          <p:cNvPr id="14" name="ISPRING_QUIZ_SHAPE2">
            <a:extLst>
              <a:ext uri="{FF2B5EF4-FFF2-40B4-BE49-F238E27FC236}">
                <a16:creationId xmlns:a16="http://schemas.microsoft.com/office/drawing/2014/main" id="{7ED08D8C-AE77-4A00-A915-DD5D17513FB9}"/>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s-MX" sz="3000">
                <a:solidFill>
                  <a:srgbClr val="343944"/>
                </a:solidFill>
                <a:effectLst/>
                <a:latin typeface="Segoe UI" panose="020B0502040204020203" pitchFamily="34" charset="0"/>
              </a:rPr>
              <a:t>   Quiz</a:t>
            </a:r>
          </a:p>
        </p:txBody>
      </p:sp>
      <p:pic>
        <p:nvPicPr>
          <p:cNvPr id="16" name="ISPRING_QUIZ_SHAPE3">
            <a:extLst>
              <a:ext uri="{FF2B5EF4-FFF2-40B4-BE49-F238E27FC236}">
                <a16:creationId xmlns:a16="http://schemas.microsoft.com/office/drawing/2014/main" id="{4BF6F82C-792C-4D17-8C50-EFDC8A356D25}"/>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7" name="ISPRING_QUIZ_SHAPE4">
            <a:extLst>
              <a:ext uri="{FF2B5EF4-FFF2-40B4-BE49-F238E27FC236}">
                <a16:creationId xmlns:a16="http://schemas.microsoft.com/office/drawing/2014/main" id="{130A884D-C8C8-4FB3-B7BA-392FC950CF25}"/>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endParaRPr lang="es-MX" sz="2200">
              <a:solidFill>
                <a:srgbClr val="343944"/>
              </a:solidFill>
              <a:effectLst/>
              <a:latin typeface="Segoe UI" panose="020B0502040204020203" pitchFamily="34" charset="0"/>
            </a:endParaRPr>
          </a:p>
        </p:txBody>
      </p:sp>
    </p:spTree>
    <p:custDataLst>
      <p:tags r:id="rId1"/>
    </p:custDataLst>
    <p:extLst>
      <p:ext uri="{BB962C8B-B14F-4D97-AF65-F5344CB8AC3E}">
        <p14:creationId xmlns:p14="http://schemas.microsoft.com/office/powerpoint/2010/main" val="3570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791744" y="404664"/>
            <a:ext cx="5256584" cy="553998"/>
          </a:xfrm>
          <a:prstGeom prst="rect">
            <a:avLst/>
          </a:prstGeom>
          <a:noFill/>
        </p:spPr>
        <p:txBody>
          <a:bodyPr wrap="square" rtlCol="0">
            <a:spAutoFit/>
          </a:bodyPr>
          <a:lstStyle/>
          <a:p>
            <a:r>
              <a:rPr lang="es-MX" sz="3000" dirty="0">
                <a:solidFill>
                  <a:prstClr val="black"/>
                </a:solidFill>
                <a:latin typeface="Candara" pitchFamily="34" charset="0"/>
              </a:rPr>
              <a:t>Observa... El Sistema Solar</a:t>
            </a:r>
            <a:endParaRPr lang="ru-RU" sz="3000" dirty="0">
              <a:solidFill>
                <a:prstClr val="black"/>
              </a:solidFill>
              <a:latin typeface="Candara"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23659" y="1124744"/>
            <a:ext cx="6144683" cy="3456384"/>
          </a:xfrm>
          <a:prstGeom prst="rect">
            <a:avLst/>
          </a:prstGeom>
          <a:ln w="28575">
            <a:solidFill>
              <a:schemeClr val="bg1"/>
            </a:solidFill>
          </a:ln>
        </p:spPr>
      </p:pic>
      <p:sp>
        <p:nvSpPr>
          <p:cNvPr id="9" name="TextBox 8"/>
          <p:cNvSpPr txBox="1"/>
          <p:nvPr/>
        </p:nvSpPr>
        <p:spPr>
          <a:xfrm>
            <a:off x="2135560" y="4797153"/>
            <a:ext cx="7920880" cy="1323439"/>
          </a:xfrm>
          <a:prstGeom prst="rect">
            <a:avLst/>
          </a:prstGeom>
          <a:noFill/>
        </p:spPr>
        <p:txBody>
          <a:bodyPr wrap="square" rtlCol="0">
            <a:spAutoFit/>
          </a:bodyPr>
          <a:lstStyle/>
          <a:p>
            <a:pPr algn="ctr"/>
            <a:r>
              <a:rPr lang="es-MX" sz="2000" dirty="0">
                <a:solidFill>
                  <a:prstClr val="black"/>
                </a:solidFill>
                <a:latin typeface="Calibri"/>
              </a:rPr>
              <a:t>El Sistema Solar está formado por el Sol y los objetos astronómicos ligados gravitatoriamente en órbita a su alrededor, todo lo cual se formó a partir del colapso de una gigantesca nube molecular hace aproximadamente 4.600 millones de años.</a:t>
            </a:r>
            <a:endParaRPr lang="ru-RU" sz="2000" dirty="0">
              <a:solidFill>
                <a:prstClr val="black"/>
              </a:solidFill>
              <a:latin typeface="Calibri"/>
            </a:endParaRPr>
          </a:p>
        </p:txBody>
      </p:sp>
      <p:sp>
        <p:nvSpPr>
          <p:cNvPr id="5" name="Rounded Rectangle 4">
            <a:hlinkClick r:id="rId5" action="ppaction://hlinksldjump"/>
          </p:cNvPr>
          <p:cNvSpPr/>
          <p:nvPr/>
        </p:nvSpPr>
        <p:spPr>
          <a:xfrm>
            <a:off x="8112224" y="6028840"/>
            <a:ext cx="1853758" cy="424497"/>
          </a:xfrm>
          <a:prstGeom prst="roundRect">
            <a:avLst>
              <a:gd name="adj" fmla="val 25434"/>
            </a:avLst>
          </a:prstGeom>
          <a:solidFill>
            <a:schemeClr val="tx2">
              <a:lumMod val="60000"/>
              <a:lumOff val="40000"/>
            </a:schemeClr>
          </a:solidFill>
          <a:ln w="127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FDF6E3"/>
                </a:solidFill>
                <a:effectLst>
                  <a:outerShdw blurRad="50800" dist="38100" dir="5400000" algn="t" rotWithShape="0">
                    <a:prstClr val="black">
                      <a:alpha val="40000"/>
                    </a:prstClr>
                  </a:outerShdw>
                </a:effectLst>
                <a:latin typeface="Calibri"/>
              </a:rPr>
              <a:t>Aprende</a:t>
            </a:r>
            <a:r>
              <a:rPr lang="en-US" dirty="0">
                <a:solidFill>
                  <a:srgbClr val="FDF6E3"/>
                </a:solidFill>
                <a:effectLst>
                  <a:outerShdw blurRad="50800" dist="38100" dir="5400000" algn="t" rotWithShape="0">
                    <a:prstClr val="black">
                      <a:alpha val="40000"/>
                    </a:prstClr>
                  </a:outerShdw>
                </a:effectLst>
                <a:latin typeface="Calibri"/>
              </a:rPr>
              <a:t> mas»</a:t>
            </a:r>
            <a:endParaRPr lang="ru-RU" dirty="0">
              <a:solidFill>
                <a:srgbClr val="FDF6E3"/>
              </a:solidFill>
              <a:effectLst>
                <a:outerShdw blurRad="50800" dist="38100" dir="5400000" algn="t" rotWithShape="0">
                  <a:prstClr val="black">
                    <a:alpha val="40000"/>
                  </a:prstClr>
                </a:outerShdw>
              </a:effectLst>
              <a:latin typeface="Calibri"/>
            </a:endParaRPr>
          </a:p>
        </p:txBody>
      </p:sp>
    </p:spTree>
    <p:custDataLst>
      <p:tags r:id="rId1"/>
    </p:custDataLst>
    <p:extLst>
      <p:ext uri="{BB962C8B-B14F-4D97-AF65-F5344CB8AC3E}">
        <p14:creationId xmlns:p14="http://schemas.microsoft.com/office/powerpoint/2010/main" val="22863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200"/>
                                        <p:tgtEl>
                                          <p:spTgt spid="8"/>
                                        </p:tgtEl>
                                      </p:cBhvr>
                                    </p:animEffect>
                                  </p:childTnLst>
                                </p:cTn>
                              </p:par>
                            </p:childTnLst>
                          </p:cTn>
                        </p:par>
                        <p:par>
                          <p:cTn id="8" fill="hold">
                            <p:stCondLst>
                              <p:cond delay="12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9816" y="44185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Terrestres</a:t>
            </a:r>
            <a:r>
              <a:rPr lang="en-US" sz="3000" dirty="0">
                <a:solidFill>
                  <a:prstClr val="black"/>
                </a:solidFill>
                <a:latin typeface="Candara" pitchFamily="34" charset="0"/>
              </a:rPr>
              <a:t> </a:t>
            </a:r>
            <a:endParaRPr lang="ru-RU" sz="3000" dirty="0">
              <a:solidFill>
                <a:prstClr val="black"/>
              </a:solidFill>
              <a:latin typeface="Candara" pitchFamily="34" charset="0"/>
            </a:endParaRPr>
          </a:p>
        </p:txBody>
      </p:sp>
      <p:sp>
        <p:nvSpPr>
          <p:cNvPr id="6" name="TextBox 5"/>
          <p:cNvSpPr txBox="1"/>
          <p:nvPr/>
        </p:nvSpPr>
        <p:spPr>
          <a:xfrm>
            <a:off x="3648236" y="4334669"/>
            <a:ext cx="6624228" cy="1477328"/>
          </a:xfrm>
          <a:prstGeom prst="rect">
            <a:avLst/>
          </a:prstGeom>
          <a:noFill/>
        </p:spPr>
        <p:txBody>
          <a:bodyPr wrap="square" rtlCol="0">
            <a:spAutoFit/>
          </a:bodyPr>
          <a:lstStyle/>
          <a:p>
            <a:r>
              <a:rPr lang="es-MX" dirty="0">
                <a:solidFill>
                  <a:prstClr val="black"/>
                </a:solidFill>
                <a:latin typeface="Calibri"/>
              </a:rPr>
              <a:t>Los cuatro planetas interiores o terrestres tienen una composición densa y rocosa, pocas lunas o ninguna, y no tienen sistemas de anillos. Están compuestos en gran parte por minerales refractarios, como los silicatos, que forman sus costras, y por metales como el hierro y el níquel, que forman sus núcleos.</a:t>
            </a:r>
            <a:endParaRPr lang="en-US" dirty="0">
              <a:solidFill>
                <a:prstClr val="black"/>
              </a:solidFill>
              <a:latin typeface="Calibri"/>
            </a:endParaRPr>
          </a:p>
        </p:txBody>
      </p:sp>
      <p:grpSp>
        <p:nvGrpSpPr>
          <p:cNvPr id="21" name="Group 20"/>
          <p:cNvGrpSpPr/>
          <p:nvPr/>
        </p:nvGrpSpPr>
        <p:grpSpPr>
          <a:xfrm>
            <a:off x="4007768" y="2978904"/>
            <a:ext cx="1008000" cy="1125888"/>
            <a:chOff x="2483768" y="2258824"/>
            <a:chExt cx="1008000" cy="1125888"/>
          </a:xfrm>
        </p:grpSpPr>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6" name="TextBox 15"/>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22" name="Group 21"/>
          <p:cNvGrpSpPr/>
          <p:nvPr/>
        </p:nvGrpSpPr>
        <p:grpSpPr>
          <a:xfrm>
            <a:off x="5303913" y="2730086"/>
            <a:ext cx="1421907" cy="1608706"/>
            <a:chOff x="3779912" y="2010006"/>
            <a:chExt cx="1421907" cy="1608706"/>
          </a:xfrm>
        </p:grpSpPr>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7" name="TextBox 16"/>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23" name="Group 22"/>
          <p:cNvGrpSpPr/>
          <p:nvPr/>
        </p:nvGrpSpPr>
        <p:grpSpPr>
          <a:xfrm>
            <a:off x="7104112" y="2564904"/>
            <a:ext cx="1692000" cy="1872208"/>
            <a:chOff x="5580112" y="1844824"/>
            <a:chExt cx="1692000" cy="1872208"/>
          </a:xfrm>
        </p:grpSpPr>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8" name="TextBox 17"/>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24" name="Group 23"/>
          <p:cNvGrpSpPr/>
          <p:nvPr/>
        </p:nvGrpSpPr>
        <p:grpSpPr>
          <a:xfrm>
            <a:off x="9084112" y="2798905"/>
            <a:ext cx="1260000" cy="1441929"/>
            <a:chOff x="7560112" y="2078824"/>
            <a:chExt cx="1260000" cy="1441929"/>
          </a:xfrm>
        </p:grpSpPr>
        <p:pic>
          <p:nvPicPr>
            <p:cNvPr id="14" name="Picture 13"/>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9" name="TextBox 18"/>
            <p:cNvSpPr txBox="1"/>
            <p:nvPr/>
          </p:nvSpPr>
          <p:spPr>
            <a:xfrm>
              <a:off x="7884368" y="3212976"/>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nvGrpSpPr>
          <p:cNvPr id="3" name="Group 2"/>
          <p:cNvGrpSpPr/>
          <p:nvPr/>
        </p:nvGrpSpPr>
        <p:grpSpPr>
          <a:xfrm>
            <a:off x="-600236" y="1124744"/>
            <a:ext cx="4248472" cy="4248472"/>
            <a:chOff x="-2124236" y="1124744"/>
            <a:chExt cx="4248472" cy="4248472"/>
          </a:xfrm>
        </p:grpSpPr>
        <p:sp>
          <p:nvSpPr>
            <p:cNvPr id="11" name="Oval 10"/>
            <p:cNvSpPr/>
            <p:nvPr/>
          </p:nvSpPr>
          <p:spPr>
            <a:xfrm>
              <a:off x="-2124236" y="112474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
          <p:nvSpPr>
            <p:cNvPr id="25" name="TextBox 24"/>
            <p:cNvSpPr txBox="1"/>
            <p:nvPr/>
          </p:nvSpPr>
          <p:spPr>
            <a:xfrm>
              <a:off x="539552" y="3095091"/>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Sun</a:t>
              </a:r>
              <a:endParaRPr lang="ru-RU" sz="1400" b="1" dirty="0">
                <a:solidFill>
                  <a:srgbClr val="002060"/>
                </a:solidFill>
                <a:latin typeface="Candara" pitchFamily="34" charset="0"/>
              </a:endParaRPr>
            </a:p>
          </p:txBody>
        </p:sp>
      </p:grpSp>
    </p:spTree>
    <p:custDataLst>
      <p:tags r:id="rId1"/>
    </p:custDataLst>
    <p:extLst>
      <p:ext uri="{BB962C8B-B14F-4D97-AF65-F5344CB8AC3E}">
        <p14:creationId xmlns:p14="http://schemas.microsoft.com/office/powerpoint/2010/main" val="4216507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64" presetClass="path" presetSubtype="0" accel="50000" decel="50000" fill="hold" nodeType="withEffect">
                                  <p:stCondLst>
                                    <p:cond delay="0"/>
                                  </p:stCondLst>
                                  <p:childTnLst>
                                    <p:animMotion origin="layout" path="M 0 -2.59259E-6 L 0 -0.09977 " pathEditMode="relative" rAng="0" ptsTypes="AA">
                                      <p:cBhvr>
                                        <p:cTn id="25" dur="2000" fill="hold"/>
                                        <p:tgtEl>
                                          <p:spTgt spid="3"/>
                                        </p:tgtEl>
                                        <p:attrNameLst>
                                          <p:attrName>ppt_x</p:attrName>
                                          <p:attrName>ppt_y</p:attrName>
                                        </p:attrNameLst>
                                      </p:cBhvr>
                                      <p:rCtr x="0" y="-5000"/>
                                    </p:animMotion>
                                  </p:childTnLst>
                                </p:cTn>
                              </p:par>
                              <p:par>
                                <p:cTn id="26" presetID="64" presetClass="path" presetSubtype="0" accel="50000" decel="50000" fill="hold" nodeType="withEffect">
                                  <p:stCondLst>
                                    <p:cond delay="0"/>
                                  </p:stCondLst>
                                  <p:childTnLst>
                                    <p:animMotion origin="layout" path="M 3.88889E-6 2.55319E-6 L 3.88889E-6 -0.10037 " pathEditMode="relative" rAng="0" ptsTypes="AA">
                                      <p:cBhvr>
                                        <p:cTn id="27" dur="2000" fill="hold"/>
                                        <p:tgtEl>
                                          <p:spTgt spid="21"/>
                                        </p:tgtEl>
                                        <p:attrNameLst>
                                          <p:attrName>ppt_x</p:attrName>
                                          <p:attrName>ppt_y</p:attrName>
                                        </p:attrNameLst>
                                      </p:cBhvr>
                                      <p:rCtr x="0" y="-5019"/>
                                    </p:animMotion>
                                  </p:childTnLst>
                                </p:cTn>
                              </p:par>
                              <p:par>
                                <p:cTn id="28" presetID="64" presetClass="path" presetSubtype="0" accel="50000" decel="50000" fill="hold" nodeType="withEffect">
                                  <p:stCondLst>
                                    <p:cond delay="0"/>
                                  </p:stCondLst>
                                  <p:childTnLst>
                                    <p:animMotion origin="layout" path="M 4.16667E-6 -1.11008E-6 L 0.00104 -0.09921 " pathEditMode="relative" rAng="0" ptsTypes="AA">
                                      <p:cBhvr>
                                        <p:cTn id="29" dur="2000" fill="hold"/>
                                        <p:tgtEl>
                                          <p:spTgt spid="22"/>
                                        </p:tgtEl>
                                        <p:attrNameLst>
                                          <p:attrName>ppt_x</p:attrName>
                                          <p:attrName>ppt_y</p:attrName>
                                        </p:attrNameLst>
                                      </p:cBhvr>
                                      <p:rCtr x="52" y="-4972"/>
                                    </p:animMotion>
                                  </p:childTnLst>
                                </p:cTn>
                              </p:par>
                              <p:par>
                                <p:cTn id="30" presetID="64" presetClass="path" presetSubtype="0" accel="50000" decel="50000" fill="hold" nodeType="withEffect">
                                  <p:stCondLst>
                                    <p:cond delay="0"/>
                                  </p:stCondLst>
                                  <p:childTnLst>
                                    <p:animMotion origin="layout" path="M 2.22222E-6 -4.49584E-6 L 0.00191 -0.09435 " pathEditMode="relative" rAng="0" ptsTypes="AA">
                                      <p:cBhvr>
                                        <p:cTn id="31" dur="2000" fill="hold"/>
                                        <p:tgtEl>
                                          <p:spTgt spid="23"/>
                                        </p:tgtEl>
                                        <p:attrNameLst>
                                          <p:attrName>ppt_x</p:attrName>
                                          <p:attrName>ppt_y</p:attrName>
                                        </p:attrNameLst>
                                      </p:cBhvr>
                                      <p:rCtr x="87" y="-4718"/>
                                    </p:animMotion>
                                  </p:childTnLst>
                                </p:cTn>
                              </p:par>
                              <p:par>
                                <p:cTn id="32" presetID="64" presetClass="path" presetSubtype="0" accel="50000" decel="50000" fill="hold" nodeType="withEffect">
                                  <p:stCondLst>
                                    <p:cond delay="0"/>
                                  </p:stCondLst>
                                  <p:childTnLst>
                                    <p:animMotion origin="layout" path="M 2.77778E-7 2.96022E-7 L -0.00191 -0.09713 " pathEditMode="relative" rAng="0" ptsTypes="AA">
                                      <p:cBhvr>
                                        <p:cTn id="33" dur="2000" fill="hold"/>
                                        <p:tgtEl>
                                          <p:spTgt spid="24"/>
                                        </p:tgtEl>
                                        <p:attrNameLst>
                                          <p:attrName>ppt_x</p:attrName>
                                          <p:attrName>ppt_y</p:attrName>
                                        </p:attrNameLst>
                                      </p:cBhvr>
                                      <p:rCtr x="-104" y="-4857"/>
                                    </p:animMotion>
                                  </p:childTnLst>
                                </p:cTn>
                              </p:par>
                            </p:childTnLst>
                          </p:cTn>
                        </p:par>
                        <p:par>
                          <p:cTn id="34" fill="hold">
                            <p:stCondLst>
                              <p:cond delay="4000"/>
                            </p:stCondLst>
                            <p:childTnLst>
                              <p:par>
                                <p:cTn id="35" presetID="10"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9816" y="44185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Terrestres</a:t>
            </a:r>
            <a:endParaRPr lang="ru-RU" sz="3000" dirty="0">
              <a:solidFill>
                <a:prstClr val="black"/>
              </a:solidFill>
              <a:latin typeface="Candara" pitchFamily="34" charset="0"/>
            </a:endParaRPr>
          </a:p>
        </p:txBody>
      </p:sp>
      <p:sp>
        <p:nvSpPr>
          <p:cNvPr id="5" name="TextBox 4"/>
          <p:cNvSpPr txBox="1"/>
          <p:nvPr/>
        </p:nvSpPr>
        <p:spPr>
          <a:xfrm>
            <a:off x="3575721" y="4077073"/>
            <a:ext cx="6977545" cy="2031325"/>
          </a:xfrm>
          <a:prstGeom prst="rect">
            <a:avLst/>
          </a:prstGeom>
          <a:noFill/>
        </p:spPr>
        <p:txBody>
          <a:bodyPr wrap="square" rtlCol="0">
            <a:spAutoFit/>
          </a:bodyPr>
          <a:lstStyle/>
          <a:p>
            <a:r>
              <a:rPr lang="es-MX" dirty="0">
                <a:solidFill>
                  <a:prstClr val="black"/>
                </a:solidFill>
                <a:latin typeface="Calibri"/>
              </a:rPr>
              <a:t>3 de los 4 planetas interiores (Venus, la Tierra y Marte) tienen atmósferas lo suficientemente sustanciales como para generar clima; todos tienen cráteres de impacto y características tectónicas en la superficie, como valles de fisura y volcanes. El término planeta interior no debe confundirse con el de planeta inferior, que designa a los planetas que están más cerca del Sol que la Tierra (es decir, Mercurio y Venus).</a:t>
            </a:r>
            <a:endParaRPr lang="en-US" dirty="0">
              <a:solidFill>
                <a:prstClr val="black"/>
              </a:solidFill>
              <a:latin typeface="Calibri"/>
            </a:endParaRPr>
          </a:p>
        </p:txBody>
      </p:sp>
      <p:grpSp>
        <p:nvGrpSpPr>
          <p:cNvPr id="19" name="Group 18"/>
          <p:cNvGrpSpPr/>
          <p:nvPr/>
        </p:nvGrpSpPr>
        <p:grpSpPr>
          <a:xfrm>
            <a:off x="4007768" y="2330832"/>
            <a:ext cx="1008000" cy="1125888"/>
            <a:chOff x="2483768" y="2258824"/>
            <a:chExt cx="1008000" cy="112588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2" name="TextBox 11"/>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18" name="Group 17"/>
          <p:cNvGrpSpPr/>
          <p:nvPr/>
        </p:nvGrpSpPr>
        <p:grpSpPr>
          <a:xfrm>
            <a:off x="5303913" y="2082014"/>
            <a:ext cx="1421907" cy="1608706"/>
            <a:chOff x="3779912" y="2010006"/>
            <a:chExt cx="1421907" cy="1608706"/>
          </a:xfrm>
        </p:grpSpPr>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3" name="TextBox 12"/>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17" name="Group 16"/>
          <p:cNvGrpSpPr/>
          <p:nvPr/>
        </p:nvGrpSpPr>
        <p:grpSpPr>
          <a:xfrm>
            <a:off x="7104112" y="1916832"/>
            <a:ext cx="1692000" cy="1872208"/>
            <a:chOff x="5580112" y="1844824"/>
            <a:chExt cx="1692000" cy="1872208"/>
          </a:xfrm>
        </p:grpSpPr>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4" name="TextBox 13"/>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16" name="Group 15"/>
          <p:cNvGrpSpPr/>
          <p:nvPr/>
        </p:nvGrpSpPr>
        <p:grpSpPr>
          <a:xfrm>
            <a:off x="9084112" y="2150833"/>
            <a:ext cx="1260000" cy="1519597"/>
            <a:chOff x="7560112" y="2078824"/>
            <a:chExt cx="1260000" cy="1519597"/>
          </a:xfrm>
        </p:grpSpPr>
        <p:pic>
          <p:nvPicPr>
            <p:cNvPr id="10" name="Picture 9"/>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5" name="TextBox 14"/>
            <p:cNvSpPr txBox="1"/>
            <p:nvPr/>
          </p:nvSpPr>
          <p:spPr>
            <a:xfrm>
              <a:off x="7884368" y="3290644"/>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nvGrpSpPr>
          <p:cNvPr id="2" name="Group 1"/>
          <p:cNvGrpSpPr/>
          <p:nvPr/>
        </p:nvGrpSpPr>
        <p:grpSpPr>
          <a:xfrm>
            <a:off x="-600236" y="404664"/>
            <a:ext cx="4248472" cy="4248472"/>
            <a:chOff x="-2124236" y="404664"/>
            <a:chExt cx="4248472" cy="4248472"/>
          </a:xfrm>
        </p:grpSpPr>
        <p:sp>
          <p:nvSpPr>
            <p:cNvPr id="7" name="Oval 6"/>
            <p:cNvSpPr/>
            <p:nvPr/>
          </p:nvSpPr>
          <p:spPr>
            <a:xfrm>
              <a:off x="-2124236" y="40466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sp>
          <p:nvSpPr>
            <p:cNvPr id="21" name="TextBox 20"/>
            <p:cNvSpPr txBox="1"/>
            <p:nvPr/>
          </p:nvSpPr>
          <p:spPr>
            <a:xfrm>
              <a:off x="557511" y="2375011"/>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Sun</a:t>
              </a:r>
              <a:endParaRPr lang="ru-RU" sz="1400" b="1" dirty="0">
                <a:solidFill>
                  <a:srgbClr val="002060"/>
                </a:solidFill>
                <a:latin typeface="Candara" pitchFamily="34" charset="0"/>
              </a:endParaRPr>
            </a:p>
          </p:txBody>
        </p:sp>
      </p:grpSp>
    </p:spTree>
    <p:custDataLst>
      <p:tags r:id="rId1"/>
    </p:custDataLst>
    <p:extLst>
      <p:ext uri="{BB962C8B-B14F-4D97-AF65-F5344CB8AC3E}">
        <p14:creationId xmlns:p14="http://schemas.microsoft.com/office/powerpoint/2010/main" val="2387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26" presetClass="emph" presetSubtype="0" fill="hold" nodeType="after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500" tmFilter="0, 0; .2, .5; .8, .5; 1, 0"/>
                                        <p:tgtEl>
                                          <p:spTgt spid="17"/>
                                        </p:tgtEl>
                                      </p:cBhvr>
                                    </p:animEffect>
                                    <p:animScale>
                                      <p:cBhvr>
                                        <p:cTn id="15" dur="250" autoRev="1" fill="hold"/>
                                        <p:tgtEl>
                                          <p:spTgt spid="17"/>
                                        </p:tgtEl>
                                      </p:cBhvr>
                                      <p:by x="105000" y="105000"/>
                                    </p:animScale>
                                  </p:childTnLst>
                                </p:cTn>
                              </p:par>
                            </p:childTnLst>
                          </p:cTn>
                        </p:par>
                        <p:par>
                          <p:cTn id="16" fill="hold">
                            <p:stCondLst>
                              <p:cond delay="3000"/>
                            </p:stCondLst>
                            <p:childTnLst>
                              <p:par>
                                <p:cTn id="17" presetID="26" presetClass="emph" presetSubtype="0" fill="hold" nodeType="afterEffect">
                                  <p:stCondLst>
                                    <p:cond delay="0"/>
                                  </p:stCondLst>
                                  <p:childTnLst>
                                    <p:animEffect transition="out" filter="fade">
                                      <p:cBhvr>
                                        <p:cTn id="18" dur="500" tmFilter="0, 0; .2, .5; .8, .5; 1, 0"/>
                                        <p:tgtEl>
                                          <p:spTgt spid="16"/>
                                        </p:tgtEl>
                                      </p:cBhvr>
                                    </p:animEffect>
                                    <p:animScale>
                                      <p:cBhvr>
                                        <p:cTn id="19" dur="250" autoRev="1" fill="hold"/>
                                        <p:tgtEl>
                                          <p:spTgt spid="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47928" y="482066"/>
            <a:ext cx="2448272" cy="553998"/>
          </a:xfrm>
          <a:prstGeom prst="rect">
            <a:avLst/>
          </a:prstGeom>
          <a:noFill/>
        </p:spPr>
        <p:txBody>
          <a:bodyPr wrap="square" rtlCol="0">
            <a:spAutoFit/>
          </a:bodyPr>
          <a:lstStyle/>
          <a:p>
            <a:r>
              <a:rPr lang="en-US" sz="3000" dirty="0" err="1">
                <a:solidFill>
                  <a:prstClr val="black"/>
                </a:solidFill>
                <a:latin typeface="Candara" pitchFamily="34" charset="0"/>
              </a:rPr>
              <a:t>Mercurio</a:t>
            </a:r>
            <a:endParaRPr lang="ru-RU" sz="3000" dirty="0">
              <a:solidFill>
                <a:prstClr val="black"/>
              </a:solidFill>
              <a:latin typeface="Candara"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544" y="1268760"/>
            <a:ext cx="3312368" cy="3312368"/>
          </a:xfrm>
          <a:prstGeom prst="rect">
            <a:avLst/>
          </a:prstGeom>
        </p:spPr>
      </p:pic>
      <p:sp>
        <p:nvSpPr>
          <p:cNvPr id="6" name="TextBox 5"/>
          <p:cNvSpPr txBox="1"/>
          <p:nvPr/>
        </p:nvSpPr>
        <p:spPr>
          <a:xfrm>
            <a:off x="5663953" y="1572328"/>
            <a:ext cx="4469445" cy="3139321"/>
          </a:xfrm>
          <a:prstGeom prst="rect">
            <a:avLst/>
          </a:prstGeom>
          <a:noFill/>
        </p:spPr>
        <p:txBody>
          <a:bodyPr wrap="square" rtlCol="0">
            <a:spAutoFit/>
          </a:bodyPr>
          <a:lstStyle/>
          <a:p>
            <a:r>
              <a:rPr lang="es-MX" dirty="0">
                <a:solidFill>
                  <a:prstClr val="black"/>
                </a:solidFill>
                <a:latin typeface="Calibri"/>
              </a:rPr>
              <a:t>Mercurio (a 0,4 UA del Sol) es el planeta más cercano al Sol y el más pequeño del Sistema Solar (0,055 masas terrestres).Mercurio no tiene satélites naturales, y sus únicos rasgos geológicos conocidos, además de los cráteres de impacto, son crestas lobuladas o rupturas, probablemente producidas por un periodo de contracción al principio de su historia. La atmósfera de Mercurio, casi insignificante, está formada por átomos expulsados de su superficie por el viento solar.</a:t>
            </a:r>
            <a:endParaRPr lang="en-US" dirty="0">
              <a:solidFill>
                <a:prstClr val="black"/>
              </a:solidFill>
              <a:latin typeface="Calibri"/>
            </a:endParaRPr>
          </a:p>
        </p:txBody>
      </p:sp>
      <p:sp>
        <p:nvSpPr>
          <p:cNvPr id="8" name="TextBox 7"/>
          <p:cNvSpPr txBox="1"/>
          <p:nvPr/>
        </p:nvSpPr>
        <p:spPr>
          <a:xfrm>
            <a:off x="2135560" y="4854278"/>
            <a:ext cx="8064896" cy="1200329"/>
          </a:xfrm>
          <a:prstGeom prst="rect">
            <a:avLst/>
          </a:prstGeom>
          <a:noFill/>
        </p:spPr>
        <p:txBody>
          <a:bodyPr wrap="square" rtlCol="0">
            <a:spAutoFit/>
          </a:bodyPr>
          <a:lstStyle/>
          <a:p>
            <a:r>
              <a:rPr lang="es-MX" dirty="0">
                <a:solidFill>
                  <a:prstClr val="black"/>
                </a:solidFill>
                <a:latin typeface="Calibri"/>
              </a:rPr>
              <a:t>Su núcleo de hierro, relativamente grande, y su delgado manto aún no han sido explicados adecuadamente. Entre las hipótesis que se barajan está la de que sus capas exteriores fueron arrancadas por un impacto gigante y que la energía del joven Sol impidió que se acumulara por completo.</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189146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91944"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Venus</a:t>
            </a:r>
            <a:endParaRPr lang="ru-RU" sz="3000" dirty="0">
              <a:solidFill>
                <a:prstClr val="black"/>
              </a:solidFill>
              <a:latin typeface="Candara"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544" y="1268760"/>
            <a:ext cx="3312368" cy="3312368"/>
          </a:xfrm>
          <a:prstGeom prst="rect">
            <a:avLst/>
          </a:prstGeom>
        </p:spPr>
      </p:pic>
      <p:sp>
        <p:nvSpPr>
          <p:cNvPr id="7" name="TextBox 6"/>
          <p:cNvSpPr txBox="1"/>
          <p:nvPr/>
        </p:nvSpPr>
        <p:spPr>
          <a:xfrm>
            <a:off x="5663952" y="1556792"/>
            <a:ext cx="4392488" cy="3416320"/>
          </a:xfrm>
          <a:prstGeom prst="rect">
            <a:avLst/>
          </a:prstGeom>
          <a:noFill/>
        </p:spPr>
        <p:txBody>
          <a:bodyPr wrap="square" rtlCol="0">
            <a:spAutoFit/>
          </a:bodyPr>
          <a:lstStyle/>
          <a:p>
            <a:r>
              <a:rPr lang="es-MX" dirty="0">
                <a:solidFill>
                  <a:prstClr val="black"/>
                </a:solidFill>
                <a:latin typeface="Calibri"/>
              </a:rPr>
              <a:t>Venus (a 0,7 UA del Sol) tiene un tamaño cercano al de la Tierra, un manto grueso de silicatos alrededor de un núcleo de hierro, una atmósfera considerable y pruebas de actividad geológica interna. Sin embargo, es mucho más seco que la Tierra y su atmósfera es noventa veces más densa. Venus no tiene satélites naturales. Es el planeta más caliente, con temperaturas superficiales superiores a los 400ºC, muy probablemente debido a la cantidad de gases de efecto invernadero en la atmósfera.</a:t>
            </a:r>
            <a:endParaRPr lang="en-US" dirty="0">
              <a:solidFill>
                <a:prstClr val="black"/>
              </a:solidFill>
              <a:latin typeface="Calibri"/>
            </a:endParaRPr>
          </a:p>
        </p:txBody>
      </p:sp>
      <p:sp>
        <p:nvSpPr>
          <p:cNvPr id="9" name="TextBox 8"/>
          <p:cNvSpPr txBox="1"/>
          <p:nvPr/>
        </p:nvSpPr>
        <p:spPr>
          <a:xfrm>
            <a:off x="2151404" y="4869161"/>
            <a:ext cx="7905036" cy="1200329"/>
          </a:xfrm>
          <a:prstGeom prst="rect">
            <a:avLst/>
          </a:prstGeom>
          <a:noFill/>
        </p:spPr>
        <p:txBody>
          <a:bodyPr wrap="square" rtlCol="0">
            <a:spAutoFit/>
          </a:bodyPr>
          <a:lstStyle/>
          <a:p>
            <a:r>
              <a:rPr lang="es-MX" dirty="0">
                <a:solidFill>
                  <a:prstClr val="black"/>
                </a:solidFill>
                <a:latin typeface="Calibri"/>
              </a:rPr>
              <a:t>No se han detectado pruebas definitivas de actividad geológica actual en Venus, pero no tiene un campo magnético que impida el agotamiento de su importante atmósfera, lo que sugiere que su atmósfera se repone regularmente mediante erupciones volcánicas.</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37485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07968"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Tierra</a:t>
            </a:r>
            <a:endParaRPr lang="ru-RU" sz="3000" dirty="0">
              <a:solidFill>
                <a:prstClr val="black"/>
              </a:solidFill>
              <a:latin typeface="Candara"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9536" y="1196752"/>
            <a:ext cx="3312368" cy="3312368"/>
          </a:xfrm>
          <a:prstGeom prst="rect">
            <a:avLst/>
          </a:prstGeom>
        </p:spPr>
      </p:pic>
      <p:sp>
        <p:nvSpPr>
          <p:cNvPr id="7" name="TextBox 6"/>
          <p:cNvSpPr txBox="1"/>
          <p:nvPr/>
        </p:nvSpPr>
        <p:spPr>
          <a:xfrm>
            <a:off x="5879976" y="1607890"/>
            <a:ext cx="4176464" cy="2585323"/>
          </a:xfrm>
          <a:prstGeom prst="rect">
            <a:avLst/>
          </a:prstGeom>
          <a:noFill/>
        </p:spPr>
        <p:txBody>
          <a:bodyPr wrap="square" rtlCol="0">
            <a:spAutoFit/>
          </a:bodyPr>
          <a:lstStyle/>
          <a:p>
            <a:r>
              <a:rPr lang="es-MX" dirty="0">
                <a:solidFill>
                  <a:prstClr val="black"/>
                </a:solidFill>
                <a:latin typeface="Calibri"/>
              </a:rPr>
              <a:t>La Tierra (a 1 UA del Sol) es el mayor y más denso de los planetas interiores, el único conocido con actividad geológica actual y el único lugar del Sistema Solar donde se conoce la existencia de vida. Su hidrosfera líquida es única entre los planetas terrestres, y también es el único planeta donde se ha observado la tectónica de placas. </a:t>
            </a:r>
            <a:endParaRPr lang="en-US" dirty="0">
              <a:solidFill>
                <a:prstClr val="black"/>
              </a:solidFill>
              <a:latin typeface="Calibri"/>
            </a:endParaRPr>
          </a:p>
        </p:txBody>
      </p:sp>
      <p:sp>
        <p:nvSpPr>
          <p:cNvPr id="9" name="TextBox 8"/>
          <p:cNvSpPr txBox="1"/>
          <p:nvPr/>
        </p:nvSpPr>
        <p:spPr>
          <a:xfrm>
            <a:off x="2082788" y="4653137"/>
            <a:ext cx="7973652" cy="1200329"/>
          </a:xfrm>
          <a:prstGeom prst="rect">
            <a:avLst/>
          </a:prstGeom>
          <a:noFill/>
        </p:spPr>
        <p:txBody>
          <a:bodyPr wrap="square" rtlCol="0">
            <a:spAutoFit/>
          </a:bodyPr>
          <a:lstStyle/>
          <a:p>
            <a:r>
              <a:rPr lang="es-MX" dirty="0">
                <a:solidFill>
                  <a:prstClr val="black"/>
                </a:solidFill>
                <a:latin typeface="Calibri"/>
              </a:rPr>
              <a:t>La atmósfera de la Tierra es radicalmente diferente a la de los demás planetas, ya que ha sido alterada por la presencia de vida para contener un 21% de oxígeno libre. Tiene un satélite natural, la Luna, el único gran satélite de un planeta terrestre del Sistema Solar.</a:t>
            </a:r>
            <a:endParaRPr lang="en-US" dirty="0">
              <a:solidFill>
                <a:prstClr val="black"/>
              </a:solidFill>
              <a:latin typeface="Calibri"/>
            </a:endParaRPr>
          </a:p>
        </p:txBody>
      </p:sp>
    </p:spTree>
    <p:custDataLst>
      <p:tags r:id="rId1"/>
    </p:custDataLst>
    <p:extLst>
      <p:ext uri="{BB962C8B-B14F-4D97-AF65-F5344CB8AC3E}">
        <p14:creationId xmlns:p14="http://schemas.microsoft.com/office/powerpoint/2010/main" val="1408401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07968" y="482066"/>
            <a:ext cx="1224136" cy="553998"/>
          </a:xfrm>
          <a:prstGeom prst="rect">
            <a:avLst/>
          </a:prstGeom>
          <a:noFill/>
        </p:spPr>
        <p:txBody>
          <a:bodyPr wrap="square" rtlCol="0">
            <a:spAutoFit/>
          </a:bodyPr>
          <a:lstStyle/>
          <a:p>
            <a:r>
              <a:rPr lang="en-US" sz="3000" dirty="0">
                <a:solidFill>
                  <a:prstClr val="black"/>
                </a:solidFill>
                <a:latin typeface="Candara" pitchFamily="34" charset="0"/>
              </a:rPr>
              <a:t>Mars</a:t>
            </a:r>
            <a:endParaRPr lang="ru-RU" sz="3000" dirty="0">
              <a:solidFill>
                <a:prstClr val="black"/>
              </a:solidFill>
              <a:latin typeface="Candara" pitchFamily="34"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528" y="1268760"/>
            <a:ext cx="3312368" cy="3312368"/>
          </a:xfrm>
          <a:prstGeom prst="rect">
            <a:avLst/>
          </a:prstGeom>
        </p:spPr>
      </p:pic>
      <p:sp>
        <p:nvSpPr>
          <p:cNvPr id="6" name="TextBox 5"/>
          <p:cNvSpPr txBox="1"/>
          <p:nvPr/>
        </p:nvSpPr>
        <p:spPr>
          <a:xfrm>
            <a:off x="5591944" y="1607889"/>
            <a:ext cx="4536504" cy="3416320"/>
          </a:xfrm>
          <a:prstGeom prst="rect">
            <a:avLst/>
          </a:prstGeom>
          <a:noFill/>
        </p:spPr>
        <p:txBody>
          <a:bodyPr wrap="square" rtlCol="0">
            <a:spAutoFit/>
          </a:bodyPr>
          <a:lstStyle/>
          <a:p>
            <a:r>
              <a:rPr lang="en-US" dirty="0">
                <a:solidFill>
                  <a:prstClr val="black"/>
                </a:solidFill>
                <a:latin typeface="Calibri"/>
              </a:rPr>
              <a:t>Mars (1.5 AU from the Sun) is smaller than Earth and Venus (0.107 Earth masses). </a:t>
            </a:r>
          </a:p>
          <a:p>
            <a:endParaRPr lang="en-US" dirty="0">
              <a:solidFill>
                <a:prstClr val="black"/>
              </a:solidFill>
              <a:latin typeface="Calibri"/>
            </a:endParaRPr>
          </a:p>
          <a:p>
            <a:r>
              <a:rPr lang="en-US" dirty="0">
                <a:solidFill>
                  <a:prstClr val="black"/>
                </a:solidFill>
                <a:latin typeface="Calibri"/>
              </a:rPr>
              <a:t>It possesses an atmosphere of mostly carbon dioxide with a surface pressure of 6.1 </a:t>
            </a:r>
            <a:r>
              <a:rPr lang="en-US" dirty="0" err="1">
                <a:solidFill>
                  <a:prstClr val="black"/>
                </a:solidFill>
                <a:latin typeface="Calibri"/>
              </a:rPr>
              <a:t>millibars</a:t>
            </a:r>
            <a:r>
              <a:rPr lang="en-US" dirty="0">
                <a:solidFill>
                  <a:prstClr val="black"/>
                </a:solidFill>
                <a:latin typeface="Calibri"/>
              </a:rPr>
              <a:t> (roughly 0.6 percent that of the Earth’s</a:t>
            </a:r>
          </a:p>
          <a:p>
            <a:endParaRPr lang="en-US" dirty="0">
              <a:solidFill>
                <a:prstClr val="black"/>
              </a:solidFill>
              <a:latin typeface="Calibri"/>
            </a:endParaRPr>
          </a:p>
          <a:p>
            <a:r>
              <a:rPr lang="en-US" dirty="0">
                <a:solidFill>
                  <a:prstClr val="black"/>
                </a:solidFill>
                <a:latin typeface="Calibri"/>
              </a:rPr>
              <a:t>Its surface, peppered with vast volcanoes such as Olympus Mons and rift valleys such as Valleys </a:t>
            </a:r>
            <a:r>
              <a:rPr lang="en-US" dirty="0" err="1">
                <a:solidFill>
                  <a:prstClr val="black"/>
                </a:solidFill>
                <a:latin typeface="Calibri"/>
              </a:rPr>
              <a:t>Marineris</a:t>
            </a:r>
            <a:r>
              <a:rPr lang="en-US" dirty="0">
                <a:solidFill>
                  <a:prstClr val="black"/>
                </a:solidFill>
                <a:latin typeface="Calibri"/>
              </a:rPr>
              <a:t>, shows geological activity that may have persisted until as recently as 2 million years ago. </a:t>
            </a:r>
          </a:p>
        </p:txBody>
      </p:sp>
      <p:sp>
        <p:nvSpPr>
          <p:cNvPr id="9" name="TextBox 8"/>
          <p:cNvSpPr txBox="1"/>
          <p:nvPr/>
        </p:nvSpPr>
        <p:spPr>
          <a:xfrm>
            <a:off x="2120339" y="5157193"/>
            <a:ext cx="8152125" cy="646331"/>
          </a:xfrm>
          <a:prstGeom prst="rect">
            <a:avLst/>
          </a:prstGeom>
          <a:noFill/>
        </p:spPr>
        <p:txBody>
          <a:bodyPr wrap="square" rtlCol="0">
            <a:spAutoFit/>
          </a:bodyPr>
          <a:lstStyle/>
          <a:p>
            <a:r>
              <a:rPr lang="en-US" dirty="0">
                <a:solidFill>
                  <a:prstClr val="black"/>
                </a:solidFill>
                <a:latin typeface="Calibri"/>
              </a:rPr>
              <a:t>Its red </a:t>
            </a:r>
            <a:r>
              <a:rPr lang="en-US" dirty="0" err="1">
                <a:solidFill>
                  <a:prstClr val="black"/>
                </a:solidFill>
                <a:latin typeface="Calibri"/>
              </a:rPr>
              <a:t>colour</a:t>
            </a:r>
            <a:r>
              <a:rPr lang="en-US" dirty="0">
                <a:solidFill>
                  <a:prstClr val="black"/>
                </a:solidFill>
                <a:latin typeface="Calibri"/>
              </a:rPr>
              <a:t> comes from iron oxide (rust) in its soil. Mars has two tiny natural satellites (</a:t>
            </a:r>
            <a:r>
              <a:rPr lang="en-US" dirty="0" err="1">
                <a:solidFill>
                  <a:prstClr val="black"/>
                </a:solidFill>
                <a:latin typeface="Calibri"/>
              </a:rPr>
              <a:t>Delmos</a:t>
            </a:r>
            <a:r>
              <a:rPr lang="en-US" dirty="0">
                <a:solidFill>
                  <a:prstClr val="black"/>
                </a:solidFill>
                <a:latin typeface="Calibri"/>
              </a:rPr>
              <a:t> and </a:t>
            </a:r>
            <a:r>
              <a:rPr lang="en-US" dirty="0" err="1">
                <a:solidFill>
                  <a:prstClr val="black"/>
                </a:solidFill>
                <a:latin typeface="Calibri"/>
              </a:rPr>
              <a:t>Phobos</a:t>
            </a:r>
            <a:r>
              <a:rPr lang="en-US" dirty="0">
                <a:solidFill>
                  <a:prstClr val="black"/>
                </a:solidFill>
                <a:latin typeface="Calibri"/>
              </a:rPr>
              <a:t>) thought to be captured asteroids. </a:t>
            </a:r>
          </a:p>
        </p:txBody>
      </p:sp>
    </p:spTree>
    <p:custDataLst>
      <p:tags r:id="rId1"/>
    </p:custDataLst>
    <p:extLst>
      <p:ext uri="{BB962C8B-B14F-4D97-AF65-F5344CB8AC3E}">
        <p14:creationId xmlns:p14="http://schemas.microsoft.com/office/powerpoint/2010/main" val="221434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7454" y="467499"/>
            <a:ext cx="3600400" cy="553998"/>
          </a:xfrm>
          <a:prstGeom prst="rect">
            <a:avLst/>
          </a:prstGeom>
          <a:noFill/>
        </p:spPr>
        <p:txBody>
          <a:bodyPr wrap="square" rtlCol="0">
            <a:spAutoFit/>
          </a:bodyPr>
          <a:lstStyle/>
          <a:p>
            <a:r>
              <a:rPr lang="en-US" sz="3000" dirty="0" err="1">
                <a:solidFill>
                  <a:prstClr val="black"/>
                </a:solidFill>
                <a:latin typeface="Candara" pitchFamily="34" charset="0"/>
              </a:rPr>
              <a:t>Planetas</a:t>
            </a:r>
            <a:r>
              <a:rPr lang="en-US" sz="3000" dirty="0">
                <a:solidFill>
                  <a:prstClr val="black"/>
                </a:solidFill>
                <a:latin typeface="Candara" pitchFamily="34" charset="0"/>
              </a:rPr>
              <a:t> </a:t>
            </a:r>
            <a:r>
              <a:rPr lang="en-US" sz="3000" dirty="0" err="1">
                <a:solidFill>
                  <a:prstClr val="black"/>
                </a:solidFill>
                <a:latin typeface="Candara" pitchFamily="34" charset="0"/>
              </a:rPr>
              <a:t>Exteriores</a:t>
            </a:r>
            <a:endParaRPr lang="ru-RU" sz="3000" dirty="0">
              <a:solidFill>
                <a:prstClr val="black"/>
              </a:solidFill>
              <a:latin typeface="Candara" pitchFamily="34" charset="0"/>
            </a:endParaRPr>
          </a:p>
        </p:txBody>
      </p:sp>
      <p:sp>
        <p:nvSpPr>
          <p:cNvPr id="5" name="TextBox 4"/>
          <p:cNvSpPr txBox="1"/>
          <p:nvPr/>
        </p:nvSpPr>
        <p:spPr>
          <a:xfrm>
            <a:off x="2302766" y="4365104"/>
            <a:ext cx="8041347" cy="1477328"/>
          </a:xfrm>
          <a:prstGeom prst="rect">
            <a:avLst/>
          </a:prstGeom>
          <a:noFill/>
        </p:spPr>
        <p:txBody>
          <a:bodyPr wrap="square" rtlCol="0">
            <a:spAutoFit/>
          </a:bodyPr>
          <a:lstStyle/>
          <a:p>
            <a:r>
              <a:rPr lang="es-MX" dirty="0">
                <a:solidFill>
                  <a:prstClr val="black"/>
                </a:solidFill>
                <a:latin typeface="Calibri"/>
              </a:rPr>
              <a:t>Los cuatro planetas exteriores, o gigantes gaseosos (a veces llamados planetas jovianos), constituyen en conjunto el 99% de la masa conocida que orbita alrededor del Sol. Júpiter y Saturno tienen varias decenas de veces la masa de la Tierra y están compuestos mayoritariamente por hidrógeno y helio; Urano y Neptuno son mucho menos masivos (&lt;20 masas terrestres) y poseen más hielos en su composición.</a:t>
            </a:r>
            <a:endParaRPr lang="en-US" dirty="0">
              <a:solidFill>
                <a:prstClr val="black"/>
              </a:solidFill>
              <a:latin typeface="Calibri"/>
            </a:endParaRPr>
          </a:p>
        </p:txBody>
      </p:sp>
      <p:grpSp>
        <p:nvGrpSpPr>
          <p:cNvPr id="34" name="Group 33"/>
          <p:cNvGrpSpPr/>
          <p:nvPr/>
        </p:nvGrpSpPr>
        <p:grpSpPr>
          <a:xfrm>
            <a:off x="-600236" y="404664"/>
            <a:ext cx="21313860" cy="4248472"/>
            <a:chOff x="-2124236" y="404664"/>
            <a:chExt cx="21313860" cy="4248472"/>
          </a:xfrm>
        </p:grpSpPr>
        <p:grpSp>
          <p:nvGrpSpPr>
            <p:cNvPr id="20" name="Group 19"/>
            <p:cNvGrpSpPr/>
            <p:nvPr/>
          </p:nvGrpSpPr>
          <p:grpSpPr>
            <a:xfrm>
              <a:off x="-2124236" y="404664"/>
              <a:ext cx="10944348" cy="4248472"/>
              <a:chOff x="-2124236" y="404664"/>
              <a:chExt cx="10944348" cy="4248472"/>
            </a:xfrm>
          </p:grpSpPr>
          <p:sp>
            <p:nvSpPr>
              <p:cNvPr id="7" name="Oval 6"/>
              <p:cNvSpPr/>
              <p:nvPr/>
            </p:nvSpPr>
            <p:spPr>
              <a:xfrm>
                <a:off x="-2124236" y="404664"/>
                <a:ext cx="4248472" cy="4248472"/>
              </a:xfrm>
              <a:prstGeom prst="ellipse">
                <a:avLst/>
              </a:prstGeom>
              <a:solidFill>
                <a:srgbClr val="FFC000"/>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prstClr val="white"/>
                  </a:solidFill>
                  <a:latin typeface="Calibri"/>
                </a:endParaRPr>
              </a:p>
            </p:txBody>
          </p:sp>
          <p:grpSp>
            <p:nvGrpSpPr>
              <p:cNvPr id="8" name="Group 7"/>
              <p:cNvGrpSpPr/>
              <p:nvPr/>
            </p:nvGrpSpPr>
            <p:grpSpPr>
              <a:xfrm>
                <a:off x="2483768" y="2258824"/>
                <a:ext cx="1008000" cy="1125888"/>
                <a:chOff x="2483768" y="2258824"/>
                <a:chExt cx="1008000" cy="1125888"/>
              </a:xfrm>
            </p:grpSpPr>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7662" t="30439" r="26524" b="32931"/>
                <a:stretch/>
              </p:blipFill>
              <p:spPr>
                <a:xfrm>
                  <a:off x="2483768" y="2258824"/>
                  <a:ext cx="1008000" cy="792000"/>
                </a:xfrm>
                <a:prstGeom prst="rect">
                  <a:avLst/>
                </a:prstGeom>
              </p:spPr>
            </p:pic>
            <p:sp>
              <p:nvSpPr>
                <p:cNvPr id="10" name="TextBox 9"/>
                <p:cNvSpPr txBox="1"/>
                <p:nvPr/>
              </p:nvSpPr>
              <p:spPr>
                <a:xfrm>
                  <a:off x="2555776" y="3076935"/>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Mercury</a:t>
                  </a:r>
                  <a:endParaRPr lang="ru-RU" sz="1400" b="1" dirty="0">
                    <a:solidFill>
                      <a:srgbClr val="002060"/>
                    </a:solidFill>
                    <a:latin typeface="Candara" pitchFamily="34" charset="0"/>
                  </a:endParaRPr>
                </a:p>
              </p:txBody>
            </p:sp>
          </p:grpSp>
          <p:grpSp>
            <p:nvGrpSpPr>
              <p:cNvPr id="11" name="Group 10"/>
              <p:cNvGrpSpPr/>
              <p:nvPr/>
            </p:nvGrpSpPr>
            <p:grpSpPr>
              <a:xfrm>
                <a:off x="3779912" y="2010006"/>
                <a:ext cx="1421907" cy="1608706"/>
                <a:chOff x="3779912" y="2010006"/>
                <a:chExt cx="1421907" cy="1608706"/>
              </a:xfrm>
            </p:grpSpPr>
            <p:pic>
              <p:nvPicPr>
                <p:cNvPr id="12" name="Picture 11"/>
                <p:cNvPicPr>
                  <a:picLocks noChangeAspect="1"/>
                </p:cNvPicPr>
                <p:nvPr/>
              </p:nvPicPr>
              <p:blipFill rotWithShape="1">
                <a:blip r:embed="rId5">
                  <a:extLst>
                    <a:ext uri="{28A0092B-C50C-407E-A947-70E740481C1C}">
                      <a14:useLocalDpi xmlns:a14="http://schemas.microsoft.com/office/drawing/2010/main" val="0"/>
                    </a:ext>
                  </a:extLst>
                </a:blip>
                <a:srcRect l="14720" t="17513" r="14927" b="17552"/>
                <a:stretch/>
              </p:blipFill>
              <p:spPr>
                <a:xfrm>
                  <a:off x="3779912" y="2010006"/>
                  <a:ext cx="1421907" cy="1289637"/>
                </a:xfrm>
                <a:prstGeom prst="rect">
                  <a:avLst/>
                </a:prstGeom>
              </p:spPr>
            </p:pic>
            <p:sp>
              <p:nvSpPr>
                <p:cNvPr id="13" name="TextBox 12"/>
                <p:cNvSpPr txBox="1"/>
                <p:nvPr/>
              </p:nvSpPr>
              <p:spPr>
                <a:xfrm>
                  <a:off x="4163501" y="331093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Venus</a:t>
                  </a:r>
                  <a:endParaRPr lang="ru-RU" sz="1400" b="1" dirty="0">
                    <a:solidFill>
                      <a:srgbClr val="002060"/>
                    </a:solidFill>
                    <a:latin typeface="Candara" pitchFamily="34" charset="0"/>
                  </a:endParaRPr>
                </a:p>
              </p:txBody>
            </p:sp>
          </p:grpSp>
          <p:grpSp>
            <p:nvGrpSpPr>
              <p:cNvPr id="14" name="Group 13"/>
              <p:cNvGrpSpPr/>
              <p:nvPr/>
            </p:nvGrpSpPr>
            <p:grpSpPr>
              <a:xfrm>
                <a:off x="5580112" y="1844824"/>
                <a:ext cx="1692000" cy="1872208"/>
                <a:chOff x="5580112" y="1844824"/>
                <a:chExt cx="1692000" cy="1872208"/>
              </a:xfrm>
            </p:grpSpPr>
            <p:pic>
              <p:nvPicPr>
                <p:cNvPr id="15" name="Picture 14"/>
                <p:cNvPicPr>
                  <a:picLocks noChangeAspect="1"/>
                </p:cNvPicPr>
                <p:nvPr/>
              </p:nvPicPr>
              <p:blipFill rotWithShape="1">
                <a:blip r:embed="rId6">
                  <a:extLst>
                    <a:ext uri="{28A0092B-C50C-407E-A947-70E740481C1C}">
                      <a14:useLocalDpi xmlns:a14="http://schemas.microsoft.com/office/drawing/2010/main" val="0"/>
                    </a:ext>
                  </a:extLst>
                </a:blip>
                <a:srcRect l="13942" t="14096" r="9007" b="10982"/>
                <a:stretch/>
              </p:blipFill>
              <p:spPr>
                <a:xfrm>
                  <a:off x="5580112" y="1844824"/>
                  <a:ext cx="1692000" cy="1620000"/>
                </a:xfrm>
                <a:prstGeom prst="rect">
                  <a:avLst/>
                </a:prstGeom>
              </p:spPr>
            </p:pic>
            <p:sp>
              <p:nvSpPr>
                <p:cNvPr id="16" name="TextBox 15"/>
                <p:cNvSpPr txBox="1"/>
                <p:nvPr/>
              </p:nvSpPr>
              <p:spPr>
                <a:xfrm>
                  <a:off x="6084168" y="3409255"/>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Earth</a:t>
                  </a:r>
                  <a:endParaRPr lang="ru-RU" sz="1400" b="1" dirty="0">
                    <a:solidFill>
                      <a:srgbClr val="002060"/>
                    </a:solidFill>
                    <a:latin typeface="Candara" pitchFamily="34" charset="0"/>
                  </a:endParaRPr>
                </a:p>
              </p:txBody>
            </p:sp>
          </p:grpSp>
          <p:grpSp>
            <p:nvGrpSpPr>
              <p:cNvPr id="17" name="Group 16"/>
              <p:cNvGrpSpPr/>
              <p:nvPr/>
            </p:nvGrpSpPr>
            <p:grpSpPr>
              <a:xfrm>
                <a:off x="7560112" y="2078824"/>
                <a:ext cx="1260000" cy="1441929"/>
                <a:chOff x="7560112" y="2078824"/>
                <a:chExt cx="1260000" cy="1441929"/>
              </a:xfrm>
            </p:grpSpPr>
            <p:pic>
              <p:nvPicPr>
                <p:cNvPr id="18" name="Picture 17"/>
                <p:cNvPicPr>
                  <a:picLocks noChangeAspect="1"/>
                </p:cNvPicPr>
                <p:nvPr/>
              </p:nvPicPr>
              <p:blipFill rotWithShape="1">
                <a:blip r:embed="rId7">
                  <a:extLst>
                    <a:ext uri="{28A0092B-C50C-407E-A947-70E740481C1C}">
                      <a14:useLocalDpi xmlns:a14="http://schemas.microsoft.com/office/drawing/2010/main" val="0"/>
                    </a:ext>
                  </a:extLst>
                </a:blip>
                <a:srcRect l="24528" t="25207" r="18207" b="21513"/>
                <a:stretch/>
              </p:blipFill>
              <p:spPr>
                <a:xfrm>
                  <a:off x="7560112" y="2078824"/>
                  <a:ext cx="1260000" cy="1152000"/>
                </a:xfrm>
                <a:prstGeom prst="rect">
                  <a:avLst/>
                </a:prstGeom>
              </p:spPr>
            </p:pic>
            <p:sp>
              <p:nvSpPr>
                <p:cNvPr id="19" name="TextBox 18"/>
                <p:cNvSpPr txBox="1"/>
                <p:nvPr/>
              </p:nvSpPr>
              <p:spPr>
                <a:xfrm>
                  <a:off x="7884368" y="3212976"/>
                  <a:ext cx="696531" cy="307777"/>
                </a:xfrm>
                <a:prstGeom prst="rect">
                  <a:avLst/>
                </a:prstGeom>
                <a:noFill/>
                <a:effectLst/>
              </p:spPr>
              <p:txBody>
                <a:bodyPr wrap="square" rtlCol="0">
                  <a:spAutoFit/>
                </a:bodyPr>
                <a:lstStyle/>
                <a:p>
                  <a:r>
                    <a:rPr lang="en-US" sz="1400" b="1" dirty="0">
                      <a:solidFill>
                        <a:srgbClr val="002060"/>
                      </a:solidFill>
                      <a:latin typeface="Candara" pitchFamily="34" charset="0"/>
                    </a:rPr>
                    <a:t>Mars</a:t>
                  </a:r>
                  <a:endParaRPr lang="ru-RU" sz="1400" b="1" dirty="0">
                    <a:solidFill>
                      <a:srgbClr val="002060"/>
                    </a:solidFill>
                    <a:latin typeface="Candara" pitchFamily="34" charset="0"/>
                  </a:endParaRPr>
                </a:p>
              </p:txBody>
            </p:sp>
          </p:grpSp>
        </p:grpSp>
        <p:grpSp>
          <p:nvGrpSpPr>
            <p:cNvPr id="30" name="Group 29"/>
            <p:cNvGrpSpPr/>
            <p:nvPr/>
          </p:nvGrpSpPr>
          <p:grpSpPr>
            <a:xfrm>
              <a:off x="9452123" y="1355309"/>
              <a:ext cx="2752725" cy="2741508"/>
              <a:chOff x="9452123" y="1355309"/>
              <a:chExt cx="2752725" cy="2741508"/>
            </a:xfrm>
          </p:grpSpPr>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2123" y="1355309"/>
                <a:ext cx="2752725" cy="2562225"/>
              </a:xfrm>
              <a:prstGeom prst="rect">
                <a:avLst/>
              </a:prstGeom>
            </p:spPr>
          </p:pic>
          <p:sp>
            <p:nvSpPr>
              <p:cNvPr id="25" name="TextBox 24"/>
              <p:cNvSpPr txBox="1"/>
              <p:nvPr/>
            </p:nvSpPr>
            <p:spPr>
              <a:xfrm>
                <a:off x="10436686" y="3789040"/>
                <a:ext cx="864096" cy="307777"/>
              </a:xfrm>
              <a:prstGeom prst="rect">
                <a:avLst/>
              </a:prstGeom>
              <a:noFill/>
              <a:effectLst/>
            </p:spPr>
            <p:txBody>
              <a:bodyPr wrap="square" rtlCol="0">
                <a:spAutoFit/>
              </a:bodyPr>
              <a:lstStyle/>
              <a:p>
                <a:r>
                  <a:rPr lang="en-US" sz="1400" b="1" dirty="0">
                    <a:solidFill>
                      <a:srgbClr val="002060"/>
                    </a:solidFill>
                    <a:latin typeface="Candara" pitchFamily="34" charset="0"/>
                  </a:rPr>
                  <a:t>Jupiter</a:t>
                </a:r>
                <a:endParaRPr lang="ru-RU" sz="1400" b="1" dirty="0">
                  <a:solidFill>
                    <a:srgbClr val="002060"/>
                  </a:solidFill>
                  <a:latin typeface="Candara" pitchFamily="34" charset="0"/>
                </a:endParaRPr>
              </a:p>
            </p:txBody>
          </p:sp>
        </p:grpSp>
        <p:grpSp>
          <p:nvGrpSpPr>
            <p:cNvPr id="31" name="Group 30"/>
            <p:cNvGrpSpPr/>
            <p:nvPr/>
          </p:nvGrpSpPr>
          <p:grpSpPr>
            <a:xfrm>
              <a:off x="11730458" y="1383229"/>
              <a:ext cx="3714750" cy="2641580"/>
              <a:chOff x="11730458" y="1383229"/>
              <a:chExt cx="3714750" cy="2641580"/>
            </a:xfrm>
          </p:grpSpPr>
          <p:pic>
            <p:nvPicPr>
              <p:cNvPr id="22" name="Picture 2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30458" y="1383229"/>
                <a:ext cx="3714750" cy="2562225"/>
              </a:xfrm>
              <a:prstGeom prst="rect">
                <a:avLst/>
              </a:prstGeom>
            </p:spPr>
          </p:pic>
          <p:sp>
            <p:nvSpPr>
              <p:cNvPr id="26" name="TextBox 25"/>
              <p:cNvSpPr txBox="1"/>
              <p:nvPr/>
            </p:nvSpPr>
            <p:spPr>
              <a:xfrm>
                <a:off x="13242626" y="3717032"/>
                <a:ext cx="909496" cy="307777"/>
              </a:xfrm>
              <a:prstGeom prst="rect">
                <a:avLst/>
              </a:prstGeom>
              <a:noFill/>
              <a:effectLst/>
            </p:spPr>
            <p:txBody>
              <a:bodyPr wrap="square" rtlCol="0">
                <a:spAutoFit/>
              </a:bodyPr>
              <a:lstStyle/>
              <a:p>
                <a:r>
                  <a:rPr lang="en-US" sz="1400" b="1" dirty="0">
                    <a:solidFill>
                      <a:srgbClr val="002060"/>
                    </a:solidFill>
                    <a:latin typeface="Candara" pitchFamily="34" charset="0"/>
                  </a:rPr>
                  <a:t>Saturn</a:t>
                </a:r>
                <a:endParaRPr lang="ru-RU" sz="1400" b="1" dirty="0">
                  <a:solidFill>
                    <a:srgbClr val="002060"/>
                  </a:solidFill>
                  <a:latin typeface="Candara" pitchFamily="34" charset="0"/>
                </a:endParaRPr>
              </a:p>
            </p:txBody>
          </p:sp>
        </p:grpSp>
        <p:grpSp>
          <p:nvGrpSpPr>
            <p:cNvPr id="32" name="Group 31"/>
            <p:cNvGrpSpPr/>
            <p:nvPr/>
          </p:nvGrpSpPr>
          <p:grpSpPr>
            <a:xfrm>
              <a:off x="14757101" y="1573736"/>
              <a:ext cx="2200275" cy="2235049"/>
              <a:chOff x="14757101" y="1573736"/>
              <a:chExt cx="2200275" cy="2235049"/>
            </a:xfrm>
          </p:grpSpPr>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57101" y="1573736"/>
                <a:ext cx="2200275" cy="2162175"/>
              </a:xfrm>
              <a:prstGeom prst="rect">
                <a:avLst/>
              </a:prstGeom>
            </p:spPr>
          </p:pic>
          <p:sp>
            <p:nvSpPr>
              <p:cNvPr id="27" name="TextBox 26"/>
              <p:cNvSpPr txBox="1"/>
              <p:nvPr/>
            </p:nvSpPr>
            <p:spPr>
              <a:xfrm>
                <a:off x="15553431" y="3501008"/>
                <a:ext cx="859854" cy="307777"/>
              </a:xfrm>
              <a:prstGeom prst="rect">
                <a:avLst/>
              </a:prstGeom>
              <a:noFill/>
              <a:effectLst/>
            </p:spPr>
            <p:txBody>
              <a:bodyPr wrap="square" rtlCol="0">
                <a:spAutoFit/>
              </a:bodyPr>
              <a:lstStyle/>
              <a:p>
                <a:r>
                  <a:rPr lang="en-US" sz="1400" b="1" dirty="0">
                    <a:solidFill>
                      <a:srgbClr val="002060"/>
                    </a:solidFill>
                    <a:latin typeface="Candara" pitchFamily="34" charset="0"/>
                  </a:rPr>
                  <a:t>Uranus</a:t>
                </a:r>
                <a:endParaRPr lang="ru-RU" sz="1400" b="1" dirty="0">
                  <a:solidFill>
                    <a:srgbClr val="002060"/>
                  </a:solidFill>
                  <a:latin typeface="Candara" pitchFamily="34" charset="0"/>
                </a:endParaRPr>
              </a:p>
            </p:txBody>
          </p:sp>
        </p:grpSp>
        <p:grpSp>
          <p:nvGrpSpPr>
            <p:cNvPr id="33" name="Group 32"/>
            <p:cNvGrpSpPr/>
            <p:nvPr/>
          </p:nvGrpSpPr>
          <p:grpSpPr>
            <a:xfrm>
              <a:off x="16436899" y="1355308"/>
              <a:ext cx="2752725" cy="2562225"/>
              <a:chOff x="16436899" y="1355308"/>
              <a:chExt cx="2752725" cy="2562225"/>
            </a:xfrm>
          </p:grpSpPr>
          <p:pic>
            <p:nvPicPr>
              <p:cNvPr id="24" name="Picture 2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6436899" y="1355308"/>
                <a:ext cx="2752725" cy="2562225"/>
              </a:xfrm>
              <a:prstGeom prst="rect">
                <a:avLst/>
              </a:prstGeom>
            </p:spPr>
          </p:pic>
          <p:sp>
            <p:nvSpPr>
              <p:cNvPr id="28" name="TextBox 27"/>
              <p:cNvSpPr txBox="1"/>
              <p:nvPr/>
            </p:nvSpPr>
            <p:spPr>
              <a:xfrm>
                <a:off x="17373003" y="3573016"/>
                <a:ext cx="1060136" cy="307777"/>
              </a:xfrm>
              <a:prstGeom prst="rect">
                <a:avLst/>
              </a:prstGeom>
              <a:noFill/>
              <a:effectLst/>
            </p:spPr>
            <p:txBody>
              <a:bodyPr wrap="square" rtlCol="0">
                <a:spAutoFit/>
              </a:bodyPr>
              <a:lstStyle/>
              <a:p>
                <a:r>
                  <a:rPr lang="en-US" sz="1400" b="1" dirty="0">
                    <a:solidFill>
                      <a:srgbClr val="002060"/>
                    </a:solidFill>
                    <a:latin typeface="Candara" pitchFamily="34" charset="0"/>
                  </a:rPr>
                  <a:t>Neptune</a:t>
                </a:r>
                <a:endParaRPr lang="ru-RU" sz="1400" b="1" dirty="0">
                  <a:solidFill>
                    <a:srgbClr val="002060"/>
                  </a:solidFill>
                  <a:latin typeface="Candara" pitchFamily="34" charset="0"/>
                </a:endParaRPr>
              </a:p>
            </p:txBody>
          </p:sp>
        </p:grpSp>
      </p:grpSp>
    </p:spTree>
    <p:custDataLst>
      <p:tags r:id="rId1"/>
    </p:custDataLst>
    <p:extLst>
      <p:ext uri="{BB962C8B-B14F-4D97-AF65-F5344CB8AC3E}">
        <p14:creationId xmlns:p14="http://schemas.microsoft.com/office/powerpoint/2010/main" val="277189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1000"/>
                                  </p:stCondLst>
                                  <p:childTnLst>
                                    <p:animMotion origin="layout" path="M -4.72222E-6 0 L -1.05208 0.00532 " pathEditMode="relative" rAng="0" ptsTypes="AA">
                                      <p:cBhvr>
                                        <p:cTn id="6" dur="2000" fill="hold"/>
                                        <p:tgtEl>
                                          <p:spTgt spid="34"/>
                                        </p:tgtEl>
                                        <p:attrNameLst>
                                          <p:attrName>ppt_x</p:attrName>
                                          <p:attrName>ppt_y</p:attrName>
                                        </p:attrNameLst>
                                      </p:cBhvr>
                                      <p:rCtr x="-52604" y="255"/>
                                    </p:animMotion>
                                  </p:childTnLst>
                                </p:cTn>
                              </p:par>
                            </p:childTnLst>
                          </p:cTn>
                        </p:par>
                        <p:par>
                          <p:cTn id="7" fill="hold">
                            <p:stCondLst>
                              <p:cond delay="3000"/>
                            </p:stCondLst>
                            <p:childTnLst>
                              <p:par>
                                <p:cTn id="8" presetID="10"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9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FIRST_PUBLISH" val="1"/>
  <p:tag name="ISPRING_LMS_API_VERSION" val="SCORM 1.2"/>
  <p:tag name="ISPRING_ULTRA_SCORM_COURSE_ID" val="B5BB5C3B-76DE-4390-B028-067B3AE402BB"/>
  <p:tag name="ISPRING_CMI5_LAUNCH_METHOD" val="any window"/>
  <p:tag name="ISPRINGCLOUDFOLDERID" val="1"/>
  <p:tag name="ISPRINGONLINEFOLDERID" val="1"/>
  <p:tag name="ISPRING_SCORM_RATE_SLIDES" val="0"/>
  <p:tag name="ISPRING_CURRENT_PLAYER_ID" val="universal"/>
  <p:tag name="ISPRING_SCORM_ENDPOINT" val="&lt;endpoint&gt;&lt;enable&gt;0&lt;/enable&gt;&lt;lrs&gt;http://&lt;/lrs&gt;&lt;auth&gt;0&lt;/auth&gt;&lt;login&gt;&lt;/login&gt;&lt;password&gt;&lt;/password&gt;&lt;key&gt;&lt;/key&gt;&lt;name&gt;&lt;/name&gt;&lt;email&gt;&lt;/email&gt;&lt;/endpoint&gt;&#10;"/>
  <p:tag name="ISPRING_OUTPUT_FOLDER" val="[[&quot;=\uFFFD\uFFFD\uFFFD{856D28F2-DBF9-4BC7-B426-1D46E6575219}&quot;,&quot;C:\\Users\\strat\\Downloads&quot;]]"/>
  <p:tag name="ISPRING_RESOURCE_FOLDER" val="C:\Users\strat\Downloads\SiSo\"/>
  <p:tag name="ISPRING_PRESENTATION_PATH" val="C:\Users\strat\Downloads\SiSo.pptx"/>
  <p:tag name="ISPRING_SCREEN_RECS_UPDATED" val="C:\Users\strat\Downloads\SiSo\"/>
  <p:tag name="ISPRING_SCORM_PASSING_SCORE" val="80.000000"/>
  <p:tag name="ISPRING_UUID" val="{2D21BEEE-3409-4442-BF1C-5B7FCD7212B4}"/>
  <p:tag name="ISPRING_ULTRA_SCORM_LESSON_TITLE" val="SistemaSolar"/>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TRUE&quot;,&quot;language&quot;:&quot;ES&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FolderId&quot;:&quot;1&quot;}}"/>
  <p:tag name="ISPRING_ULTRA_SCORM_COURCE_TITLE" val="final"/>
  <p:tag name="ISPRING_PRESENTATION_TITLE" val="final"/>
</p:tagLst>
</file>

<file path=ppt/tags/tag10.xml><?xml version="1.0" encoding="utf-8"?>
<p:tagLst xmlns:a="http://schemas.openxmlformats.org/drawingml/2006/main" xmlns:r="http://schemas.openxmlformats.org/officeDocument/2006/relationships" xmlns:p="http://schemas.openxmlformats.org/presentationml/2006/main">
  <p:tag name="GENSWF_SLIDE_TITLE" val="4 outer planets. Gas giants."/>
  <p:tag name="ISPRING_SLIDE_INDENT_LEVEL" val="0"/>
  <p:tag name="ISPRING_SLIDE_ID" val="{BC669242-8C8D-4E80-B00A-0DF577701560}"/>
  <p:tag name="TIMING" val="|0.001|2|1.9"/>
  <p:tag name="ISPRING_CUSTOM_TIMING_USED" val="1"/>
  <p:tag name="GENSWF_ADVANCE_TIME" val="5.70"/>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GENSWF_SLIDE_UID" val="{D4CC6353-0722-4E91-8B52-58B0C96ABFD5}:265"/>
</p:tagLst>
</file>

<file path=ppt/tags/tag11.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GENSWF_SLIDE_UID" val="{C7DD559D-2251-48D7-BCA9-A737873D5912}:266"/>
  <p:tag name="ISPRING_QUIZ_FULL_PATH" val="C:\Users\strat\Downloads\quiz\quiz1.quiz"/>
  <p:tag name="ISPRING_QUIZ_RELATIVE_PATH" val="quiz\quiz1.quiz"/>
</p:tagLst>
</file>

<file path=ppt/tags/tag2.xml><?xml version="1.0" encoding="utf-8"?>
<p:tagLst xmlns:a="http://schemas.openxmlformats.org/drawingml/2006/main" xmlns:r="http://schemas.openxmlformats.org/officeDocument/2006/relationships" xmlns:p="http://schemas.openxmlformats.org/presentationml/2006/main">
  <p:tag name="GENSWF_SLIDE_TITLE" val="Solar System Course. Title page"/>
  <p:tag name="ISPRING_SLIDE_INDENT_LEVEL" val="0"/>
  <p:tag name="ISPRING_SLIDE_ID" val="{DADD3FBF-E4EF-4BB4-917D-7336DAAE9E3C}"/>
  <p:tag name="ISPRING_CUSTOM_TIMING_USED" val="1"/>
  <p:tag name="GENSWF_ADVANCE_TIME" val="0.00"/>
  <p:tag name="GENSWF_SLIDE_UID" val="{A7B271BF-7F22-4261-8698-FE64BAA2FBA9}:257"/>
</p:tagLst>
</file>

<file path=ppt/tags/tag3.xml><?xml version="1.0" encoding="utf-8"?>
<p:tagLst xmlns:a="http://schemas.openxmlformats.org/drawingml/2006/main" xmlns:r="http://schemas.openxmlformats.org/officeDocument/2006/relationships" xmlns:p="http://schemas.openxmlformats.org/presentationml/2006/main">
  <p:tag name="GENSWF_SLIDE_TITLE" val="Overview. Some facts about Solar System"/>
  <p:tag name="ISPRING_SLIDE_INDENT_LEVEL" val="0"/>
  <p:tag name="ISPRING_SLIDE_ID" val="{407B43B0-7D84-4FF5-96EE-1AE281A73FDC}"/>
  <p:tag name="TIMING" val="|0.001"/>
  <p:tag name="ISPRING_CUSTOM_TIMING_USED" val="1"/>
  <p:tag name="GENSWF_ADVANCE_TIME" val="2.70"/>
  <p:tag name="GENSWF_SLIDE_UID" val="{6654C274-B980-416B-B713-13CCE52EBB17}:258"/>
</p:tagLst>
</file>

<file path=ppt/tags/tag4.xml><?xml version="1.0" encoding="utf-8"?>
<p:tagLst xmlns:a="http://schemas.openxmlformats.org/drawingml/2006/main" xmlns:r="http://schemas.openxmlformats.org/officeDocument/2006/relationships" xmlns:p="http://schemas.openxmlformats.org/presentationml/2006/main">
  <p:tag name="GENSWF_SLIDE_TITLE" val="4 terrestrial planets"/>
  <p:tag name="ISPRING_SLIDE_INDENT_LEVEL" val="0"/>
  <p:tag name="ISPRING_SLIDE_ID" val="{66AADDF8-77C4-4AB8-8399-ED00D2D00B29}"/>
  <p:tag name="TIMING" val="|0.001|0.5|0.5|0.5|0.5|0.5|2|2"/>
  <p:tag name="ISPRING_CUSTOM_TIMING_USED" val="1"/>
  <p:tag name="GENSWF_ADVANCE_TIME" val="8.70"/>
  <p:tag name="GENSWF_SLIDE_UID" val="{62204391-309B-4F5A-9E0C-BCCFAF1E6DCE}:259"/>
</p:tagLst>
</file>

<file path=ppt/tags/tag5.xml><?xml version="1.0" encoding="utf-8"?>
<p:tagLst xmlns:a="http://schemas.openxmlformats.org/drawingml/2006/main" xmlns:r="http://schemas.openxmlformats.org/officeDocument/2006/relationships" xmlns:p="http://schemas.openxmlformats.org/presentationml/2006/main">
  <p:tag name="GENSWF_SLIDE_TITLE" val="4 terrestrial planets. 2 part"/>
  <p:tag name="ISPRING_SLIDE_INDENT_LEVEL" val="0"/>
  <p:tag name="ISPRING_SLIDE_ID" val="{CBFA5ED4-69E9-4C59-9810-362AE8C000A3}"/>
  <p:tag name="TIMING" val="|0.001|2|0.7|0.9|1.1"/>
  <p:tag name="ISPRING_CUSTOM_TIMING_USED" val="1"/>
  <p:tag name="GENSWF_ADVANCE_TIME" val="6.00"/>
  <p:tag name="GENSWF_SLIDE_UID" val="{199E2AA6-E148-41E7-8AC6-A047FB0D37A6}:260"/>
</p:tagLst>
</file>

<file path=ppt/tags/tag6.xml><?xml version="1.0" encoding="utf-8"?>
<p:tagLst xmlns:a="http://schemas.openxmlformats.org/drawingml/2006/main" xmlns:r="http://schemas.openxmlformats.org/officeDocument/2006/relationships" xmlns:p="http://schemas.openxmlformats.org/presentationml/2006/main">
  <p:tag name="GENSWF_SLIDE_TITLE" val="Mercury. Common information"/>
  <p:tag name="ISPRING_SLIDE_INDENT_LEVEL" val="0"/>
  <p:tag name="ISPRING_SLIDE_ID" val="{2CC8B61D-D2E8-42E2-93A4-B298347BFCAB}"/>
  <p:tag name="TIMING" val="|0.001|1"/>
  <p:tag name="ISPRING_CUSTOM_TIMING_USED" val="1"/>
  <p:tag name="GENSWF_ADVANCE_TIME" val="1.50"/>
  <p:tag name="GENSWF_SLIDE_UID" val="{C27D337D-3096-40B0-AC49-11FD6A747B8F}:261"/>
</p:tagLst>
</file>

<file path=ppt/tags/tag7.xml><?xml version="1.0" encoding="utf-8"?>
<p:tagLst xmlns:a="http://schemas.openxmlformats.org/drawingml/2006/main" xmlns:r="http://schemas.openxmlformats.org/officeDocument/2006/relationships" xmlns:p="http://schemas.openxmlformats.org/presentationml/2006/main">
  <p:tag name="GENSWF_SLIDE_TITLE" val="Venus. Common information"/>
  <p:tag name="ISPRING_SLIDE_INDENT_LEVEL" val="0"/>
  <p:tag name="ISPRING_SLIDE_ID" val="{F758D891-FBEE-4814-99CD-5E53364A0176}"/>
  <p:tag name="TIMING" val="|0.001|1"/>
  <p:tag name="ISPRING_CUSTOM_TIMING_USED" val="1"/>
  <p:tag name="GENSWF_ADVANCE_TIME" val="1.50"/>
  <p:tag name="GENSWF_SLIDE_UID" val="{4E642D76-0063-40B8-A1B8-870239A705C0}:262"/>
</p:tagLst>
</file>

<file path=ppt/tags/tag8.xml><?xml version="1.0" encoding="utf-8"?>
<p:tagLst xmlns:a="http://schemas.openxmlformats.org/drawingml/2006/main" xmlns:r="http://schemas.openxmlformats.org/officeDocument/2006/relationships" xmlns:p="http://schemas.openxmlformats.org/presentationml/2006/main">
  <p:tag name="GENSWF_SLIDE_TITLE" val="Earth. Common information"/>
  <p:tag name="ISPRING_SLIDE_INDENT_LEVEL" val="0"/>
  <p:tag name="ISPRING_SLIDE_ID" val="{65F2F87F-F0B0-4221-A801-793F97E104A4}"/>
  <p:tag name="TIMING" val="|0.001|0.5"/>
  <p:tag name="ISPRING_CUSTOM_TIMING_USED" val="1"/>
  <p:tag name="GENSWF_ADVANCE_TIME" val="1.50"/>
  <p:tag name="GENSWF_SLIDE_UID" val="{AEE175A5-087A-46EE-9093-D53BC65D83E3}:263"/>
</p:tagLst>
</file>

<file path=ppt/tags/tag9.xml><?xml version="1.0" encoding="utf-8"?>
<p:tagLst xmlns:a="http://schemas.openxmlformats.org/drawingml/2006/main" xmlns:r="http://schemas.openxmlformats.org/officeDocument/2006/relationships" xmlns:p="http://schemas.openxmlformats.org/presentationml/2006/main">
  <p:tag name="GENSWF_SLIDE_TITLE" val="Mars. Common information"/>
  <p:tag name="ISPRING_SLIDE_INDENT_LEVEL" val="0"/>
  <p:tag name="ISPRING_SLIDE_ID" val="{7E50C09D-926C-4BAD-ABBB-4BBCC4C15681}"/>
  <p:tag name="TIMING" val="|0.001|1"/>
  <p:tag name="ISPRING_CUSTOM_TIMING_USED" val="1"/>
  <p:tag name="GENSWF_ADVANCE_TIME" val="1.50"/>
  <p:tag name="GENSWF_SLIDE_UID" val="{582B66BE-2485-436A-A8EE-2DC604F4ABAA}:2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6EF61F5063BF7458D22062343DB7EE0" ma:contentTypeVersion="5" ma:contentTypeDescription="Crear nuevo documento." ma:contentTypeScope="" ma:versionID="a8a654a7a51227416d2686dbe87056f5">
  <xsd:schema xmlns:xsd="http://www.w3.org/2001/XMLSchema" xmlns:xs="http://www.w3.org/2001/XMLSchema" xmlns:p="http://schemas.microsoft.com/office/2006/metadata/properties" xmlns:ns2="902c0af9-5f61-4f5b-b8e4-dd4f369341a0" targetNamespace="http://schemas.microsoft.com/office/2006/metadata/properties" ma:root="true" ma:fieldsID="ddddad36a81fca11acce7a64418dac02" ns2:_="">
    <xsd:import namespace="902c0af9-5f61-4f5b-b8e4-dd4f369341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2c0af9-5f61-4f5b-b8e4-dd4f36934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F8E6652-F0D7-497F-853E-012D4370DD8E}"/>
</file>

<file path=customXml/itemProps2.xml><?xml version="1.0" encoding="utf-8"?>
<ds:datastoreItem xmlns:ds="http://schemas.openxmlformats.org/officeDocument/2006/customXml" ds:itemID="{7C38C263-205D-4EEE-9B15-ADAE7C3F885F}"/>
</file>

<file path=customXml/itemProps3.xml><?xml version="1.0" encoding="utf-8"?>
<ds:datastoreItem xmlns:ds="http://schemas.openxmlformats.org/officeDocument/2006/customXml" ds:itemID="{25A4C099-95EF-4F4F-9884-C7D2142155C8}"/>
</file>

<file path=docProps/app.xml><?xml version="1.0" encoding="utf-8"?>
<Properties xmlns="http://schemas.openxmlformats.org/officeDocument/2006/extended-properties" xmlns:vt="http://schemas.openxmlformats.org/officeDocument/2006/docPropsVTypes">
  <TotalTime>66</TotalTime>
  <Words>812</Words>
  <Application>Microsoft Office PowerPoint</Application>
  <PresentationFormat>Panorámica</PresentationFormat>
  <Paragraphs>56</Paragraphs>
  <Slides>10</Slides>
  <Notes>10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Arial</vt:lpstr>
      <vt:lpstr>Calibri</vt:lpstr>
      <vt:lpstr>Candara</vt:lpstr>
      <vt:lpstr>Segoe UI</vt:lpstr>
      <vt:lpstr>Segoe UI Semibold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dc:title>
  <dc:creator>Hernandez Cervantes Zoe Marlene</dc:creator>
  <cp:lastModifiedBy>Hernandez Cervantes Zoe Marlene</cp:lastModifiedBy>
  <cp:revision>21</cp:revision>
  <dcterms:created xsi:type="dcterms:W3CDTF">2022-01-03T08:52:08Z</dcterms:created>
  <dcterms:modified xsi:type="dcterms:W3CDTF">2022-01-03T10:12:58Z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0x01010016EF61F5063BF7458D22062343DB7EE0</vt:lpwstr>
  </property>
</Properties>
</file>