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Ubuntu"/>
      <p:regular r:id="rId19"/>
      <p:bold r:id="rId20"/>
      <p:italic r:id="rId21"/>
      <p:boldItalic r:id="rId22"/>
    </p:embeddedFont>
    <p:embeddedFont>
      <p:font typeface="PT Sans Narrow"/>
      <p:regular r:id="rId23"/>
      <p:bold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Barlow Condensed"/>
      <p:regular r:id="rId29"/>
      <p:bold r:id="rId30"/>
      <p:italic r:id="rId31"/>
      <p:boldItalic r:id="rId32"/>
    </p:embeddedFont>
    <p:embeddedFont>
      <p:font typeface="Homemade Appl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.fntdata"/><Relationship Id="rId22" Type="http://schemas.openxmlformats.org/officeDocument/2006/relationships/font" Target="fonts/Ubuntu-boldItalic.fntdata"/><Relationship Id="rId21" Type="http://schemas.openxmlformats.org/officeDocument/2006/relationships/font" Target="fonts/Ubuntu-italic.fntdata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Condense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Condensed-italic.fntdata"/><Relationship Id="rId30" Type="http://schemas.openxmlformats.org/officeDocument/2006/relationships/font" Target="fonts/BarlowCondensed-bold.fntdata"/><Relationship Id="rId11" Type="http://schemas.openxmlformats.org/officeDocument/2006/relationships/slide" Target="slides/slide5.xml"/><Relationship Id="rId33" Type="http://schemas.openxmlformats.org/officeDocument/2006/relationships/font" Target="fonts/HomemadeApple-regular.fntdata"/><Relationship Id="rId10" Type="http://schemas.openxmlformats.org/officeDocument/2006/relationships/slide" Target="slides/slide4.xml"/><Relationship Id="rId32" Type="http://schemas.openxmlformats.org/officeDocument/2006/relationships/font" Target="fonts/BarlowCondense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Ubuntu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b3705514d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b3705514d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b3705514d_0_1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b3705514d_0_1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Cognate: words from different </a:t>
            </a:r>
            <a:r>
              <a:rPr lang="en"/>
              <a:t>languages</a:t>
            </a:r>
            <a:r>
              <a:rPr lang="en"/>
              <a:t> that share a same root word ex. family and familia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b3705514d_0_1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b3705514d_0_1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b3705514d_0_1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b3705514d_0_1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b3705514d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b3705514d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b3705514d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b3705514d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b3705514d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b3705514d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b3705514d_0_1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b3705514d_0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b3705514d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b3705514d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 can change in only certain ways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symbols in related languages appear with similar distributions within words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ex. a /b/ sound from a parent language may be substituted for a /p/ sound but is less likely to have a /k/ sound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Phonetic sounds of languages are pretty much the same now as they were back then,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monotonic(of a function) = function does not change from increasing to decreasing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characters of known tokens do not map to the same lost token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de888f3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de888f3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dd55a7e9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dd55a7e9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b3705514d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b3705514d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 = characters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Matched spans = spans of lost </a:t>
            </a:r>
            <a:r>
              <a:rPr lang="en"/>
              <a:t>language</a:t>
            </a:r>
            <a:r>
              <a:rPr lang="en"/>
              <a:t> that map to chars of known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Unmatched spans = spans of lost language that do not map to chars of known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tokens =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cognates = </a:t>
            </a:r>
            <a:r>
              <a:rPr lang="en">
                <a:solidFill>
                  <a:schemeClr val="dk1"/>
                </a:solidFill>
              </a:rPr>
              <a:t>words from different languages that share a same root word ex. family and familia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3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4.png"/><Relationship Id="rId12" Type="http://schemas.openxmlformats.org/officeDocument/2006/relationships/image" Target="../media/image1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4475242" y="723544"/>
            <a:ext cx="4668900" cy="44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2310369" y="1900163"/>
            <a:ext cx="41718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310369" y="3863100"/>
            <a:ext cx="512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8933646" y="3175238"/>
            <a:ext cx="217800" cy="196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217800" cy="196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4475242" y="723544"/>
            <a:ext cx="4668900" cy="44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8933646" y="3175238"/>
            <a:ext cx="217800" cy="196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0" y="0"/>
            <a:ext cx="217800" cy="196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2449550" y="1234706"/>
            <a:ext cx="4070100" cy="3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 flipH="1">
            <a:off x="3737400" y="4581506"/>
            <a:ext cx="5406600" cy="56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6"/>
          <p:cNvSpPr/>
          <p:nvPr/>
        </p:nvSpPr>
        <p:spPr>
          <a:xfrm flipH="1">
            <a:off x="7165" y="723506"/>
            <a:ext cx="1568700" cy="44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 flipH="1">
            <a:off x="-2" y="3175200"/>
            <a:ext cx="217800" cy="196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1987761" y="502181"/>
            <a:ext cx="68448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987761" y="2067710"/>
            <a:ext cx="6844800" cy="25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/>
        </p:nvSpPr>
        <p:spPr>
          <a:xfrm rot="5400000">
            <a:off x="-509477" y="4629694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 flipH="1">
            <a:off x="7186" y="-94"/>
            <a:ext cx="1390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1754363" y="458775"/>
            <a:ext cx="639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754363" y="1722244"/>
            <a:ext cx="3322800" cy="28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5509664" y="1722244"/>
            <a:ext cx="3322800" cy="28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/>
          <p:nvPr/>
        </p:nvSpPr>
        <p:spPr>
          <a:xfrm flipH="1">
            <a:off x="-2" y="3175200"/>
            <a:ext cx="217800" cy="196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8926202" y="-94"/>
            <a:ext cx="217800" cy="19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 rot="5400000">
            <a:off x="-509477" y="4629694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1548415" y="-23944"/>
            <a:ext cx="75885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8926202" y="-23894"/>
            <a:ext cx="217800" cy="104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601063" y="1900725"/>
            <a:ext cx="2509500" cy="26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3436970" y="1900725"/>
            <a:ext cx="2509500" cy="26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3" type="body"/>
          </p:nvPr>
        </p:nvSpPr>
        <p:spPr>
          <a:xfrm>
            <a:off x="6272890" y="1900725"/>
            <a:ext cx="2509500" cy="26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3" name="Google Shape;93;p18"/>
          <p:cNvSpPr/>
          <p:nvPr/>
        </p:nvSpPr>
        <p:spPr>
          <a:xfrm>
            <a:off x="0" y="4101968"/>
            <a:ext cx="217800" cy="10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 rot="5400000">
            <a:off x="-509477" y="4629694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8926202" y="-23876"/>
            <a:ext cx="217800" cy="290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0" y="2171844"/>
            <a:ext cx="217800" cy="29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 rot="5400000">
            <a:off x="-509477" y="4629694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 flipH="1">
            <a:off x="10711" y="2312625"/>
            <a:ext cx="6851100" cy="287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860901" y="565013"/>
            <a:ext cx="4949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860901" y="1399013"/>
            <a:ext cx="4949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0" y="2312625"/>
            <a:ext cx="217800" cy="287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 rot="5400000">
            <a:off x="-509477" y="4629694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ONE_COLUMN_TEXT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2282189" y="2266875"/>
            <a:ext cx="6851100" cy="287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 flipH="1">
            <a:off x="8926200" y="2266875"/>
            <a:ext cx="217800" cy="287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428374" y="1077338"/>
            <a:ext cx="8245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2597692" y="2649863"/>
            <a:ext cx="6204900" cy="19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0" y="0"/>
            <a:ext cx="217800" cy="19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 flipH="1">
            <a:off x="7302" y="723544"/>
            <a:ext cx="4668900" cy="44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/>
          <p:nvPr/>
        </p:nvSpPr>
        <p:spPr>
          <a:xfrm flipH="1">
            <a:off x="-2" y="3175238"/>
            <a:ext cx="217800" cy="196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 flipH="1">
            <a:off x="8933644" y="0"/>
            <a:ext cx="217800" cy="196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1767112" y="381506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 txBox="1"/>
          <p:nvPr/>
        </p:nvSpPr>
        <p:spPr>
          <a:xfrm rot="5400000">
            <a:off x="-509477" y="4629694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0" y="0"/>
            <a:ext cx="217800" cy="19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367065" y="2480081"/>
            <a:ext cx="5973000" cy="1467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or process">
  <p:cSld name="BLANK_4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110206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311697" y="1158994"/>
            <a:ext cx="2024400" cy="3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2610461" y="1654096"/>
            <a:ext cx="1499700" cy="30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68300" lvl="1" marL="914400" rtl="0" algn="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 algn="r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 algn="r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 algn="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 algn="r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 algn="r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 algn="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 algn="r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2" type="subTitle"/>
          </p:nvPr>
        </p:nvSpPr>
        <p:spPr>
          <a:xfrm>
            <a:off x="2610461" y="960206"/>
            <a:ext cx="14997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133" name="Google Shape;133;p25"/>
          <p:cNvSpPr txBox="1"/>
          <p:nvPr>
            <p:ph idx="3" type="body"/>
          </p:nvPr>
        </p:nvSpPr>
        <p:spPr>
          <a:xfrm>
            <a:off x="4205964" y="1654096"/>
            <a:ext cx="1499700" cy="30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68300" lvl="1" marL="914400" rtl="0" algn="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 algn="r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 algn="r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 algn="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 algn="r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 algn="r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 algn="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 algn="r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4" type="subTitle"/>
          </p:nvPr>
        </p:nvSpPr>
        <p:spPr>
          <a:xfrm>
            <a:off x="4205964" y="960206"/>
            <a:ext cx="14997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135" name="Google Shape;135;p25"/>
          <p:cNvSpPr txBox="1"/>
          <p:nvPr>
            <p:ph idx="5" type="body"/>
          </p:nvPr>
        </p:nvSpPr>
        <p:spPr>
          <a:xfrm>
            <a:off x="5801467" y="1654096"/>
            <a:ext cx="1499700" cy="30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68300" lvl="1" marL="914400" rtl="0" algn="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 algn="r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 algn="r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 algn="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 algn="r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 algn="r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 algn="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 algn="r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6" type="subTitle"/>
          </p:nvPr>
        </p:nvSpPr>
        <p:spPr>
          <a:xfrm>
            <a:off x="5801467" y="960206"/>
            <a:ext cx="14997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137" name="Google Shape;137;p25"/>
          <p:cNvSpPr txBox="1"/>
          <p:nvPr>
            <p:ph idx="7" type="body"/>
          </p:nvPr>
        </p:nvSpPr>
        <p:spPr>
          <a:xfrm>
            <a:off x="7396970" y="1654096"/>
            <a:ext cx="1499700" cy="30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68300" lvl="1" marL="914400" rtl="0" algn="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 algn="r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 algn="r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 algn="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 algn="r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 algn="r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 algn="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 algn="r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8" type="subTitle"/>
          </p:nvPr>
        </p:nvSpPr>
        <p:spPr>
          <a:xfrm>
            <a:off x="7396970" y="960206"/>
            <a:ext cx="14997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139" name="Google Shape;139;p25"/>
          <p:cNvSpPr/>
          <p:nvPr/>
        </p:nvSpPr>
        <p:spPr>
          <a:xfrm>
            <a:off x="3008032" y="-23869"/>
            <a:ext cx="6135900" cy="25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0" y="3795844"/>
            <a:ext cx="8110200" cy="13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0" y="829444"/>
            <a:ext cx="217800" cy="43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 rot="5400000">
            <a:off x="-509477" y="4629694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LANK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4475242" y="-56"/>
            <a:ext cx="4668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8933646" y="3175238"/>
            <a:ext cx="217800" cy="196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/>
          <p:nvPr/>
        </p:nvSpPr>
        <p:spPr>
          <a:xfrm>
            <a:off x="0" y="0"/>
            <a:ext cx="217800" cy="196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6"/>
          <p:cNvSpPr txBox="1"/>
          <p:nvPr>
            <p:ph type="title"/>
          </p:nvPr>
        </p:nvSpPr>
        <p:spPr>
          <a:xfrm>
            <a:off x="2122835" y="842625"/>
            <a:ext cx="5492100" cy="3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2282189" y="3191344"/>
            <a:ext cx="6851100" cy="19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/>
          <p:nvPr/>
        </p:nvSpPr>
        <p:spPr>
          <a:xfrm flipH="1">
            <a:off x="8926200" y="3191344"/>
            <a:ext cx="217800" cy="19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292968" y="386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4" name="Google Shape;154;p27"/>
          <p:cNvSpPr txBox="1"/>
          <p:nvPr>
            <p:ph idx="1" type="subTitle"/>
          </p:nvPr>
        </p:nvSpPr>
        <p:spPr>
          <a:xfrm>
            <a:off x="292968" y="195632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27"/>
          <p:cNvSpPr/>
          <p:nvPr/>
        </p:nvSpPr>
        <p:spPr>
          <a:xfrm>
            <a:off x="0" y="0"/>
            <a:ext cx="217800" cy="19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/>
          <p:nvPr/>
        </p:nvSpPr>
        <p:spPr>
          <a:xfrm>
            <a:off x="3008032" y="-23869"/>
            <a:ext cx="6135900" cy="25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59" name="Google Shape;159;p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0" name="Google Shape;160;p28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28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22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0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3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62" name="Google Shape;162;p28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63" name="Google Shape;163;p28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8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8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8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8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T Sans Narrow"/>
              <a:buNone/>
              <a:defRPr b="1" sz="5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T Sans Narrow"/>
              <a:buNone/>
              <a:defRPr b="1" sz="5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T Sans Narrow"/>
              <a:buNone/>
              <a:defRPr b="1" sz="5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T Sans Narrow"/>
              <a:buNone/>
              <a:defRPr b="1" sz="5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T Sans Narrow"/>
              <a:buNone/>
              <a:defRPr b="1" sz="5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T Sans Narrow"/>
              <a:buNone/>
              <a:defRPr b="1" sz="5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T Sans Narrow"/>
              <a:buNone/>
              <a:defRPr b="1" sz="5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T Sans Narrow"/>
              <a:buNone/>
              <a:defRPr b="1" sz="5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T Sans Narrow"/>
              <a:buNone/>
              <a:defRPr b="1" sz="5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T Sans Narrow"/>
              <a:buChar char="●"/>
              <a:defRPr sz="2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-3683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T Sans Narrow"/>
              <a:buChar char="○"/>
              <a:defRPr sz="2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-3683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T Sans Narrow"/>
              <a:buChar char="■"/>
              <a:defRPr sz="2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-3683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T Sans Narrow"/>
              <a:buChar char="●"/>
              <a:defRPr sz="2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-3683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T Sans Narrow"/>
              <a:buChar char="○"/>
              <a:defRPr sz="2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-3683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T Sans Narrow"/>
              <a:buChar char="■"/>
              <a:defRPr sz="2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-3683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T Sans Narrow"/>
              <a:buChar char="●"/>
              <a:defRPr sz="2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-3683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T Sans Narrow"/>
              <a:buChar char="○"/>
              <a:defRPr sz="2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-3683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200"/>
              <a:buFont typeface="PT Sans Narrow"/>
              <a:buChar char="■"/>
              <a:defRPr sz="2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 rot="5400000">
            <a:off x="-509477" y="4629694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lidesmania.com/" TargetMode="External"/><Relationship Id="rId4" Type="http://schemas.openxmlformats.org/officeDocument/2006/relationships/hyperlink" Target="http://people.csail.mit.edu/j_luo/assets/publications/DecipherUnsegmented.pdf" TargetMode="External"/><Relationship Id="rId5" Type="http://schemas.openxmlformats.org/officeDocument/2006/relationships/hyperlink" Target="https://news.mit.edu/2020/translating-lost-languages-using-machine-learning-1021" TargetMode="External"/><Relationship Id="rId6" Type="http://schemas.openxmlformats.org/officeDocument/2006/relationships/hyperlink" Target="https://www.technologyreview.com/2019/07/01/65601/machine-learning-has-been-used-to-automatically-translate-long-lost-languag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ctrTitle"/>
          </p:nvPr>
        </p:nvSpPr>
        <p:spPr>
          <a:xfrm>
            <a:off x="2310375" y="1494575"/>
            <a:ext cx="4171800" cy="24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Translating Lost Languages with Machine Learning</a:t>
            </a:r>
            <a:endParaRPr/>
          </a:p>
        </p:txBody>
      </p:sp>
      <p:sp>
        <p:nvSpPr>
          <p:cNvPr id="173" name="Google Shape;173;p29"/>
          <p:cNvSpPr txBox="1"/>
          <p:nvPr>
            <p:ph idx="1" type="subTitle"/>
          </p:nvPr>
        </p:nvSpPr>
        <p:spPr>
          <a:xfrm>
            <a:off x="2310370" y="3805950"/>
            <a:ext cx="51291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Derrick and Belle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/>
          <p:nvPr/>
        </p:nvSpPr>
        <p:spPr>
          <a:xfrm>
            <a:off x="0" y="4207700"/>
            <a:ext cx="249000" cy="86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43250" y="495750"/>
            <a:ext cx="3813900" cy="8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APPLICATIONS</a:t>
            </a:r>
            <a:endParaRPr sz="5200"/>
          </a:p>
        </p:txBody>
      </p:sp>
      <p:sp>
        <p:nvSpPr>
          <p:cNvPr id="248" name="Google Shape;248;p38"/>
          <p:cNvSpPr txBox="1"/>
          <p:nvPr>
            <p:ph idx="1" type="subTitle"/>
          </p:nvPr>
        </p:nvSpPr>
        <p:spPr>
          <a:xfrm>
            <a:off x="441425" y="1395500"/>
            <a:ext cx="7861500" cy="15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Deciphering unknown languages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Learning about unknown phonetic sounds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phonetic value of lost characters can be mapped to known cognates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Better cognate detection</a:t>
            </a:r>
            <a:endParaRPr sz="2000"/>
          </a:p>
        </p:txBody>
      </p:sp>
      <p:sp>
        <p:nvSpPr>
          <p:cNvPr id="249" name="Google Shape;249;p38"/>
          <p:cNvSpPr/>
          <p:nvPr/>
        </p:nvSpPr>
        <p:spPr>
          <a:xfrm>
            <a:off x="0" y="4012475"/>
            <a:ext cx="249000" cy="113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598850" y="998306"/>
            <a:ext cx="5492100" cy="3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55" name="Google Shape;255;p39"/>
          <p:cNvSpPr/>
          <p:nvPr/>
        </p:nvSpPr>
        <p:spPr>
          <a:xfrm>
            <a:off x="0" y="4012475"/>
            <a:ext cx="249000" cy="113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645669" y="423759"/>
            <a:ext cx="3711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CREDITS.</a:t>
            </a:r>
            <a:endParaRPr/>
          </a:p>
        </p:txBody>
      </p:sp>
      <p:sp>
        <p:nvSpPr>
          <p:cNvPr id="261" name="Google Shape;261;p40"/>
          <p:cNvSpPr txBox="1"/>
          <p:nvPr>
            <p:ph idx="1" type="body"/>
          </p:nvPr>
        </p:nvSpPr>
        <p:spPr>
          <a:xfrm>
            <a:off x="645675" y="990450"/>
            <a:ext cx="8012100" cy="27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Presentation Template: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SlidesMania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http://people.csail.mit.edu/j_luo/assets/publications/DecipherUnsegmented.pdf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https://news.mit.edu/2020/translating-lost-languages-using-machine-learning-1021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https://www.technologyreview.com/2019/07/01/65601/machine-learning-has-been-used-to-automatically-translate-long-lost-languages/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2" name="Google Shape;262;p40"/>
          <p:cNvSpPr/>
          <p:nvPr/>
        </p:nvSpPr>
        <p:spPr>
          <a:xfrm>
            <a:off x="0" y="4207700"/>
            <a:ext cx="195300" cy="868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499900" y="3617800"/>
            <a:ext cx="4980300" cy="1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en" sz="1900"/>
              <a:t>d</a:t>
            </a:r>
            <a:r>
              <a:rPr lang="en" sz="1900"/>
              <a:t>ead languages are undeciphered</a:t>
            </a:r>
            <a:endParaRPr sz="1900"/>
          </a:p>
          <a:p>
            <a:pPr indent="-2984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en" sz="1900"/>
              <a:t>don’t know enough about their grammar, vocabulary, or syntax to understand the language</a:t>
            </a:r>
            <a:endParaRPr sz="1900"/>
          </a:p>
        </p:txBody>
      </p:sp>
      <p:sp>
        <p:nvSpPr>
          <p:cNvPr id="180" name="Google Shape;180;p30"/>
          <p:cNvSpPr txBox="1"/>
          <p:nvPr>
            <p:ph type="title"/>
          </p:nvPr>
        </p:nvSpPr>
        <p:spPr>
          <a:xfrm>
            <a:off x="499900" y="2571750"/>
            <a:ext cx="3000900" cy="10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imaginetryingtodecipheraforeignlanguagewrittenlikethis</a:t>
            </a:r>
            <a:endParaRPr sz="3000"/>
          </a:p>
        </p:txBody>
      </p:sp>
      <p:sp>
        <p:nvSpPr>
          <p:cNvPr id="181" name="Google Shape;181;p30"/>
          <p:cNvSpPr txBox="1"/>
          <p:nvPr/>
        </p:nvSpPr>
        <p:spPr>
          <a:xfrm>
            <a:off x="6491599" y="3654150"/>
            <a:ext cx="2250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11111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Photo by MIT News</a:t>
            </a:r>
            <a:endParaRPr sz="800">
              <a:solidFill>
                <a:srgbClr val="111111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11111"/>
              </a:solidFill>
              <a:highlight>
                <a:srgbClr val="F5F5F5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2" name="Google Shape;182;p30"/>
          <p:cNvSpPr/>
          <p:nvPr/>
        </p:nvSpPr>
        <p:spPr>
          <a:xfrm>
            <a:off x="0" y="4207700"/>
            <a:ext cx="195300" cy="868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373" y="114300"/>
            <a:ext cx="4578228" cy="34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428377" y="294975"/>
            <a:ext cx="8245800" cy="15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CUE MACHINE LEARNING</a:t>
            </a:r>
            <a:r>
              <a:rPr lang="en"/>
              <a:t>.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2584225" y="2437100"/>
            <a:ext cx="6030300" cy="25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relies on linguistic principles and constraints</a:t>
            </a:r>
            <a:endParaRPr sz="2100"/>
          </a:p>
          <a:p>
            <a:pPr indent="-3111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embeds sounds into a multidimensional space</a:t>
            </a:r>
            <a:endParaRPr sz="2100"/>
          </a:p>
          <a:p>
            <a:pPr indent="-3111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express lingual evolutions as computational </a:t>
            </a:r>
            <a:r>
              <a:rPr lang="en" sz="2100"/>
              <a:t>constraints</a:t>
            </a:r>
            <a:endParaRPr sz="2100"/>
          </a:p>
          <a:p>
            <a:pPr indent="-3111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model can segment words from the ancient language and map them to counterparts in another language</a:t>
            </a:r>
            <a:endParaRPr sz="2100"/>
          </a:p>
        </p:txBody>
      </p:sp>
      <p:sp>
        <p:nvSpPr>
          <p:cNvPr id="190" name="Google Shape;190;p31"/>
          <p:cNvSpPr/>
          <p:nvPr/>
        </p:nvSpPr>
        <p:spPr>
          <a:xfrm>
            <a:off x="0" y="4207700"/>
            <a:ext cx="249000" cy="86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/>
        </p:nvSpPr>
        <p:spPr>
          <a:xfrm>
            <a:off x="195300" y="161575"/>
            <a:ext cx="2632200" cy="18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WORDS AS VECTORS.</a:t>
            </a:r>
            <a:endParaRPr b="1" sz="52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6" name="Google Shape;196;p32"/>
          <p:cNvSpPr txBox="1"/>
          <p:nvPr>
            <p:ph type="title"/>
          </p:nvPr>
        </p:nvSpPr>
        <p:spPr>
          <a:xfrm>
            <a:off x="1872675" y="2414125"/>
            <a:ext cx="5237100" cy="1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♔ − 👨 + </a:t>
            </a:r>
            <a:r>
              <a:rPr lang="en" sz="5400">
                <a:solidFill>
                  <a:srgbClr val="FFCB25"/>
                </a:solidFill>
              </a:rPr>
              <a:t>👩</a:t>
            </a:r>
            <a:r>
              <a:rPr lang="en" sz="5400"/>
              <a:t> </a:t>
            </a:r>
            <a:r>
              <a:rPr lang="en" sz="5400">
                <a:solidFill>
                  <a:srgbClr val="000000"/>
                </a:solidFill>
              </a:rPr>
              <a:t>=</a:t>
            </a:r>
            <a:r>
              <a:rPr lang="en" sz="5400">
                <a:solidFill>
                  <a:srgbClr val="FFCB25"/>
                </a:solidFill>
              </a:rPr>
              <a:t> </a:t>
            </a:r>
            <a:r>
              <a:rPr lang="en" sz="5400">
                <a:solidFill>
                  <a:srgbClr val="000000"/>
                </a:solidFill>
              </a:rPr>
              <a:t>♕</a:t>
            </a:r>
            <a:endParaRPr sz="5400">
              <a:solidFill>
                <a:srgbClr val="000000"/>
              </a:solidFill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1872675" y="3334375"/>
            <a:ext cx="56880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4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KING  −   MAN   + WOMAN = QUEEN</a:t>
            </a:r>
            <a:endParaRPr sz="2600"/>
          </a:p>
        </p:txBody>
      </p:sp>
      <p:sp>
        <p:nvSpPr>
          <p:cNvPr id="198" name="Google Shape;198;p32"/>
          <p:cNvSpPr/>
          <p:nvPr/>
        </p:nvSpPr>
        <p:spPr>
          <a:xfrm>
            <a:off x="0" y="4207700"/>
            <a:ext cx="249000" cy="86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697" y="1158994"/>
            <a:ext cx="2253000" cy="3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THE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PROCESS.</a:t>
            </a:r>
            <a:endParaRPr sz="4500"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2610450" y="1882698"/>
            <a:ext cx="1499700" cy="16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map relations for a specific language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5" name="Google Shape;205;p33"/>
          <p:cNvSpPr txBox="1"/>
          <p:nvPr>
            <p:ph idx="2" type="subTitle"/>
          </p:nvPr>
        </p:nvSpPr>
        <p:spPr>
          <a:xfrm>
            <a:off x="2610461" y="1188806"/>
            <a:ext cx="1499700" cy="5979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3600"/>
              <a:t>1.</a:t>
            </a:r>
            <a:endParaRPr sz="3600"/>
          </a:p>
        </p:txBody>
      </p:sp>
      <p:sp>
        <p:nvSpPr>
          <p:cNvPr id="206" name="Google Shape;206;p33"/>
          <p:cNvSpPr txBox="1"/>
          <p:nvPr>
            <p:ph idx="3" type="body"/>
          </p:nvPr>
        </p:nvSpPr>
        <p:spPr>
          <a:xfrm>
            <a:off x="4205963" y="1882690"/>
            <a:ext cx="1499700" cy="21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machine scans the text to see how often each word appears next to every other word</a:t>
            </a:r>
            <a:endParaRPr sz="1600"/>
          </a:p>
        </p:txBody>
      </p:sp>
      <p:sp>
        <p:nvSpPr>
          <p:cNvPr id="207" name="Google Shape;207;p33"/>
          <p:cNvSpPr txBox="1"/>
          <p:nvPr>
            <p:ph idx="4" type="subTitle"/>
          </p:nvPr>
        </p:nvSpPr>
        <p:spPr>
          <a:xfrm>
            <a:off x="4205964" y="1188806"/>
            <a:ext cx="1499700" cy="5979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3600"/>
              <a:t>2.</a:t>
            </a:r>
            <a:endParaRPr sz="3600"/>
          </a:p>
        </p:txBody>
      </p:sp>
      <p:sp>
        <p:nvSpPr>
          <p:cNvPr id="208" name="Google Shape;208;p33"/>
          <p:cNvSpPr txBox="1"/>
          <p:nvPr>
            <p:ph idx="5" type="body"/>
          </p:nvPr>
        </p:nvSpPr>
        <p:spPr>
          <a:xfrm>
            <a:off x="5801466" y="1882690"/>
            <a:ext cx="1499700" cy="21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each word has a specific pattern that defines the word in a “multidimensional parameter space”</a:t>
            </a:r>
            <a:endParaRPr sz="1600"/>
          </a:p>
        </p:txBody>
      </p:sp>
      <p:sp>
        <p:nvSpPr>
          <p:cNvPr id="209" name="Google Shape;209;p33"/>
          <p:cNvSpPr txBox="1"/>
          <p:nvPr>
            <p:ph idx="6" type="subTitle"/>
          </p:nvPr>
        </p:nvSpPr>
        <p:spPr>
          <a:xfrm>
            <a:off x="5801467" y="1188806"/>
            <a:ext cx="1499700" cy="5979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3600"/>
              <a:t>3.</a:t>
            </a:r>
            <a:endParaRPr sz="3600"/>
          </a:p>
        </p:txBody>
      </p:sp>
      <p:sp>
        <p:nvSpPr>
          <p:cNvPr id="210" name="Google Shape;210;p33"/>
          <p:cNvSpPr txBox="1"/>
          <p:nvPr>
            <p:ph idx="7" type="body"/>
          </p:nvPr>
        </p:nvSpPr>
        <p:spPr>
          <a:xfrm>
            <a:off x="7396968" y="1882690"/>
            <a:ext cx="1499700" cy="21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vector acts as a constraint on how the word can appear in any translation the machine devises</a:t>
            </a:r>
            <a:endParaRPr sz="16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1" name="Google Shape;211;p33"/>
          <p:cNvSpPr txBox="1"/>
          <p:nvPr>
            <p:ph idx="8" type="subTitle"/>
          </p:nvPr>
        </p:nvSpPr>
        <p:spPr>
          <a:xfrm>
            <a:off x="7396970" y="1188806"/>
            <a:ext cx="1499700" cy="5979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3600"/>
              <a:t>4.</a:t>
            </a:r>
            <a:endParaRPr sz="3600"/>
          </a:p>
        </p:txBody>
      </p:sp>
      <p:sp>
        <p:nvSpPr>
          <p:cNvPr id="212" name="Google Shape;212;p33"/>
          <p:cNvSpPr/>
          <p:nvPr/>
        </p:nvSpPr>
        <p:spPr>
          <a:xfrm>
            <a:off x="0" y="4207700"/>
            <a:ext cx="195300" cy="868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1988400" y="199250"/>
            <a:ext cx="6015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LINGUAL CONSTRAINTS</a:t>
            </a:r>
            <a:endParaRPr sz="5000"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88325" y="1260975"/>
            <a:ext cx="6694200" cy="3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lang="en" sz="2300">
                <a:solidFill>
                  <a:schemeClr val="dk1"/>
                </a:solidFill>
              </a:rPr>
              <a:t>Regularity of sound change</a:t>
            </a:r>
            <a:endParaRPr sz="2100">
              <a:solidFill>
                <a:schemeClr val="dk1"/>
              </a:solidFill>
            </a:endParaRPr>
          </a:p>
          <a:p>
            <a:pPr indent="-3048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 sz="2000">
                <a:solidFill>
                  <a:schemeClr val="dk1"/>
                </a:solidFill>
              </a:rPr>
              <a:t>sounds mostly do not change significantly over time</a:t>
            </a:r>
            <a:endParaRPr sz="2000">
              <a:solidFill>
                <a:schemeClr val="dk1"/>
              </a:solidFill>
            </a:endParaRPr>
          </a:p>
          <a:p>
            <a:pPr indent="-323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lang="en" sz="2300">
                <a:solidFill>
                  <a:schemeClr val="dk1"/>
                </a:solidFill>
              </a:rPr>
              <a:t>preservation of sound</a:t>
            </a:r>
            <a:endParaRPr sz="2300">
              <a:solidFill>
                <a:schemeClr val="dk1"/>
              </a:solidFill>
            </a:endParaRPr>
          </a:p>
          <a:p>
            <a:pPr indent="-3048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 sz="2000">
                <a:solidFill>
                  <a:schemeClr val="dk1"/>
                </a:solidFill>
              </a:rPr>
              <a:t>sounds mostly do not disappear over time</a:t>
            </a:r>
            <a:endParaRPr sz="2000">
              <a:solidFill>
                <a:schemeClr val="dk1"/>
              </a:solidFill>
            </a:endParaRPr>
          </a:p>
          <a:p>
            <a:pPr indent="-323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lang="en" sz="2300">
                <a:solidFill>
                  <a:schemeClr val="dk1"/>
                </a:solidFill>
              </a:rPr>
              <a:t>monotonicity of alignment</a:t>
            </a:r>
            <a:endParaRPr sz="2300">
              <a:solidFill>
                <a:schemeClr val="dk1"/>
              </a:solidFill>
            </a:endParaRPr>
          </a:p>
          <a:p>
            <a:pPr indent="-3048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 sz="2000">
                <a:solidFill>
                  <a:schemeClr val="dk1"/>
                </a:solidFill>
              </a:rPr>
              <a:t>alignments of characters do not overlap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0" y="4012475"/>
            <a:ext cx="249000" cy="113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1898550" y="180650"/>
            <a:ext cx="575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PHONETIC PROXIMITY</a:t>
            </a:r>
            <a:endParaRPr/>
          </a:p>
        </p:txBody>
      </p:sp>
      <p:sp>
        <p:nvSpPr>
          <p:cNvPr id="225" name="Google Shape;225;p35"/>
          <p:cNvSpPr txBox="1"/>
          <p:nvPr>
            <p:ph idx="3" type="body"/>
          </p:nvPr>
        </p:nvSpPr>
        <p:spPr>
          <a:xfrm>
            <a:off x="445425" y="1237800"/>
            <a:ext cx="5182500" cy="3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International Phonetic Alphabet (IPA)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each char represented as a vector of phonological features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Model uses IPA to map unknown chars to known chars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vectors of each phonological feature</a:t>
            </a:r>
            <a:r>
              <a:rPr lang="en" sz="2000">
                <a:solidFill>
                  <a:schemeClr val="dk1"/>
                </a:solidFill>
              </a:rPr>
              <a:t> inserted into a space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chars with similar features are mapped together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650" y="1202750"/>
            <a:ext cx="3554125" cy="30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/>
          <p:nvPr/>
        </p:nvSpPr>
        <p:spPr>
          <a:xfrm>
            <a:off x="0" y="4012475"/>
            <a:ext cx="249000" cy="113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37" y="0"/>
            <a:ext cx="91502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6"/>
          <p:cNvSpPr txBox="1"/>
          <p:nvPr/>
        </p:nvSpPr>
        <p:spPr>
          <a:xfrm>
            <a:off x="673225" y="2975700"/>
            <a:ext cx="4713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PT Sans Narrow"/>
                <a:ea typeface="PT Sans Narrow"/>
                <a:cs typeface="PT Sans Narrow"/>
                <a:sym typeface="PT Sans Narrow"/>
              </a:rPr>
              <a:t>1.</a:t>
            </a:r>
            <a:endParaRPr b="1" sz="19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1822025" y="529400"/>
            <a:ext cx="4713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r>
              <a:rPr b="1" lang="en" sz="1900">
                <a:latin typeface="PT Sans Narrow"/>
                <a:ea typeface="PT Sans Narrow"/>
                <a:cs typeface="PT Sans Narrow"/>
                <a:sym typeface="PT Sans Narrow"/>
              </a:rPr>
              <a:t>.</a:t>
            </a:r>
            <a:endParaRPr b="1" sz="19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6956350" y="2634175"/>
            <a:ext cx="4713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r>
              <a:rPr b="1" lang="en" sz="1900">
                <a:latin typeface="PT Sans Narrow"/>
                <a:ea typeface="PT Sans Narrow"/>
                <a:cs typeface="PT Sans Narrow"/>
                <a:sym typeface="PT Sans Narrow"/>
              </a:rPr>
              <a:t>.</a:t>
            </a:r>
            <a:endParaRPr b="1" sz="19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2052400" y="84000"/>
            <a:ext cx="5965200" cy="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endParaRPr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1624475" y="790800"/>
            <a:ext cx="6737100" cy="3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goal: for each lost text X, identify a list of non-overlapping spans {x} that map to   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cognates in 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 list of chars (vocabulary) Y = {y} (known language</a:t>
            </a:r>
            <a:r>
              <a:rPr lang="en" sz="1900"/>
              <a:t>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>
                <a:solidFill>
                  <a:schemeClr val="dk1"/>
                </a:solidFill>
              </a:rPr>
              <a:t>applies lingual constraints  and IPA character mapping to y and x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Generates inscription of lost language in stages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lphaLcPeriod"/>
            </a:pPr>
            <a:r>
              <a:rPr lang="en" sz="1900">
                <a:solidFill>
                  <a:schemeClr val="dk1"/>
                </a:solidFill>
              </a:rPr>
              <a:t>spans(chars) → tokens(words) </a:t>
            </a:r>
            <a:endParaRPr sz="19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eriod"/>
            </a:pPr>
            <a:r>
              <a:rPr lang="en" sz="1700"/>
              <a:t>a = variable that denotes phonetic similarity between x and y </a:t>
            </a:r>
            <a:endParaRPr sz="17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matching condition</a:t>
            </a:r>
            <a:endParaRPr sz="19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tokens →</a:t>
            </a:r>
            <a:r>
              <a:rPr lang="en" sz="1700"/>
              <a:t> </a:t>
            </a:r>
            <a:r>
              <a:rPr lang="en" sz="1700"/>
              <a:t>inscription (overall text)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z = O: character in an unmatched span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z = E</a:t>
            </a:r>
            <a:r>
              <a:rPr baseline="-25000" lang="en" sz="1700"/>
              <a:t>L</a:t>
            </a:r>
            <a:r>
              <a:rPr lang="en" sz="1700"/>
              <a:t>: end of entire matched span is marked</a:t>
            </a:r>
            <a:endParaRPr sz="1700"/>
          </a:p>
        </p:txBody>
      </p:sp>
      <p:sp>
        <p:nvSpPr>
          <p:cNvPr id="242" name="Google Shape;242;p37"/>
          <p:cNvSpPr/>
          <p:nvPr/>
        </p:nvSpPr>
        <p:spPr>
          <a:xfrm>
            <a:off x="0" y="4186325"/>
            <a:ext cx="195300" cy="868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0174_Manhattan_Template_SlidesMania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F5C91C"/>
      </a:accent1>
      <a:accent2>
        <a:srgbClr val="171717"/>
      </a:accent2>
      <a:accent3>
        <a:srgbClr val="0000FF"/>
      </a:accent3>
      <a:accent4>
        <a:srgbClr val="4A86E8"/>
      </a:accent4>
      <a:accent5>
        <a:srgbClr val="00FFFF"/>
      </a:accent5>
      <a:accent6>
        <a:srgbClr val="00FF00"/>
      </a:accent6>
      <a:hlink>
        <a:srgbClr val="1717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