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7" d="100"/>
          <a:sy n="117" d="100"/>
        </p:scale>
        <p:origin x="354" y="126"/>
      </p:cViewPr>
      <p:guideLst/>
    </p:cSldViewPr>
  </p:slideViewPr>
  <p:notesTextViewPr>
    <p:cViewPr>
      <p:scale>
        <a:sx n="1" d="1"/>
        <a:sy n="1" d="1"/>
      </p:scale>
      <p:origin x="0" y="-70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E2F2-6DD4-4E7D-A884-EDDD08F60493}"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7354B-1390-4860-B34C-5561887435AB}" type="slidenum">
              <a:rPr lang="en-US" smtClean="0"/>
              <a:t>‹#›</a:t>
            </a:fld>
            <a:endParaRPr lang="en-US"/>
          </a:p>
        </p:txBody>
      </p:sp>
    </p:spTree>
    <p:extLst>
      <p:ext uri="{BB962C8B-B14F-4D97-AF65-F5344CB8AC3E}">
        <p14:creationId xmlns:p14="http://schemas.microsoft.com/office/powerpoint/2010/main" val="91906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a:t>Blake and </a:t>
            </a:r>
            <a:r>
              <a:rPr lang="en-US" dirty="0"/>
              <a:t>today I will be presenting the Green Pace Security Policy Guide, including implementation guidelines and recommendations for maintaining our security standards in the future.</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a:t>
            </a:fld>
            <a:endParaRPr lang="en-US"/>
          </a:p>
        </p:txBody>
      </p:sp>
    </p:spTree>
    <p:extLst>
      <p:ext uri="{BB962C8B-B14F-4D97-AF65-F5344CB8AC3E}">
        <p14:creationId xmlns:p14="http://schemas.microsoft.com/office/powerpoint/2010/main" val="3959383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Cross-Site Scripting (XSS):</a:t>
            </a:r>
          </a:p>
          <a:p>
            <a:endParaRPr lang="en-US" dirty="0"/>
          </a:p>
          <a:p>
            <a:r>
              <a:rPr lang="en-US" dirty="0"/>
              <a:t>- Objective: Ensure that all user inputs are properly escaped and validated to prevent XSS attacks.</a:t>
            </a:r>
          </a:p>
          <a:p>
            <a:r>
              <a:rPr lang="en-US" dirty="0"/>
              <a:t>- Framework: Using Google Test framework in Visual Studio.</a:t>
            </a:r>
          </a:p>
          <a:p>
            <a:r>
              <a:rPr lang="en-US" dirty="0"/>
              <a:t>- Test Description: Create unit tests that check for XSS vulnerabilities by testing various input scenarios. Ensure that all inputs are properly escaped before being rendered in the output.</a:t>
            </a:r>
          </a:p>
          <a:p>
            <a:r>
              <a:rPr lang="en-US" dirty="0"/>
              <a:t>- Example Test Case: Test input: &lt;script&gt;alert('XSS');&lt;/script&gt;. Expected outcome: The input should be sanitized, and no script execution should occur.</a:t>
            </a:r>
          </a:p>
          <a:p>
            <a:r>
              <a:rPr lang="en-US" dirty="0"/>
              <a:t>- Taking it Further: Integrate automated XSS testing into the CI/CD pipeline to catch vulnerabilities early. Use tools like OWASP ZAP to simulate XSS attacks and verify defenses.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10</a:t>
            </a:fld>
            <a:endParaRPr lang="en-US"/>
          </a:p>
        </p:txBody>
      </p:sp>
    </p:spTree>
    <p:extLst>
      <p:ext uri="{BB962C8B-B14F-4D97-AF65-F5344CB8AC3E}">
        <p14:creationId xmlns:p14="http://schemas.microsoft.com/office/powerpoint/2010/main" val="42915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Insecure Deserialization:</a:t>
            </a:r>
          </a:p>
          <a:p>
            <a:endParaRPr lang="en-US" dirty="0"/>
          </a:p>
          <a:p>
            <a:r>
              <a:rPr lang="en-US" dirty="0"/>
              <a:t>- Objective: Validate that all deserialized data is properly sanitized to prevent remote code execution and other vulnerabilities.</a:t>
            </a:r>
          </a:p>
          <a:p>
            <a:r>
              <a:rPr lang="en-US" dirty="0"/>
              <a:t>- Framework: Using Google Test framework in Visual Studio.</a:t>
            </a:r>
          </a:p>
          <a:p>
            <a:r>
              <a:rPr lang="en-US" dirty="0"/>
              <a:t>- Test Description: Create unit tests that check for insecure deserialization by testing various serialized input scenarios. Ensure that deserialized data is validated and sanitized.</a:t>
            </a:r>
          </a:p>
          <a:p>
            <a:r>
              <a:rPr lang="en-US" dirty="0"/>
              <a:t>- Example Test Case: Test input: Malicious serialized object. Expected outcome: The input should be rejected, and no insecure deserialization should occur.</a:t>
            </a:r>
          </a:p>
          <a:p>
            <a:r>
              <a:rPr lang="en-US" dirty="0"/>
              <a:t>- Taking it Further: Integrate automated deserialization testing into the CI/CD pipeline to catch vulnerabilities early. Use tools like deserialization attack simulators to verify defenses.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11</a:t>
            </a:fld>
            <a:endParaRPr lang="en-US"/>
          </a:p>
        </p:txBody>
      </p:sp>
    </p:spTree>
    <p:extLst>
      <p:ext uri="{BB962C8B-B14F-4D97-AF65-F5344CB8AC3E}">
        <p14:creationId xmlns:p14="http://schemas.microsoft.com/office/powerpoint/2010/main" val="2495254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Broken Authentication:</a:t>
            </a:r>
          </a:p>
          <a:p>
            <a:endParaRPr lang="en-US" dirty="0"/>
          </a:p>
          <a:p>
            <a:r>
              <a:rPr lang="en-US" dirty="0"/>
              <a:t>- Objective: Ensure that authentication mechanisms are secure and robust to prevent unauthorized access.</a:t>
            </a:r>
          </a:p>
          <a:p>
            <a:r>
              <a:rPr lang="en-US" dirty="0"/>
              <a:t>- Framework: Using Google Test framework in Visual Studio.</a:t>
            </a:r>
          </a:p>
          <a:p>
            <a:r>
              <a:rPr lang="en-US" dirty="0"/>
              <a:t>- Test Description: Create unit tests that check for vulnerabilities in the authentication process. Ensure that all authentication steps are validated and secure.</a:t>
            </a:r>
          </a:p>
          <a:p>
            <a:r>
              <a:rPr lang="en-US" dirty="0"/>
              <a:t>- Example Test Case: Test input: Valid and invalid login credentials. Expected outcome: Only valid credentials should successfully authenticate, and invalid credentials should be rejected.</a:t>
            </a:r>
          </a:p>
          <a:p>
            <a:r>
              <a:rPr lang="en-US" dirty="0"/>
              <a:t>- Taking it Further: Integrate automated authentication testing into the CI/CD pipeline to catch vulnerabilities early. Use tools like OWASP ZAP and Burp Suite to simulate authentication attacks and verify defenses.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12</a:t>
            </a:fld>
            <a:endParaRPr lang="en-US"/>
          </a:p>
        </p:txBody>
      </p:sp>
    </p:spTree>
    <p:extLst>
      <p:ext uri="{BB962C8B-B14F-4D97-AF65-F5344CB8AC3E}">
        <p14:creationId xmlns:p14="http://schemas.microsoft.com/office/powerpoint/2010/main" val="129251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Sensitive Data Exposure:</a:t>
            </a:r>
          </a:p>
          <a:p>
            <a:endParaRPr lang="en-US" dirty="0"/>
          </a:p>
          <a:p>
            <a:r>
              <a:rPr lang="en-US" dirty="0"/>
              <a:t>- Objective: Ensure that sensitive data is properly protected and not exposed in any part of the system.</a:t>
            </a:r>
          </a:p>
          <a:p>
            <a:r>
              <a:rPr lang="en-US" dirty="0"/>
              <a:t>- Framework: Using Google Test framework in Visual Studio.</a:t>
            </a:r>
          </a:p>
          <a:p>
            <a:r>
              <a:rPr lang="en-US" dirty="0"/>
              <a:t>- Test Description: Create unit tests that check for sensitive data exposure by examining data storage and transmission practices. Ensure that sensitive data is encrypted both at rest and in transit.</a:t>
            </a:r>
          </a:p>
          <a:p>
            <a:r>
              <a:rPr lang="en-US" dirty="0"/>
              <a:t>- Example Test Case: Test input: Sensitive data (e.g., personal information, credit card numbers). Expected outcome: Sensitive data should be encrypted and not exposed in logs or network transmissions.</a:t>
            </a:r>
          </a:p>
          <a:p>
            <a:r>
              <a:rPr lang="en-US" dirty="0"/>
              <a:t>- Taking it Further: Integrate automated sensitive data exposure testing into the CI/CD pipeline to catch vulnerabilities early. Use tools like Data Loss Prevention (DLP) solutions to monitor and protect sensitive data.</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13</a:t>
            </a:fld>
            <a:endParaRPr lang="en-US"/>
          </a:p>
        </p:txBody>
      </p:sp>
    </p:spTree>
    <p:extLst>
      <p:ext uri="{BB962C8B-B14F-4D97-AF65-F5344CB8AC3E}">
        <p14:creationId xmlns:p14="http://schemas.microsoft.com/office/powerpoint/2010/main" val="227758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Security Misconfiguration:</a:t>
            </a:r>
          </a:p>
          <a:p>
            <a:endParaRPr lang="en-US" dirty="0"/>
          </a:p>
          <a:p>
            <a:r>
              <a:rPr lang="en-US" dirty="0"/>
              <a:t>- Objective: Ensure that security configurations are correctly set up and maintained to prevent vulnerabilities.</a:t>
            </a:r>
          </a:p>
          <a:p>
            <a:r>
              <a:rPr lang="en-US" dirty="0"/>
              <a:t>- Framework: Using Google Test framework in Visual Studio.</a:t>
            </a:r>
          </a:p>
          <a:p>
            <a:r>
              <a:rPr lang="en-US" dirty="0"/>
              <a:t>- Test Description: Create unit tests that check for common security misconfigurations. Ensure that all configurations are set to secure defaults and regularly reviewed.</a:t>
            </a:r>
          </a:p>
          <a:p>
            <a:r>
              <a:rPr lang="en-US" dirty="0"/>
              <a:t>- Example Test Case: Test input: Application with default security settings. Expected outcome: The application should pass tests for secure configurations, and any deviations should be flagged.</a:t>
            </a:r>
          </a:p>
          <a:p>
            <a:r>
              <a:rPr lang="en-US" dirty="0"/>
              <a:t>- Taking it Further: Integrate automated configuration testing into the CI/CD pipeline to catch misconfigurations early. Use tools like Chef </a:t>
            </a:r>
            <a:r>
              <a:rPr lang="en-US" dirty="0" err="1"/>
              <a:t>InSpec</a:t>
            </a:r>
            <a:r>
              <a:rPr lang="en-US" dirty="0"/>
              <a:t> or Ansible for automated configuration management and compliance checks.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14</a:t>
            </a:fld>
            <a:endParaRPr lang="en-US"/>
          </a:p>
        </p:txBody>
      </p:sp>
    </p:spTree>
    <p:extLst>
      <p:ext uri="{BB962C8B-B14F-4D97-AF65-F5344CB8AC3E}">
        <p14:creationId xmlns:p14="http://schemas.microsoft.com/office/powerpoint/2010/main" val="118827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Cross-Site Request Forgery (CSRF):</a:t>
            </a:r>
          </a:p>
          <a:p>
            <a:endParaRPr lang="en-US" dirty="0"/>
          </a:p>
          <a:p>
            <a:r>
              <a:rPr lang="en-US" dirty="0"/>
              <a:t>- Objective: Ensure that all user actions are protected against CSRF attacks.</a:t>
            </a:r>
          </a:p>
          <a:p>
            <a:r>
              <a:rPr lang="en-US" dirty="0"/>
              <a:t>- Framework: Using Google Test framework in Visual Studio.</a:t>
            </a:r>
          </a:p>
          <a:p>
            <a:r>
              <a:rPr lang="en-US" dirty="0"/>
              <a:t>- Test Description: Create unit tests that check for the presence and effectiveness of CSRF protection mechanisms, such as anti-CSRF tokens. Ensure that all state-changing requests include a valid CSRF token.</a:t>
            </a:r>
          </a:p>
          <a:p>
            <a:r>
              <a:rPr lang="en-US" dirty="0"/>
              <a:t>- Example Test Case: Test input: State-changing request without CSRF token. Expected outcome: The request should be rejected, and an error should be returned.</a:t>
            </a:r>
          </a:p>
          <a:p>
            <a:r>
              <a:rPr lang="en-US" dirty="0"/>
              <a:t>- Taking it Further: Integrate automated CSRF testing into the CI/CD pipeline to catch vulnerabilities early. Use tools like OWASP ZAP to simulate CSRF attacks and verify defenses.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15</a:t>
            </a:fld>
            <a:endParaRPr lang="en-US"/>
          </a:p>
        </p:txBody>
      </p:sp>
    </p:spTree>
    <p:extLst>
      <p:ext uri="{BB962C8B-B14F-4D97-AF65-F5344CB8AC3E}">
        <p14:creationId xmlns:p14="http://schemas.microsoft.com/office/powerpoint/2010/main" val="169833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Using Components with Known Vulnerabilities:</a:t>
            </a:r>
          </a:p>
          <a:p>
            <a:endParaRPr lang="en-US" dirty="0"/>
          </a:p>
          <a:p>
            <a:r>
              <a:rPr lang="en-US" dirty="0"/>
              <a:t>- Objective: Ensure that all third-party components used in the system are free from known vulnerabilities.</a:t>
            </a:r>
          </a:p>
          <a:p>
            <a:r>
              <a:rPr lang="en-US" dirty="0"/>
              <a:t>- Framework: Using Google Test framework in Visual Studio.</a:t>
            </a:r>
          </a:p>
          <a:p>
            <a:r>
              <a:rPr lang="en-US" dirty="0"/>
              <a:t>- Test Description: Create unit tests that check the versions of third-party components against a vulnerability database. Ensure that no components with known vulnerabilities are used in the system.</a:t>
            </a:r>
          </a:p>
          <a:p>
            <a:r>
              <a:rPr lang="en-US" dirty="0"/>
              <a:t>- Example Test Case: Test input: List of all third-party components and their versions. Expected outcome: Any components with known vulnerabilities should be flagged for update or replacement.</a:t>
            </a:r>
          </a:p>
          <a:p>
            <a:r>
              <a:rPr lang="en-US" dirty="0"/>
              <a:t>- Taking it Further: Integrate automated dependency checking into the CI/CD pipeline to catch vulnerabilities early. Use tools like OWASP Dependency-Check or </a:t>
            </a:r>
            <a:r>
              <a:rPr lang="en-US" dirty="0" err="1"/>
              <a:t>Snyk</a:t>
            </a:r>
            <a:r>
              <a:rPr lang="en-US" dirty="0"/>
              <a:t> to continuously monitor for vulnerabilities in third-party components.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16</a:t>
            </a:fld>
            <a:endParaRPr lang="en-US"/>
          </a:p>
        </p:txBody>
      </p:sp>
    </p:spTree>
    <p:extLst>
      <p:ext uri="{BB962C8B-B14F-4D97-AF65-F5344CB8AC3E}">
        <p14:creationId xmlns:p14="http://schemas.microsoft.com/office/powerpoint/2010/main" val="39453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Insufficient Logging &amp; Monitoring:</a:t>
            </a:r>
          </a:p>
          <a:p>
            <a:endParaRPr lang="en-US" dirty="0"/>
          </a:p>
          <a:p>
            <a:r>
              <a:rPr lang="en-US" dirty="0"/>
              <a:t>- Objective: Ensure that all critical activities are logged and monitored to detect and respond to security incidents promptly.</a:t>
            </a:r>
          </a:p>
          <a:p>
            <a:r>
              <a:rPr lang="en-US" dirty="0"/>
              <a:t>- Framework: Using Google Test framework in Visual Studio.</a:t>
            </a:r>
          </a:p>
          <a:p>
            <a:r>
              <a:rPr lang="en-US" dirty="0"/>
              <a:t>- Test Description: Create unit tests that check for the presence and effectiveness of logging and monitoring mechanisms. Ensure that all critical actions, such as logins, data access, and changes, are logged.</a:t>
            </a:r>
          </a:p>
          <a:p>
            <a:r>
              <a:rPr lang="en-US" dirty="0"/>
              <a:t>- Example Test Case: Test input: Simulated critical actions (e.g., login attempts, data access). Expected outcome: The actions should be logged, and appropriate alerts should be generated if suspicious activity is detected.</a:t>
            </a:r>
          </a:p>
          <a:p>
            <a:r>
              <a:rPr lang="en-US" dirty="0"/>
              <a:t>- Taking it Further: Integrate automated logging and monitoring testing into the CI/CD pipeline to ensure continuous compliance. Use tools like Splunk or ELK Stack for centralized logging and real-time monitoring.</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17</a:t>
            </a:fld>
            <a:endParaRPr lang="en-US"/>
          </a:p>
        </p:txBody>
      </p:sp>
    </p:spTree>
    <p:extLst>
      <p:ext uri="{BB962C8B-B14F-4D97-AF65-F5344CB8AC3E}">
        <p14:creationId xmlns:p14="http://schemas.microsoft.com/office/powerpoint/2010/main" val="2032494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Server-Side Request Forgery (SSRF):</a:t>
            </a:r>
          </a:p>
          <a:p>
            <a:endParaRPr lang="en-US" dirty="0"/>
          </a:p>
          <a:p>
            <a:r>
              <a:rPr lang="en-US" dirty="0"/>
              <a:t>- Objective: Ensure that all user inputs used in server-side requests are validated and sanitized to prevent SSRF attacks.</a:t>
            </a:r>
          </a:p>
          <a:p>
            <a:r>
              <a:rPr lang="en-US" dirty="0"/>
              <a:t>- Framework: Using Google Test framework in Visual Studio.</a:t>
            </a:r>
          </a:p>
          <a:p>
            <a:r>
              <a:rPr lang="en-US" dirty="0"/>
              <a:t>- Test Description: Create unit tests that check for SSRF vulnerabilities by simulating various input scenarios. Ensure that all inputs used in server-side requests are properly validated and sanitized.</a:t>
            </a:r>
          </a:p>
          <a:p>
            <a:r>
              <a:rPr lang="en-US" dirty="0"/>
              <a:t>- Example Test Case: Test input: URLs and parameters supplied by the user. Expected outcome: The input should be validated to ensure it does not allow unauthorized access to internal resources.</a:t>
            </a:r>
          </a:p>
          <a:p>
            <a:r>
              <a:rPr lang="en-US" dirty="0"/>
              <a:t>- Taking it Further: Integrate automated SSRF testing into the CI/CD pipeline to catch vulnerabilities early. Use tools like Burp Suite to simulate SSRF attacks and verify defenses.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18</a:t>
            </a:fld>
            <a:endParaRPr lang="en-US"/>
          </a:p>
        </p:txBody>
      </p:sp>
    </p:spTree>
    <p:extLst>
      <p:ext uri="{BB962C8B-B14F-4D97-AF65-F5344CB8AC3E}">
        <p14:creationId xmlns:p14="http://schemas.microsoft.com/office/powerpoint/2010/main" val="3315012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DevSecOps pipeline incorporates security tools at various stages:</a:t>
            </a:r>
          </a:p>
          <a:p>
            <a:endParaRPr lang="en-US" dirty="0"/>
          </a:p>
          <a:p>
            <a:r>
              <a:rPr lang="en-US" dirty="0"/>
              <a:t>- **Coding Phase**: Tools like SonarQube and Fortify are integrated into the IDE to detect vulnerabilities during the coding phase.</a:t>
            </a:r>
          </a:p>
          <a:p>
            <a:r>
              <a:rPr lang="en-US" dirty="0"/>
              <a:t>- **Build Phase**: Automated security tests are run during the build process using tools like OWASP ZAP and Burp Suite.</a:t>
            </a:r>
          </a:p>
          <a:p>
            <a:r>
              <a:rPr lang="en-US" dirty="0"/>
              <a:t>- **Pre-Production Phase**: Resilience testing tools like Chaos Monkey and input fuzzing tools test for edge cases and input validation issues.</a:t>
            </a:r>
          </a:p>
          <a:p>
            <a:r>
              <a:rPr lang="en-US" dirty="0"/>
              <a:t>- **Release and Monitoring Phase**: Real-time protection and detection tools like Runtime Application Self-Protection (RASP) and network monitoring solutions provide continuous security.</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19</a:t>
            </a:fld>
            <a:endParaRPr lang="en-US"/>
          </a:p>
        </p:txBody>
      </p:sp>
    </p:spTree>
    <p:extLst>
      <p:ext uri="{BB962C8B-B14F-4D97-AF65-F5344CB8AC3E}">
        <p14:creationId xmlns:p14="http://schemas.microsoft.com/office/powerpoint/2010/main" val="303437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Pace security policy is designed to safeguard our software and systems against potential security vulnerabilities. This policy is essential to maintain the integrity, confidentiality, and availability of our data. It ensures that all development practices adhere to consistent security standards. By integrating multiple layers of security controls, the policy supports a defense-in-depth strategy, creating robust barriers to protect against threats and mitigate risks at various stages of the development lifecycle.</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2</a:t>
            </a:fld>
            <a:endParaRPr lang="en-US"/>
          </a:p>
        </p:txBody>
      </p:sp>
    </p:spTree>
    <p:extLst>
      <p:ext uri="{BB962C8B-B14F-4D97-AF65-F5344CB8AC3E}">
        <p14:creationId xmlns:p14="http://schemas.microsoft.com/office/powerpoint/2010/main" val="2440600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problems, solutions, risks, and benefits associated with our security policy:</a:t>
            </a:r>
          </a:p>
          <a:p>
            <a:endParaRPr lang="en-US" dirty="0"/>
          </a:p>
          <a:p>
            <a:r>
              <a:rPr lang="en-US" dirty="0"/>
              <a:t>- **Problems**:</a:t>
            </a:r>
          </a:p>
          <a:p>
            <a:r>
              <a:rPr lang="en-US" dirty="0"/>
              <a:t>  - SQL Injection: High risk of unauthorized database access.</a:t>
            </a:r>
          </a:p>
          <a:p>
            <a:r>
              <a:rPr lang="en-US" dirty="0"/>
              <a:t>  - Broken Authentication: High risk of unauthorized access and identity theft.</a:t>
            </a:r>
          </a:p>
          <a:p>
            <a:r>
              <a:rPr lang="en-US" dirty="0"/>
              <a:t>  - CSRF Attacks: High risk of unauthorized actions on behalf of authenticated users.</a:t>
            </a:r>
          </a:p>
          <a:p>
            <a:endParaRPr lang="en-US" dirty="0"/>
          </a:p>
          <a:p>
            <a:r>
              <a:rPr lang="en-US" dirty="0"/>
              <a:t>- **Solutions**:</a:t>
            </a:r>
          </a:p>
          <a:p>
            <a:r>
              <a:rPr lang="en-US" dirty="0"/>
              <a:t>  - SQL Injection: Implement input validation and use parameterized queries.</a:t>
            </a:r>
          </a:p>
          <a:p>
            <a:r>
              <a:rPr lang="en-US" dirty="0"/>
              <a:t>  - Broken Authentication: Use strong authentication mechanisms, including multi-factor authentication.</a:t>
            </a:r>
          </a:p>
          <a:p>
            <a:r>
              <a:rPr lang="en-US" dirty="0"/>
              <a:t>  - CSRF Attacks: Implement anti-CSRF tokens.</a:t>
            </a:r>
          </a:p>
          <a:p>
            <a:endParaRPr lang="en-US" dirty="0"/>
          </a:p>
          <a:p>
            <a:r>
              <a:rPr lang="en-US" dirty="0"/>
              <a:t>- **Risks of Delaying**:</a:t>
            </a:r>
          </a:p>
          <a:p>
            <a:r>
              <a:rPr lang="en-US" dirty="0"/>
              <a:t>  - Increased likelihood of security breaches.</a:t>
            </a:r>
          </a:p>
          <a:p>
            <a:r>
              <a:rPr lang="en-US" dirty="0"/>
              <a:t>  - Potential for significant data loss or theft.</a:t>
            </a:r>
          </a:p>
          <a:p>
            <a:r>
              <a:rPr lang="en-US" dirty="0"/>
              <a:t>  - Damage to reputation and loss of customer trust.</a:t>
            </a:r>
          </a:p>
          <a:p>
            <a:endParaRPr lang="en-US" dirty="0"/>
          </a:p>
          <a:p>
            <a:r>
              <a:rPr lang="en-US" dirty="0"/>
              <a:t>- **Benefits of Immediate Action**:</a:t>
            </a:r>
          </a:p>
          <a:p>
            <a:r>
              <a:rPr lang="en-US" dirty="0"/>
              <a:t>  - Enhanced data security and reduced risk of unauthorized access.</a:t>
            </a:r>
          </a:p>
          <a:p>
            <a:r>
              <a:rPr lang="en-US" dirty="0"/>
              <a:t>  - Improved compliance with security standards and regulations.</a:t>
            </a:r>
          </a:p>
          <a:p>
            <a:r>
              <a:rPr lang="en-US" dirty="0"/>
              <a:t>  - Increased customer trust and confidence in the system’s security.</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20</a:t>
            </a:fld>
            <a:endParaRPr lang="en-US"/>
          </a:p>
        </p:txBody>
      </p:sp>
    </p:spTree>
    <p:extLst>
      <p:ext uri="{BB962C8B-B14F-4D97-AF65-F5344CB8AC3E}">
        <p14:creationId xmlns:p14="http://schemas.microsoft.com/office/powerpoint/2010/main" val="556380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have identified several gaps and areas for future improvement:</a:t>
            </a:r>
          </a:p>
          <a:p>
            <a:endParaRPr lang="en-US" dirty="0"/>
          </a:p>
          <a:p>
            <a:r>
              <a:rPr lang="en-US" dirty="0"/>
              <a:t>- **Gap Analysis**:</a:t>
            </a:r>
          </a:p>
          <a:p>
            <a:r>
              <a:rPr lang="en-US" dirty="0"/>
              <a:t>  - Current policies lack comprehensive logging and monitoring standards.</a:t>
            </a:r>
          </a:p>
          <a:p>
            <a:r>
              <a:rPr lang="en-US" dirty="0"/>
              <a:t>  - Insufficient guidelines for secure coding practices in new technologies.</a:t>
            </a:r>
          </a:p>
          <a:p>
            <a:endParaRPr lang="en-US" dirty="0"/>
          </a:p>
          <a:p>
            <a:r>
              <a:rPr lang="en-US" dirty="0"/>
              <a:t>- **Future Improvements**:</a:t>
            </a:r>
          </a:p>
          <a:p>
            <a:r>
              <a:rPr lang="en-US" dirty="0"/>
              <a:t>  - Implement advanced logging mechanisms to ensure detailed tracking of all critical activities.</a:t>
            </a:r>
          </a:p>
          <a:p>
            <a:r>
              <a:rPr lang="en-US" dirty="0"/>
              <a:t>  - Develop coding standards for emerging technologies like microservices and serverless architecture.</a:t>
            </a:r>
          </a:p>
          <a:p>
            <a:endParaRPr lang="en-US" dirty="0"/>
          </a:p>
          <a:p>
            <a:r>
              <a:rPr lang="en-US" dirty="0"/>
              <a:t>By addressing these gaps and continually improving our security policies, we can stay ahead of potential threats and ensure the safety and integrity of our systems. Ongoing education and training for developers on secure coding practices are essential for maintaining a strong security posture.</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21</a:t>
            </a:fld>
            <a:endParaRPr lang="en-US"/>
          </a:p>
        </p:txBody>
      </p:sp>
    </p:spTree>
    <p:extLst>
      <p:ext uri="{BB962C8B-B14F-4D97-AF65-F5344CB8AC3E}">
        <p14:creationId xmlns:p14="http://schemas.microsoft.com/office/powerpoint/2010/main" val="690933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Threats Matrix, which lists the coding vulnerabilities we've identified, their threat levels, and descriptions.</a:t>
            </a:r>
          </a:p>
          <a:p>
            <a:endParaRPr lang="en-US" dirty="0"/>
          </a:p>
          <a:p>
            <a:r>
              <a:rPr lang="en-US" dirty="0"/>
              <a:t>- CS001 - SQL Injection: High threat level due to the potential for unauthorized access to databases and data manipulation.</a:t>
            </a:r>
          </a:p>
          <a:p>
            <a:r>
              <a:rPr lang="en-US" dirty="0"/>
              <a:t>- CS002 - Cross-Site Scripting (XSS): Medium threat level as it can lead to session hijacking and redirecting users to malicious sites.</a:t>
            </a:r>
          </a:p>
          <a:p>
            <a:r>
              <a:rPr lang="en-US" dirty="0"/>
              <a:t>- CS003 - Insecure Deserialization: Low threat level, but can lead to remote code execution if exploited.</a:t>
            </a:r>
          </a:p>
          <a:p>
            <a:r>
              <a:rPr lang="en-US" dirty="0"/>
              <a:t>- CS004 - Broken Authentication: High threat level due to the risk of unauthorized access and identity theft.</a:t>
            </a:r>
          </a:p>
          <a:p>
            <a:r>
              <a:rPr lang="en-US" dirty="0"/>
              <a:t>- CS005 - Sensitive Data Exposure: Medium threat level as it can result in the disclosure of sensitive information.</a:t>
            </a:r>
          </a:p>
          <a:p>
            <a:r>
              <a:rPr lang="en-US" dirty="0"/>
              <a:t>- CS006 - Security Misconfiguration: Low threat level but can provide an entry point for attackers if not properly addressed.</a:t>
            </a:r>
          </a:p>
          <a:p>
            <a:r>
              <a:rPr lang="en-US" dirty="0"/>
              <a:t>- CS007 - Cross-Site Request Forgery (CSRF): High threat level as it can lead to unauthorized actions being performed on behalf of authenticated users.</a:t>
            </a:r>
          </a:p>
          <a:p>
            <a:r>
              <a:rPr lang="en-US" dirty="0"/>
              <a:t>- CS008 - Using Components with Known Vulnerabilities: Medium threat level as it can expose the system to exploits targeting those vulnerabilities.</a:t>
            </a:r>
          </a:p>
          <a:p>
            <a:r>
              <a:rPr lang="en-US" dirty="0"/>
              <a:t>- CS009 - Insufficient Logging &amp; Monitoring: Low threat level but hampers the ability to detect and respond to security incidents.</a:t>
            </a:r>
          </a:p>
          <a:p>
            <a:r>
              <a:rPr lang="en-US" dirty="0"/>
              <a:t>- CS010 - Server-Side Request Forgery (SSRF): High threat level due to the potential for internal network exploitation and unauthorized data access.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3</a:t>
            </a:fld>
            <a:endParaRPr lang="en-US"/>
          </a:p>
        </p:txBody>
      </p:sp>
    </p:spTree>
    <p:extLst>
      <p:ext uri="{BB962C8B-B14F-4D97-AF65-F5344CB8AC3E}">
        <p14:creationId xmlns:p14="http://schemas.microsoft.com/office/powerpoint/2010/main" val="136667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follow ten core security principles to guide our development practices:</a:t>
            </a:r>
          </a:p>
          <a:p>
            <a:endParaRPr lang="en-US" dirty="0"/>
          </a:p>
          <a:p>
            <a:r>
              <a:rPr lang="en-US" dirty="0"/>
              <a:t>- Validate Input Data: Ensuring that all input data is validated before processing prevents malicious data from entering the system.</a:t>
            </a:r>
          </a:p>
          <a:p>
            <a:r>
              <a:rPr lang="en-US" dirty="0"/>
              <a:t>- Heed Compiler Warnings: Addressing compiler warnings promptly improves code quality and prevents potential security risks.</a:t>
            </a:r>
          </a:p>
          <a:p>
            <a:r>
              <a:rPr lang="en-US" dirty="0"/>
              <a:t>- Architect and Design for Security Policies: Incorporating security policies at the design stage ensures that security is built into the system from the ground up.</a:t>
            </a:r>
          </a:p>
          <a:p>
            <a:r>
              <a:rPr lang="en-US" dirty="0"/>
              <a:t>- Keep It Simple: Simple and straightforward code is easier to understand, test, and maintain, reducing the likelihood of introducing security flaws.</a:t>
            </a:r>
          </a:p>
          <a:p>
            <a:r>
              <a:rPr lang="en-US" dirty="0"/>
              <a:t>- Default Deny: This principle ensures that access is restricted by default and only explicitly permitted actions are allowed, minimizing the attack surface.</a:t>
            </a:r>
          </a:p>
          <a:p>
            <a:r>
              <a:rPr lang="en-US" dirty="0"/>
              <a:t>- Adhere to the Principle of Least Privilege: Grant users and systems only the minimum levels of access necessary to perform their functions, reducing the risk of misuse.</a:t>
            </a:r>
          </a:p>
          <a:p>
            <a:r>
              <a:rPr lang="en-US" dirty="0"/>
              <a:t>- Sanitize Data Sent to Other Systems: Ensure that potentially harmful data is cleaned or escaped to prevent injection attacks and other vulnerabilities.</a:t>
            </a:r>
          </a:p>
          <a:p>
            <a:r>
              <a:rPr lang="en-US" dirty="0"/>
              <a:t>- Practice Defense in Depth: Employ multiple security controls to protect against threats, creating multiple barriers for attackers to overcome.</a:t>
            </a:r>
          </a:p>
          <a:p>
            <a:r>
              <a:rPr lang="en-US" dirty="0"/>
              <a:t>- Use Effective Quality Assurance Techniques: Applying rigorous quality assurance techniques such as code reviews, static analysis, and automated testing helps identify and fix security issues early.</a:t>
            </a:r>
          </a:p>
          <a:p>
            <a:r>
              <a:rPr lang="en-US" dirty="0"/>
              <a:t>- Adopt a Secure Coding Standard: Following established standards ensures consistency in the codebase and reduces the risk of introducing security vulnerabilities due to coding errors or unsafe practices.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4</a:t>
            </a:fld>
            <a:endParaRPr lang="en-US"/>
          </a:p>
        </p:txBody>
      </p:sp>
    </p:spTree>
    <p:extLst>
      <p:ext uri="{BB962C8B-B14F-4D97-AF65-F5344CB8AC3E}">
        <p14:creationId xmlns:p14="http://schemas.microsoft.com/office/powerpoint/2010/main" val="1999319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coding standards prioritize addressing the most critical vulnerabilities first:</a:t>
            </a:r>
          </a:p>
          <a:p>
            <a:endParaRPr lang="en-US" dirty="0"/>
          </a:p>
          <a:p>
            <a:r>
              <a:rPr lang="en-US" dirty="0"/>
              <a:t>- CS001 - Prevent SQL Injection: Ensure all user inputs are validated and use parameterized queries.</a:t>
            </a:r>
          </a:p>
          <a:p>
            <a:r>
              <a:rPr lang="en-US" dirty="0"/>
              <a:t>- CS004 - Secure Authentication Mechanisms: Implement strong authentication mechanisms, including multi-factor authentication.</a:t>
            </a:r>
          </a:p>
          <a:p>
            <a:r>
              <a:rPr lang="en-US" dirty="0"/>
              <a:t>- CS007 - Mitigate Cross-Site Request Forgery (CSRF): Use anti-CSRF tokens.</a:t>
            </a:r>
          </a:p>
          <a:p>
            <a:r>
              <a:rPr lang="en-US" dirty="0"/>
              <a:t>- CS010 - Prevent Server-Side Request Forgery (SSRF): Validate and sanitize all user inputs in server-side requests.</a:t>
            </a:r>
          </a:p>
          <a:p>
            <a:r>
              <a:rPr lang="en-US" dirty="0"/>
              <a:t>- CS002 - Protect Against Cross-Site Scripting (XSS): Escape and validate all user inputs.</a:t>
            </a:r>
          </a:p>
          <a:p>
            <a:r>
              <a:rPr lang="en-US" dirty="0"/>
              <a:t>- CS005 - Ensure Sensitive Data Protection: Encrypt sensitive data both at rest and in transit.</a:t>
            </a:r>
          </a:p>
          <a:p>
            <a:r>
              <a:rPr lang="en-US" dirty="0"/>
              <a:t>- CS006 - Avoid Security Misconfiguration: Ensure all security configurations are properly set up and regularly reviewed.</a:t>
            </a:r>
          </a:p>
          <a:p>
            <a:r>
              <a:rPr lang="en-US" dirty="0"/>
              <a:t>- CS008 - Use Trusted Components: Only use third-party components that are regularly updated and patched.</a:t>
            </a:r>
          </a:p>
          <a:p>
            <a:r>
              <a:rPr lang="en-US" dirty="0"/>
              <a:t>- CS003 - Handle Insecure Deserialization: Validate and sanitize all inputs before deserialization.</a:t>
            </a:r>
          </a:p>
          <a:p>
            <a:r>
              <a:rPr lang="en-US" dirty="0"/>
              <a:t>- CS009 - Implement Sufficient Logging and Monitoring: Ensure all critical activities are logged and monitored.</a:t>
            </a:r>
          </a:p>
          <a:p>
            <a:endParaRPr lang="en-US" dirty="0"/>
          </a:p>
          <a:p>
            <a:r>
              <a:rPr lang="en-US" dirty="0"/>
              <a:t>Prioritization is based on the potential impact and likelihood of each vulnerability being exploited.</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5</a:t>
            </a:fld>
            <a:endParaRPr lang="en-US"/>
          </a:p>
        </p:txBody>
      </p:sp>
    </p:spTree>
    <p:extLst>
      <p:ext uri="{BB962C8B-B14F-4D97-AF65-F5344CB8AC3E}">
        <p14:creationId xmlns:p14="http://schemas.microsoft.com/office/powerpoint/2010/main" val="363992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encryption strategy includes three key areas:</a:t>
            </a:r>
          </a:p>
          <a:p>
            <a:endParaRPr lang="en-US" dirty="0"/>
          </a:p>
          <a:p>
            <a:r>
              <a:rPr lang="en-US" dirty="0"/>
              <a:t>- Encryption in Flight: Encrypt all data transmitted over networks using TLS 1.2 or higher to protect data from interception and ensure confidentiality and integrity during transmission.</a:t>
            </a:r>
          </a:p>
          <a:p>
            <a:r>
              <a:rPr lang="en-US" dirty="0"/>
              <a:t>- Encryption at Rest: Encrypt sensitive data stored on disks or other storage mediums using AES-256 encryption to protect stored data from unauthorized access.</a:t>
            </a:r>
          </a:p>
          <a:p>
            <a:r>
              <a:rPr lang="en-US" dirty="0"/>
              <a:t>- Encryption in Use: Implement runtime encryption technologies to protect sensitive data while being processed, ensuring data remains encrypted even while in memory.</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6</a:t>
            </a:fld>
            <a:endParaRPr lang="en-US"/>
          </a:p>
        </p:txBody>
      </p:sp>
    </p:spTree>
    <p:extLst>
      <p:ext uri="{BB962C8B-B14F-4D97-AF65-F5344CB8AC3E}">
        <p14:creationId xmlns:p14="http://schemas.microsoft.com/office/powerpoint/2010/main" val="108042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Triple-A framework includes:</a:t>
            </a:r>
          </a:p>
          <a:p>
            <a:endParaRPr lang="en-US" dirty="0"/>
          </a:p>
          <a:p>
            <a:r>
              <a:rPr lang="en-US" dirty="0"/>
              <a:t>- Authentication: Ensure users are who they claim to be before granting access. Implement multi-factor authentication (MFA) to strengthen security.</a:t>
            </a:r>
          </a:p>
          <a:p>
            <a:r>
              <a:rPr lang="en-US" dirty="0"/>
              <a:t>- Authorization: Determine what an authenticated user is allowed to do within the system. Enforce role-based access control (RBAC) to manage permissions.</a:t>
            </a:r>
          </a:p>
          <a:p>
            <a:r>
              <a:rPr lang="en-US" dirty="0"/>
              <a:t>- Accounting: Track and log user activities within the system to provide an audit trail for security and compliance. Log all user actions, including logins, data access, and changes, and review logs regularly for suspicious activity.</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7</a:t>
            </a:fld>
            <a:endParaRPr lang="en-US"/>
          </a:p>
        </p:txBody>
      </p:sp>
    </p:spTree>
    <p:extLst>
      <p:ext uri="{BB962C8B-B14F-4D97-AF65-F5344CB8AC3E}">
        <p14:creationId xmlns:p14="http://schemas.microsoft.com/office/powerpoint/2010/main" val="23706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efficiently detect coding vulnerabilities, we employ automation tools like static code analysis and dynamic analysis tools.</a:t>
            </a:r>
          </a:p>
          <a:p>
            <a:endParaRPr lang="en-US" dirty="0"/>
          </a:p>
          <a:p>
            <a:r>
              <a:rPr lang="en-US" dirty="0"/>
              <a:t>- Static Code Analysis: Tools like SonarQube and Fortify Static Code Analyzer scan the source code for vulnerabilities without executing the code. SonarQube detects code smells, bugs, and security vulnerabilities, while Fortify identifies security vulnerabilities in the source code.</a:t>
            </a:r>
          </a:p>
          <a:p>
            <a:r>
              <a:rPr lang="en-US" dirty="0"/>
              <a:t>- Dynamic Analysis: Tools like OWASP ZAP and Burp Suite analyze the application during runtime to find vulnerabilities. OWASP ZAP scans web applications for security vulnerabilities, and Burp Suite performs dynamic testing to identify security issues by simulating attacks.</a:t>
            </a:r>
          </a:p>
          <a:p>
            <a:r>
              <a:rPr lang="en-US" dirty="0"/>
              <a:t>- Continuous Integration/Continuous Deployment (CI/CD) Integration: Automation tools can be integrated into the CI/CD pipeline to ensure continuous monitoring and detection of vulnerabilities. For example, integrating SonarQube with Jenkins automatically scans code during the build process, ensuring that vulnerabilities are detected and addressed early in the development lifecycle.</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8</a:t>
            </a:fld>
            <a:endParaRPr lang="en-US"/>
          </a:p>
        </p:txBody>
      </p:sp>
    </p:spTree>
    <p:extLst>
      <p:ext uri="{BB962C8B-B14F-4D97-AF65-F5344CB8AC3E}">
        <p14:creationId xmlns:p14="http://schemas.microsoft.com/office/powerpoint/2010/main" val="156316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SQL Injection:</a:t>
            </a:r>
          </a:p>
          <a:p>
            <a:endParaRPr lang="en-US" dirty="0"/>
          </a:p>
          <a:p>
            <a:r>
              <a:rPr lang="en-US" dirty="0"/>
              <a:t>- Objective: Validate that input fields properly sanitize user input to prevent SQL injection attacks.</a:t>
            </a:r>
          </a:p>
          <a:p>
            <a:r>
              <a:rPr lang="en-US" dirty="0"/>
              <a:t>- Framework: Using Google Test framework in Visual Studio.</a:t>
            </a:r>
          </a:p>
          <a:p>
            <a:r>
              <a:rPr lang="en-US" dirty="0"/>
              <a:t>- Test Description: Create unit tests that check for SQL injection vulnerabilities by testing various input scenarios. Ensure that all SQL queries use parameterized statements.</a:t>
            </a:r>
          </a:p>
          <a:p>
            <a:r>
              <a:rPr lang="en-US" dirty="0"/>
              <a:t>- Example Test Case: Test input: ' OR '1'='1. Expected outcome: The input should be sanitized, and no SQL injection should occur.</a:t>
            </a:r>
          </a:p>
          <a:p>
            <a:r>
              <a:rPr lang="en-US" dirty="0"/>
              <a:t>- Taking it Further: Integrate automated SQL injection testing into the CI/CD pipeline to catch vulnerabilities early. Use tools like </a:t>
            </a:r>
            <a:r>
              <a:rPr lang="en-US" dirty="0" err="1"/>
              <a:t>SQLMap</a:t>
            </a:r>
            <a:r>
              <a:rPr lang="en-US" dirty="0"/>
              <a:t> to simulate SQL injection attacks and verify defenses.</a:t>
            </a:r>
          </a:p>
          <a:p>
            <a:endParaRPr lang="en-US" dirty="0"/>
          </a:p>
        </p:txBody>
      </p:sp>
      <p:sp>
        <p:nvSpPr>
          <p:cNvPr id="4" name="Slide Number Placeholder 3"/>
          <p:cNvSpPr>
            <a:spLocks noGrp="1"/>
          </p:cNvSpPr>
          <p:nvPr>
            <p:ph type="sldNum" sz="quarter" idx="5"/>
          </p:nvPr>
        </p:nvSpPr>
        <p:spPr/>
        <p:txBody>
          <a:bodyPr/>
          <a:lstStyle/>
          <a:p>
            <a:fld id="{0557354B-1390-4860-B34C-5561887435AB}" type="slidenum">
              <a:rPr lang="en-US" smtClean="0"/>
              <a:t>9</a:t>
            </a:fld>
            <a:endParaRPr lang="en-US"/>
          </a:p>
        </p:txBody>
      </p:sp>
    </p:spTree>
    <p:extLst>
      <p:ext uri="{BB962C8B-B14F-4D97-AF65-F5344CB8AC3E}">
        <p14:creationId xmlns:p14="http://schemas.microsoft.com/office/powerpoint/2010/main" val="395842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33663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392682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03368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1611716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4326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83664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3340812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363506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148948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69FEF2-D3A8-48C2-97E4-9119604736A0}"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420691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69FEF2-D3A8-48C2-97E4-9119604736A0}"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99133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69FEF2-D3A8-48C2-97E4-9119604736A0}" type="datetimeFigureOut">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394556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69FEF2-D3A8-48C2-97E4-9119604736A0}" type="datetimeFigureOut">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326459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9FEF2-D3A8-48C2-97E4-9119604736A0}" type="datetimeFigureOut">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265098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9FEF2-D3A8-48C2-97E4-9119604736A0}"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111458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9FEF2-D3A8-48C2-97E4-9119604736A0}"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D20C7-A802-4EB5-9406-5C526F07F305}" type="slidenum">
              <a:rPr lang="en-US" smtClean="0"/>
              <a:t>‹#›</a:t>
            </a:fld>
            <a:endParaRPr lang="en-US"/>
          </a:p>
        </p:txBody>
      </p:sp>
    </p:spTree>
    <p:extLst>
      <p:ext uri="{BB962C8B-B14F-4D97-AF65-F5344CB8AC3E}">
        <p14:creationId xmlns:p14="http://schemas.microsoft.com/office/powerpoint/2010/main" val="376863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69FEF2-D3A8-48C2-97E4-9119604736A0}" type="datetimeFigureOut">
              <a:rPr lang="en-US" smtClean="0"/>
              <a:t>6/21/2024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3D20C7-A802-4EB5-9406-5C526F07F305}" type="slidenum">
              <a:rPr lang="en-US" smtClean="0"/>
              <a:t>‹#›</a:t>
            </a:fld>
            <a:endParaRPr lang="en-US"/>
          </a:p>
        </p:txBody>
      </p:sp>
    </p:spTree>
    <p:extLst>
      <p:ext uri="{BB962C8B-B14F-4D97-AF65-F5344CB8AC3E}">
        <p14:creationId xmlns:p14="http://schemas.microsoft.com/office/powerpoint/2010/main" val="352827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E1C1-56DD-8432-425A-B92DE305256D}"/>
              </a:ext>
            </a:extLst>
          </p:cNvPr>
          <p:cNvSpPr>
            <a:spLocks noGrp="1"/>
          </p:cNvSpPr>
          <p:nvPr>
            <p:ph type="ctrTitle"/>
          </p:nvPr>
        </p:nvSpPr>
        <p:spPr/>
        <p:txBody>
          <a:bodyPr/>
          <a:lstStyle/>
          <a:p>
            <a:r>
              <a:rPr lang="en-US" dirty="0"/>
              <a:t>Green Pace Security Policy Presentation</a:t>
            </a:r>
          </a:p>
        </p:txBody>
      </p:sp>
      <p:sp>
        <p:nvSpPr>
          <p:cNvPr id="3" name="Subtitle 2">
            <a:extLst>
              <a:ext uri="{FF2B5EF4-FFF2-40B4-BE49-F238E27FC236}">
                <a16:creationId xmlns:a16="http://schemas.microsoft.com/office/drawing/2014/main" id="{C784A272-6DF9-E573-56F3-E577F744084C}"/>
              </a:ext>
            </a:extLst>
          </p:cNvPr>
          <p:cNvSpPr>
            <a:spLocks noGrp="1"/>
          </p:cNvSpPr>
          <p:nvPr>
            <p:ph type="subTitle" idx="1"/>
          </p:nvPr>
        </p:nvSpPr>
        <p:spPr/>
        <p:txBody>
          <a:bodyPr>
            <a:normAutofit lnSpcReduction="10000"/>
          </a:bodyPr>
          <a:lstStyle/>
          <a:p>
            <a:r>
              <a:rPr lang="en-US" dirty="0"/>
              <a:t>Implementation Guidelines and Future Recommendations</a:t>
            </a:r>
          </a:p>
          <a:p>
            <a:endParaRPr lang="en-US" dirty="0"/>
          </a:p>
          <a:p>
            <a:r>
              <a:rPr lang="en-US" dirty="0"/>
              <a:t>By: Blake Schmitt</a:t>
            </a:r>
          </a:p>
        </p:txBody>
      </p:sp>
    </p:spTree>
    <p:extLst>
      <p:ext uri="{BB962C8B-B14F-4D97-AF65-F5344CB8AC3E}">
        <p14:creationId xmlns:p14="http://schemas.microsoft.com/office/powerpoint/2010/main" val="368702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6842-DDEF-8A51-2CE0-E7829195749D}"/>
              </a:ext>
            </a:extLst>
          </p:cNvPr>
          <p:cNvSpPr>
            <a:spLocks noGrp="1"/>
          </p:cNvSpPr>
          <p:nvPr>
            <p:ph type="title"/>
          </p:nvPr>
        </p:nvSpPr>
        <p:spPr/>
        <p:txBody>
          <a:bodyPr/>
          <a:lstStyle/>
          <a:p>
            <a:pPr algn="ctr"/>
            <a:r>
              <a:rPr lang="en-US" dirty="0"/>
              <a:t>Unit Testing - Cross-Site Scripting (XSS)</a:t>
            </a:r>
          </a:p>
        </p:txBody>
      </p:sp>
      <p:sp>
        <p:nvSpPr>
          <p:cNvPr id="4" name="Rectangle 1">
            <a:extLst>
              <a:ext uri="{FF2B5EF4-FFF2-40B4-BE49-F238E27FC236}">
                <a16:creationId xmlns:a16="http://schemas.microsoft.com/office/drawing/2014/main" id="{B1BE2DFC-C18A-EC13-B41F-12DEA48B370A}"/>
              </a:ext>
            </a:extLst>
          </p:cNvPr>
          <p:cNvSpPr>
            <a:spLocks noGrp="1" noChangeArrowheads="1"/>
          </p:cNvSpPr>
          <p:nvPr>
            <p:ph idx="1"/>
          </p:nvPr>
        </p:nvSpPr>
        <p:spPr bwMode="auto">
          <a:xfrm>
            <a:off x="838200" y="1600639"/>
            <a:ext cx="89947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user inputs are properly escaped and validated to prevent XSS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for XSS vulnerabilities by testing various input scenarios.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inputs are properly escaped before being rendered in the output.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Test input: </a:t>
            </a:r>
            <a:r>
              <a:rPr kumimoji="0" lang="en-US" altLang="en-US" sz="1200" b="0" i="0" u="none" strike="noStrike" cap="none" normalizeH="0" baseline="0" dirty="0">
                <a:ln>
                  <a:noFill/>
                </a:ln>
                <a:solidFill>
                  <a:schemeClr val="tx1"/>
                </a:solidFill>
                <a:effectLst/>
                <a:latin typeface="Arial Unicode MS"/>
              </a:rPr>
              <a:t>&lt;script&gt;alert('XSS');&lt;/script&gt;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rPr>
              <a:t>Expected outcome: The input should be sanitized, and no script execution should occur.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XSS testing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OWASP ZAP to simulate XSS attacks and verify defenses.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836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92AE-B508-090E-FFBA-9BCC060D9854}"/>
              </a:ext>
            </a:extLst>
          </p:cNvPr>
          <p:cNvSpPr>
            <a:spLocks noGrp="1"/>
          </p:cNvSpPr>
          <p:nvPr>
            <p:ph type="title"/>
          </p:nvPr>
        </p:nvSpPr>
        <p:spPr/>
        <p:txBody>
          <a:bodyPr/>
          <a:lstStyle/>
          <a:p>
            <a:pPr algn="ctr"/>
            <a:r>
              <a:rPr lang="en-US" dirty="0"/>
              <a:t>Unit Testing - Insecure Deserialization</a:t>
            </a:r>
          </a:p>
        </p:txBody>
      </p:sp>
      <p:sp>
        <p:nvSpPr>
          <p:cNvPr id="3" name="Content Placeholder 2">
            <a:extLst>
              <a:ext uri="{FF2B5EF4-FFF2-40B4-BE49-F238E27FC236}">
                <a16:creationId xmlns:a16="http://schemas.microsoft.com/office/drawing/2014/main" id="{2A263569-EF4D-8120-3F7A-44378AEF1D54}"/>
              </a:ext>
            </a:extLst>
          </p:cNvPr>
          <p:cNvSpPr>
            <a:spLocks noGrp="1"/>
          </p:cNvSpPr>
          <p:nvPr>
            <p:ph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dirty="0"/>
              <a:t>Validate that all deserialized data is properly sanitized to prevent remote code execution and other vulnerabilities.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strike="noStrike" cap="none" normalizeH="0" baseline="0" dirty="0">
                <a:ln>
                  <a:noFill/>
                </a:ln>
                <a:solidFill>
                  <a:schemeClr val="tx1"/>
                </a:solidFill>
                <a:effectLst/>
                <a:latin typeface="Arial" panose="020B0604020202020204" pitchFamily="34" charset="0"/>
              </a:rPr>
              <a:t>Framework</a:t>
            </a:r>
            <a:r>
              <a:rPr kumimoji="0" lang="en-US" altLang="en-US" sz="28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Test Description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dirty="0"/>
              <a:t>Create unit tests that check for insecure deserialization by testing various serialized input scenarios.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Ensure that all inputs are properly escaped before being rendered in the output.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Example Test Case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700" dirty="0"/>
              <a:t>Test input: Malicious serialized object</a:t>
            </a:r>
          </a:p>
          <a:p>
            <a:pPr marL="0" marR="0" lvl="0" indent="0" algn="l" defTabSz="914400" rtl="0" eaLnBrk="0" fontAlgn="base" latinLnBrk="0" hangingPunct="0">
              <a:lnSpc>
                <a:spcPct val="100000"/>
              </a:lnSpc>
              <a:spcBef>
                <a:spcPct val="0"/>
              </a:spcBef>
              <a:spcAft>
                <a:spcPct val="0"/>
              </a:spcAft>
              <a:buClrTx/>
              <a:buSzTx/>
              <a:buNone/>
              <a:tabLst/>
            </a:pPr>
            <a:r>
              <a:rPr lang="en-US" sz="1700" dirty="0"/>
              <a:t>Expected outcome: The input should be rejected, and no insecure deserialization should occur.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Taking it Further</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dirty="0"/>
              <a:t>Integrate automated deserialization testing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lang="en-US" dirty="0"/>
              <a:t>Use tools like deserialization attack simulators to verify defenses.</a:t>
            </a:r>
          </a:p>
        </p:txBody>
      </p:sp>
      <p:sp>
        <p:nvSpPr>
          <p:cNvPr id="4" name="Rectangle 1">
            <a:extLst>
              <a:ext uri="{FF2B5EF4-FFF2-40B4-BE49-F238E27FC236}">
                <a16:creationId xmlns:a16="http://schemas.microsoft.com/office/drawing/2014/main" id="{7B709618-B717-E55C-4052-98C68B55B1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9FE1F73-879B-44C2-B547-A18351D94D6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Ensure that deserialized data is validated and sanitized.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79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F7C5-170A-EB13-BBD1-9EAA94B3B129}"/>
              </a:ext>
            </a:extLst>
          </p:cNvPr>
          <p:cNvSpPr>
            <a:spLocks noGrp="1"/>
          </p:cNvSpPr>
          <p:nvPr>
            <p:ph type="title"/>
          </p:nvPr>
        </p:nvSpPr>
        <p:spPr/>
        <p:txBody>
          <a:bodyPr/>
          <a:lstStyle/>
          <a:p>
            <a:r>
              <a:rPr lang="en-US" dirty="0"/>
              <a:t>Unit Testing - Broken Authentication</a:t>
            </a:r>
          </a:p>
        </p:txBody>
      </p:sp>
      <p:sp>
        <p:nvSpPr>
          <p:cNvPr id="3" name="Content Placeholder 2">
            <a:extLst>
              <a:ext uri="{FF2B5EF4-FFF2-40B4-BE49-F238E27FC236}">
                <a16:creationId xmlns:a16="http://schemas.microsoft.com/office/drawing/2014/main" id="{639F7167-6E85-BC5C-E154-BB93D2DAB44C}"/>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dirty="0"/>
              <a:t>Ensure that authentication mechanisms are secure and robust to prevent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strike="noStrike" cap="none" normalizeH="0" baseline="0" dirty="0">
                <a:ln>
                  <a:noFill/>
                </a:ln>
                <a:solidFill>
                  <a:schemeClr val="tx1"/>
                </a:solidFill>
                <a:effectLst/>
                <a:latin typeface="Arial" panose="020B0604020202020204" pitchFamily="34" charset="0"/>
              </a:rPr>
              <a:t>Framework</a:t>
            </a:r>
            <a:r>
              <a:rPr kumimoji="0" lang="en-US" altLang="en-US" sz="28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Test Description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dirty="0"/>
              <a:t>Create unit tests that check for vulnerabilities in the authentication process.</a:t>
            </a:r>
          </a:p>
          <a:p>
            <a:pPr marL="0" marR="0" lvl="0" indent="0" algn="l" defTabSz="914400" rtl="0" eaLnBrk="0" fontAlgn="base" latinLnBrk="0" hangingPunct="0">
              <a:lnSpc>
                <a:spcPct val="100000"/>
              </a:lnSpc>
              <a:spcBef>
                <a:spcPct val="0"/>
              </a:spcBef>
              <a:spcAft>
                <a:spcPct val="0"/>
              </a:spcAft>
              <a:buClrTx/>
              <a:buSzTx/>
              <a:buNone/>
              <a:tabLst/>
            </a:pPr>
            <a:r>
              <a:rPr lang="en-US" dirty="0"/>
              <a:t>Ensure that all authentication steps are validated and secure.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Example Test Case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indent="0" eaLnBrk="0" fontAlgn="base" hangingPunct="0">
              <a:lnSpc>
                <a:spcPct val="100000"/>
              </a:lnSpc>
              <a:spcBef>
                <a:spcPct val="0"/>
              </a:spcBef>
              <a:spcAft>
                <a:spcPct val="0"/>
              </a:spcAft>
              <a:buNone/>
            </a:pPr>
            <a:r>
              <a:rPr lang="en-US" sz="1700" dirty="0"/>
              <a:t>Test input: Valid and invalid login credentials</a:t>
            </a:r>
          </a:p>
          <a:p>
            <a:pPr marL="0" indent="0" eaLnBrk="0" fontAlgn="base" hangingPunct="0">
              <a:lnSpc>
                <a:spcPct val="100000"/>
              </a:lnSpc>
              <a:spcBef>
                <a:spcPct val="0"/>
              </a:spcBef>
              <a:spcAft>
                <a:spcPct val="0"/>
              </a:spcAft>
              <a:buNone/>
            </a:pPr>
            <a:r>
              <a:rPr lang="en-US" sz="1700" dirty="0"/>
              <a:t>Expected outcome: Only valid credentials should successfully authenticate, and invalid credentials should be rejected.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Taking it Further</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dirty="0"/>
              <a:t>Integrate automated authentication testing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lang="en-US" dirty="0"/>
              <a:t>Use tools like OWASP ZAP and Burp Suite to simulate authentication attacks and verify defenses.</a:t>
            </a:r>
          </a:p>
        </p:txBody>
      </p:sp>
    </p:spTree>
    <p:extLst>
      <p:ext uri="{BB962C8B-B14F-4D97-AF65-F5344CB8AC3E}">
        <p14:creationId xmlns:p14="http://schemas.microsoft.com/office/powerpoint/2010/main" val="351409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BC63-8C30-DBCE-7570-5C1939D7252D}"/>
              </a:ext>
            </a:extLst>
          </p:cNvPr>
          <p:cNvSpPr>
            <a:spLocks noGrp="1"/>
          </p:cNvSpPr>
          <p:nvPr>
            <p:ph type="title"/>
          </p:nvPr>
        </p:nvSpPr>
        <p:spPr/>
        <p:txBody>
          <a:bodyPr/>
          <a:lstStyle/>
          <a:p>
            <a:pPr algn="ctr"/>
            <a:r>
              <a:rPr lang="en-US" dirty="0"/>
              <a:t>Unit Testing - Sensitive Data Exposure</a:t>
            </a:r>
          </a:p>
        </p:txBody>
      </p:sp>
      <p:sp>
        <p:nvSpPr>
          <p:cNvPr id="4" name="Rectangle 1">
            <a:extLst>
              <a:ext uri="{FF2B5EF4-FFF2-40B4-BE49-F238E27FC236}">
                <a16:creationId xmlns:a16="http://schemas.microsoft.com/office/drawing/2014/main" id="{E32C073D-F73D-256C-3AD9-9127CB8FD858}"/>
              </a:ext>
            </a:extLst>
          </p:cNvPr>
          <p:cNvSpPr>
            <a:spLocks noGrp="1" noChangeArrowheads="1"/>
          </p:cNvSpPr>
          <p:nvPr>
            <p:ph idx="1"/>
          </p:nvPr>
        </p:nvSpPr>
        <p:spPr bwMode="auto">
          <a:xfrm>
            <a:off x="838200" y="1462139"/>
            <a:ext cx="1143133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Ensure that sensitive data is properly protected and not exposed in any part of the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for sensitive data exposure by examining data storage and transmission practices.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sensitive data is encrypted both at rest and in transit.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Test input: Sensitive data (e.g., personal information, credit card numbers)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Expected outcome: Sensitive data should be encrypted and not exposed in logs or network transmissions.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sensitive data exposure testing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Data Loss Prevention (DLP) solutions to monitor and protect sensitive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749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316B-3861-ADE4-2C05-90C1232292E6}"/>
              </a:ext>
            </a:extLst>
          </p:cNvPr>
          <p:cNvSpPr>
            <a:spLocks noGrp="1"/>
          </p:cNvSpPr>
          <p:nvPr>
            <p:ph type="title"/>
          </p:nvPr>
        </p:nvSpPr>
        <p:spPr/>
        <p:txBody>
          <a:bodyPr/>
          <a:lstStyle/>
          <a:p>
            <a:pPr algn="ctr"/>
            <a:r>
              <a:rPr lang="en-US" dirty="0"/>
              <a:t>Unit Testing - Security Misconfiguration</a:t>
            </a:r>
          </a:p>
        </p:txBody>
      </p:sp>
      <p:sp>
        <p:nvSpPr>
          <p:cNvPr id="4" name="Rectangle 1">
            <a:extLst>
              <a:ext uri="{FF2B5EF4-FFF2-40B4-BE49-F238E27FC236}">
                <a16:creationId xmlns:a16="http://schemas.microsoft.com/office/drawing/2014/main" id="{EE353F15-EBCB-8758-7D7E-028672232AE2}"/>
              </a:ext>
            </a:extLst>
          </p:cNvPr>
          <p:cNvSpPr>
            <a:spLocks noGrp="1" noChangeArrowheads="1"/>
          </p:cNvSpPr>
          <p:nvPr>
            <p:ph idx="1"/>
          </p:nvPr>
        </p:nvSpPr>
        <p:spPr bwMode="auto">
          <a:xfrm>
            <a:off x="838200" y="1323640"/>
            <a:ext cx="1140151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security configurations are correctly set up and maintained to prevent vulnerabilities.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for common security misconfigurations.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configurations are set to secure defaults and regularly reviewed.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Test input: Application with default security settings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Expected outcome: The application should pass tests for secure configurations, and any deviations should be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flagged.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configuration testing into the CI/CD pipeline to catch misconfigurations early.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Chef </a:t>
            </a:r>
            <a:r>
              <a:rPr kumimoji="0" lang="en-US" altLang="en-US" sz="1800" b="0" i="0" u="none" strike="noStrike" cap="none" normalizeH="0" baseline="0" dirty="0" err="1">
                <a:ln>
                  <a:noFill/>
                </a:ln>
                <a:solidFill>
                  <a:schemeClr val="tx1"/>
                </a:solidFill>
                <a:effectLst/>
                <a:latin typeface="Arial" panose="020B0604020202020204" pitchFamily="34" charset="0"/>
              </a:rPr>
              <a:t>InSpec</a:t>
            </a:r>
            <a:r>
              <a:rPr kumimoji="0" lang="en-US" altLang="en-US" sz="1800" b="0" i="0" u="none" strike="noStrike" cap="none" normalizeH="0" baseline="0" dirty="0">
                <a:ln>
                  <a:noFill/>
                </a:ln>
                <a:solidFill>
                  <a:schemeClr val="tx1"/>
                </a:solidFill>
                <a:effectLst/>
                <a:latin typeface="Arial" panose="020B0604020202020204" pitchFamily="34" charset="0"/>
              </a:rPr>
              <a:t> or Ansible for automated configuration management and compliance checks.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209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C529-1440-2DE7-1407-CE526D796BBB}"/>
              </a:ext>
            </a:extLst>
          </p:cNvPr>
          <p:cNvSpPr>
            <a:spLocks noGrp="1"/>
          </p:cNvSpPr>
          <p:nvPr>
            <p:ph type="title"/>
          </p:nvPr>
        </p:nvSpPr>
        <p:spPr/>
        <p:txBody>
          <a:bodyPr/>
          <a:lstStyle/>
          <a:p>
            <a:pPr algn="ctr"/>
            <a:r>
              <a:rPr lang="en-US" dirty="0"/>
              <a:t>Unit Testing - Cross-Site Request Forgery (CSRF)</a:t>
            </a:r>
          </a:p>
        </p:txBody>
      </p:sp>
      <p:sp>
        <p:nvSpPr>
          <p:cNvPr id="5" name="Rectangle 2">
            <a:extLst>
              <a:ext uri="{FF2B5EF4-FFF2-40B4-BE49-F238E27FC236}">
                <a16:creationId xmlns:a16="http://schemas.microsoft.com/office/drawing/2014/main" id="{0AA5A7FF-4AF3-C993-3AAD-ABA76997F702}"/>
              </a:ext>
            </a:extLst>
          </p:cNvPr>
          <p:cNvSpPr>
            <a:spLocks noGrp="1" noChangeArrowheads="1"/>
          </p:cNvSpPr>
          <p:nvPr>
            <p:ph idx="1"/>
          </p:nvPr>
        </p:nvSpPr>
        <p:spPr bwMode="auto">
          <a:xfrm>
            <a:off x="838200" y="1323640"/>
            <a:ext cx="1087573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user actions are protected against CSRF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for the presence and effectiveness of CSRF protection mechanisms, such as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anti-CSRF tokens.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state-changing requests include a valid CSRF token.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Test input: State-changing request without CSRF token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Expected outcome: The request should be rejected, and an error should be returned.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CSRF testing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OWASP ZAP to simulate CSRF attacks and verify defenses.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366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6A0E-39D5-3B7E-476B-B963E512A876}"/>
              </a:ext>
            </a:extLst>
          </p:cNvPr>
          <p:cNvSpPr>
            <a:spLocks noGrp="1"/>
          </p:cNvSpPr>
          <p:nvPr>
            <p:ph type="title"/>
          </p:nvPr>
        </p:nvSpPr>
        <p:spPr/>
        <p:txBody>
          <a:bodyPr/>
          <a:lstStyle/>
          <a:p>
            <a:pPr algn="ctr"/>
            <a:r>
              <a:rPr lang="en-US" dirty="0"/>
              <a:t>Unit Testing - Using Components with Known Vulnerabilities</a:t>
            </a:r>
          </a:p>
        </p:txBody>
      </p:sp>
      <p:sp>
        <p:nvSpPr>
          <p:cNvPr id="4" name="Rectangle 1">
            <a:extLst>
              <a:ext uri="{FF2B5EF4-FFF2-40B4-BE49-F238E27FC236}">
                <a16:creationId xmlns:a16="http://schemas.microsoft.com/office/drawing/2014/main" id="{D328B0C9-204D-9EEC-C465-672DE3E43072}"/>
              </a:ext>
            </a:extLst>
          </p:cNvPr>
          <p:cNvSpPr>
            <a:spLocks noGrp="1" noChangeArrowheads="1"/>
          </p:cNvSpPr>
          <p:nvPr>
            <p:ph idx="1"/>
          </p:nvPr>
        </p:nvSpPr>
        <p:spPr bwMode="auto">
          <a:xfrm>
            <a:off x="838200" y="1323640"/>
            <a:ext cx="1125186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third-party components used in the system are free from known vulnerabilities.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the versions of third-party components against a vulnerability database.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no components with known vulnerabilities are used in the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Test input: List of all third-party components and their versions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Expected outcome: Any components with known vulnerabilities should be flagged for update or replacement.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dependency checking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OWASP Dependency-Check or </a:t>
            </a:r>
            <a:r>
              <a:rPr kumimoji="0" lang="en-US" altLang="en-US" sz="1800" b="0" i="0" u="none" strike="noStrike" cap="none" normalizeH="0" baseline="0" dirty="0" err="1">
                <a:ln>
                  <a:noFill/>
                </a:ln>
                <a:solidFill>
                  <a:schemeClr val="tx1"/>
                </a:solidFill>
                <a:effectLst/>
                <a:latin typeface="Arial" panose="020B0604020202020204" pitchFamily="34" charset="0"/>
              </a:rPr>
              <a:t>Snyk</a:t>
            </a:r>
            <a:r>
              <a:rPr kumimoji="0" lang="en-US" altLang="en-US" sz="1800" b="0" i="0" u="none" strike="noStrike" cap="none" normalizeH="0" baseline="0" dirty="0">
                <a:ln>
                  <a:noFill/>
                </a:ln>
                <a:solidFill>
                  <a:schemeClr val="tx1"/>
                </a:solidFill>
                <a:effectLst/>
                <a:latin typeface="Arial" panose="020B0604020202020204" pitchFamily="34" charset="0"/>
              </a:rPr>
              <a:t> to continuously monitor for vulnerabilities in third-party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056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90A7-C54B-710E-31C3-D655201DDD24}"/>
              </a:ext>
            </a:extLst>
          </p:cNvPr>
          <p:cNvSpPr>
            <a:spLocks noGrp="1"/>
          </p:cNvSpPr>
          <p:nvPr>
            <p:ph type="title"/>
          </p:nvPr>
        </p:nvSpPr>
        <p:spPr/>
        <p:txBody>
          <a:bodyPr/>
          <a:lstStyle/>
          <a:p>
            <a:pPr algn="ctr"/>
            <a:r>
              <a:rPr lang="en-US" dirty="0"/>
              <a:t>Unit Testing - Insufficient Logging &amp; Monitoring</a:t>
            </a:r>
          </a:p>
        </p:txBody>
      </p:sp>
      <p:sp>
        <p:nvSpPr>
          <p:cNvPr id="4" name="Rectangle 1">
            <a:extLst>
              <a:ext uri="{FF2B5EF4-FFF2-40B4-BE49-F238E27FC236}">
                <a16:creationId xmlns:a16="http://schemas.microsoft.com/office/drawing/2014/main" id="{471F14CC-9B9A-4A5B-6306-B63023EEEAC1}"/>
              </a:ext>
            </a:extLst>
          </p:cNvPr>
          <p:cNvSpPr>
            <a:spLocks noGrp="1" noChangeArrowheads="1"/>
          </p:cNvSpPr>
          <p:nvPr>
            <p:ph idx="1"/>
          </p:nvPr>
        </p:nvSpPr>
        <p:spPr bwMode="auto">
          <a:xfrm>
            <a:off x="838200" y="1323640"/>
            <a:ext cx="1146551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Ensure that all critical activities are logged and monitored to detect and respond to security incidents promptly.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for the presence and effectiveness of logging and monitoring mechanisms.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critical actions, such as logins, data access, and changes, are logged.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Test input: Simulated critical actions (e.g., login attempts, data access)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Expected outcome: The actions should be logged, and appropriate alerts should be generated if suspicious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activity is detected.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logging and monitoring testing into the CI/CD pipeline to ensure continuous compliance.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Splunk or ELK Stack for centralized logging and real-time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644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CBB1-0FE0-1C25-483F-184EC76AF6E0}"/>
              </a:ext>
            </a:extLst>
          </p:cNvPr>
          <p:cNvSpPr>
            <a:spLocks noGrp="1"/>
          </p:cNvSpPr>
          <p:nvPr>
            <p:ph type="title"/>
          </p:nvPr>
        </p:nvSpPr>
        <p:spPr/>
        <p:txBody>
          <a:bodyPr/>
          <a:lstStyle/>
          <a:p>
            <a:pPr algn="ctr"/>
            <a:r>
              <a:rPr lang="en-US" dirty="0"/>
              <a:t>Unit Testing - Server-Side Request Forgery (SSRF)</a:t>
            </a:r>
          </a:p>
        </p:txBody>
      </p:sp>
      <p:sp>
        <p:nvSpPr>
          <p:cNvPr id="4" name="Rectangle 1">
            <a:extLst>
              <a:ext uri="{FF2B5EF4-FFF2-40B4-BE49-F238E27FC236}">
                <a16:creationId xmlns:a16="http://schemas.microsoft.com/office/drawing/2014/main" id="{968EF657-97AF-7F48-6CE7-F7FE155408A2}"/>
              </a:ext>
            </a:extLst>
          </p:cNvPr>
          <p:cNvSpPr>
            <a:spLocks noGrp="1" noChangeArrowheads="1"/>
          </p:cNvSpPr>
          <p:nvPr>
            <p:ph idx="1"/>
          </p:nvPr>
        </p:nvSpPr>
        <p:spPr bwMode="auto">
          <a:xfrm>
            <a:off x="838200" y="1323640"/>
            <a:ext cx="1125179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user inputs used in server-side requests are validated and sanitized to prevent SSRF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for SSRF vulnerabilities by simulating various input scenarios.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inputs used in server-side requests are properly validated and sanitized.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Test input: URLs and parameters supplied by the user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Expected outcome: The input should be validated to ensure it does not allow unauthorized access to internal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SSRF testing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Burp Suite to simulate SSRF attacks and verify defenses.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91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C721-11FC-1CF1-49AB-47C70B5B3D98}"/>
              </a:ext>
            </a:extLst>
          </p:cNvPr>
          <p:cNvSpPr>
            <a:spLocks noGrp="1"/>
          </p:cNvSpPr>
          <p:nvPr>
            <p:ph type="title"/>
          </p:nvPr>
        </p:nvSpPr>
        <p:spPr/>
        <p:txBody>
          <a:bodyPr/>
          <a:lstStyle/>
          <a:p>
            <a:pPr algn="ctr"/>
            <a:r>
              <a:rPr lang="en-US" dirty="0"/>
              <a:t>Automation Summary</a:t>
            </a:r>
          </a:p>
        </p:txBody>
      </p:sp>
      <p:sp>
        <p:nvSpPr>
          <p:cNvPr id="4" name="Rectangle 1">
            <a:extLst>
              <a:ext uri="{FF2B5EF4-FFF2-40B4-BE49-F238E27FC236}">
                <a16:creationId xmlns:a16="http://schemas.microsoft.com/office/drawing/2014/main" id="{1027B660-998F-F548-1040-14505551E0C7}"/>
              </a:ext>
            </a:extLst>
          </p:cNvPr>
          <p:cNvSpPr>
            <a:spLocks noGrp="1" noChangeArrowheads="1"/>
          </p:cNvSpPr>
          <p:nvPr>
            <p:ph idx="1"/>
          </p:nvPr>
        </p:nvSpPr>
        <p:spPr bwMode="auto">
          <a:xfrm>
            <a:off x="838200" y="1462140"/>
            <a:ext cx="1129033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DevSecOps Diagram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Security tools are integrated at various stages of the DevSecOps pipeline to ensure continuous monitoring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protection.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Coding Phase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Tools like SonarQube and Fortify are integrated into the IDE to detect vulnerabilities during the coding phase.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Build Phase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Automated security tests are run during the build process using tools like OWASP ZAP and Burp Suite.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Pre-Production Phase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Resilience testing tools like Chaos Monkey and input fuzzing tools test for edge cases and input validation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Release and Monitoring Phase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Real-time protection and detection tools like Runtime Application Self-Protection (RASP) and network</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monitoring solutions provide continuous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69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9995-71EA-C1AB-E6D5-2B0FE360995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ADD95C-8A29-3E4C-AB34-FF5FCD706175}"/>
              </a:ext>
            </a:extLst>
          </p:cNvPr>
          <p:cNvSpPr>
            <a:spLocks noGrp="1"/>
          </p:cNvSpPr>
          <p:nvPr>
            <p:ph idx="1"/>
          </p:nvPr>
        </p:nvSpPr>
        <p:spPr/>
        <p:txBody>
          <a:bodyPr/>
          <a:lstStyle/>
          <a:p>
            <a:r>
              <a:rPr lang="en-US" dirty="0"/>
              <a:t>The Green Pace security policy is designed to safeguard our software and systems against potential security vulnerabilities.</a:t>
            </a:r>
          </a:p>
          <a:p>
            <a:r>
              <a:rPr lang="en-US" dirty="0"/>
              <a:t>This policy is essential to maintain the integrity, confidentiality, and availability of our data. It ensures that all development practices adhere to consistent security standards.</a:t>
            </a:r>
          </a:p>
          <a:p>
            <a:r>
              <a:rPr lang="en-US" dirty="0"/>
              <a:t>By integrating multiple layers of security controls, the policy supports a defense-in-depth strategy, creating robust barriers to protect against threats and mitigate risks at various stages of the development lifecycle.</a:t>
            </a:r>
          </a:p>
        </p:txBody>
      </p:sp>
    </p:spTree>
    <p:extLst>
      <p:ext uri="{BB962C8B-B14F-4D97-AF65-F5344CB8AC3E}">
        <p14:creationId xmlns:p14="http://schemas.microsoft.com/office/powerpoint/2010/main" val="1738982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B6A9-750E-A51C-9CA9-AFC783C9D7C2}"/>
              </a:ext>
            </a:extLst>
          </p:cNvPr>
          <p:cNvSpPr>
            <a:spLocks noGrp="1"/>
          </p:cNvSpPr>
          <p:nvPr>
            <p:ph type="title"/>
          </p:nvPr>
        </p:nvSpPr>
        <p:spPr/>
        <p:txBody>
          <a:bodyPr/>
          <a:lstStyle/>
          <a:p>
            <a:pPr algn="ctr"/>
            <a:r>
              <a:rPr lang="en-US" dirty="0"/>
              <a:t>Risks and Benefits</a:t>
            </a:r>
          </a:p>
        </p:txBody>
      </p:sp>
      <p:sp>
        <p:nvSpPr>
          <p:cNvPr id="4" name="Rectangle 1">
            <a:extLst>
              <a:ext uri="{FF2B5EF4-FFF2-40B4-BE49-F238E27FC236}">
                <a16:creationId xmlns:a16="http://schemas.microsoft.com/office/drawing/2014/main" id="{51005C89-8DDD-4E69-BDFD-30953307C376}"/>
              </a:ext>
            </a:extLst>
          </p:cNvPr>
          <p:cNvSpPr>
            <a:spLocks noGrp="1" noChangeArrowheads="1"/>
          </p:cNvSpPr>
          <p:nvPr>
            <p:ph idx="1"/>
          </p:nvPr>
        </p:nvSpPr>
        <p:spPr bwMode="auto">
          <a:xfrm>
            <a:off x="838200" y="1523692"/>
            <a:ext cx="8757269"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SQL Injection</a:t>
            </a:r>
            <a:r>
              <a:rPr kumimoji="0" lang="en-US" altLang="en-US" sz="1400" b="0" i="0" u="none" strike="noStrike" cap="none" normalizeH="0" baseline="0" dirty="0">
                <a:ln>
                  <a:noFill/>
                </a:ln>
                <a:solidFill>
                  <a:schemeClr val="tx1"/>
                </a:solidFill>
                <a:effectLst/>
                <a:latin typeface="Arial" panose="020B0604020202020204" pitchFamily="34" charset="0"/>
              </a:rPr>
              <a:t>: High risk of unauthorized database access.</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Broken Authentication</a:t>
            </a:r>
            <a:r>
              <a:rPr kumimoji="0" lang="en-US" altLang="en-US" sz="1400" b="0" i="0" u="none" strike="noStrike" cap="none" normalizeH="0" baseline="0" dirty="0">
                <a:ln>
                  <a:noFill/>
                </a:ln>
                <a:solidFill>
                  <a:schemeClr val="tx1"/>
                </a:solidFill>
                <a:effectLst/>
                <a:latin typeface="Arial" panose="020B0604020202020204" pitchFamily="34" charset="0"/>
              </a:rPr>
              <a:t>: High risk of unauthorized access and identity theft.</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CSRF Attacks</a:t>
            </a:r>
            <a:r>
              <a:rPr kumimoji="0" lang="en-US" altLang="en-US" sz="1400" b="0" i="0" u="none" strike="noStrike" cap="none" normalizeH="0" baseline="0" dirty="0">
                <a:ln>
                  <a:noFill/>
                </a:ln>
                <a:solidFill>
                  <a:schemeClr val="tx1"/>
                </a:solidFill>
                <a:effectLst/>
                <a:latin typeface="Arial" panose="020B0604020202020204" pitchFamily="34" charset="0"/>
              </a:rPr>
              <a:t>: High risk of unauthorized actions on behalf of authenticated users.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SQL Injection</a:t>
            </a:r>
            <a:r>
              <a:rPr kumimoji="0" lang="en-US" altLang="en-US" sz="1400" b="0" i="0" u="none" strike="noStrike" cap="none" normalizeH="0" baseline="0" dirty="0">
                <a:ln>
                  <a:noFill/>
                </a:ln>
                <a:solidFill>
                  <a:schemeClr val="tx1"/>
                </a:solidFill>
                <a:effectLst/>
                <a:latin typeface="Arial" panose="020B0604020202020204" pitchFamily="34" charset="0"/>
              </a:rPr>
              <a:t>: Implement input validation and use parameterized queries.</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Broken Authentication</a:t>
            </a:r>
            <a:r>
              <a:rPr kumimoji="0" lang="en-US" altLang="en-US" sz="1400" b="0" i="0" u="none" strike="noStrike" cap="none" normalizeH="0" baseline="0" dirty="0">
                <a:ln>
                  <a:noFill/>
                </a:ln>
                <a:solidFill>
                  <a:schemeClr val="tx1"/>
                </a:solidFill>
                <a:effectLst/>
                <a:latin typeface="Arial" panose="020B0604020202020204" pitchFamily="34" charset="0"/>
              </a:rPr>
              <a:t>: Use strong authentication mechanisms, including multi-factor authentication.</a:t>
            </a:r>
          </a:p>
          <a:p>
            <a:pPr marL="457200" lvl="1"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CSRF Attacks</a:t>
            </a:r>
            <a:r>
              <a:rPr kumimoji="0" lang="en-US" altLang="en-US" sz="1400" b="0" i="0" u="none" strike="noStrike" cap="none" normalizeH="0" baseline="0" dirty="0">
                <a:ln>
                  <a:noFill/>
                </a:ln>
                <a:solidFill>
                  <a:schemeClr val="tx1"/>
                </a:solidFill>
                <a:effectLst/>
                <a:latin typeface="Arial" panose="020B0604020202020204" pitchFamily="34" charset="0"/>
              </a:rPr>
              <a:t>: Implement anti-CSRF tokens.</a:t>
            </a:r>
          </a:p>
          <a:p>
            <a:pPr marL="457200" lvl="1"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Risks of Delaying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Increased likelihood of security breaches.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Potential for significant data loss or theft.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Damage to reputation and loss of customer trust.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Benefits of Immediate 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Enhanced data security and reduced risk of unauthorized access.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Improved compliance with security standards and regulations.</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Increased customer trust and confidence in the system’s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8329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0751-B680-E9C4-7044-6F79F806C266}"/>
              </a:ext>
            </a:extLst>
          </p:cNvPr>
          <p:cNvSpPr>
            <a:spLocks noGrp="1"/>
          </p:cNvSpPr>
          <p:nvPr>
            <p:ph type="title"/>
          </p:nvPr>
        </p:nvSpPr>
        <p:spPr>
          <a:xfrm>
            <a:off x="838200" y="0"/>
            <a:ext cx="10515600" cy="1325563"/>
          </a:xfrm>
        </p:spPr>
        <p:txBody>
          <a:bodyPr/>
          <a:lstStyle/>
          <a:p>
            <a:pPr algn="ctr"/>
            <a:r>
              <a:rPr lang="en-US" dirty="0"/>
              <a:t>Recommendations and Conclusion</a:t>
            </a:r>
          </a:p>
        </p:txBody>
      </p:sp>
      <p:sp>
        <p:nvSpPr>
          <p:cNvPr id="4" name="Rectangle 1">
            <a:extLst>
              <a:ext uri="{FF2B5EF4-FFF2-40B4-BE49-F238E27FC236}">
                <a16:creationId xmlns:a16="http://schemas.microsoft.com/office/drawing/2014/main" id="{899AF865-AF12-D9B5-308B-7972227A6DB6}"/>
              </a:ext>
            </a:extLst>
          </p:cNvPr>
          <p:cNvSpPr>
            <a:spLocks noGrp="1" noChangeArrowheads="1"/>
          </p:cNvSpPr>
          <p:nvPr>
            <p:ph idx="1"/>
          </p:nvPr>
        </p:nvSpPr>
        <p:spPr bwMode="auto">
          <a:xfrm>
            <a:off x="-102092" y="662781"/>
            <a:ext cx="11742711" cy="23083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Gap 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Current policies lack comprehensive logging and monitoring standards.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Insufficient guidelines for secure coding practices in new technologies.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Improvements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advanced logging mechanisms to ensure detailed tracking of all critical activities.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coding standards for emerging technologies like microservices and serverless architecture.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88F0422-8D8C-CDEB-8D19-9964223A65C8}"/>
              </a:ext>
            </a:extLst>
          </p:cNvPr>
          <p:cNvSpPr txBox="1"/>
          <p:nvPr/>
        </p:nvSpPr>
        <p:spPr>
          <a:xfrm>
            <a:off x="208150" y="3863099"/>
            <a:ext cx="11538528" cy="1754326"/>
          </a:xfrm>
          <a:prstGeom prst="rect">
            <a:avLst/>
          </a:prstGeom>
          <a:noFill/>
          <a:ln>
            <a:gradFill>
              <a:gsLst>
                <a:gs pos="0">
                  <a:schemeClr val="accent1">
                    <a:lumMod val="5000"/>
                    <a:lumOff val="95000"/>
                  </a:schemeClr>
                </a:gs>
                <a:gs pos="5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ctr"/>
            <a:r>
              <a:rPr lang="en-US" b="1" dirty="0"/>
              <a:t>Conclusion</a:t>
            </a:r>
            <a:endParaRPr lang="en-US" dirty="0"/>
          </a:p>
          <a:p>
            <a:r>
              <a:rPr lang="en-US" dirty="0"/>
              <a:t>By addressing these gaps and continually improving our security policies, we can stay ahead of potential threats and ensure the safety and integrity of our systems.</a:t>
            </a:r>
          </a:p>
          <a:p>
            <a:endParaRPr lang="en-US" dirty="0"/>
          </a:p>
          <a:p>
            <a:r>
              <a:rPr lang="en-US" dirty="0"/>
              <a:t>Ongoing education and training for developers on secure coding practices are essential for maintaining a strong security posture.</a:t>
            </a:r>
          </a:p>
        </p:txBody>
      </p:sp>
    </p:spTree>
    <p:extLst>
      <p:ext uri="{BB962C8B-B14F-4D97-AF65-F5344CB8AC3E}">
        <p14:creationId xmlns:p14="http://schemas.microsoft.com/office/powerpoint/2010/main" val="326413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21E4-E06D-B996-6CBB-8EFDF1426244}"/>
              </a:ext>
            </a:extLst>
          </p:cNvPr>
          <p:cNvSpPr>
            <a:spLocks noGrp="1"/>
          </p:cNvSpPr>
          <p:nvPr>
            <p:ph type="title"/>
          </p:nvPr>
        </p:nvSpPr>
        <p:spPr>
          <a:xfrm>
            <a:off x="4184904" y="191389"/>
            <a:ext cx="10515600" cy="567563"/>
          </a:xfrm>
        </p:spPr>
        <p:txBody>
          <a:bodyPr>
            <a:normAutofit fontScale="90000"/>
          </a:bodyPr>
          <a:lstStyle/>
          <a:p>
            <a:r>
              <a:rPr lang="en-US" dirty="0"/>
              <a:t>Threats Matrix</a:t>
            </a:r>
          </a:p>
        </p:txBody>
      </p:sp>
      <p:graphicFrame>
        <p:nvGraphicFramePr>
          <p:cNvPr id="4" name="Content Placeholder 3">
            <a:extLst>
              <a:ext uri="{FF2B5EF4-FFF2-40B4-BE49-F238E27FC236}">
                <a16:creationId xmlns:a16="http://schemas.microsoft.com/office/drawing/2014/main" id="{E8705F6F-D269-1CF2-31A0-0DF8AEA6468E}"/>
              </a:ext>
            </a:extLst>
          </p:cNvPr>
          <p:cNvGraphicFramePr>
            <a:graphicFrameLocks noGrp="1"/>
          </p:cNvGraphicFramePr>
          <p:nvPr>
            <p:ph idx="1"/>
            <p:extLst>
              <p:ext uri="{D42A27DB-BD31-4B8C-83A1-F6EECF244321}">
                <p14:modId xmlns:p14="http://schemas.microsoft.com/office/powerpoint/2010/main" val="3840711106"/>
              </p:ext>
            </p:extLst>
          </p:nvPr>
        </p:nvGraphicFramePr>
        <p:xfrm>
          <a:off x="174396" y="758954"/>
          <a:ext cx="11825928" cy="2880360"/>
        </p:xfrm>
        <a:graphic>
          <a:graphicData uri="http://schemas.openxmlformats.org/drawingml/2006/table">
            <a:tbl>
              <a:tblPr firstRow="1" bandRow="1">
                <a:tableStyleId>{5C22544A-7EE6-4342-B048-85BDC9FD1C3A}</a:tableStyleId>
              </a:tblPr>
              <a:tblGrid>
                <a:gridCol w="2956482">
                  <a:extLst>
                    <a:ext uri="{9D8B030D-6E8A-4147-A177-3AD203B41FA5}">
                      <a16:colId xmlns:a16="http://schemas.microsoft.com/office/drawing/2014/main" val="2269465596"/>
                    </a:ext>
                  </a:extLst>
                </a:gridCol>
                <a:gridCol w="2956482">
                  <a:extLst>
                    <a:ext uri="{9D8B030D-6E8A-4147-A177-3AD203B41FA5}">
                      <a16:colId xmlns:a16="http://schemas.microsoft.com/office/drawing/2014/main" val="2645818678"/>
                    </a:ext>
                  </a:extLst>
                </a:gridCol>
                <a:gridCol w="2956482">
                  <a:extLst>
                    <a:ext uri="{9D8B030D-6E8A-4147-A177-3AD203B41FA5}">
                      <a16:colId xmlns:a16="http://schemas.microsoft.com/office/drawing/2014/main" val="2265844765"/>
                    </a:ext>
                  </a:extLst>
                </a:gridCol>
                <a:gridCol w="2956482">
                  <a:extLst>
                    <a:ext uri="{9D8B030D-6E8A-4147-A177-3AD203B41FA5}">
                      <a16:colId xmlns:a16="http://schemas.microsoft.com/office/drawing/2014/main" val="2785397842"/>
                    </a:ext>
                  </a:extLst>
                </a:gridCol>
              </a:tblGrid>
              <a:tr h="210071">
                <a:tc>
                  <a:txBody>
                    <a:bodyPr/>
                    <a:lstStyle/>
                    <a:p>
                      <a:r>
                        <a:rPr lang="en-US" dirty="0"/>
                        <a:t>Vulnerability Reference</a:t>
                      </a:r>
                    </a:p>
                  </a:txBody>
                  <a:tcPr/>
                </a:tc>
                <a:tc>
                  <a:txBody>
                    <a:bodyPr/>
                    <a:lstStyle/>
                    <a:p>
                      <a:r>
                        <a:rPr lang="en-US" dirty="0"/>
                        <a:t>Threat Level</a:t>
                      </a:r>
                    </a:p>
                  </a:txBody>
                  <a:tcPr/>
                </a:tc>
                <a:tc>
                  <a:txBody>
                    <a:bodyPr/>
                    <a:lstStyle/>
                    <a:p>
                      <a:r>
                        <a:rPr lang="en-US" dirty="0"/>
                        <a:t>Severity</a:t>
                      </a:r>
                    </a:p>
                  </a:txBody>
                  <a:tcPr/>
                </a:tc>
                <a:tc>
                  <a:txBody>
                    <a:bodyPr/>
                    <a:lstStyle/>
                    <a:p>
                      <a:r>
                        <a:rPr lang="en-US" dirty="0"/>
                        <a:t>Description</a:t>
                      </a:r>
                    </a:p>
                  </a:txBody>
                  <a:tcPr/>
                </a:tc>
                <a:extLst>
                  <a:ext uri="{0D108BD9-81ED-4DB2-BD59-A6C34878D82A}">
                    <a16:rowId xmlns:a16="http://schemas.microsoft.com/office/drawing/2014/main" val="1711383058"/>
                  </a:ext>
                </a:extLst>
              </a:tr>
              <a:tr h="144424">
                <a:tc>
                  <a:txBody>
                    <a:bodyPr/>
                    <a:lstStyle/>
                    <a:p>
                      <a:r>
                        <a:rPr lang="en-US" sz="1050" dirty="0"/>
                        <a:t>CS001</a:t>
                      </a:r>
                    </a:p>
                  </a:txBody>
                  <a:tcPr/>
                </a:tc>
                <a:tc>
                  <a:txBody>
                    <a:bodyPr/>
                    <a:lstStyle/>
                    <a:p>
                      <a:r>
                        <a:rPr lang="en-US" sz="1050" dirty="0"/>
                        <a:t>High</a:t>
                      </a:r>
                    </a:p>
                  </a:txBody>
                  <a:tcPr/>
                </a:tc>
                <a:tc>
                  <a:txBody>
                    <a:bodyPr/>
                    <a:lstStyle/>
                    <a:p>
                      <a:r>
                        <a:rPr lang="en-US" sz="1050" dirty="0"/>
                        <a:t>High</a:t>
                      </a:r>
                    </a:p>
                  </a:txBody>
                  <a:tcPr/>
                </a:tc>
                <a:tc>
                  <a:txBody>
                    <a:bodyPr/>
                    <a:lstStyle/>
                    <a:p>
                      <a:r>
                        <a:rPr lang="en-US" sz="1050" dirty="0"/>
                        <a:t>SQL Injection</a:t>
                      </a:r>
                    </a:p>
                  </a:txBody>
                  <a:tcPr/>
                </a:tc>
                <a:extLst>
                  <a:ext uri="{0D108BD9-81ED-4DB2-BD59-A6C34878D82A}">
                    <a16:rowId xmlns:a16="http://schemas.microsoft.com/office/drawing/2014/main" val="968527395"/>
                  </a:ext>
                </a:extLst>
              </a:tr>
              <a:tr h="144424">
                <a:tc>
                  <a:txBody>
                    <a:bodyPr/>
                    <a:lstStyle/>
                    <a:p>
                      <a:r>
                        <a:rPr lang="en-US" sz="1050" dirty="0"/>
                        <a:t>CS002</a:t>
                      </a:r>
                    </a:p>
                  </a:txBody>
                  <a:tcPr/>
                </a:tc>
                <a:tc>
                  <a:txBody>
                    <a:bodyPr/>
                    <a:lstStyle/>
                    <a:p>
                      <a:r>
                        <a:rPr lang="en-US" sz="1050" dirty="0"/>
                        <a:t>Medium</a:t>
                      </a:r>
                    </a:p>
                  </a:txBody>
                  <a:tcPr/>
                </a:tc>
                <a:tc>
                  <a:txBody>
                    <a:bodyPr/>
                    <a:lstStyle/>
                    <a:p>
                      <a:r>
                        <a:rPr lang="en-US" sz="1050" dirty="0"/>
                        <a:t>Medium</a:t>
                      </a:r>
                    </a:p>
                  </a:txBody>
                  <a:tcPr/>
                </a:tc>
                <a:tc>
                  <a:txBody>
                    <a:bodyPr/>
                    <a:lstStyle/>
                    <a:p>
                      <a:r>
                        <a:rPr lang="en-US" sz="1050" dirty="0"/>
                        <a:t>Cross-Site Scripting (XSS)</a:t>
                      </a:r>
                    </a:p>
                  </a:txBody>
                  <a:tcPr/>
                </a:tc>
                <a:extLst>
                  <a:ext uri="{0D108BD9-81ED-4DB2-BD59-A6C34878D82A}">
                    <a16:rowId xmlns:a16="http://schemas.microsoft.com/office/drawing/2014/main" val="3316897691"/>
                  </a:ext>
                </a:extLst>
              </a:tr>
              <a:tr h="144424">
                <a:tc>
                  <a:txBody>
                    <a:bodyPr/>
                    <a:lstStyle/>
                    <a:p>
                      <a:r>
                        <a:rPr lang="en-US" sz="1050" dirty="0"/>
                        <a:t>CS003</a:t>
                      </a:r>
                    </a:p>
                  </a:txBody>
                  <a:tcPr/>
                </a:tc>
                <a:tc>
                  <a:txBody>
                    <a:bodyPr/>
                    <a:lstStyle/>
                    <a:p>
                      <a:r>
                        <a:rPr lang="en-US" sz="1050" dirty="0"/>
                        <a:t>Low</a:t>
                      </a:r>
                    </a:p>
                  </a:txBody>
                  <a:tcPr/>
                </a:tc>
                <a:tc>
                  <a:txBody>
                    <a:bodyPr/>
                    <a:lstStyle/>
                    <a:p>
                      <a:r>
                        <a:rPr lang="en-US" sz="1050" dirty="0"/>
                        <a:t>Medium</a:t>
                      </a:r>
                    </a:p>
                  </a:txBody>
                  <a:tcPr/>
                </a:tc>
                <a:tc>
                  <a:txBody>
                    <a:bodyPr/>
                    <a:lstStyle/>
                    <a:p>
                      <a:r>
                        <a:rPr lang="en-US" sz="1050" dirty="0"/>
                        <a:t>Insecure Deserialization</a:t>
                      </a:r>
                    </a:p>
                  </a:txBody>
                  <a:tcPr/>
                </a:tc>
                <a:extLst>
                  <a:ext uri="{0D108BD9-81ED-4DB2-BD59-A6C34878D82A}">
                    <a16:rowId xmlns:a16="http://schemas.microsoft.com/office/drawing/2014/main" val="2407271221"/>
                  </a:ext>
                </a:extLst>
              </a:tr>
              <a:tr h="144424">
                <a:tc>
                  <a:txBody>
                    <a:bodyPr/>
                    <a:lstStyle/>
                    <a:p>
                      <a:r>
                        <a:rPr lang="en-US" sz="1050" dirty="0"/>
                        <a:t>CS004</a:t>
                      </a:r>
                    </a:p>
                  </a:txBody>
                  <a:tcPr/>
                </a:tc>
                <a:tc>
                  <a:txBody>
                    <a:bodyPr/>
                    <a:lstStyle/>
                    <a:p>
                      <a:r>
                        <a:rPr lang="en-US" sz="1050" dirty="0"/>
                        <a:t>High</a:t>
                      </a:r>
                    </a:p>
                  </a:txBody>
                  <a:tcPr/>
                </a:tc>
                <a:tc>
                  <a:txBody>
                    <a:bodyPr/>
                    <a:lstStyle/>
                    <a:p>
                      <a:r>
                        <a:rPr lang="en-US" sz="1050" dirty="0"/>
                        <a:t>High</a:t>
                      </a:r>
                    </a:p>
                  </a:txBody>
                  <a:tcPr/>
                </a:tc>
                <a:tc>
                  <a:txBody>
                    <a:bodyPr/>
                    <a:lstStyle/>
                    <a:p>
                      <a:r>
                        <a:rPr lang="en-US" sz="1050" dirty="0"/>
                        <a:t>Broken Authentication</a:t>
                      </a:r>
                    </a:p>
                  </a:txBody>
                  <a:tcPr/>
                </a:tc>
                <a:extLst>
                  <a:ext uri="{0D108BD9-81ED-4DB2-BD59-A6C34878D82A}">
                    <a16:rowId xmlns:a16="http://schemas.microsoft.com/office/drawing/2014/main" val="2551531026"/>
                  </a:ext>
                </a:extLst>
              </a:tr>
              <a:tr h="144424">
                <a:tc>
                  <a:txBody>
                    <a:bodyPr/>
                    <a:lstStyle/>
                    <a:p>
                      <a:r>
                        <a:rPr lang="en-US" sz="1050" dirty="0"/>
                        <a:t>CS005</a:t>
                      </a:r>
                    </a:p>
                  </a:txBody>
                  <a:tcPr/>
                </a:tc>
                <a:tc>
                  <a:txBody>
                    <a:bodyPr/>
                    <a:lstStyle/>
                    <a:p>
                      <a:r>
                        <a:rPr lang="en-US" sz="1050" dirty="0"/>
                        <a:t>Medium</a:t>
                      </a:r>
                    </a:p>
                  </a:txBody>
                  <a:tcPr/>
                </a:tc>
                <a:tc>
                  <a:txBody>
                    <a:bodyPr/>
                    <a:lstStyle/>
                    <a:p>
                      <a:r>
                        <a:rPr lang="en-US" sz="1050" dirty="0"/>
                        <a:t>Medium</a:t>
                      </a:r>
                    </a:p>
                  </a:txBody>
                  <a:tcPr/>
                </a:tc>
                <a:tc>
                  <a:txBody>
                    <a:bodyPr/>
                    <a:lstStyle/>
                    <a:p>
                      <a:r>
                        <a:rPr lang="en-US" sz="1050" dirty="0"/>
                        <a:t>Sensitive Data Exposure</a:t>
                      </a:r>
                    </a:p>
                  </a:txBody>
                  <a:tcPr/>
                </a:tc>
                <a:extLst>
                  <a:ext uri="{0D108BD9-81ED-4DB2-BD59-A6C34878D82A}">
                    <a16:rowId xmlns:a16="http://schemas.microsoft.com/office/drawing/2014/main" val="295708580"/>
                  </a:ext>
                </a:extLst>
              </a:tr>
              <a:tr h="144424">
                <a:tc>
                  <a:txBody>
                    <a:bodyPr/>
                    <a:lstStyle/>
                    <a:p>
                      <a:r>
                        <a:rPr lang="en-US" sz="1050" dirty="0"/>
                        <a:t>CS006</a:t>
                      </a:r>
                    </a:p>
                  </a:txBody>
                  <a:tcPr/>
                </a:tc>
                <a:tc>
                  <a:txBody>
                    <a:bodyPr/>
                    <a:lstStyle/>
                    <a:p>
                      <a:r>
                        <a:rPr lang="en-US" sz="1050" dirty="0"/>
                        <a:t>Low</a:t>
                      </a:r>
                    </a:p>
                  </a:txBody>
                  <a:tcPr/>
                </a:tc>
                <a:tc>
                  <a:txBody>
                    <a:bodyPr/>
                    <a:lstStyle/>
                    <a:p>
                      <a:r>
                        <a:rPr lang="en-US" sz="1050" dirty="0"/>
                        <a:t>Low</a:t>
                      </a:r>
                    </a:p>
                  </a:txBody>
                  <a:tcPr/>
                </a:tc>
                <a:tc>
                  <a:txBody>
                    <a:bodyPr/>
                    <a:lstStyle/>
                    <a:p>
                      <a:r>
                        <a:rPr lang="en-US" sz="1050" dirty="0"/>
                        <a:t>Misconfiguration</a:t>
                      </a:r>
                    </a:p>
                  </a:txBody>
                  <a:tcPr/>
                </a:tc>
                <a:extLst>
                  <a:ext uri="{0D108BD9-81ED-4DB2-BD59-A6C34878D82A}">
                    <a16:rowId xmlns:a16="http://schemas.microsoft.com/office/drawing/2014/main" val="3112503257"/>
                  </a:ext>
                </a:extLst>
              </a:tr>
              <a:tr h="144424">
                <a:tc>
                  <a:txBody>
                    <a:bodyPr/>
                    <a:lstStyle/>
                    <a:p>
                      <a:r>
                        <a:rPr lang="en-US" sz="1050" dirty="0"/>
                        <a:t>CS007</a:t>
                      </a:r>
                    </a:p>
                  </a:txBody>
                  <a:tcPr/>
                </a:tc>
                <a:tc>
                  <a:txBody>
                    <a:bodyPr/>
                    <a:lstStyle/>
                    <a:p>
                      <a:r>
                        <a:rPr lang="en-US" sz="1050" dirty="0"/>
                        <a:t>High</a:t>
                      </a:r>
                    </a:p>
                  </a:txBody>
                  <a:tcPr/>
                </a:tc>
                <a:tc>
                  <a:txBody>
                    <a:bodyPr/>
                    <a:lstStyle/>
                    <a:p>
                      <a:r>
                        <a:rPr lang="en-US" sz="1050" dirty="0"/>
                        <a:t>High</a:t>
                      </a:r>
                    </a:p>
                  </a:txBody>
                  <a:tcPr/>
                </a:tc>
                <a:tc>
                  <a:txBody>
                    <a:bodyPr/>
                    <a:lstStyle/>
                    <a:p>
                      <a:r>
                        <a:rPr lang="en-US" sz="1050" dirty="0"/>
                        <a:t>Cross-Site Request Forgery (CSRF)</a:t>
                      </a:r>
                    </a:p>
                  </a:txBody>
                  <a:tcPr/>
                </a:tc>
                <a:extLst>
                  <a:ext uri="{0D108BD9-81ED-4DB2-BD59-A6C34878D82A}">
                    <a16:rowId xmlns:a16="http://schemas.microsoft.com/office/drawing/2014/main" val="4134792332"/>
                  </a:ext>
                </a:extLst>
              </a:tr>
              <a:tr h="144424">
                <a:tc>
                  <a:txBody>
                    <a:bodyPr/>
                    <a:lstStyle/>
                    <a:p>
                      <a:r>
                        <a:rPr lang="en-US" sz="1050" dirty="0"/>
                        <a:t>CS008</a:t>
                      </a:r>
                    </a:p>
                  </a:txBody>
                  <a:tcPr/>
                </a:tc>
                <a:tc>
                  <a:txBody>
                    <a:bodyPr/>
                    <a:lstStyle/>
                    <a:p>
                      <a:r>
                        <a:rPr lang="en-US" sz="1050" dirty="0"/>
                        <a:t>Medium</a:t>
                      </a:r>
                    </a:p>
                  </a:txBody>
                  <a:tcPr/>
                </a:tc>
                <a:tc>
                  <a:txBody>
                    <a:bodyPr/>
                    <a:lstStyle/>
                    <a:p>
                      <a:r>
                        <a:rPr lang="en-US" sz="1050" dirty="0"/>
                        <a:t>Medium</a:t>
                      </a:r>
                    </a:p>
                  </a:txBody>
                  <a:tcPr/>
                </a:tc>
                <a:tc>
                  <a:txBody>
                    <a:bodyPr/>
                    <a:lstStyle/>
                    <a:p>
                      <a:r>
                        <a:rPr lang="en-US" sz="1050" dirty="0"/>
                        <a:t>Using Components with Known Vulnerabilities</a:t>
                      </a:r>
                    </a:p>
                  </a:txBody>
                  <a:tcPr/>
                </a:tc>
                <a:extLst>
                  <a:ext uri="{0D108BD9-81ED-4DB2-BD59-A6C34878D82A}">
                    <a16:rowId xmlns:a16="http://schemas.microsoft.com/office/drawing/2014/main" val="8461805"/>
                  </a:ext>
                </a:extLst>
              </a:tr>
              <a:tr h="144424">
                <a:tc>
                  <a:txBody>
                    <a:bodyPr/>
                    <a:lstStyle/>
                    <a:p>
                      <a:r>
                        <a:rPr lang="en-US" sz="1050" dirty="0"/>
                        <a:t>CS009</a:t>
                      </a:r>
                    </a:p>
                  </a:txBody>
                  <a:tcPr/>
                </a:tc>
                <a:tc>
                  <a:txBody>
                    <a:bodyPr/>
                    <a:lstStyle/>
                    <a:p>
                      <a:r>
                        <a:rPr lang="en-US" sz="1050" dirty="0"/>
                        <a:t>Low</a:t>
                      </a:r>
                    </a:p>
                  </a:txBody>
                  <a:tcPr/>
                </a:tc>
                <a:tc>
                  <a:txBody>
                    <a:bodyPr/>
                    <a:lstStyle/>
                    <a:p>
                      <a:r>
                        <a:rPr lang="en-US" sz="1050" dirty="0"/>
                        <a:t> Low</a:t>
                      </a:r>
                    </a:p>
                  </a:txBody>
                  <a:tcPr/>
                </a:tc>
                <a:tc>
                  <a:txBody>
                    <a:bodyPr/>
                    <a:lstStyle/>
                    <a:p>
                      <a:r>
                        <a:rPr lang="en-US" sz="1050" dirty="0"/>
                        <a:t>Insufficient Logging &amp; Monitoring</a:t>
                      </a:r>
                    </a:p>
                  </a:txBody>
                  <a:tcPr/>
                </a:tc>
                <a:extLst>
                  <a:ext uri="{0D108BD9-81ED-4DB2-BD59-A6C34878D82A}">
                    <a16:rowId xmlns:a16="http://schemas.microsoft.com/office/drawing/2014/main" val="1014598917"/>
                  </a:ext>
                </a:extLst>
              </a:tr>
              <a:tr h="144424">
                <a:tc>
                  <a:txBody>
                    <a:bodyPr/>
                    <a:lstStyle/>
                    <a:p>
                      <a:r>
                        <a:rPr lang="en-US" sz="1050" dirty="0"/>
                        <a:t>CS010</a:t>
                      </a:r>
                    </a:p>
                  </a:txBody>
                  <a:tcPr/>
                </a:tc>
                <a:tc>
                  <a:txBody>
                    <a:bodyPr/>
                    <a:lstStyle/>
                    <a:p>
                      <a:r>
                        <a:rPr lang="en-US" sz="1050" dirty="0"/>
                        <a:t>High</a:t>
                      </a:r>
                    </a:p>
                  </a:txBody>
                  <a:tcPr/>
                </a:tc>
                <a:tc>
                  <a:txBody>
                    <a:bodyPr/>
                    <a:lstStyle/>
                    <a:p>
                      <a:r>
                        <a:rPr lang="en-US" sz="1050" dirty="0"/>
                        <a:t>High</a:t>
                      </a:r>
                    </a:p>
                  </a:txBody>
                  <a:tcPr/>
                </a:tc>
                <a:tc>
                  <a:txBody>
                    <a:bodyPr/>
                    <a:lstStyle/>
                    <a:p>
                      <a:r>
                        <a:rPr lang="en-US" sz="1050" dirty="0"/>
                        <a:t>Server-Side Request Forgery (SSRF)</a:t>
                      </a:r>
                    </a:p>
                  </a:txBody>
                  <a:tcPr/>
                </a:tc>
                <a:extLst>
                  <a:ext uri="{0D108BD9-81ED-4DB2-BD59-A6C34878D82A}">
                    <a16:rowId xmlns:a16="http://schemas.microsoft.com/office/drawing/2014/main" val="2758197777"/>
                  </a:ext>
                </a:extLst>
              </a:tr>
            </a:tbl>
          </a:graphicData>
        </a:graphic>
      </p:graphicFrame>
      <p:graphicFrame>
        <p:nvGraphicFramePr>
          <p:cNvPr id="6" name="Table 5">
            <a:extLst>
              <a:ext uri="{FF2B5EF4-FFF2-40B4-BE49-F238E27FC236}">
                <a16:creationId xmlns:a16="http://schemas.microsoft.com/office/drawing/2014/main" id="{EE06A180-068C-8349-4557-2FBE9A0D8EE9}"/>
              </a:ext>
            </a:extLst>
          </p:cNvPr>
          <p:cNvGraphicFramePr>
            <a:graphicFrameLocks noGrp="1"/>
          </p:cNvGraphicFramePr>
          <p:nvPr>
            <p:extLst>
              <p:ext uri="{D42A27DB-BD31-4B8C-83A1-F6EECF244321}">
                <p14:modId xmlns:p14="http://schemas.microsoft.com/office/powerpoint/2010/main" val="3536537654"/>
              </p:ext>
            </p:extLst>
          </p:nvPr>
        </p:nvGraphicFramePr>
        <p:xfrm>
          <a:off x="174396" y="3868218"/>
          <a:ext cx="12017604" cy="2989781"/>
        </p:xfrm>
        <a:graphic>
          <a:graphicData uri="http://schemas.openxmlformats.org/drawingml/2006/table">
            <a:tbl>
              <a:tblPr firstRow="1" bandRow="1">
                <a:tableStyleId>{5C22544A-7EE6-4342-B048-85BDC9FD1C3A}</a:tableStyleId>
              </a:tblPr>
              <a:tblGrid>
                <a:gridCol w="12017604">
                  <a:extLst>
                    <a:ext uri="{9D8B030D-6E8A-4147-A177-3AD203B41FA5}">
                      <a16:colId xmlns:a16="http://schemas.microsoft.com/office/drawing/2014/main" val="3497232240"/>
                    </a:ext>
                  </a:extLst>
                </a:gridCol>
              </a:tblGrid>
              <a:tr h="2989781">
                <a:tc>
                  <a:txBody>
                    <a:bodyPr/>
                    <a:lstStyle/>
                    <a:p>
                      <a:r>
                        <a:rPr lang="en-US" sz="1000" b="1" dirty="0"/>
                        <a:t>CS001 - SQL Injection</a:t>
                      </a:r>
                      <a:r>
                        <a:rPr lang="en-US" sz="1000" dirty="0"/>
                        <a:t>: High threat level due to the potential for unauthorized access to databases and data manipulation.</a:t>
                      </a:r>
                    </a:p>
                    <a:p>
                      <a:endParaRPr lang="en-US" sz="1000" b="1" dirty="0"/>
                    </a:p>
                    <a:p>
                      <a:r>
                        <a:rPr lang="en-US" sz="1000" b="1" dirty="0"/>
                        <a:t>CS002 - Cross-Site Scripting (XSS)</a:t>
                      </a:r>
                      <a:r>
                        <a:rPr lang="en-US" sz="1000" dirty="0"/>
                        <a:t>: Medium threat level as it can lead to session hijacking and redirecting users to malicious sites.</a:t>
                      </a:r>
                    </a:p>
                    <a:p>
                      <a:endParaRPr lang="en-US" sz="1000" b="1" dirty="0"/>
                    </a:p>
                    <a:p>
                      <a:r>
                        <a:rPr lang="en-US" sz="1000" b="1" dirty="0"/>
                        <a:t>CS003 - Insecure Deserialization</a:t>
                      </a:r>
                      <a:r>
                        <a:rPr lang="en-US" sz="1000" dirty="0"/>
                        <a:t>: Low threat level but can lead to remote code execution if exploited.</a:t>
                      </a:r>
                    </a:p>
                    <a:p>
                      <a:endParaRPr lang="en-US" sz="1000" b="1" dirty="0"/>
                    </a:p>
                    <a:p>
                      <a:r>
                        <a:rPr lang="en-US" sz="1000" b="1" dirty="0"/>
                        <a:t>CS004 - Broken Authentication</a:t>
                      </a:r>
                      <a:r>
                        <a:rPr lang="en-US" sz="1000" dirty="0"/>
                        <a:t>: High threat level due to the risk of unauthorized access and identity theft.</a:t>
                      </a:r>
                    </a:p>
                    <a:p>
                      <a:endParaRPr lang="en-US" sz="1000" b="1" dirty="0"/>
                    </a:p>
                    <a:p>
                      <a:r>
                        <a:rPr lang="en-US" sz="1000" b="1" dirty="0"/>
                        <a:t>CS005 - Sensitive Data Exposure</a:t>
                      </a:r>
                      <a:r>
                        <a:rPr lang="en-US" sz="1000" dirty="0"/>
                        <a:t>: Medium threat level as it can result in the disclosure of sensitive information.</a:t>
                      </a:r>
                    </a:p>
                    <a:p>
                      <a:endParaRPr lang="en-US" sz="1000" b="1" dirty="0"/>
                    </a:p>
                    <a:p>
                      <a:r>
                        <a:rPr lang="en-US" sz="1000" b="1" dirty="0"/>
                        <a:t>CS006 - Security Misconfiguration</a:t>
                      </a:r>
                      <a:r>
                        <a:rPr lang="en-US" sz="1000" dirty="0"/>
                        <a:t>: Low threat level but can provide an entry point for attackers if not properly addressed.</a:t>
                      </a:r>
                    </a:p>
                    <a:p>
                      <a:endParaRPr lang="en-US" sz="1000" dirty="0"/>
                    </a:p>
                    <a:p>
                      <a:r>
                        <a:rPr lang="en-US" sz="1000" b="1" dirty="0"/>
                        <a:t>CS007 - Cross-Site Request Forgery (CSRF)</a:t>
                      </a:r>
                      <a:r>
                        <a:rPr lang="en-US" sz="1000" dirty="0"/>
                        <a:t>: High threat level as it can lead to unauthorized actions being performed on behalf of authenticated users.</a:t>
                      </a:r>
                    </a:p>
                    <a:p>
                      <a:endParaRPr lang="en-US" sz="1000" dirty="0"/>
                    </a:p>
                    <a:p>
                      <a:r>
                        <a:rPr lang="en-US" sz="1000" b="1" dirty="0"/>
                        <a:t>CS008 - Using Components with Known Vulnerabilities</a:t>
                      </a:r>
                      <a:r>
                        <a:rPr lang="en-US" sz="1000" dirty="0"/>
                        <a:t>: Medium threat level as it can expose the system to exploits targeting those vulnerabilities.</a:t>
                      </a:r>
                    </a:p>
                    <a:p>
                      <a:endParaRPr lang="en-US" sz="1000" dirty="0"/>
                    </a:p>
                    <a:p>
                      <a:r>
                        <a:rPr lang="en-US" sz="1000" b="1" dirty="0"/>
                        <a:t>CS009 - Insufficient Logging &amp; Monitoring</a:t>
                      </a:r>
                      <a:r>
                        <a:rPr lang="en-US" sz="1000" dirty="0"/>
                        <a:t>: Low threat level but hampers the ability to detect and respond to security incidents.</a:t>
                      </a:r>
                    </a:p>
                    <a:p>
                      <a:endParaRPr lang="en-US" sz="1000" dirty="0"/>
                    </a:p>
                    <a:p>
                      <a:r>
                        <a:rPr lang="en-US" sz="1000" b="1" dirty="0"/>
                        <a:t>CS010 - Server-Side Request Forgery (SSRF)</a:t>
                      </a:r>
                      <a:r>
                        <a:rPr lang="en-US" sz="1000" dirty="0"/>
                        <a:t>: High threat level due to the potential for internal network exploitation and unauthorized data access.</a:t>
                      </a:r>
                    </a:p>
                  </a:txBody>
                  <a:tcPr/>
                </a:tc>
                <a:extLst>
                  <a:ext uri="{0D108BD9-81ED-4DB2-BD59-A6C34878D82A}">
                    <a16:rowId xmlns:a16="http://schemas.microsoft.com/office/drawing/2014/main" val="3372936615"/>
                  </a:ext>
                </a:extLst>
              </a:tr>
            </a:tbl>
          </a:graphicData>
        </a:graphic>
      </p:graphicFrame>
    </p:spTree>
    <p:extLst>
      <p:ext uri="{BB962C8B-B14F-4D97-AF65-F5344CB8AC3E}">
        <p14:creationId xmlns:p14="http://schemas.microsoft.com/office/powerpoint/2010/main" val="396260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CFFC-FA05-86F2-4B6C-1528EB4F8B35}"/>
              </a:ext>
            </a:extLst>
          </p:cNvPr>
          <p:cNvSpPr>
            <a:spLocks noGrp="1"/>
          </p:cNvSpPr>
          <p:nvPr>
            <p:ph type="title"/>
          </p:nvPr>
        </p:nvSpPr>
        <p:spPr>
          <a:xfrm>
            <a:off x="838200" y="0"/>
            <a:ext cx="10515600" cy="1325563"/>
          </a:xfrm>
        </p:spPr>
        <p:txBody>
          <a:bodyPr/>
          <a:lstStyle/>
          <a:p>
            <a:pPr algn="ctr"/>
            <a:r>
              <a:rPr lang="en-US" dirty="0"/>
              <a:t>Security Principles</a:t>
            </a:r>
          </a:p>
        </p:txBody>
      </p:sp>
      <p:sp>
        <p:nvSpPr>
          <p:cNvPr id="6" name="Rectangle 3">
            <a:extLst>
              <a:ext uri="{FF2B5EF4-FFF2-40B4-BE49-F238E27FC236}">
                <a16:creationId xmlns:a16="http://schemas.microsoft.com/office/drawing/2014/main" id="{3B80BC81-EED4-8552-4CF7-5E532DB539B2}"/>
              </a:ext>
            </a:extLst>
          </p:cNvPr>
          <p:cNvSpPr>
            <a:spLocks noGrp="1" noChangeArrowheads="1"/>
          </p:cNvSpPr>
          <p:nvPr>
            <p:ph idx="1"/>
          </p:nvPr>
        </p:nvSpPr>
        <p:spPr bwMode="auto">
          <a:xfrm>
            <a:off x="3084334" y="1102310"/>
            <a:ext cx="701345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Validate Input Data</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Ensuring that all input data is validated before processing prevents malicious data from entering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system. This includes checking for type, length, format, and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Heed Compiler Warnings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Compiler warnings are indicators of potential issues in your code. Addressing these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warnings promptly improves code quality and prevents potential security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Architect and Design for Security Policies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Security should be a fundamental part of the software design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architecture process, ensuring that security is built into the system from the ground 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Keep It Simple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Simple and straightforward code is easier to understand, test, and maintain. Complexity can lead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errors and obscure vulnerabilities.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Default Deny</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This principle ensures that access is restricted by default and only explicitly permitted actions are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allowed, minimizing the attack surface.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Adhere to the Principle of Least Privilege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Grant users and systems only the minimum levels of access necessary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perform their functions, reducing the risk of misuse.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Sanitize Data Sent to Other Systems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Ensure that potentially harmful data is cleaned or escaped to prevent injection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attacks and other vulnerabilities.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Practice Defense in Depth</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Employ multiple security controls to protect against threats, creating multiple barriers for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attackers to overcome.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Use Effective Quality Assurance Techniques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Applying rigorous quality assurance techniques such as code reviews,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static analysis, and automated testing helps identify and fix security issues 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Adopt a Secure Coding Standard</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Following established standards ensures consistency in the codebase and reduces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risk of introducing security vulnerabilities due to coding errors or unsafe practices.</a:t>
            </a:r>
          </a:p>
        </p:txBody>
      </p:sp>
    </p:spTree>
    <p:extLst>
      <p:ext uri="{BB962C8B-B14F-4D97-AF65-F5344CB8AC3E}">
        <p14:creationId xmlns:p14="http://schemas.microsoft.com/office/powerpoint/2010/main" val="126586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D790-D16F-7EF9-6E3B-AEC629A5E069}"/>
              </a:ext>
            </a:extLst>
          </p:cNvPr>
          <p:cNvSpPr>
            <a:spLocks noGrp="1"/>
          </p:cNvSpPr>
          <p:nvPr>
            <p:ph type="title"/>
          </p:nvPr>
        </p:nvSpPr>
        <p:spPr>
          <a:xfrm>
            <a:off x="759768" y="-50800"/>
            <a:ext cx="8596668" cy="1320800"/>
          </a:xfrm>
        </p:spPr>
        <p:txBody>
          <a:bodyPr/>
          <a:lstStyle/>
          <a:p>
            <a:pPr algn="ctr"/>
            <a:r>
              <a:rPr lang="en-US" dirty="0"/>
              <a:t>Coding Standards</a:t>
            </a:r>
            <a:br>
              <a:rPr lang="en-US" dirty="0"/>
            </a:br>
            <a:endParaRPr lang="en-US" dirty="0"/>
          </a:p>
        </p:txBody>
      </p:sp>
      <p:sp>
        <p:nvSpPr>
          <p:cNvPr id="4" name="Rectangle 1">
            <a:extLst>
              <a:ext uri="{FF2B5EF4-FFF2-40B4-BE49-F238E27FC236}">
                <a16:creationId xmlns:a16="http://schemas.microsoft.com/office/drawing/2014/main" id="{539F23B6-DC0B-F847-D75A-88FC8E1C3110}"/>
              </a:ext>
            </a:extLst>
          </p:cNvPr>
          <p:cNvSpPr>
            <a:spLocks noGrp="1" noChangeArrowheads="1"/>
          </p:cNvSpPr>
          <p:nvPr>
            <p:ph idx="1"/>
          </p:nvPr>
        </p:nvSpPr>
        <p:spPr bwMode="auto">
          <a:xfrm>
            <a:off x="240145" y="568238"/>
            <a:ext cx="11421525" cy="37856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CS001 - Prevent SQL Injection</a:t>
            </a:r>
            <a:r>
              <a:rPr kumimoji="0" lang="en-US" altLang="en-US" sz="1200" b="0" i="0" u="none" strike="noStrike" cap="none" normalizeH="0" baseline="0" dirty="0">
                <a:ln>
                  <a:noFill/>
                </a:ln>
                <a:solidFill>
                  <a:schemeClr val="tx1"/>
                </a:solidFill>
                <a:effectLst/>
                <a:latin typeface="Arial" panose="020B0604020202020204" pitchFamily="34" charset="0"/>
              </a:rPr>
              <a:t>: Ensure all user inputs are validated and use parameterized queries to prevent SQL injection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CS004 - Secure Authentication Mechanisms</a:t>
            </a:r>
            <a:r>
              <a:rPr kumimoji="0" lang="en-US" altLang="en-US" sz="1200" b="0" i="0" u="none" strike="noStrike" cap="none" normalizeH="0" baseline="0" dirty="0">
                <a:ln>
                  <a:noFill/>
                </a:ln>
                <a:solidFill>
                  <a:schemeClr val="tx1"/>
                </a:solidFill>
                <a:effectLst/>
                <a:latin typeface="Arial" panose="020B0604020202020204" pitchFamily="34" charset="0"/>
              </a:rPr>
              <a:t>: Implement strong authentication mechanisms, including multi-factor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to protect against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CS007 - Mitigate Cross-Site Request Forgery (CSRF)</a:t>
            </a:r>
            <a:r>
              <a:rPr kumimoji="0" lang="en-US" altLang="en-US" sz="1200" b="0" i="0" u="none" strike="noStrike" cap="none" normalizeH="0" baseline="0" dirty="0">
                <a:ln>
                  <a:noFill/>
                </a:ln>
                <a:solidFill>
                  <a:schemeClr val="tx1"/>
                </a:solidFill>
                <a:effectLst/>
                <a:latin typeface="Arial" panose="020B0604020202020204" pitchFamily="34" charset="0"/>
              </a:rPr>
              <a:t>: Use anti-CSRF tokens to protect against CSRF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CS010 - Prevent Server-Side Request Forgery (SSRF)</a:t>
            </a:r>
            <a:r>
              <a:rPr kumimoji="0" lang="en-US" altLang="en-US" sz="1200" b="0" i="0" u="none" strike="noStrike" cap="none" normalizeH="0" baseline="0" dirty="0">
                <a:ln>
                  <a:noFill/>
                </a:ln>
                <a:solidFill>
                  <a:schemeClr val="tx1"/>
                </a:solidFill>
                <a:effectLst/>
                <a:latin typeface="Arial" panose="020B0604020202020204" pitchFamily="34" charset="0"/>
              </a:rPr>
              <a:t>: Validate and sanitize all user inputs that could be used in server-side requests to prevent SSRF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CS002 - Protect Against Cross-Site Scripting (XSS)</a:t>
            </a:r>
            <a:r>
              <a:rPr kumimoji="0" lang="en-US" altLang="en-US" sz="1200" b="0" i="0" u="none" strike="noStrike" cap="none" normalizeH="0" baseline="0" dirty="0">
                <a:ln>
                  <a:noFill/>
                </a:ln>
                <a:solidFill>
                  <a:schemeClr val="tx1"/>
                </a:solidFill>
                <a:effectLst/>
                <a:latin typeface="Arial" panose="020B0604020202020204" pitchFamily="34" charset="0"/>
              </a:rPr>
              <a:t>: Escape and validate all user inputs to prevent XSS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CS005 - Ensure Sensitive Data Protection</a:t>
            </a:r>
            <a:r>
              <a:rPr kumimoji="0" lang="en-US" altLang="en-US" sz="1200" b="0" i="0" u="none" strike="noStrike" cap="none" normalizeH="0" baseline="0" dirty="0">
                <a:ln>
                  <a:noFill/>
                </a:ln>
                <a:solidFill>
                  <a:schemeClr val="tx1"/>
                </a:solidFill>
                <a:effectLst/>
                <a:latin typeface="Arial" panose="020B0604020202020204" pitchFamily="34" charset="0"/>
              </a:rPr>
              <a:t>: Encrypt sensitive data both at rest and in transit to protect it from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CS006 - Avoid Security Misconfiguration</a:t>
            </a:r>
            <a:r>
              <a:rPr kumimoji="0" lang="en-US" altLang="en-US" sz="1200" b="0" i="0" u="none" strike="noStrike" cap="none" normalizeH="0" baseline="0" dirty="0">
                <a:ln>
                  <a:noFill/>
                </a:ln>
                <a:solidFill>
                  <a:schemeClr val="tx1"/>
                </a:solidFill>
                <a:effectLst/>
                <a:latin typeface="Arial" panose="020B0604020202020204" pitchFamily="34" charset="0"/>
              </a:rPr>
              <a:t>: Ensure all security configurations are properly set up and regularly reviewed to prevent misconfigurations.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CS008 - Use Trusted Components</a:t>
            </a:r>
            <a:r>
              <a:rPr kumimoji="0" lang="en-US" altLang="en-US" sz="1200" b="0" i="0" u="none" strike="noStrike" cap="none" normalizeH="0" baseline="0" dirty="0">
                <a:ln>
                  <a:noFill/>
                </a:ln>
                <a:solidFill>
                  <a:schemeClr val="tx1"/>
                </a:solidFill>
                <a:effectLst/>
                <a:latin typeface="Arial" panose="020B0604020202020204" pitchFamily="34" charset="0"/>
              </a:rPr>
              <a:t>: Only use third-party components that are regularly updated and patched to prevent vulnerabilities from known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CS003 - Handle Insecure Deserialization</a:t>
            </a:r>
            <a:r>
              <a:rPr kumimoji="0" lang="en-US" altLang="en-US" sz="1200" b="0" i="0" u="none" strike="noStrike" cap="none" normalizeH="0" baseline="0" dirty="0">
                <a:ln>
                  <a:noFill/>
                </a:ln>
                <a:solidFill>
                  <a:schemeClr val="tx1"/>
                </a:solidFill>
                <a:effectLst/>
                <a:latin typeface="Arial" panose="020B0604020202020204" pitchFamily="34" charset="0"/>
              </a:rPr>
              <a:t>: Validate and sanitize all inputs before deserialization to prevent remote code execution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CS009 - Implement Sufficient Logging and Monitoring</a:t>
            </a:r>
            <a:r>
              <a:rPr kumimoji="0" lang="en-US" altLang="en-US" sz="1200" b="0" i="0" u="none" strike="noStrike" cap="none" normalizeH="0" baseline="0" dirty="0">
                <a:ln>
                  <a:noFill/>
                </a:ln>
                <a:solidFill>
                  <a:schemeClr val="tx1"/>
                </a:solidFill>
                <a:effectLst/>
                <a:latin typeface="Arial" panose="020B0604020202020204" pitchFamily="34" charset="0"/>
              </a:rPr>
              <a:t>: Ensure all critical activities are logged and monitored to detect and respond to security incidents promptly.</a:t>
            </a:r>
          </a:p>
        </p:txBody>
      </p:sp>
      <p:sp>
        <p:nvSpPr>
          <p:cNvPr id="5" name="Rectangle 1">
            <a:extLst>
              <a:ext uri="{FF2B5EF4-FFF2-40B4-BE49-F238E27FC236}">
                <a16:creationId xmlns:a16="http://schemas.microsoft.com/office/drawing/2014/main" id="{40554E04-24A1-9E6A-D270-236CF463F30C}"/>
              </a:ext>
            </a:extLst>
          </p:cNvPr>
          <p:cNvSpPr txBox="1">
            <a:spLocks noChangeArrowheads="1"/>
          </p:cNvSpPr>
          <p:nvPr/>
        </p:nvSpPr>
        <p:spPr bwMode="auto">
          <a:xfrm>
            <a:off x="2074757" y="4501717"/>
            <a:ext cx="5966690" cy="21185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b="1" dirty="0"/>
              <a:t>Explanation of Prioritization</a:t>
            </a:r>
            <a:r>
              <a:rPr lang="en-US" sz="1000" dirty="0"/>
              <a:t>:</a:t>
            </a:r>
          </a:p>
          <a:p>
            <a:pPr>
              <a:buFont typeface="Arial" panose="020B0604020202020204" pitchFamily="34" charset="0"/>
              <a:buChar char="•"/>
            </a:pPr>
            <a:r>
              <a:rPr lang="en-US" sz="1000" b="1" dirty="0"/>
              <a:t>High Priority</a:t>
            </a:r>
            <a:r>
              <a:rPr lang="en-US" sz="1000" dirty="0"/>
              <a:t>: CS001, CS004, CS007, CS010 - These standards address critical vulnerabilities that could lead to significant security breaches if not properly mitigated.</a:t>
            </a:r>
          </a:p>
          <a:p>
            <a:pPr>
              <a:buFont typeface="Arial" panose="020B0604020202020204" pitchFamily="34" charset="0"/>
              <a:buChar char="•"/>
            </a:pPr>
            <a:endParaRPr lang="en-US" sz="1000" dirty="0"/>
          </a:p>
          <a:p>
            <a:pPr>
              <a:buFont typeface="Arial" panose="020B0604020202020204" pitchFamily="34" charset="0"/>
              <a:buChar char="•"/>
            </a:pPr>
            <a:r>
              <a:rPr lang="en-US" sz="1000" b="1" dirty="0"/>
              <a:t>Medium Priority</a:t>
            </a:r>
            <a:r>
              <a:rPr lang="en-US" sz="1000" dirty="0"/>
              <a:t>: CS002, CS005, CS008 - These standards address important vulnerabilities that could lead to data exposure or unauthorized access but are less likely to be immediately exploited.</a:t>
            </a:r>
          </a:p>
          <a:p>
            <a:pPr>
              <a:buFont typeface="Arial" panose="020B0604020202020204" pitchFamily="34" charset="0"/>
              <a:buChar char="•"/>
            </a:pPr>
            <a:endParaRPr lang="en-US" sz="1000" dirty="0"/>
          </a:p>
          <a:p>
            <a:pPr>
              <a:buFont typeface="Arial" panose="020B0604020202020204" pitchFamily="34" charset="0"/>
              <a:buChar char="•"/>
            </a:pPr>
            <a:r>
              <a:rPr lang="en-US" sz="1000" b="1" dirty="0"/>
              <a:t>Low Priority</a:t>
            </a:r>
            <a:r>
              <a:rPr lang="en-US" sz="1000" dirty="0"/>
              <a:t>: CS003, CS006, CS009 - These standards address vulnerabilities that are less likely to be exploited or have a lower impact on the system's overall security.</a:t>
            </a:r>
          </a:p>
        </p:txBody>
      </p:sp>
    </p:spTree>
    <p:extLst>
      <p:ext uri="{BB962C8B-B14F-4D97-AF65-F5344CB8AC3E}">
        <p14:creationId xmlns:p14="http://schemas.microsoft.com/office/powerpoint/2010/main" val="149032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E025-354C-C1CC-5ABA-85095B8A9628}"/>
              </a:ext>
            </a:extLst>
          </p:cNvPr>
          <p:cNvSpPr>
            <a:spLocks noGrp="1"/>
          </p:cNvSpPr>
          <p:nvPr>
            <p:ph type="title"/>
          </p:nvPr>
        </p:nvSpPr>
        <p:spPr/>
        <p:txBody>
          <a:bodyPr/>
          <a:lstStyle/>
          <a:p>
            <a:pPr algn="ctr"/>
            <a:r>
              <a:rPr lang="en-US" dirty="0"/>
              <a:t>Encryption Strategy</a:t>
            </a:r>
          </a:p>
        </p:txBody>
      </p:sp>
      <p:sp>
        <p:nvSpPr>
          <p:cNvPr id="4" name="Rectangle 1">
            <a:extLst>
              <a:ext uri="{FF2B5EF4-FFF2-40B4-BE49-F238E27FC236}">
                <a16:creationId xmlns:a16="http://schemas.microsoft.com/office/drawing/2014/main" id="{76543198-6EB4-07FE-95A3-49339DBC715A}"/>
              </a:ext>
            </a:extLst>
          </p:cNvPr>
          <p:cNvSpPr>
            <a:spLocks noGrp="1" noChangeArrowheads="1"/>
          </p:cNvSpPr>
          <p:nvPr>
            <p:ph idx="1"/>
          </p:nvPr>
        </p:nvSpPr>
        <p:spPr bwMode="auto">
          <a:xfrm>
            <a:off x="838200" y="2016136"/>
            <a:ext cx="109514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in Flight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Encrypt all data transmitted over networks using TLS 1.2 or higher.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protects data from interception and ensures confidentiality and integrity during transmission.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at Rest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Encrypt sensitive data stored on disks or other storage mediums using AES-256 encryption.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ensures that stored data is protected from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in Use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Implement runtime encryption technologies to protect sensitive data while being processed.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ensures that data remains encrypted even while in memory, providing an additional layer of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43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4052-AB0E-D910-D7A5-8E45A62724A5}"/>
              </a:ext>
            </a:extLst>
          </p:cNvPr>
          <p:cNvSpPr>
            <a:spLocks noGrp="1"/>
          </p:cNvSpPr>
          <p:nvPr>
            <p:ph type="title"/>
          </p:nvPr>
        </p:nvSpPr>
        <p:spPr/>
        <p:txBody>
          <a:bodyPr/>
          <a:lstStyle/>
          <a:p>
            <a:pPr algn="ctr"/>
            <a:r>
              <a:rPr lang="en-US" dirty="0"/>
              <a:t>Triple-A Framework</a:t>
            </a:r>
          </a:p>
        </p:txBody>
      </p:sp>
      <p:sp>
        <p:nvSpPr>
          <p:cNvPr id="5" name="Rectangle 2">
            <a:extLst>
              <a:ext uri="{FF2B5EF4-FFF2-40B4-BE49-F238E27FC236}">
                <a16:creationId xmlns:a16="http://schemas.microsoft.com/office/drawing/2014/main" id="{6A1ADD0D-CE8A-5DD8-BE05-4748AAA83161}"/>
              </a:ext>
            </a:extLst>
          </p:cNvPr>
          <p:cNvSpPr>
            <a:spLocks noGrp="1" noChangeArrowheads="1"/>
          </p:cNvSpPr>
          <p:nvPr>
            <p:ph idx="1"/>
          </p:nvPr>
        </p:nvSpPr>
        <p:spPr bwMode="auto">
          <a:xfrm>
            <a:off x="357909" y="1443841"/>
            <a:ext cx="111877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Authentication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users are who they claim to be before granting access to systems and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Implement multi-factor authentication (MFA) to strengthen security by requiring multiple forms of verification.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Authorization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Determine what an authenticated user is allowed to do within the system.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Enforce role-based access control (RBAC) to manage permissions, ensuring users have access only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necessary resources.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Accounting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Track and log user activities within the system to provide an audit trail for security and compliance.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Log all user actions, including logins, data access, and changes to the system, and review logs regularly for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suspicious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237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1E8E-210C-1D78-57EE-ECAE50A14654}"/>
              </a:ext>
            </a:extLst>
          </p:cNvPr>
          <p:cNvSpPr>
            <a:spLocks noGrp="1"/>
          </p:cNvSpPr>
          <p:nvPr>
            <p:ph type="title"/>
          </p:nvPr>
        </p:nvSpPr>
        <p:spPr/>
        <p:txBody>
          <a:bodyPr/>
          <a:lstStyle/>
          <a:p>
            <a:pPr algn="ctr"/>
            <a:r>
              <a:rPr lang="en-US" dirty="0"/>
              <a:t>Automation Detection Methods</a:t>
            </a:r>
          </a:p>
        </p:txBody>
      </p:sp>
      <p:sp>
        <p:nvSpPr>
          <p:cNvPr id="3" name="Content Placeholder 2">
            <a:extLst>
              <a:ext uri="{FF2B5EF4-FFF2-40B4-BE49-F238E27FC236}">
                <a16:creationId xmlns:a16="http://schemas.microsoft.com/office/drawing/2014/main" id="{6B096644-133C-98A1-20DC-89185164089B}"/>
              </a:ext>
            </a:extLst>
          </p:cNvPr>
          <p:cNvSpPr>
            <a:spLocks noGrp="1"/>
          </p:cNvSpPr>
          <p:nvPr>
            <p:ph idx="1"/>
          </p:nvPr>
        </p:nvSpPr>
        <p:spPr>
          <a:xfrm>
            <a:off x="347472" y="1458927"/>
            <a:ext cx="3560064" cy="5032374"/>
          </a:xfrm>
          <a:ln>
            <a:solidFill>
              <a:schemeClr val="accent1"/>
            </a:solidFill>
          </a:ln>
        </p:spPr>
        <p:txBody>
          <a:bodyPr/>
          <a:lstStyle/>
          <a:p>
            <a:pPr marL="0" indent="0" algn="ctr">
              <a:buNone/>
            </a:pPr>
            <a:r>
              <a:rPr lang="en-US" sz="1800" b="1" dirty="0"/>
              <a:t>Static Code Analysis</a:t>
            </a:r>
            <a:r>
              <a:rPr lang="en-US" sz="1800" dirty="0"/>
              <a:t>: </a:t>
            </a:r>
            <a:br>
              <a:rPr lang="en-US" sz="1200" dirty="0"/>
            </a:br>
            <a:r>
              <a:rPr lang="en-US" sz="1400" dirty="0"/>
              <a:t>Tools like SonarQube and Fortify Static Code Analyzer scan the source code for vulnerabilities without executing the code.</a:t>
            </a:r>
          </a:p>
          <a:p>
            <a:pPr>
              <a:buFont typeface="Arial" panose="020B0604020202020204" pitchFamily="34" charset="0"/>
              <a:buChar char="•"/>
            </a:pPr>
            <a:r>
              <a:rPr lang="en-US" sz="1400" dirty="0"/>
              <a:t>SonarQube: Detects code smells, bugs, and security vulnerabilities through static analysis.</a:t>
            </a:r>
          </a:p>
          <a:p>
            <a:pPr>
              <a:buFont typeface="Arial" panose="020B0604020202020204" pitchFamily="34" charset="0"/>
              <a:buChar char="•"/>
            </a:pPr>
            <a:r>
              <a:rPr lang="en-US" sz="1400" dirty="0"/>
              <a:t>Fortify Static Code Analyzer: Identifies security vulnerabilities in the source code by scanning for known issues.</a:t>
            </a:r>
          </a:p>
          <a:p>
            <a:endParaRPr lang="en-US" dirty="0"/>
          </a:p>
        </p:txBody>
      </p:sp>
      <p:sp>
        <p:nvSpPr>
          <p:cNvPr id="6" name="Content Placeholder 2">
            <a:extLst>
              <a:ext uri="{FF2B5EF4-FFF2-40B4-BE49-F238E27FC236}">
                <a16:creationId xmlns:a16="http://schemas.microsoft.com/office/drawing/2014/main" id="{E9693646-793F-F993-235F-7061363F4572}"/>
              </a:ext>
            </a:extLst>
          </p:cNvPr>
          <p:cNvSpPr txBox="1">
            <a:spLocks/>
          </p:cNvSpPr>
          <p:nvPr/>
        </p:nvSpPr>
        <p:spPr>
          <a:xfrm>
            <a:off x="4395216" y="1458927"/>
            <a:ext cx="3560064" cy="503394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Dynamic Analysis</a:t>
            </a:r>
            <a:r>
              <a:rPr lang="en-US" sz="1800" dirty="0"/>
              <a:t>: </a:t>
            </a:r>
          </a:p>
          <a:p>
            <a:pPr marL="0" indent="0" algn="ctr">
              <a:buNone/>
            </a:pPr>
            <a:r>
              <a:rPr lang="en-US" sz="1400" dirty="0"/>
              <a:t>Tools like OWASP ZAP and Burp Suite analyze the application during runtime to find vulnerabilities that might not be detectable through static analysis.</a:t>
            </a:r>
          </a:p>
          <a:p>
            <a:pPr>
              <a:buFont typeface="Arial" panose="020B0604020202020204" pitchFamily="34" charset="0"/>
              <a:buChar char="•"/>
            </a:pPr>
            <a:r>
              <a:rPr lang="en-US" sz="1400" dirty="0"/>
              <a:t>OWASP ZAP: Scans web applications for security vulnerabilities while the application is running.</a:t>
            </a:r>
          </a:p>
          <a:p>
            <a:pPr>
              <a:buFont typeface="Arial" panose="020B0604020202020204" pitchFamily="34" charset="0"/>
              <a:buChar char="•"/>
            </a:pPr>
            <a:r>
              <a:rPr lang="en-US" sz="1400" dirty="0"/>
              <a:t>Burp Suite: Performs dynamic testing to identify security issues in web applications by simulating attacks.</a:t>
            </a:r>
          </a:p>
          <a:p>
            <a:pPr marL="0" indent="0">
              <a:buNone/>
            </a:pPr>
            <a:endParaRPr lang="en-US" dirty="0"/>
          </a:p>
        </p:txBody>
      </p:sp>
      <p:sp>
        <p:nvSpPr>
          <p:cNvPr id="8" name="Content Placeholder 2">
            <a:extLst>
              <a:ext uri="{FF2B5EF4-FFF2-40B4-BE49-F238E27FC236}">
                <a16:creationId xmlns:a16="http://schemas.microsoft.com/office/drawing/2014/main" id="{64AC9235-668E-BCA1-8F59-E564D14B2B32}"/>
              </a:ext>
            </a:extLst>
          </p:cNvPr>
          <p:cNvSpPr txBox="1">
            <a:spLocks/>
          </p:cNvSpPr>
          <p:nvPr/>
        </p:nvSpPr>
        <p:spPr>
          <a:xfrm>
            <a:off x="8442960" y="1457353"/>
            <a:ext cx="3560064" cy="503394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Continuous Integration/Continuous Deployment (CI/CD) Integration</a:t>
            </a:r>
            <a:r>
              <a:rPr lang="en-US" sz="1800" dirty="0"/>
              <a:t>:</a:t>
            </a:r>
          </a:p>
          <a:p>
            <a:pPr marL="0" indent="0" algn="ctr">
              <a:buNone/>
            </a:pPr>
            <a:r>
              <a:rPr lang="en-US" sz="1400" dirty="0"/>
              <a:t> Automation tools can be integrated into the CI/CD pipeline to ensure continuous monitoring and detection of vulnerabilities.</a:t>
            </a:r>
          </a:p>
          <a:p>
            <a:pPr>
              <a:buFont typeface="Arial" panose="020B0604020202020204" pitchFamily="34" charset="0"/>
              <a:buChar char="•"/>
            </a:pPr>
            <a:r>
              <a:rPr lang="en-US" sz="1400" dirty="0"/>
              <a:t>Integrating SonarQube with Jenkins to automatically scan code during the build process, ensuring that vulnerabilities are detected and addressed early in the development lifecycle.</a:t>
            </a:r>
          </a:p>
          <a:p>
            <a:pPr marL="0" indent="0">
              <a:buNone/>
            </a:pPr>
            <a:endParaRPr lang="en-US" dirty="0"/>
          </a:p>
        </p:txBody>
      </p:sp>
    </p:spTree>
    <p:extLst>
      <p:ext uri="{BB962C8B-B14F-4D97-AF65-F5344CB8AC3E}">
        <p14:creationId xmlns:p14="http://schemas.microsoft.com/office/powerpoint/2010/main" val="38995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F370-F582-F121-B925-1CC718203722}"/>
              </a:ext>
            </a:extLst>
          </p:cNvPr>
          <p:cNvSpPr>
            <a:spLocks noGrp="1"/>
          </p:cNvSpPr>
          <p:nvPr>
            <p:ph type="title"/>
          </p:nvPr>
        </p:nvSpPr>
        <p:spPr/>
        <p:txBody>
          <a:bodyPr/>
          <a:lstStyle/>
          <a:p>
            <a:pPr algn="ctr"/>
            <a:r>
              <a:rPr lang="en-US" dirty="0"/>
              <a:t>Unit Testing - SQL Injection</a:t>
            </a:r>
          </a:p>
        </p:txBody>
      </p:sp>
      <p:sp>
        <p:nvSpPr>
          <p:cNvPr id="4" name="Rectangle 1">
            <a:extLst>
              <a:ext uri="{FF2B5EF4-FFF2-40B4-BE49-F238E27FC236}">
                <a16:creationId xmlns:a16="http://schemas.microsoft.com/office/drawing/2014/main" id="{A8A7DF3B-C61F-F8AF-FB7F-4A6FDEB9475B}"/>
              </a:ext>
            </a:extLst>
          </p:cNvPr>
          <p:cNvSpPr>
            <a:spLocks noGrp="1" noChangeArrowheads="1"/>
          </p:cNvSpPr>
          <p:nvPr>
            <p:ph idx="1"/>
          </p:nvPr>
        </p:nvSpPr>
        <p:spPr bwMode="auto">
          <a:xfrm>
            <a:off x="838200" y="1600640"/>
            <a:ext cx="974279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Validate that input fields properly sanitize user input to prevent SQL injection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Google Test framework in Visual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unit tests that check for SQL injection vulnerabilities by testing various input scenarios.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all SQL queries use parameterized statements.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Test Case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Test input: </a:t>
            </a:r>
            <a:r>
              <a:rPr kumimoji="0" lang="en-US" altLang="en-US" sz="1200" b="0" i="0" u="none" strike="noStrike" cap="none" normalizeH="0" baseline="0" dirty="0">
                <a:ln>
                  <a:noFill/>
                </a:ln>
                <a:solidFill>
                  <a:schemeClr val="tx1"/>
                </a:solidFill>
                <a:effectLst/>
                <a:latin typeface="Arial Unicode MS"/>
              </a:rPr>
              <a:t>' OR '1'='1</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rPr>
              <a:t>Expected outcome: The input should be sanitized, and no SQL injection should occur.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Taking it Further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automated SQL injection testing into the CI/CD pipeline to catch vulnerabilities early.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tools like </a:t>
            </a:r>
            <a:r>
              <a:rPr kumimoji="0" lang="en-US" altLang="en-US" sz="1800" b="0" i="0" u="none" strike="noStrike" cap="none" normalizeH="0" baseline="0" dirty="0" err="1">
                <a:ln>
                  <a:noFill/>
                </a:ln>
                <a:solidFill>
                  <a:schemeClr val="tx1"/>
                </a:solidFill>
                <a:effectLst/>
                <a:latin typeface="Arial" panose="020B0604020202020204" pitchFamily="34" charset="0"/>
              </a:rPr>
              <a:t>SQLMap</a:t>
            </a:r>
            <a:r>
              <a:rPr kumimoji="0" lang="en-US" altLang="en-US" sz="1800" b="0" i="0" u="none" strike="noStrike" cap="none" normalizeH="0" baseline="0" dirty="0">
                <a:ln>
                  <a:noFill/>
                </a:ln>
                <a:solidFill>
                  <a:schemeClr val="tx1"/>
                </a:solidFill>
                <a:effectLst/>
                <a:latin typeface="Arial" panose="020B0604020202020204" pitchFamily="34" charset="0"/>
              </a:rPr>
              <a:t> to simulate SQL injection attacks and verify defenses.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42914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80</TotalTime>
  <Words>6023</Words>
  <Application>Microsoft Office PowerPoint</Application>
  <PresentationFormat>Widescreen</PresentationFormat>
  <Paragraphs>590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Arial Unicode MS</vt:lpstr>
      <vt:lpstr>Trebuchet MS</vt:lpstr>
      <vt:lpstr>Wingdings 3</vt:lpstr>
      <vt:lpstr>Facet</vt:lpstr>
      <vt:lpstr>Green Pace Security Policy Presentation</vt:lpstr>
      <vt:lpstr>Introduction</vt:lpstr>
      <vt:lpstr>Threats Matrix</vt:lpstr>
      <vt:lpstr>Security Principles</vt:lpstr>
      <vt:lpstr>Coding Standards </vt:lpstr>
      <vt:lpstr>Encryption Strategy</vt:lpstr>
      <vt:lpstr>Triple-A Framework</vt:lpstr>
      <vt:lpstr>Automation Detection Methods</vt:lpstr>
      <vt:lpstr>Unit Testing - SQL Injection</vt:lpstr>
      <vt:lpstr>Unit Testing - Cross-Site Scripting (XSS)</vt:lpstr>
      <vt:lpstr>Unit Testing - Insecure Deserialization</vt:lpstr>
      <vt:lpstr>Unit Testing - Broken Authentication</vt:lpstr>
      <vt:lpstr>Unit Testing - Sensitive Data Exposure</vt:lpstr>
      <vt:lpstr>Unit Testing - Security Misconfiguration</vt:lpstr>
      <vt:lpstr>Unit Testing - Cross-Site Request Forgery (CSRF)</vt:lpstr>
      <vt:lpstr>Unit Testing - Using Components with Known Vulnerabilities</vt:lpstr>
      <vt:lpstr>Unit Testing - Insufficient Logging &amp; Monitoring</vt:lpstr>
      <vt:lpstr>Unit Testing - Server-Side Request Forgery (SSRF)</vt:lpstr>
      <vt:lpstr>Automation Summary</vt:lpstr>
      <vt:lpstr>Risks and Benefits</vt:lpstr>
      <vt:lpstr>Recommendations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Schmitt</dc:creator>
  <cp:lastModifiedBy>Blake Schmitt</cp:lastModifiedBy>
  <cp:revision>3</cp:revision>
  <dcterms:created xsi:type="dcterms:W3CDTF">2024-06-20T19:30:45Z</dcterms:created>
  <dcterms:modified xsi:type="dcterms:W3CDTF">2024-06-21T17:56:49Z</dcterms:modified>
</cp:coreProperties>
</file>