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98" r:id="rId3"/>
    <p:sldId id="278" r:id="rId4"/>
    <p:sldId id="286" r:id="rId5"/>
    <p:sldId id="280" r:id="rId6"/>
    <p:sldId id="299" r:id="rId7"/>
    <p:sldId id="297" r:id="rId8"/>
    <p:sldId id="281" r:id="rId9"/>
    <p:sldId id="258" r:id="rId10"/>
    <p:sldId id="261" r:id="rId11"/>
    <p:sldId id="301" r:id="rId12"/>
    <p:sldId id="262" r:id="rId13"/>
    <p:sldId id="288" r:id="rId14"/>
    <p:sldId id="283" r:id="rId15"/>
    <p:sldId id="285" r:id="rId16"/>
    <p:sldId id="284" r:id="rId17"/>
    <p:sldId id="263" r:id="rId18"/>
    <p:sldId id="303" r:id="rId19"/>
    <p:sldId id="287" r:id="rId20"/>
    <p:sldId id="291" r:id="rId21"/>
    <p:sldId id="296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046C6274-FECF-46A4-B6FA-39E3DFAB7D3C}">
          <p14:sldIdLst>
            <p14:sldId id="256"/>
            <p14:sldId id="298"/>
            <p14:sldId id="278"/>
          </p14:sldIdLst>
        </p14:section>
        <p14:section name="Motivation" id="{30055FAD-0813-4653-9B48-3D0B53806636}">
          <p14:sldIdLst>
            <p14:sldId id="286"/>
            <p14:sldId id="280"/>
            <p14:sldId id="299"/>
            <p14:sldId id="297"/>
          </p14:sldIdLst>
        </p14:section>
        <p14:section name="Techniques" id="{E9B6F77B-5E95-4505-9BE8-A2BA03CEFE85}">
          <p14:sldIdLst>
            <p14:sldId id="281"/>
            <p14:sldId id="258"/>
            <p14:sldId id="261"/>
            <p14:sldId id="301"/>
            <p14:sldId id="262"/>
            <p14:sldId id="288"/>
            <p14:sldId id="283"/>
          </p14:sldIdLst>
        </p14:section>
        <p14:section name="Aspects" id="{CA3D21AB-C772-4142-A25A-E60B020378A6}">
          <p14:sldIdLst>
            <p14:sldId id="285"/>
            <p14:sldId id="284"/>
            <p14:sldId id="263"/>
            <p14:sldId id="303"/>
            <p14:sldId id="287"/>
            <p14:sldId id="291"/>
          </p14:sldIdLst>
        </p14:section>
        <p14:section name="Evaluation" id="{53EAD6B5-1881-49DE-B207-6AE8A0939298}">
          <p14:sldIdLst>
            <p14:sldId id="29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2" autoAdjust="0"/>
    <p:restoredTop sz="94639" autoAdjust="0"/>
  </p:normalViewPr>
  <p:slideViewPr>
    <p:cSldViewPr snapToGrid="0">
      <p:cViewPr varScale="1">
        <p:scale>
          <a:sx n="116" d="100"/>
          <a:sy n="116" d="100"/>
        </p:scale>
        <p:origin x="-14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840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9E94E-BD0C-4D07-81F8-106F19D2C93C}" type="datetimeFigureOut">
              <a:rPr lang="en-US" smtClean="0"/>
              <a:t>10/26/2010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20A63-3B48-47BC-B014-E6A43F04A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talk about enabling third-party extensions to web pages and web browsers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20A63-3B48-47BC-B014-E6A43F04A6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80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Web developers really like the separation of content, style, and execution, and users really like the extensibility</a:t>
            </a:r>
            <a:r>
              <a:rPr lang="en-US" baseline="0" dirty="0" smtClean="0"/>
              <a:t> it provides.  This model is so popular that </a:t>
            </a:r>
            <a:r>
              <a:rPr lang="en-US" i="1" baseline="0" dirty="0" smtClean="0"/>
              <a:t>browsers</a:t>
            </a:r>
            <a:r>
              <a:rPr lang="en-US" i="0" baseline="0" dirty="0" smtClean="0"/>
              <a:t>, in particular Firefox but to varying degrees other browsers too, have defined their own UIs in terms of HTML-like content and JS execution, and that in turn brings extensibility to the browser UI.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20A63-3B48-47BC-B014-E6A43F04A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1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Well, this ‘works’, but let’s remind</a:t>
            </a:r>
            <a:r>
              <a:rPr lang="en-US" baseline="0" dirty="0" smtClean="0"/>
              <a:t> ourselves, as PL researchers, why this should feel grossly wrong…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20A63-3B48-47BC-B014-E6A43F04A6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1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are going to define new JS language primitives</a:t>
            </a:r>
            <a:r>
              <a:rPr lang="en-US" baseline="0" dirty="0" smtClean="0"/>
              <a:t> </a:t>
            </a:r>
            <a:r>
              <a:rPr lang="en-US" dirty="0" smtClean="0"/>
              <a:t>aimed squarely at the needs of extension authors.  That may not seem much like </a:t>
            </a:r>
            <a:r>
              <a:rPr lang="en-US" dirty="0" err="1" smtClean="0"/>
              <a:t>AspectJ</a:t>
            </a:r>
            <a:r>
              <a:rPr lang="en-US" dirty="0" smtClean="0"/>
              <a:t>, and that’s fine.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20A63-3B48-47BC-B014-E6A43F04A6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9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B3836C-409F-4958-996F-6C9A77A9A245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7ECF57E-423D-4865-BFD3-268FDD93AD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88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FD564-4A21-425E-A91B-95BFA77B68CC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B59D7-4806-4039-BED5-102AEEFB3B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6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41970-FC5F-4638-86F7-D62CA08C9C4C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DCDE68-F7B4-4520-8272-562CAE1EAA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32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9C5555-00EA-424C-9ED3-E40EFEB73C29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E56A1-1AF1-4300-8622-6CE5AB78A1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1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268A40-FE9F-4C48-9EBE-B7B239958BC1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3BC4DA-AF7F-41FF-9332-AC0E813E3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6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0B81E4D-41C3-4D5A-9C9E-8F8412708212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B9A3602F-8815-436C-911A-E00DCB17F2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3844EA94-6DBC-4BD3-8E4E-3D2BD71A80B0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4FF64E5-5089-4BA8-84C8-16ED90149B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7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9253D-F2E7-4CB2-966F-97C3E09BD070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54C585-8D89-421C-8D1E-4DAD225C08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9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F8C1D-6E01-4CDE-8339-EC59716DFF8C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DE6B39B-D417-4499-B033-1431FE99E2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05F40-299C-4BC5-9B07-6F6D73C53E1E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D8E1F-84FD-4647-8775-2719C59180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073B71D8-A3A3-4381-91FE-A45047832C44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C55E3E5C-0889-4493-9E90-331C349799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184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B8F531-7820-4DD4-A807-34E7C2EC6CF9}" type="datetimeFigureOut">
              <a:rPr lang="en-US"/>
              <a:pPr>
                <a:defRPr/>
              </a:pPr>
              <a:t>10/26/2010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289FD382-5A4B-431A-B69A-2806CE93D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9" r:id="rId2"/>
    <p:sldLayoutId id="2147483684" r:id="rId3"/>
    <p:sldLayoutId id="2147483685" r:id="rId4"/>
    <p:sldLayoutId id="2147483686" r:id="rId5"/>
    <p:sldLayoutId id="2147483680" r:id="rId6"/>
    <p:sldLayoutId id="2147483687" r:id="rId7"/>
    <p:sldLayoutId id="2147483681" r:id="rId8"/>
    <p:sldLayoutId id="2147483688" r:id="rId9"/>
    <p:sldLayoutId id="2147483682" r:id="rId10"/>
    <p:sldLayoutId id="214748368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Weaving code </a:t>
            </a:r>
            <a:br>
              <a:rPr lang="en-US" dirty="0" smtClean="0"/>
            </a:br>
            <a:r>
              <a:rPr lang="en-US" dirty="0" smtClean="0"/>
              <a:t>extensions into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6049963"/>
            <a:ext cx="6705600" cy="685800"/>
          </a:xfrm>
        </p:spPr>
        <p:txBody>
          <a:bodyPr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Benjamin Lerner, Herman Venter, and Dan Grossman</a:t>
            </a:r>
          </a:p>
          <a:p>
            <a:pPr fontAlgn="auto">
              <a:spcAft>
                <a:spcPts val="0"/>
              </a:spcAft>
              <a:buFont typeface="Wingdings"/>
              <a:buNone/>
              <a:defRPr/>
            </a:pPr>
            <a:r>
              <a:rPr lang="en-US" dirty="0" smtClean="0"/>
              <a:t>University of Washington, Microsoft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1482811" y="3955920"/>
            <a:ext cx="666441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sz="2400" dirty="0" err="1">
                <a:latin typeface="Consolas" pitchFamily="49" charset="0"/>
              </a:rPr>
              <a:t>eval</a:t>
            </a:r>
            <a:r>
              <a:rPr lang="en-US" sz="2400" dirty="0" smtClean="0">
                <a:latin typeface="Consolas" pitchFamily="49" charset="0"/>
              </a:rPr>
              <a:t>("foo = " </a:t>
            </a:r>
            <a:r>
              <a:rPr lang="en-US" sz="2400" dirty="0">
                <a:latin typeface="Consolas" pitchFamily="49" charset="0"/>
              </a:rPr>
              <a:t>+ </a:t>
            </a:r>
          </a:p>
          <a:p>
            <a:r>
              <a:rPr lang="en-US" sz="2400" dirty="0">
                <a:latin typeface="Consolas" pitchFamily="49" charset="0"/>
              </a:rPr>
              <a:t>     </a:t>
            </a:r>
            <a:r>
              <a:rPr lang="en-US" sz="2400" dirty="0" err="1" smtClean="0">
                <a:latin typeface="Consolas" pitchFamily="49" charset="0"/>
              </a:rPr>
              <a:t>foo.toString</a:t>
            </a:r>
            <a:r>
              <a:rPr lang="en-US" sz="2400" dirty="0">
                <a:latin typeface="Consolas" pitchFamily="49" charset="0"/>
              </a:rPr>
              <a:t>()</a:t>
            </a:r>
          </a:p>
          <a:p>
            <a:r>
              <a:rPr lang="en-US" sz="2400" dirty="0">
                <a:latin typeface="Consolas" pitchFamily="49" charset="0"/>
              </a:rPr>
              <a:t>           .replace</a:t>
            </a:r>
            <a:r>
              <a:rPr lang="en-US" sz="2400" dirty="0" smtClean="0">
                <a:latin typeface="Consolas" pitchFamily="49" charset="0"/>
              </a:rPr>
              <a:t>("some code",</a:t>
            </a:r>
            <a:endParaRPr lang="en-US" sz="2400" dirty="0">
              <a:latin typeface="Consolas" pitchFamily="49" charset="0"/>
            </a:endParaRPr>
          </a:p>
          <a:p>
            <a:r>
              <a:rPr lang="en-US" sz="2400" dirty="0">
                <a:latin typeface="Consolas" pitchFamily="49" charset="0"/>
              </a:rPr>
              <a:t>                    </a:t>
            </a:r>
            <a:r>
              <a:rPr lang="en-US" sz="2400" dirty="0" smtClean="0">
                <a:latin typeface="Consolas" pitchFamily="49" charset="0"/>
              </a:rPr>
              <a:t>"modified code"));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3315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Monkey patching</a:t>
            </a:r>
          </a:p>
        </p:txBody>
      </p:sp>
      <p:sp>
        <p:nvSpPr>
          <p:cNvPr id="13316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1208903"/>
          </a:xfrm>
        </p:spPr>
        <p:txBody>
          <a:bodyPr/>
          <a:lstStyle/>
          <a:p>
            <a:r>
              <a:rPr lang="en-US" dirty="0" smtClean="0"/>
              <a:t>“This function doesn’t quite do what I want; let me tweak it”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1534294" y="3990489"/>
            <a:ext cx="2675239" cy="382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28237" y="4915980"/>
            <a:ext cx="370702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99651" y="4740750"/>
            <a:ext cx="4228586" cy="7848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965619" y="4372960"/>
            <a:ext cx="2438400" cy="3677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1542530" y="5152028"/>
            <a:ext cx="1156385" cy="501329"/>
          </a:xfrm>
          <a:prstGeom prst="wedgeRectCallout">
            <a:avLst>
              <a:gd name="adj1" fmla="val 54565"/>
              <a:gd name="adj2" fmla="val -1275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closure</a:t>
            </a:r>
            <a:endParaRPr lang="en-US" sz="2000" dirty="0"/>
          </a:p>
        </p:txBody>
      </p:sp>
      <p:sp>
        <p:nvSpPr>
          <p:cNvPr id="14" name="Rectangular Callout 13"/>
          <p:cNvSpPr/>
          <p:nvPr/>
        </p:nvSpPr>
        <p:spPr>
          <a:xfrm>
            <a:off x="6091879" y="3048733"/>
            <a:ext cx="2195386" cy="934550"/>
          </a:xfrm>
          <a:prstGeom prst="wedgeRectCallout">
            <a:avLst>
              <a:gd name="adj1" fmla="val -114430"/>
              <a:gd name="adj2" fmla="val 914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 closure’s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000" dirty="0" smtClean="0"/>
              <a:t>() returns its source code</a:t>
            </a:r>
            <a:endParaRPr lang="en-US" sz="2000" dirty="0"/>
          </a:p>
        </p:txBody>
      </p:sp>
      <p:sp>
        <p:nvSpPr>
          <p:cNvPr id="15" name="Rectangular Callout 14"/>
          <p:cNvSpPr/>
          <p:nvPr/>
        </p:nvSpPr>
        <p:spPr>
          <a:xfrm>
            <a:off x="4600829" y="5653357"/>
            <a:ext cx="2055341" cy="770826"/>
          </a:xfrm>
          <a:prstGeom prst="wedgeRectCallout">
            <a:avLst>
              <a:gd name="adj1" fmla="val -73148"/>
              <a:gd name="adj2" fmla="val -117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String-level search &amp; replace</a:t>
            </a:r>
            <a:endParaRPr lang="en-US" sz="2000" dirty="0"/>
          </a:p>
        </p:txBody>
      </p:sp>
      <p:sp>
        <p:nvSpPr>
          <p:cNvPr id="18" name="Rectangular Callout 17"/>
          <p:cNvSpPr/>
          <p:nvPr/>
        </p:nvSpPr>
        <p:spPr>
          <a:xfrm>
            <a:off x="1398371" y="2818073"/>
            <a:ext cx="2055341" cy="945878"/>
          </a:xfrm>
          <a:prstGeom prst="wedgeRectCallout">
            <a:avLst>
              <a:gd name="adj1" fmla="val -3007"/>
              <a:gd name="adj2" fmla="val 772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Create a new closure and bind to existing name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4522573" y="2603916"/>
            <a:ext cx="502508" cy="25182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22573" y="2866459"/>
            <a:ext cx="502508" cy="1093156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90000">
                <a:srgbClr val="FFFFFF"/>
              </a:gs>
              <a:gs pos="10000">
                <a:srgbClr val="FFFFFF"/>
              </a:gs>
              <a:gs pos="100000">
                <a:schemeClr val="bg1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6116593" y="3519455"/>
            <a:ext cx="556054" cy="280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7620000" y="3239368"/>
            <a:ext cx="436606" cy="280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294238" y="3519454"/>
            <a:ext cx="436606" cy="2800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Monkey patching “idioms”</a:t>
            </a: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796925" y="2912445"/>
            <a:ext cx="8102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 err="1">
                <a:latin typeface="Consolas" pitchFamily="49" charset="0"/>
              </a:rPr>
              <a:t>eval</a:t>
            </a:r>
            <a:r>
              <a:rPr lang="en-US" dirty="0">
                <a:latin typeface="Consolas" pitchFamily="49" charset="0"/>
              </a:rPr>
              <a:t>("</a:t>
            </a:r>
            <a:r>
              <a:rPr lang="en-US" dirty="0" err="1">
                <a:latin typeface="Consolas" pitchFamily="49" charset="0"/>
              </a:rPr>
              <a:t>XULBrowserWindow.setOverLink</a:t>
            </a:r>
            <a:r>
              <a:rPr lang="en-US" dirty="0">
                <a:latin typeface="Consolas" pitchFamily="49" charset="0"/>
              </a:rPr>
              <a:t> = " +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  </a:t>
            </a:r>
            <a:r>
              <a:rPr lang="en-US" dirty="0" err="1" smtClean="0">
                <a:latin typeface="Consolas" pitchFamily="49" charset="0"/>
              </a:rPr>
              <a:t>XULBrowserWindow.setOverLink.toString</a:t>
            </a:r>
            <a:r>
              <a:rPr lang="en-US" dirty="0">
                <a:latin typeface="Consolas" pitchFamily="49" charset="0"/>
              </a:rPr>
              <a:t>().replace(/{/, 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       "$&amp; </a:t>
            </a:r>
            <a:r>
              <a:rPr lang="en-US" dirty="0">
                <a:latin typeface="Consolas" pitchFamily="49" charset="0"/>
              </a:rPr>
              <a:t>link = </a:t>
            </a:r>
            <a:r>
              <a:rPr lang="en-US" dirty="0" err="1">
                <a:latin typeface="Consolas" pitchFamily="49" charset="0"/>
              </a:rPr>
              <a:t>Fission.setOverLink</a:t>
            </a:r>
            <a:r>
              <a:rPr lang="en-US" dirty="0">
                <a:latin typeface="Consolas" pitchFamily="49" charset="0"/>
              </a:rPr>
              <a:t>(link);"));</a:t>
            </a: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658813" y="5187503"/>
            <a:ext cx="8102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>
                <a:latin typeface="Consolas" pitchFamily="49" charset="0"/>
              </a:rPr>
              <a:t>function </a:t>
            </a:r>
            <a:r>
              <a:rPr lang="en-US" dirty="0" err="1">
                <a:latin typeface="Consolas" pitchFamily="49" charset="0"/>
              </a:rPr>
              <a:t>XULBrowserWindow.setOverLink</a:t>
            </a:r>
            <a:r>
              <a:rPr lang="en-US" dirty="0">
                <a:latin typeface="Consolas" pitchFamily="49" charset="0"/>
              </a:rPr>
              <a:t>(link) {</a:t>
            </a:r>
          </a:p>
          <a:p>
            <a:r>
              <a:rPr lang="en-US" dirty="0" smtClean="0">
                <a:latin typeface="Consolas" pitchFamily="49" charset="0"/>
              </a:rPr>
              <a:t>   link = </a:t>
            </a:r>
            <a:r>
              <a:rPr lang="en-US" dirty="0" err="1" smtClean="0">
                <a:latin typeface="Consolas" pitchFamily="49" charset="0"/>
              </a:rPr>
              <a:t>Fission.setOverLink</a:t>
            </a:r>
            <a:r>
              <a:rPr lang="en-US" dirty="0" smtClean="0">
                <a:latin typeface="Consolas" pitchFamily="49" charset="0"/>
              </a:rPr>
              <a:t>(link);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...</a:t>
            </a:r>
            <a:endParaRPr lang="en-US" dirty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6922445" y="4071621"/>
            <a:ext cx="2075935" cy="964394"/>
          </a:xfrm>
          <a:prstGeom prst="wedgeRectCallout">
            <a:avLst>
              <a:gd name="adj1" fmla="val 1388"/>
              <a:gd name="adj2" fmla="val -1037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Idiom: the first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{</a:t>
            </a:r>
            <a:r>
              <a:rPr lang="en-US" dirty="0" smtClean="0"/>
              <a:t> is always the start of the function</a:t>
            </a:r>
            <a:endParaRPr lang="en-US" dirty="0"/>
          </a:p>
        </p:txBody>
      </p:sp>
      <p:sp>
        <p:nvSpPr>
          <p:cNvPr id="17" name="Rectangular Callout 16"/>
          <p:cNvSpPr/>
          <p:nvPr/>
        </p:nvSpPr>
        <p:spPr>
          <a:xfrm>
            <a:off x="255373" y="4052489"/>
            <a:ext cx="2075935" cy="1002659"/>
          </a:xfrm>
          <a:prstGeom prst="wedgeRectCallout">
            <a:avLst>
              <a:gd name="adj1" fmla="val 46628"/>
              <a:gd name="adj2" fmla="val -823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Idiom: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$&amp;</a:t>
            </a:r>
            <a:r>
              <a:rPr lang="en-US" dirty="0" smtClean="0"/>
              <a:t> inserts whatever was matched</a:t>
            </a:r>
            <a:endParaRPr lang="en-US" dirty="0"/>
          </a:p>
        </p:txBody>
      </p:sp>
      <p:sp>
        <p:nvSpPr>
          <p:cNvPr id="19" name="Rectangular Callout 18"/>
          <p:cNvSpPr/>
          <p:nvPr/>
        </p:nvSpPr>
        <p:spPr>
          <a:xfrm>
            <a:off x="5260460" y="4299624"/>
            <a:ext cx="1469853" cy="508388"/>
          </a:xfrm>
          <a:prstGeom prst="wedgeRectCallout">
            <a:avLst>
              <a:gd name="adj1" fmla="val 20390"/>
              <a:gd name="adj2" fmla="val -1417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is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link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0" name="Rectangular Callout 19"/>
          <p:cNvSpPr/>
          <p:nvPr/>
        </p:nvSpPr>
        <p:spPr>
          <a:xfrm>
            <a:off x="2664940" y="4244383"/>
            <a:ext cx="1672281" cy="618871"/>
          </a:xfrm>
          <a:prstGeom prst="wedgeRectCallout">
            <a:avLst>
              <a:gd name="adj1" fmla="val -10636"/>
              <a:gd name="adj2" fmla="val -1283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 does this code run?</a:t>
            </a:r>
            <a:endParaRPr lang="en-US" dirty="0"/>
          </a:p>
        </p:txBody>
      </p:sp>
      <p:sp>
        <p:nvSpPr>
          <p:cNvPr id="14" name="TextBox 6"/>
          <p:cNvSpPr txBox="1">
            <a:spLocks noChangeArrowheads="1"/>
          </p:cNvSpPr>
          <p:nvPr/>
        </p:nvSpPr>
        <p:spPr bwMode="auto">
          <a:xfrm>
            <a:off x="658813" y="1772919"/>
            <a:ext cx="8102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 smtClean="0">
                <a:latin typeface="Consolas" pitchFamily="49" charset="0"/>
              </a:rPr>
              <a:t>function </a:t>
            </a:r>
            <a:r>
              <a:rPr lang="en-US" dirty="0" err="1" smtClean="0">
                <a:latin typeface="Consolas" pitchFamily="49" charset="0"/>
              </a:rPr>
              <a:t>XULBrowserWindow.setOverLink</a:t>
            </a:r>
            <a:r>
              <a:rPr lang="en-US" dirty="0" smtClean="0">
                <a:latin typeface="Consolas" pitchFamily="49" charset="0"/>
              </a:rPr>
              <a:t>(link) </a:t>
            </a:r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 ...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77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 animBg="1"/>
      <p:bldP spid="2" grpId="0" animBg="1"/>
      <p:bldP spid="15" grpId="0" animBg="1"/>
      <p:bldP spid="20484" grpId="0"/>
      <p:bldP spid="3" grpId="0" animBg="1"/>
      <p:bldP spid="17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Drawbacks of these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1035908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Incorrect for aliases 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All other aliases are unmodified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35458" y="2916541"/>
            <a:ext cx="8386120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function foo(x) { return x*x; 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bar = foo;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eval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("foo = " 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foo.toString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().replace("x*x", "42"));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foo(5) == bar(5);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false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So, don’t alias functions…?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 aliases are everywhere in web JS code</a:t>
            </a:r>
          </a:p>
          <a:p>
            <a:pPr lvl="1"/>
            <a:r>
              <a:rPr lang="en-US" dirty="0" smtClean="0"/>
              <a:t>Installing event handlers creates aliases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Needs a solution that works with existing web code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5457" y="2916541"/>
            <a:ext cx="8369645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onLoad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evt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 {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window.alert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("hello"); 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window.addEventListener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("load",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onLoad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...);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eval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onLoad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"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onLoad.toString.replace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('hello', 'hi there'));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...loading the page...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Alert: “hello”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87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Drawbacks of these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1225378"/>
          </a:xfrm>
        </p:spPr>
        <p:txBody>
          <a:bodyPr>
            <a:normAutofit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dirty="0" smtClean="0"/>
              <a:t>Incorrect for closures</a:t>
            </a:r>
          </a:p>
          <a:p>
            <a:pPr marL="640080" lvl="1" indent="-274320" fontAlgn="auto">
              <a:spcAft>
                <a:spcPts val="0"/>
              </a:spcAft>
              <a:buFont typeface="Wingdings 2"/>
              <a:buChar char=""/>
              <a:defRPr/>
            </a:pPr>
            <a:r>
              <a:rPr lang="en-US" dirty="0" smtClean="0"/>
              <a:t>They are </a:t>
            </a:r>
            <a:r>
              <a:rPr lang="en-US" i="1" dirty="0" smtClean="0"/>
              <a:t>new</a:t>
            </a:r>
            <a:r>
              <a:rPr lang="en-US" dirty="0" smtClean="0"/>
              <a:t> closures that have the wrong environment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5457" y="2916541"/>
            <a:ext cx="8369645" cy="230832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makeAdder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(x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  {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return function(y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){ return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x+y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; }; }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addFive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makeAdder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(5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eval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addFive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"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+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addFive.toString.replace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('y', 'z'));</a:t>
            </a: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addFive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(3)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&gt; error: ‘x’ is undefined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16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Motivation</a:t>
            </a:r>
          </a:p>
          <a:p>
            <a:pPr lvl="1"/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Userscripts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Browser extensions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Techniques and semantic flaws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Wrapping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Monkey-patching</a:t>
            </a:r>
          </a:p>
          <a:p>
            <a:r>
              <a:rPr lang="en-US" dirty="0" smtClean="0"/>
              <a:t>Language approach: weaving mechanism</a:t>
            </a:r>
          </a:p>
          <a:p>
            <a:pPr lvl="1"/>
            <a:r>
              <a:rPr lang="en-US" dirty="0" smtClean="0"/>
              <a:t>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7479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407784" cy="990600"/>
          </a:xfrm>
        </p:spPr>
        <p:txBody>
          <a:bodyPr/>
          <a:lstStyle/>
          <a:p>
            <a:r>
              <a:rPr lang="en-US" dirty="0" smtClean="0"/>
              <a:t>Goal: combine extensions &amp; mainline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Extensions need to:</a:t>
            </a:r>
          </a:p>
          <a:p>
            <a:pPr lvl="1"/>
            <a:r>
              <a:rPr lang="en-US" dirty="0" smtClean="0"/>
              <a:t>Define </a:t>
            </a:r>
            <a:r>
              <a:rPr lang="en-US" i="1" dirty="0" smtClean="0"/>
              <a:t>what</a:t>
            </a:r>
            <a:r>
              <a:rPr lang="en-US" dirty="0" smtClean="0"/>
              <a:t> new code to run</a:t>
            </a:r>
          </a:p>
          <a:p>
            <a:pPr lvl="1"/>
            <a:r>
              <a:rPr lang="en-US" i="1" dirty="0" smtClean="0"/>
              <a:t>When </a:t>
            </a:r>
            <a:r>
              <a:rPr lang="en-US" dirty="0" smtClean="0"/>
              <a:t>it needs to run</a:t>
            </a:r>
          </a:p>
          <a:p>
            <a:pPr lvl="1"/>
            <a:r>
              <a:rPr lang="en-US" i="1" dirty="0" smtClean="0"/>
              <a:t>How</a:t>
            </a:r>
            <a:r>
              <a:rPr lang="en-US" dirty="0" smtClean="0"/>
              <a:t> it interacts with existing code</a:t>
            </a:r>
            <a:endParaRPr lang="en-US" i="1" dirty="0" smtClean="0"/>
          </a:p>
          <a:p>
            <a:endParaRPr lang="en-US" dirty="0" smtClean="0"/>
          </a:p>
          <a:p>
            <a:r>
              <a:rPr lang="en-US" dirty="0" smtClean="0"/>
              <a:t>Sounds </a:t>
            </a:r>
            <a:r>
              <a:rPr lang="en-US" dirty="0"/>
              <a:t>a lot like dynamic aspect weaving!</a:t>
            </a:r>
          </a:p>
          <a:p>
            <a:pPr lvl="1"/>
            <a:r>
              <a:rPr lang="en-US" dirty="0" smtClean="0"/>
              <a:t>…Unless you’d rather we not call it “aspects”</a:t>
            </a:r>
          </a:p>
          <a:p>
            <a:pPr lvl="1"/>
            <a:r>
              <a:rPr lang="en-US" dirty="0" smtClean="0"/>
              <a:t>These aren’t traditional “cross-cutting concerns”</a:t>
            </a:r>
          </a:p>
          <a:p>
            <a:r>
              <a:rPr lang="en-US" i="1" dirty="0" smtClean="0"/>
              <a:t>We use the same mechanism, not the same motivation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0621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0161" y="4387249"/>
            <a:ext cx="7494359" cy="1412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20040" indent="-320040" fontAlgn="auto">
              <a:lnSpc>
                <a:spcPct val="11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at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pointcut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callee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(square))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before (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x) {</a:t>
            </a:r>
          </a:p>
          <a:p>
            <a:pPr marL="320040" indent="-32004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print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("x is ", x);</a:t>
            </a:r>
          </a:p>
          <a:p>
            <a:pPr marL="320040" indent="-320040" fontAlgn="auto">
              <a:lnSpc>
                <a:spcPct val="11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dirty="0" smtClean="0"/>
              <a:t>Aspects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80520" y="4854536"/>
            <a:ext cx="3452812" cy="460375"/>
          </a:xfrm>
          <a:prstGeom prst="roundRect">
            <a:avLst/>
          </a:prstGeom>
          <a:gradFill>
            <a:gsLst>
              <a:gs pos="0">
                <a:schemeClr val="accent1">
                  <a:tint val="70000"/>
                  <a:satMod val="180000"/>
                </a:schemeClr>
              </a:gs>
              <a:gs pos="62000">
                <a:schemeClr val="accent1">
                  <a:tint val="30000"/>
                  <a:satMod val="180000"/>
                </a:schemeClr>
              </a:gs>
              <a:gs pos="100000">
                <a:schemeClr val="accent1">
                  <a:tint val="22000"/>
                  <a:satMod val="1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("x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x);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2318600" y="5638800"/>
            <a:ext cx="2900363" cy="598488"/>
          </a:xfrm>
          <a:prstGeom prst="wedgeRectCallout">
            <a:avLst>
              <a:gd name="adj1" fmla="val -39579"/>
              <a:gd name="adj2" fmla="val -944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Advice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938410" y="4441825"/>
            <a:ext cx="2630368" cy="414338"/>
          </a:xfrm>
          <a:prstGeom prst="roundRect">
            <a:avLst/>
          </a:prstGeom>
          <a:gradFill>
            <a:gsLst>
              <a:gs pos="0">
                <a:schemeClr val="accent1">
                  <a:tint val="70000"/>
                  <a:satMod val="180000"/>
                </a:schemeClr>
              </a:gs>
              <a:gs pos="62000">
                <a:schemeClr val="accent1">
                  <a:tint val="30000"/>
                  <a:satMod val="180000"/>
                </a:schemeClr>
              </a:gs>
              <a:gs pos="100000">
                <a:schemeClr val="accent1">
                  <a:tint val="22000"/>
                  <a:satMod val="1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callee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(square)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2318600" y="3797300"/>
            <a:ext cx="2486025" cy="460375"/>
          </a:xfrm>
          <a:prstGeom prst="wedgeRectCallout">
            <a:avLst>
              <a:gd name="adj1" fmla="val -9235"/>
              <a:gd name="adj2" fmla="val 1143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err="1"/>
              <a:t>Pointcut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098641" y="4419308"/>
            <a:ext cx="643640" cy="460375"/>
          </a:xfrm>
          <a:prstGeom prst="roundRect">
            <a:avLst/>
          </a:prstGeom>
          <a:gradFill>
            <a:gsLst>
              <a:gs pos="0">
                <a:schemeClr val="accent1">
                  <a:tint val="70000"/>
                  <a:satMod val="180000"/>
                </a:schemeClr>
              </a:gs>
              <a:gs pos="62000">
                <a:schemeClr val="accent1">
                  <a:tint val="30000"/>
                  <a:satMod val="180000"/>
                </a:schemeClr>
              </a:gs>
              <a:gs pos="100000">
                <a:schemeClr val="accent1">
                  <a:tint val="22000"/>
                  <a:satMod val="1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(x)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361396" y="5270500"/>
            <a:ext cx="1795463" cy="598488"/>
          </a:xfrm>
          <a:prstGeom prst="wedgeRectCallout">
            <a:avLst>
              <a:gd name="adj1" fmla="val -8904"/>
              <a:gd name="adj2" fmla="val -1081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Arguments to function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834338" y="4464785"/>
            <a:ext cx="1176922" cy="368300"/>
          </a:xfrm>
          <a:prstGeom prst="roundRect">
            <a:avLst/>
          </a:prstGeom>
          <a:gradFill>
            <a:gsLst>
              <a:gs pos="0">
                <a:schemeClr val="accent1">
                  <a:tint val="70000"/>
                  <a:satMod val="180000"/>
                </a:schemeClr>
              </a:gs>
              <a:gs pos="62000">
                <a:schemeClr val="accent1">
                  <a:tint val="30000"/>
                  <a:satMod val="180000"/>
                </a:schemeClr>
              </a:gs>
              <a:gs pos="100000">
                <a:schemeClr val="accent1">
                  <a:tint val="22000"/>
                  <a:satMod val="1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before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5901021" y="3797300"/>
            <a:ext cx="2347913" cy="506413"/>
          </a:xfrm>
          <a:prstGeom prst="wedgeRectCallout">
            <a:avLst>
              <a:gd name="adj1" fmla="val -36621"/>
              <a:gd name="adj2" fmla="val 836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Type of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2065638"/>
          </a:xfrm>
        </p:spPr>
        <p:txBody>
          <a:bodyPr>
            <a:normAutofit lnSpcReduction="10000"/>
          </a:bodyPr>
          <a:lstStyle/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i="1" dirty="0" smtClean="0"/>
              <a:t>Aspects</a:t>
            </a:r>
            <a:r>
              <a:rPr lang="en-US" dirty="0" smtClean="0"/>
              <a:t> = Advice + </a:t>
            </a:r>
            <a:r>
              <a:rPr lang="en-US" dirty="0" err="1" smtClean="0"/>
              <a:t>Pointcuts</a:t>
            </a:r>
            <a:endParaRPr lang="en-US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endParaRPr lang="en-US" dirty="0" smtClean="0"/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i="1" dirty="0" smtClean="0"/>
              <a:t>Advice</a:t>
            </a:r>
            <a:r>
              <a:rPr lang="en-US" dirty="0" smtClean="0"/>
              <a:t> defines what new code to run</a:t>
            </a:r>
          </a:p>
          <a:p>
            <a:pPr marL="320040" indent="-320040" fontAlgn="auto">
              <a:spcAft>
                <a:spcPts val="0"/>
              </a:spcAft>
              <a:buFont typeface="Wingdings"/>
              <a:buChar char=""/>
              <a:defRPr/>
            </a:pPr>
            <a:r>
              <a:rPr lang="en-US" i="1" dirty="0" err="1" smtClean="0"/>
              <a:t>Pointcuts</a:t>
            </a:r>
            <a:r>
              <a:rPr lang="en-US" dirty="0" smtClean="0"/>
              <a:t> define when to trigger it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our aspects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0161" y="1906553"/>
            <a:ext cx="7494359" cy="141269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20040" indent="-320040" fontAlgn="auto">
              <a:lnSpc>
                <a:spcPct val="11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at 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pointcut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dirty="0" err="1">
                <a:latin typeface="Consolas" pitchFamily="49" charset="0"/>
                <a:cs typeface="Consolas" pitchFamily="49" charset="0"/>
              </a:rPr>
              <a:t>callee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(square))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before (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x) {</a:t>
            </a:r>
          </a:p>
          <a:p>
            <a:pPr marL="320040" indent="-320040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  print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("x is ", x);</a:t>
            </a:r>
          </a:p>
          <a:p>
            <a:pPr marL="320040" indent="-320040" fontAlgn="auto">
              <a:lnSpc>
                <a:spcPct val="110000"/>
              </a:lnSpc>
              <a:spcAft>
                <a:spcPts val="0"/>
              </a:spcAft>
              <a:buFont typeface="Wingdings"/>
              <a:buNone/>
              <a:defRPr/>
            </a:pP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}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60636" y="4224672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square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Straight Arrow Connector 11"/>
          <p:cNvCxnSpPr>
            <a:stCxn id="10" idx="3"/>
            <a:endCxn id="18" idx="1"/>
          </p:cNvCxnSpPr>
          <p:nvPr/>
        </p:nvCxnSpPr>
        <p:spPr>
          <a:xfrm>
            <a:off x="3464812" y="4455505"/>
            <a:ext cx="637631" cy="317243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102443" y="4393807"/>
            <a:ext cx="856735" cy="75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env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9178" y="4393807"/>
            <a:ext cx="2504304" cy="7578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code        </a:t>
            </a:r>
            <a:r>
              <a:rPr lang="en-US" sz="2400" dirty="0" smtClean="0">
                <a:noFill/>
                <a:latin typeface="Consolas" pitchFamily="49" charset="0"/>
                <a:cs typeface="Consolas" pitchFamily="49" charset="0"/>
              </a:rPr>
              <a:t>_</a:t>
            </a:r>
            <a:endParaRPr lang="en-US" sz="2400" dirty="0">
              <a:noFill/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840628" y="4603957"/>
            <a:ext cx="1573428" cy="327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 advice</a:t>
            </a:r>
            <a:endParaRPr lang="en-US" sz="24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080520" y="2373953"/>
            <a:ext cx="3452812" cy="460375"/>
          </a:xfrm>
          <a:prstGeom prst="roundRect">
            <a:avLst/>
          </a:prstGeom>
          <a:gradFill>
            <a:gsLst>
              <a:gs pos="0">
                <a:schemeClr val="accent1">
                  <a:tint val="70000"/>
                  <a:satMod val="180000"/>
                </a:schemeClr>
              </a:gs>
              <a:gs pos="62000">
                <a:schemeClr val="accent1">
                  <a:tint val="30000"/>
                  <a:satMod val="180000"/>
                </a:schemeClr>
              </a:gs>
              <a:gs pos="100000">
                <a:schemeClr val="accent1">
                  <a:tint val="22000"/>
                  <a:satMod val="1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("x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2600" dirty="0">
                <a:latin typeface="Consolas" pitchFamily="49" charset="0"/>
                <a:cs typeface="Consolas" pitchFamily="49" charset="0"/>
              </a:rPr>
              <a:t>x);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938410" y="1961242"/>
            <a:ext cx="2630368" cy="414338"/>
          </a:xfrm>
          <a:prstGeom prst="roundRect">
            <a:avLst/>
          </a:prstGeom>
          <a:gradFill>
            <a:gsLst>
              <a:gs pos="0">
                <a:schemeClr val="accent1">
                  <a:tint val="70000"/>
                  <a:satMod val="180000"/>
                </a:schemeClr>
              </a:gs>
              <a:gs pos="62000">
                <a:schemeClr val="accent1">
                  <a:tint val="30000"/>
                  <a:satMod val="180000"/>
                </a:schemeClr>
              </a:gs>
              <a:gs pos="100000">
                <a:schemeClr val="accent1">
                  <a:tint val="22000"/>
                  <a:satMod val="18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600" dirty="0" err="1" smtClean="0">
                <a:latin typeface="Consolas" pitchFamily="49" charset="0"/>
                <a:cs typeface="Consolas" pitchFamily="49" charset="0"/>
              </a:rPr>
              <a:t>callee</a:t>
            </a:r>
            <a:r>
              <a:rPr lang="en-US" sz="2600" dirty="0" smtClean="0">
                <a:latin typeface="Consolas" pitchFamily="49" charset="0"/>
                <a:cs typeface="Consolas" pitchFamily="49" charset="0"/>
              </a:rPr>
              <a:t>(square)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63834" y="499001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Consolas" pitchFamily="49" charset="0"/>
                <a:cs typeface="Consolas" pitchFamily="49" charset="0"/>
              </a:rPr>
              <a:t>aliasToSquare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Straight Arrow Connector 29"/>
          <p:cNvCxnSpPr>
            <a:stCxn id="29" idx="3"/>
            <a:endCxn id="18" idx="1"/>
          </p:cNvCxnSpPr>
          <p:nvPr/>
        </p:nvCxnSpPr>
        <p:spPr>
          <a:xfrm flipV="1">
            <a:off x="3457438" y="4772748"/>
            <a:ext cx="645005" cy="448103"/>
          </a:xfrm>
          <a:prstGeom prst="straightConnector1">
            <a:avLst/>
          </a:prstGeom>
          <a:ln w="508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ular Callout 33"/>
          <p:cNvSpPr/>
          <p:nvPr/>
        </p:nvSpPr>
        <p:spPr>
          <a:xfrm>
            <a:off x="3826212" y="5584259"/>
            <a:ext cx="4316628" cy="832021"/>
          </a:xfrm>
          <a:prstGeom prst="wedgeRectCallout">
            <a:avLst>
              <a:gd name="adj1" fmla="val 15149"/>
              <a:gd name="adj2" fmla="val -1038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This cannot be done in JS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132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1"/>
      <p:bldP spid="27" grpId="0" animBg="1"/>
      <p:bldP spid="28" grpId="0" animBg="1"/>
      <p:bldP spid="29" grpId="0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aspects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Function advice:</a:t>
            </a:r>
          </a:p>
          <a:p>
            <a:pPr lvl="1"/>
            <a:r>
              <a:rPr lang="en-US" i="1" dirty="0" smtClean="0"/>
              <a:t>Before, around, after</a:t>
            </a:r>
            <a:r>
              <a:rPr lang="en-US" dirty="0" smtClean="0"/>
              <a:t> calls to functions</a:t>
            </a:r>
          </a:p>
          <a:p>
            <a:pPr lvl="1"/>
            <a:r>
              <a:rPr lang="en-US" i="1" dirty="0" smtClean="0"/>
              <a:t>Before, around, after</a:t>
            </a:r>
            <a:r>
              <a:rPr lang="en-US" dirty="0" smtClean="0"/>
              <a:t> bodies of functions</a:t>
            </a:r>
          </a:p>
          <a:p>
            <a:r>
              <a:rPr lang="en-US" dirty="0" smtClean="0"/>
              <a:t>Field advice:</a:t>
            </a:r>
          </a:p>
          <a:p>
            <a:pPr lvl="1"/>
            <a:r>
              <a:rPr lang="en-US" i="1" dirty="0" smtClean="0"/>
              <a:t>Around getting, setting</a:t>
            </a:r>
            <a:r>
              <a:rPr lang="en-US" dirty="0" smtClean="0"/>
              <a:t> fields</a:t>
            </a:r>
          </a:p>
          <a:p>
            <a:r>
              <a:rPr lang="en-US" dirty="0" smtClean="0"/>
              <a:t>Statement advice:</a:t>
            </a:r>
          </a:p>
          <a:p>
            <a:pPr lvl="1"/>
            <a:r>
              <a:rPr lang="en-US" i="1" dirty="0" smtClean="0"/>
              <a:t>Before, after, around</a:t>
            </a:r>
            <a:r>
              <a:rPr lang="en-US" dirty="0" smtClean="0"/>
              <a:t> statements within functions</a:t>
            </a:r>
          </a:p>
          <a:p>
            <a:r>
              <a:rPr lang="en-US" i="1" dirty="0" smtClean="0"/>
              <a:t>…others?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632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893275" y="4621773"/>
            <a:ext cx="3970637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93275" y="2520778"/>
            <a:ext cx="3970637" cy="18040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7309" y="3122488"/>
            <a:ext cx="294090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web pages run?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pages = </a:t>
            </a:r>
          </a:p>
          <a:p>
            <a:pPr lvl="1"/>
            <a:r>
              <a:rPr lang="en-US" dirty="0" smtClean="0"/>
              <a:t>HTML (structure)</a:t>
            </a:r>
          </a:p>
          <a:p>
            <a:pPr lvl="1"/>
            <a:r>
              <a:rPr lang="en-US" dirty="0" smtClean="0"/>
              <a:t>CSS (style)</a:t>
            </a:r>
          </a:p>
          <a:p>
            <a:pPr lvl="1"/>
            <a:r>
              <a:rPr lang="en-US" dirty="0" smtClean="0"/>
              <a:t>JS (behavior)</a:t>
            </a:r>
          </a:p>
          <a:p>
            <a:pPr lvl="1"/>
            <a:endParaRPr lang="en-US" dirty="0"/>
          </a:p>
          <a:p>
            <a:r>
              <a:rPr lang="en-US" dirty="0" smtClean="0"/>
              <a:t>Extensions =</a:t>
            </a:r>
          </a:p>
          <a:p>
            <a:pPr lvl="1"/>
            <a:r>
              <a:rPr lang="en-US" dirty="0" smtClean="0"/>
              <a:t>New JS inserted into the page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&lt;html&gt;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...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&lt;body&gt;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&lt;script&gt;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function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  return "Salutations"; 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}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body.onclick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 "alert(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msg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());";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&lt;/script&gt;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...</a:t>
            </a: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script&gt;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  function </a:t>
            </a:r>
            <a:r>
              <a:rPr lang="en-US" sz="1400" dirty="0" err="1">
                <a:latin typeface="Consolas" pitchFamily="49" charset="0"/>
                <a:cs typeface="Consolas" pitchFamily="49" charset="0"/>
              </a:rPr>
              <a:t>msg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() { return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"hi"; </a:t>
            </a: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   &lt;/script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&lt;/body&gt;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&lt;/html&gt;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77945" y="4621773"/>
            <a:ext cx="4308389" cy="972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11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Implementation: function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Targeting a JIT compiler</a:t>
            </a:r>
          </a:p>
          <a:p>
            <a:r>
              <a:rPr lang="en-US" dirty="0" smtClean="0"/>
              <a:t>Key idea: </a:t>
            </a:r>
            <a:br>
              <a:rPr lang="en-US" dirty="0" smtClean="0"/>
            </a:br>
            <a:r>
              <a:rPr lang="en-US" dirty="0" smtClean="0"/>
              <a:t>weaving = </a:t>
            </a:r>
            <a:r>
              <a:rPr lang="en-US" dirty="0" err="1" smtClean="0"/>
              <a:t>inlining</a:t>
            </a:r>
            <a:r>
              <a:rPr lang="en-US" dirty="0" smtClean="0"/>
              <a:t> advice + invalidating </a:t>
            </a:r>
            <a:r>
              <a:rPr lang="en-US" dirty="0" err="1" smtClean="0"/>
              <a:t>JITed</a:t>
            </a:r>
            <a:r>
              <a:rPr lang="en-US" dirty="0" smtClean="0"/>
              <a:t> closure</a:t>
            </a:r>
          </a:p>
          <a:p>
            <a:endParaRPr lang="en-US" dirty="0"/>
          </a:p>
          <a:p>
            <a:r>
              <a:rPr lang="en-US" dirty="0" err="1" smtClean="0"/>
              <a:t>Inlining</a:t>
            </a:r>
            <a:r>
              <a:rPr lang="en-US" dirty="0" smtClean="0"/>
              <a:t> advice:</a:t>
            </a:r>
          </a:p>
          <a:p>
            <a:pPr lvl="1"/>
            <a:r>
              <a:rPr lang="en-US" dirty="0" smtClean="0"/>
              <a:t>Avoids function-call overhead</a:t>
            </a:r>
          </a:p>
          <a:p>
            <a:pPr lvl="1"/>
            <a:r>
              <a:rPr lang="en-US" dirty="0" smtClean="0"/>
              <a:t>Ensures advice has access to local variables</a:t>
            </a:r>
          </a:p>
          <a:p>
            <a:r>
              <a:rPr lang="en-US" dirty="0" smtClean="0"/>
              <a:t>Invalidating </a:t>
            </a:r>
            <a:r>
              <a:rPr lang="en-US" dirty="0" err="1" smtClean="0"/>
              <a:t>JITed</a:t>
            </a:r>
            <a:r>
              <a:rPr lang="en-US" dirty="0" smtClean="0"/>
              <a:t> closure:</a:t>
            </a:r>
          </a:p>
          <a:p>
            <a:pPr lvl="1"/>
            <a:r>
              <a:rPr lang="en-US" dirty="0" smtClean="0"/>
              <a:t>Ensures next calls to function get the advice</a:t>
            </a:r>
          </a:p>
          <a:p>
            <a:pPr lvl="1"/>
            <a:r>
              <a:rPr lang="en-US" dirty="0" smtClean="0"/>
              <a:t>Amortizes weaving cost across all calls to function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9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Extensions have strange behavior</a:t>
            </a:r>
          </a:p>
          <a:p>
            <a:pPr lvl="1"/>
            <a:r>
              <a:rPr lang="en-US" dirty="0" smtClean="0"/>
              <a:t>Existing techniques within JS are inadequate</a:t>
            </a:r>
          </a:p>
          <a:p>
            <a:pPr lvl="1"/>
            <a:r>
              <a:rPr lang="en-US" dirty="0" smtClean="0"/>
              <a:t>But we can’t simply outlaw all extensions</a:t>
            </a:r>
          </a:p>
          <a:p>
            <a:r>
              <a:rPr lang="en-US" dirty="0" smtClean="0"/>
              <a:t>Introduced </a:t>
            </a:r>
            <a:r>
              <a:rPr lang="en-US" i="1" dirty="0" smtClean="0"/>
              <a:t>dynamic aspect weaving</a:t>
            </a:r>
            <a:r>
              <a:rPr lang="en-US" dirty="0" smtClean="0"/>
              <a:t> as new JS language feature</a:t>
            </a:r>
          </a:p>
          <a:p>
            <a:pPr lvl="1"/>
            <a:r>
              <a:rPr lang="en-US" dirty="0" smtClean="0"/>
              <a:t>Provides cleaner semantics</a:t>
            </a:r>
          </a:p>
          <a:p>
            <a:pPr lvl="1"/>
            <a:r>
              <a:rPr lang="en-US" dirty="0" smtClean="0"/>
              <a:t>Provides better performance</a:t>
            </a:r>
          </a:p>
          <a:p>
            <a:pPr lvl="1"/>
            <a:r>
              <a:rPr lang="en-US" dirty="0" smtClean="0"/>
              <a:t>Provides sufficient expressive power for real extensions</a:t>
            </a:r>
          </a:p>
          <a:p>
            <a:pPr lvl="1"/>
            <a:r>
              <a:rPr lang="en-US" dirty="0" smtClean="0"/>
              <a:t>Win-win!</a:t>
            </a:r>
          </a:p>
        </p:txBody>
      </p:sp>
    </p:spTree>
    <p:extLst>
      <p:ext uri="{BB962C8B-B14F-4D97-AF65-F5344CB8AC3E}">
        <p14:creationId xmlns:p14="http://schemas.microsoft.com/office/powerpoint/2010/main" val="303305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err="1" smtClean="0"/>
              <a:t>Userscripts</a:t>
            </a:r>
            <a:endParaRPr lang="en-US" dirty="0" smtClean="0"/>
          </a:p>
          <a:p>
            <a:pPr lvl="1"/>
            <a:r>
              <a:rPr lang="en-US" dirty="0" smtClean="0"/>
              <a:t>Browser extensions</a:t>
            </a:r>
          </a:p>
          <a:p>
            <a:r>
              <a:rPr lang="en-US" dirty="0" smtClean="0"/>
              <a:t>Techniques and semantic flaws</a:t>
            </a:r>
          </a:p>
          <a:p>
            <a:pPr lvl="1"/>
            <a:r>
              <a:rPr lang="en-US" dirty="0" smtClean="0"/>
              <a:t>Wrapping</a:t>
            </a:r>
          </a:p>
          <a:p>
            <a:pPr lvl="1"/>
            <a:r>
              <a:rPr lang="en-US" dirty="0" smtClean="0"/>
              <a:t>Monkey-patching</a:t>
            </a:r>
          </a:p>
          <a:p>
            <a:r>
              <a:rPr lang="en-US" dirty="0" smtClean="0"/>
              <a:t>Language approach: weaving mechanism</a:t>
            </a:r>
          </a:p>
          <a:p>
            <a:pPr lvl="1"/>
            <a:r>
              <a:rPr lang="en-US" dirty="0" smtClean="0"/>
              <a:t>Functions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8207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  <a:p>
            <a:pPr lvl="1"/>
            <a:r>
              <a:rPr lang="en-US" dirty="0" err="1" smtClean="0"/>
              <a:t>Userscripts</a:t>
            </a:r>
            <a:endParaRPr lang="en-US" dirty="0" smtClean="0"/>
          </a:p>
          <a:p>
            <a:pPr lvl="1"/>
            <a:r>
              <a:rPr lang="en-US" dirty="0" smtClean="0"/>
              <a:t>Browser extensions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Techniques and semantic flaws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Wrapping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Monkey-patching</a:t>
            </a:r>
          </a:p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Language approach: weaving mechanism</a:t>
            </a:r>
          </a:p>
          <a:p>
            <a:pPr lvl="1"/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Functions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964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1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BABA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Motivation: </a:t>
            </a:r>
            <a:r>
              <a:rPr lang="en-US" dirty="0" err="1" smtClean="0"/>
              <a:t>Userscripts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Lightweight extensions to individual web pages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Add or change features of the site in ways the site designer never anticipated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337" y="2398311"/>
            <a:ext cx="2952068" cy="23126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150" y="2506484"/>
            <a:ext cx="2143622" cy="209628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184" y="2108886"/>
            <a:ext cx="1502278" cy="289148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3397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features of </a:t>
            </a:r>
            <a:r>
              <a:rPr lang="en-US" dirty="0" err="1" smtClean="0"/>
              <a:t>Userscripts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</a:p>
          <a:p>
            <a:pPr lvl="1"/>
            <a:r>
              <a:rPr lang="en-US" dirty="0" err="1" smtClean="0"/>
              <a:t>Userscripts</a:t>
            </a:r>
            <a:r>
              <a:rPr lang="en-US" dirty="0" smtClean="0"/>
              <a:t> are appended to the page</a:t>
            </a:r>
          </a:p>
          <a:p>
            <a:pPr lvl="1"/>
            <a:r>
              <a:rPr lang="en-US" dirty="0" smtClean="0"/>
              <a:t>Once added, they behave identically to page scripts</a:t>
            </a:r>
          </a:p>
          <a:p>
            <a:pPr lvl="1"/>
            <a:endParaRPr lang="en-US" dirty="0"/>
          </a:p>
          <a:p>
            <a:r>
              <a:rPr lang="en-US" dirty="0" smtClean="0"/>
              <a:t>Popularity</a:t>
            </a:r>
          </a:p>
          <a:p>
            <a:pPr lvl="1"/>
            <a:r>
              <a:rPr lang="en-US" dirty="0" smtClean="0"/>
              <a:t>60K scripts</a:t>
            </a:r>
          </a:p>
          <a:p>
            <a:pPr lvl="1"/>
            <a:r>
              <a:rPr lang="en-US" dirty="0" smtClean="0"/>
              <a:t>10M+ users</a:t>
            </a:r>
          </a:p>
        </p:txBody>
      </p:sp>
    </p:spTree>
    <p:extLst>
      <p:ext uri="{BB962C8B-B14F-4D97-AF65-F5344CB8AC3E}">
        <p14:creationId xmlns:p14="http://schemas.microsoft.com/office/powerpoint/2010/main" val="183347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Motivation: Web-browser Extensions</a:t>
            </a:r>
            <a:endParaRPr lang="en-US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Downloadable code that customizes a </a:t>
            </a:r>
            <a:r>
              <a:rPr lang="en-US" dirty="0" smtClean="0"/>
              <a:t>browser</a:t>
            </a:r>
          </a:p>
        </p:txBody>
      </p:sp>
      <p:pic>
        <p:nvPicPr>
          <p:cNvPr id="512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89" y="4018181"/>
            <a:ext cx="3738563" cy="113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772" y="2697179"/>
            <a:ext cx="3648719" cy="914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831" y="2263350"/>
            <a:ext cx="3636996" cy="28914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37" y="5303112"/>
            <a:ext cx="4870429" cy="939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8284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these extensions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Can’t only </a:t>
            </a:r>
            <a:r>
              <a:rPr lang="en-US" i="1" dirty="0" smtClean="0"/>
              <a:t>append new code to the page</a:t>
            </a:r>
          </a:p>
          <a:p>
            <a:pPr lvl="1"/>
            <a:r>
              <a:rPr lang="en-US" dirty="0" smtClean="0"/>
              <a:t>It won’t get called</a:t>
            </a:r>
          </a:p>
          <a:p>
            <a:r>
              <a:rPr lang="en-US" dirty="0" smtClean="0"/>
              <a:t>Need to </a:t>
            </a:r>
            <a:r>
              <a:rPr lang="en-US" i="1" dirty="0" smtClean="0"/>
              <a:t>replace existing code too</a:t>
            </a:r>
          </a:p>
          <a:p>
            <a:endParaRPr lang="en-US" dirty="0" smtClean="0"/>
          </a:p>
          <a:p>
            <a:r>
              <a:rPr lang="en-US" dirty="0" smtClean="0"/>
              <a:t>Only two techniques available within JS:</a:t>
            </a:r>
          </a:p>
          <a:p>
            <a:pPr lvl="1"/>
            <a:r>
              <a:rPr lang="en-US" dirty="0" smtClean="0"/>
              <a:t>Wrapping</a:t>
            </a:r>
          </a:p>
          <a:p>
            <a:pPr lvl="1"/>
            <a:r>
              <a:rPr lang="en-US" dirty="0" smtClean="0"/>
              <a:t>Monkey patching</a:t>
            </a:r>
          </a:p>
        </p:txBody>
      </p:sp>
    </p:spTree>
    <p:extLst>
      <p:ext uri="{BB962C8B-B14F-4D97-AF65-F5344CB8AC3E}">
        <p14:creationId xmlns:p14="http://schemas.microsoft.com/office/powerpoint/2010/main" val="19815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427677" y="2992755"/>
            <a:ext cx="3556932" cy="6277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1" name="Title 1"/>
          <p:cNvSpPr>
            <a:spLocks noGrp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r>
              <a:rPr lang="en-US" smtClean="0"/>
              <a:t>Wrapping</a:t>
            </a:r>
          </a:p>
        </p:txBody>
      </p:sp>
      <p:sp>
        <p:nvSpPr>
          <p:cNvPr id="12292" name="Content Placeholder 2"/>
          <p:cNvSpPr>
            <a:spLocks noGrp="1"/>
          </p:cNvSpPr>
          <p:nvPr>
            <p:ph sz="quarter" idx="1"/>
          </p:nvPr>
        </p:nvSpPr>
        <p:spPr>
          <a:xfrm>
            <a:off x="612775" y="1600200"/>
            <a:ext cx="8153400" cy="4495800"/>
          </a:xfrm>
        </p:spPr>
        <p:txBody>
          <a:bodyPr/>
          <a:lstStyle/>
          <a:p>
            <a:r>
              <a:rPr lang="en-US" dirty="0" smtClean="0"/>
              <a:t>“This function doesn’t quite do what I want; let me replace it”</a:t>
            </a:r>
          </a:p>
          <a:p>
            <a:endParaRPr lang="en-US" sz="4400" dirty="0" smtClean="0"/>
          </a:p>
          <a:p>
            <a:endParaRPr lang="en-US" dirty="0" smtClean="0"/>
          </a:p>
          <a:p>
            <a:r>
              <a:rPr lang="en-US" dirty="0" smtClean="0"/>
              <a:t>How?</a:t>
            </a:r>
          </a:p>
        </p:txBody>
      </p:sp>
      <p:sp>
        <p:nvSpPr>
          <p:cNvPr id="12294" name="TextBox 4"/>
          <p:cNvSpPr txBox="1">
            <a:spLocks noChangeArrowheads="1"/>
          </p:cNvSpPr>
          <p:nvPr/>
        </p:nvSpPr>
        <p:spPr bwMode="auto">
          <a:xfrm>
            <a:off x="5098409" y="2697201"/>
            <a:ext cx="404559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>
                <a:latin typeface="Consolas" pitchFamily="49" charset="0"/>
              </a:rPr>
              <a:t>function </a:t>
            </a:r>
            <a:r>
              <a:rPr lang="en-US" dirty="0" smtClean="0">
                <a:latin typeface="Consolas" pitchFamily="49" charset="0"/>
              </a:rPr>
              <a:t>P(</a:t>
            </a:r>
            <a:r>
              <a:rPr lang="en-US" dirty="0" err="1" smtClean="0">
                <a:latin typeface="Consolas" pitchFamily="49" charset="0"/>
              </a:rPr>
              <a:t>iframe</a:t>
            </a:r>
            <a:r>
              <a:rPr lang="en-US" dirty="0" smtClean="0">
                <a:latin typeface="Consolas" pitchFamily="49" charset="0"/>
              </a:rPr>
              <a:t>, data) </a:t>
            </a:r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if (data[0] == "</a:t>
            </a:r>
            <a:r>
              <a:rPr lang="en-US" dirty="0" err="1" smtClean="0">
                <a:latin typeface="Consolas" pitchFamily="49" charset="0"/>
              </a:rPr>
              <a:t>mb</a:t>
            </a:r>
            <a:r>
              <a:rPr lang="en-US" dirty="0" smtClean="0">
                <a:latin typeface="Consolas" pitchFamily="49" charset="0"/>
              </a:rPr>
              <a:t>")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data[1] = format(data[1]);</a:t>
            </a:r>
          </a:p>
          <a:p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...</a:t>
            </a:r>
          </a:p>
          <a:p>
            <a:r>
              <a:rPr lang="en-US" dirty="0" smtClean="0">
                <a:latin typeface="Consolas" pitchFamily="49" charset="0"/>
              </a:rPr>
              <a:t>}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615655" y="3229636"/>
            <a:ext cx="1524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418051" y="2697201"/>
            <a:ext cx="348283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>
                <a:latin typeface="Consolas" pitchFamily="49" charset="0"/>
              </a:rPr>
              <a:t>function </a:t>
            </a:r>
            <a:r>
              <a:rPr lang="en-US" dirty="0" smtClean="0">
                <a:latin typeface="Consolas" pitchFamily="49" charset="0"/>
              </a:rPr>
              <a:t>P(</a:t>
            </a:r>
            <a:r>
              <a:rPr lang="en-US" dirty="0" err="1" smtClean="0">
                <a:latin typeface="Consolas" pitchFamily="49" charset="0"/>
              </a:rPr>
              <a:t>iframe</a:t>
            </a:r>
            <a:r>
              <a:rPr lang="en-US" dirty="0" smtClean="0">
                <a:latin typeface="Consolas" pitchFamily="49" charset="0"/>
              </a:rPr>
              <a:t>, data) </a:t>
            </a:r>
            <a:r>
              <a:rPr lang="en-US" dirty="0">
                <a:latin typeface="Consolas" pitchFamily="49" charset="0"/>
              </a:rPr>
              <a:t>{</a:t>
            </a:r>
          </a:p>
          <a:p>
            <a:r>
              <a:rPr lang="en-US" dirty="0" smtClean="0">
                <a:latin typeface="Consolas" pitchFamily="49" charset="0"/>
              </a:rPr>
              <a:t>  ...</a:t>
            </a:r>
            <a:endParaRPr lang="en-US" dirty="0">
              <a:latin typeface="Consolas" pitchFamily="49" charset="0"/>
            </a:endParaRPr>
          </a:p>
          <a:p>
            <a:r>
              <a:rPr lang="en-US" dirty="0">
                <a:latin typeface="Consolas" pitchFamily="49" charset="0"/>
              </a:rPr>
              <a:t>}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419270" y="4539048"/>
            <a:ext cx="2522801" cy="2636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2510784" y="5630562"/>
            <a:ext cx="1459854" cy="26360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t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293" name="TextBox 3"/>
          <p:cNvSpPr txBox="1">
            <a:spLocks noChangeArrowheads="1"/>
          </p:cNvSpPr>
          <p:nvPr/>
        </p:nvSpPr>
        <p:spPr bwMode="auto">
          <a:xfrm>
            <a:off x="1378080" y="4465948"/>
            <a:ext cx="647052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r>
              <a:rPr lang="en-US" dirty="0" err="1">
                <a:latin typeface="Consolas" pitchFamily="49" charset="0"/>
                <a:cs typeface="Consolas" pitchFamily="49" charset="0"/>
              </a:rPr>
              <a:t>var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oldP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window.P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dirty="0" err="1" smtClean="0">
                <a:latin typeface="Consolas" pitchFamily="49" charset="0"/>
                <a:cs typeface="Consolas" pitchFamily="49" charset="0"/>
              </a:rPr>
              <a:t>window.P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= function(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iframe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data) {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if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(data[0] == "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mb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")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  data[1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] = format(data[1]);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  return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oldP.apply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iframe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arguments);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22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22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edian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F7B615"/>
    </a:hlink>
    <a:folHlink>
      <a:srgbClr val="70440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6103</TotalTime>
  <Words>1039</Words>
  <Application>Microsoft Office PowerPoint</Application>
  <PresentationFormat>On-screen Show (4:3)</PresentationFormat>
  <Paragraphs>239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Median</vt:lpstr>
      <vt:lpstr>Weaving code  extensions into Javascript</vt:lpstr>
      <vt:lpstr>How do web pages run?</vt:lpstr>
      <vt:lpstr>Outline</vt:lpstr>
      <vt:lpstr>Outline</vt:lpstr>
      <vt:lpstr>Motivation: Userscripts</vt:lpstr>
      <vt:lpstr>Key features of Userscripts</vt:lpstr>
      <vt:lpstr>Motivation: Web-browser Extensions</vt:lpstr>
      <vt:lpstr>How do these extensions work?</vt:lpstr>
      <vt:lpstr>Wrapping</vt:lpstr>
      <vt:lpstr>Monkey patching</vt:lpstr>
      <vt:lpstr>Monkey patching “idioms”</vt:lpstr>
      <vt:lpstr>Drawbacks of these approaches</vt:lpstr>
      <vt:lpstr>So, don’t alias functions…?</vt:lpstr>
      <vt:lpstr>Drawbacks of these approaches</vt:lpstr>
      <vt:lpstr>Outline</vt:lpstr>
      <vt:lpstr>Goal: combine extensions &amp; mainline</vt:lpstr>
      <vt:lpstr>Aspects</vt:lpstr>
      <vt:lpstr>Key features of our aspects</vt:lpstr>
      <vt:lpstr>Kinds of aspects</vt:lpstr>
      <vt:lpstr>Implementation: function advice</vt:lpstr>
      <vt:lpstr>Conclusions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 Lerner</dc:creator>
  <cp:lastModifiedBy>Benjamin Lerner</cp:lastModifiedBy>
  <cp:revision>104</cp:revision>
  <dcterms:created xsi:type="dcterms:W3CDTF">2009-09-01T17:03:55Z</dcterms:created>
  <dcterms:modified xsi:type="dcterms:W3CDTF">2010-10-27T21:04:14Z</dcterms:modified>
</cp:coreProperties>
</file>