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57" r:id="rId4"/>
    <p:sldId id="258" r:id="rId5"/>
    <p:sldId id="278" r:id="rId6"/>
    <p:sldId id="279" r:id="rId7"/>
    <p:sldId id="259" r:id="rId8"/>
    <p:sldId id="260" r:id="rId9"/>
    <p:sldId id="275" r:id="rId10"/>
    <p:sldId id="277" r:id="rId11"/>
    <p:sldId id="261" r:id="rId12"/>
    <p:sldId id="262" r:id="rId13"/>
    <p:sldId id="282" r:id="rId14"/>
    <p:sldId id="283" r:id="rId15"/>
    <p:sldId id="280" r:id="rId16"/>
    <p:sldId id="267" r:id="rId17"/>
    <p:sldId id="266" r:id="rId18"/>
    <p:sldId id="286" r:id="rId19"/>
    <p:sldId id="270" r:id="rId20"/>
    <p:sldId id="268" r:id="rId21"/>
    <p:sldId id="272" r:id="rId22"/>
    <p:sldId id="273" r:id="rId23"/>
    <p:sldId id="265" r:id="rId24"/>
    <p:sldId id="284" r:id="rId25"/>
    <p:sldId id="285" r:id="rId26"/>
    <p:sldId id="271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81DD4-6BDA-42D3-9A51-6F7B3ECCA730}" type="datetimeFigureOut">
              <a:rPr lang="en-US" smtClean="0"/>
              <a:t>10/22/2012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E44EDD-49D8-4D16-A724-90B98A44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80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MENTION</a:t>
            </a:r>
            <a:r>
              <a:rPr lang="en-US" baseline="0" dirty="0" smtClean="0"/>
              <a:t> anti-patterns here: jetpacks, android xml, chrome extensions, all use markup but do so stupidly.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E44EDD-49D8-4D16-A724-90B98A442A4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55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477-0070-4559-81E4-33455A92DE4D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53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AC20-D01C-4834-824A-C886D10C5903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98F1-CA5B-4AB9-BB67-0744DF7DBA64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7DBFA-B696-41E1-B0E4-A4804103DD33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6820" y="6569075"/>
            <a:ext cx="2133600" cy="365125"/>
          </a:xfrm>
        </p:spPr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1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E2822-68F5-465B-8B34-36CE554858A9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2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E4E8-ED5F-41AE-999A-D7133073F11D}" type="datetime1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3703-1033-43DC-B96B-C775F42D9471}" type="datetime1">
              <a:rPr lang="en-US" smtClean="0"/>
              <a:t>10/22/2012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28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4A70-4AAD-4C5B-AF7F-86C3BF633D24}" type="datetime1">
              <a:rPr lang="en-US" smtClean="0"/>
              <a:t>10/22/2012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E7EFF-B6DA-45DA-9E99-61DD52AC4301}" type="datetime1">
              <a:rPr lang="en-US" smtClean="0"/>
              <a:t>10/22/2012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1256-FBD3-4E8A-BBF4-7C6307EF9502}" type="datetime1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E91E5-5DA5-40A5-9FD7-F6E01543C5FE}" type="datetime1">
              <a:rPr lang="en-US" smtClean="0"/>
              <a:t>10/22/2012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44F6E-25CC-4ED4-B2CE-C80D48505926}" type="datetime1">
              <a:rPr lang="en-US" smtClean="0"/>
              <a:t>10/22/2012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E6BDB-D8A8-47EE-9FDD-2AC0F39CD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8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Detecting Conflicts Among Declarative UI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Benjamin Lerner</a:t>
            </a:r>
          </a:p>
          <a:p>
            <a:r>
              <a:rPr lang="en-US" b="1" dirty="0" smtClean="0"/>
              <a:t>Brown University</a:t>
            </a:r>
          </a:p>
          <a:p>
            <a:r>
              <a:rPr lang="en-US" dirty="0" smtClean="0"/>
              <a:t>Dan Grossman</a:t>
            </a:r>
          </a:p>
          <a:p>
            <a:r>
              <a:rPr lang="en-US" dirty="0" smtClean="0"/>
              <a:t>UW Computer Science &amp;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9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General-purpose UI extension mechanism</a:t>
            </a:r>
          </a:p>
          <a:p>
            <a:r>
              <a:rPr lang="en-US" dirty="0" smtClean="0"/>
              <a:t>Intuition: “tree-structured patch”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3581400"/>
            <a:ext cx="281940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Hello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World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4047531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+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3856" y="3581400"/>
            <a:ext cx="404194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63856" y="3592547"/>
            <a:ext cx="4031647" cy="2298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id="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endParaRPr lang="en-US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3856" y="4964668"/>
            <a:ext cx="40419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2971800" y="3845703"/>
            <a:ext cx="1600200" cy="389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0600" y="3048000"/>
            <a:ext cx="2118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Base document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715954" y="3048000"/>
            <a:ext cx="113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15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46588E-6 L 0.2125 -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9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1152E-6 L -0.17066 4.115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46588E-6 L -0.17066 -2.4658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8" grpId="1" animBg="1"/>
      <p:bldP spid="9" grpId="0"/>
      <p:bldP spid="10" grpId="0" animBg="1"/>
      <p:bldP spid="11" grpId="0" animBg="1"/>
      <p:bldP spid="11" grpId="1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“Tree-structured patch”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Find positions in the document tree</a:t>
            </a:r>
          </a:p>
          <a:p>
            <a:r>
              <a:rPr lang="en-US" dirty="0" smtClean="0"/>
              <a:t>Insert new content or modify existing nodes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771681"/>
            <a:ext cx="22098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Hello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World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sz="12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window</a:t>
            </a:r>
            <a:r>
              <a:rPr lang="en-US" sz="1200" b="1" dirty="0">
                <a:latin typeface="Consolas" pitchFamily="49" charset="0"/>
                <a:cs typeface="Consolas" pitchFamily="49" charset="0"/>
              </a:rPr>
              <a:t>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57160" y="314307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+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076863" y="2773740"/>
            <a:ext cx="263813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12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238281"/>
            <a:ext cx="16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document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53597" y="2238281"/>
            <a:ext cx="897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81360" y="306562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=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6126922" y="2760822"/>
            <a:ext cx="2636078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err="1" smtClean="0">
                <a:latin typeface="Consolas" pitchFamily="49" charset="0"/>
                <a:cs typeface="Consolas" pitchFamily="49" charset="0"/>
              </a:rPr>
              <a:t>xmlns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id="</a:t>
            </a:r>
            <a:r>
              <a:rPr lang="en-US" sz="12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  Hello, World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!&lt;/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vbox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overlay</a:t>
            </a:r>
            <a:r>
              <a:rPr lang="en-US" sz="1200" b="1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2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9734" y="2238281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3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base document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overlay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should happen when </a:t>
            </a:r>
            <a:r>
              <a:rPr lang="en-US" dirty="0" err="1" smtClean="0"/>
              <a:t>Ctrl+L</a:t>
            </a:r>
            <a:r>
              <a:rPr lang="en-US" dirty="0" smtClean="0"/>
              <a:t> is pressed?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6384324"/>
            <a:ext cx="353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</a:t>
            </a:r>
            <a:r>
              <a:rPr lang="en-US" i="1" baseline="30000" dirty="0" smtClean="0"/>
              <a:t>*</a:t>
            </a:r>
            <a:r>
              <a:rPr lang="en-US" i="1" dirty="0" smtClean="0"/>
              <a:t>adapted from real-world 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3485" y="2286000"/>
            <a:ext cx="7391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Hotkeys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KeyBinding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Modifiers="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Ctrl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Key="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Command="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/&gt;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486" y="3905071"/>
            <a:ext cx="73914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element="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id="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Hotkeys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KeyBinding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Modifiers="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Ctrl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Key="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Command="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GoToLocation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/&gt;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go wrong?</a:t>
            </a:r>
            <a:r>
              <a:rPr lang="en-US" baseline="30000" dirty="0" smtClean="0"/>
              <a:t>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base document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 overlay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Where should this modification go?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76800" y="6384324"/>
            <a:ext cx="3537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(</a:t>
            </a:r>
            <a:r>
              <a:rPr lang="en-US" i="1" baseline="30000" dirty="0" smtClean="0"/>
              <a:t>*</a:t>
            </a:r>
            <a:r>
              <a:rPr lang="en-US" i="1" dirty="0" smtClean="0"/>
              <a:t>adapted from real-world example)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3485" y="2286000"/>
            <a:ext cx="7391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PopupSet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id="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MainPopupSet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&gt;...&lt;/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PopupSet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6" name="Rectangle 5"/>
          <p:cNvSpPr/>
          <p:nvPr/>
        </p:nvSpPr>
        <p:spPr>
          <a:xfrm>
            <a:off x="813486" y="3905071"/>
            <a:ext cx="73914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element="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PopupSet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id="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AllPopups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&gt;...New content...&lt;/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Popup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2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overlays problem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choices:</a:t>
            </a:r>
          </a:p>
          <a:p>
            <a:pPr lvl="1"/>
            <a:r>
              <a:rPr lang="en-US" dirty="0" smtClean="0"/>
              <a:t>How expressive is the selector language?</a:t>
            </a:r>
          </a:p>
          <a:p>
            <a:pPr lvl="1"/>
            <a:r>
              <a:rPr lang="en-US" dirty="0" smtClean="0"/>
              <a:t>What actions can extensions take?</a:t>
            </a:r>
          </a:p>
          <a:p>
            <a:r>
              <a:rPr lang="en-US" dirty="0" smtClean="0"/>
              <a:t>Erroneous behaviors:</a:t>
            </a:r>
          </a:p>
          <a:p>
            <a:pPr lvl="1"/>
            <a:r>
              <a:rPr lang="en-US" dirty="0" smtClean="0"/>
              <a:t>Structural errors, semantic errors, others?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How to detect all errors, for various designs?</a:t>
            </a:r>
          </a:p>
          <a:p>
            <a:pPr marL="0" indent="0" algn="r">
              <a:buNone/>
            </a:pPr>
            <a:r>
              <a:rPr lang="en-US" b="1" dirty="0" smtClean="0"/>
              <a:t>…Idea:</a:t>
            </a:r>
            <a:r>
              <a:rPr lang="en-US" dirty="0" smtClean="0"/>
              <a:t> use declarative structure for analysis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Extension Conflicts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Abstracting away overlay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Overlay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Means…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we simplify some of these details?</a:t>
            </a:r>
          </a:p>
        </p:txBody>
      </p:sp>
      <p:sp>
        <p:nvSpPr>
          <p:cNvPr id="4" name="Rectangle 3"/>
          <p:cNvSpPr/>
          <p:nvPr/>
        </p:nvSpPr>
        <p:spPr>
          <a:xfrm>
            <a:off x="813486" y="2133600"/>
            <a:ext cx="73914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selector="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where="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after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KeyBinding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Modifiers="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Ctrl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Key="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  Command="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GoToLocation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 /&gt; 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&lt;/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modify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 </a:t>
            </a:r>
          </a:p>
        </p:txBody>
      </p:sp>
      <p:sp>
        <p:nvSpPr>
          <p:cNvPr id="5" name="Rectangle 4"/>
          <p:cNvSpPr/>
          <p:nvPr/>
        </p:nvSpPr>
        <p:spPr>
          <a:xfrm>
            <a:off x="813486" y="3988475"/>
            <a:ext cx="73914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Append</a:t>
            </a:r>
            <a:r>
              <a:rPr lang="en-US" b="1" dirty="0" smtClean="0">
                <a:solidFill>
                  <a:srgbClr val="00B050"/>
                </a:solidFill>
                <a:latin typeface="+mj-lt"/>
                <a:cs typeface="Consolas" pitchFamily="49" charset="0"/>
              </a:rPr>
              <a:t> 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KeyBinding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... /&gt;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to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&gt;,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assuming</a:t>
            </a:r>
          </a:p>
          <a:p>
            <a:r>
              <a:rPr lang="en-US" b="1" dirty="0" smtClean="0">
                <a:latin typeface="Consolas" pitchFamily="49" charset="0"/>
                <a:cs typeface="Consolas" pitchFamily="49" charset="0"/>
              </a:rPr>
              <a:t> {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Require existence of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No one else uses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Ctrl+L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"})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core language of overlays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2891" y="2842498"/>
            <a:ext cx="76200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Append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Consolas" pitchFamily="49" charset="0"/>
              </a:rPr>
              <a:t> 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KeyBinding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... /&gt;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to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&gt;,</a:t>
            </a:r>
          </a:p>
          <a:p>
            <a:pPr marL="0" lvl="1"/>
            <a:r>
              <a:rPr lang="en-US" sz="2400" b="1" dirty="0" smtClean="0">
                <a:solidFill>
                  <a:srgbClr val="00B050"/>
                </a:solidFill>
                <a:cs typeface="Consolas" pitchFamily="49" charset="0"/>
              </a:rPr>
              <a:t> assuming </a:t>
            </a:r>
            <a:endParaRPr lang="en-US" sz="2400" b="1" dirty="0">
              <a:solidFill>
                <a:srgbClr val="00B050"/>
              </a:solidFill>
              <a:cs typeface="Consolas" pitchFamily="49" charset="0"/>
            </a:endParaRPr>
          </a:p>
          <a:p>
            <a:pPr marL="0" lvl="1"/>
            <a:r>
              <a:rPr lang="en-US" sz="24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Require existence of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No one else uses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"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Ctrl+L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"  </a:t>
            </a: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r>
              <a:rPr lang="en-US" sz="2000" dirty="0" smtClean="0"/>
              <a:t> 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891" y="2842498"/>
            <a:ext cx="7620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Take some action</a:t>
            </a:r>
            <a:r>
              <a:rPr lang="en-US" sz="2400" b="1" dirty="0" smtClean="0">
                <a:latin typeface="+mj-lt"/>
                <a:cs typeface="Consolas" pitchFamily="49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Consolas" pitchFamily="49" charset="0"/>
              </a:rPr>
              <a:t> 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191000" y="3588603"/>
            <a:ext cx="19050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Resource1</a:t>
            </a:r>
          </a:p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Resource2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1289222" y="3588603"/>
            <a:ext cx="28956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Guarded</a:t>
            </a:r>
          </a:p>
          <a:p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Guarded</a:t>
            </a:r>
            <a:endParaRPr lang="en-US" sz="2400" dirty="0"/>
          </a:p>
        </p:txBody>
      </p:sp>
      <p:sp>
        <p:nvSpPr>
          <p:cNvPr id="15" name="Line Callout 3 14"/>
          <p:cNvSpPr/>
          <p:nvPr/>
        </p:nvSpPr>
        <p:spPr>
          <a:xfrm>
            <a:off x="1219200" y="1676400"/>
            <a:ext cx="4572000" cy="762000"/>
          </a:xfrm>
          <a:prstGeom prst="borderCallout3">
            <a:avLst>
              <a:gd name="adj1" fmla="val 18750"/>
              <a:gd name="adj2" fmla="val -45"/>
              <a:gd name="adj3" fmla="val 18750"/>
              <a:gd name="adj4" fmla="val -11262"/>
              <a:gd name="adj5" fmla="val 101081"/>
              <a:gd name="adj6" fmla="val -11442"/>
              <a:gd name="adj7" fmla="val 162693"/>
              <a:gd name="adj8" fmla="val 3018"/>
            </a:avLst>
          </a:prstGeom>
          <a:gradFill>
            <a:gsLst>
              <a:gs pos="0">
                <a:schemeClr val="accent6">
                  <a:tint val="50000"/>
                  <a:satMod val="300000"/>
                  <a:lumMod val="72000"/>
                  <a:lumOff val="28000"/>
                </a:schemeClr>
              </a:gs>
              <a:gs pos="35000">
                <a:schemeClr val="accent6">
                  <a:tint val="37000"/>
                  <a:satMod val="300000"/>
                  <a:lumMod val="66000"/>
                  <a:lumOff val="34000"/>
                </a:schemeClr>
              </a:gs>
              <a:gs pos="100000">
                <a:schemeClr val="accent6">
                  <a:tint val="15000"/>
                  <a:satMod val="350000"/>
                  <a:lumMod val="37000"/>
                  <a:lumOff val="63000"/>
                </a:schemeClr>
              </a:gs>
            </a:gsLst>
          </a:gradFill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Insert</a:t>
            </a:r>
            <a:r>
              <a:rPr lang="en-US" dirty="0" smtClean="0"/>
              <a:t> new content X into Y,</a:t>
            </a:r>
          </a:p>
          <a:p>
            <a:pPr algn="ctr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Append</a:t>
            </a:r>
            <a:r>
              <a:rPr lang="en-US" dirty="0" smtClean="0"/>
              <a:t> new content X after Y</a:t>
            </a:r>
            <a:endParaRPr lang="en-US" dirty="0"/>
          </a:p>
        </p:txBody>
      </p:sp>
      <p:sp>
        <p:nvSpPr>
          <p:cNvPr id="16" name="Line Callout 3 15"/>
          <p:cNvSpPr/>
          <p:nvPr/>
        </p:nvSpPr>
        <p:spPr>
          <a:xfrm>
            <a:off x="685801" y="4724400"/>
            <a:ext cx="3733800" cy="1905000"/>
          </a:xfrm>
          <a:prstGeom prst="borderCallout3">
            <a:avLst>
              <a:gd name="adj1" fmla="val 19182"/>
              <a:gd name="adj2" fmla="val -508"/>
              <a:gd name="adj3" fmla="val 18318"/>
              <a:gd name="adj4" fmla="val -12874"/>
              <a:gd name="adj5" fmla="val -12432"/>
              <a:gd name="adj6" fmla="val -12906"/>
              <a:gd name="adj7" fmla="val -20659"/>
              <a:gd name="adj8" fmla="val 20831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Assert something be </a:t>
            </a:r>
            <a:r>
              <a:rPr lang="en-US" sz="2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Defined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Assert something be </a:t>
            </a:r>
            <a:r>
              <a:rPr lang="en-US" sz="24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Undefined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Assert something be </a:t>
            </a: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Clean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Assert something be </a:t>
            </a:r>
            <a:r>
              <a:rPr lang="en-US" sz="24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Frozen</a:t>
            </a:r>
            <a:endParaRPr lang="en-US" dirty="0" smtClean="0"/>
          </a:p>
        </p:txBody>
      </p:sp>
      <p:sp>
        <p:nvSpPr>
          <p:cNvPr id="17" name="Line Callout 3 16"/>
          <p:cNvSpPr/>
          <p:nvPr/>
        </p:nvSpPr>
        <p:spPr>
          <a:xfrm flipH="1">
            <a:off x="4602889" y="4724400"/>
            <a:ext cx="3017110" cy="1905000"/>
          </a:xfrm>
          <a:prstGeom prst="borderCallout3">
            <a:avLst>
              <a:gd name="adj1" fmla="val 18750"/>
              <a:gd name="adj2" fmla="val 6"/>
              <a:gd name="adj3" fmla="val 18750"/>
              <a:gd name="adj4" fmla="val -16667"/>
              <a:gd name="adj5" fmla="val -9405"/>
              <a:gd name="adj6" fmla="val -16955"/>
              <a:gd name="adj7" fmla="val -21091"/>
              <a:gd name="adj8" fmla="val 69884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 by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dirty="0" smtClean="0"/>
              <a:t> and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dirty="0" smtClean="0"/>
              <a:t>,</a:t>
            </a:r>
          </a:p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 bindings,</a:t>
            </a:r>
          </a:p>
          <a:p>
            <a:pPr algn="ctr"/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Form</a:t>
            </a:r>
            <a:r>
              <a:rPr lang="en-US" dirty="0" smtClean="0"/>
              <a:t> elements,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7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do extensions conflict?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516278"/>
            <a:ext cx="63246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Extension 1:</a:t>
            </a:r>
          </a:p>
          <a:p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Insert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Resource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#2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 in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Resource #1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cs typeface="Consolas" pitchFamily="49" charset="0"/>
              </a:rPr>
              <a:t> assuming </a:t>
            </a:r>
            <a:endParaRPr lang="en-US" sz="2400" b="1" dirty="0">
              <a:solidFill>
                <a:srgbClr val="00B050"/>
              </a:solidFill>
              <a:cs typeface="Consolas" pitchFamily="49" charset="0"/>
            </a:endParaRPr>
          </a:p>
          <a:p>
            <a:pPr marL="0" lvl="1"/>
            <a:r>
              <a:rPr lang="en-US" sz="24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 one else uses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Resource #1</a:t>
            </a: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r>
              <a:rPr lang="en-US" sz="2000" dirty="0" smtClean="0"/>
              <a:t> 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480" y="3552674"/>
            <a:ext cx="560790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Extension 2:</a:t>
            </a:r>
          </a:p>
          <a:p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Do something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to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itchFamily="49" charset="0"/>
              </a:rPr>
              <a:t>Resource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Consolas" pitchFamily="49" charset="0"/>
              </a:rPr>
              <a:t>#2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cs typeface="Consolas" pitchFamily="49" charset="0"/>
              </a:rPr>
              <a:t> assuming </a:t>
            </a:r>
            <a:endParaRPr lang="en-US" sz="2400" b="1" dirty="0">
              <a:solidFill>
                <a:srgbClr val="00B050"/>
              </a:solidFill>
              <a:cs typeface="Consolas" pitchFamily="49" charset="0"/>
            </a:endParaRPr>
          </a:p>
          <a:p>
            <a:pPr marL="0" lvl="1"/>
            <a:r>
              <a:rPr lang="en-US" sz="24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 one else uses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Resource #2</a:t>
            </a: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r>
              <a:rPr lang="en-US" sz="2000" dirty="0" smtClean="0"/>
              <a:t> 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83923" y="5429071"/>
            <a:ext cx="5607909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Extension 3:</a:t>
            </a:r>
          </a:p>
          <a:p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Do something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onsolas" pitchFamily="49" charset="0"/>
              </a:rPr>
              <a:t>to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itchFamily="49" charset="0"/>
              </a:rPr>
              <a:t>Resource #1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cs typeface="Consolas" pitchFamily="49" charset="0"/>
              </a:rPr>
              <a:t> assuming </a:t>
            </a:r>
            <a:endParaRPr lang="en-US" sz="2400" b="1" dirty="0">
              <a:solidFill>
                <a:srgbClr val="00B050"/>
              </a:solidFill>
              <a:cs typeface="Consolas" pitchFamily="49" charset="0"/>
            </a:endParaRPr>
          </a:p>
          <a:p>
            <a:pPr marL="0" lvl="1"/>
            <a:r>
              <a:rPr lang="en-US" sz="24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 one else uses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Resource #1</a:t>
            </a: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r>
              <a:rPr lang="en-US" sz="2000" dirty="0" smtClean="0"/>
              <a:t> 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24480" y="2305376"/>
            <a:ext cx="3836000" cy="1695966"/>
            <a:chOff x="224480" y="2305376"/>
            <a:chExt cx="3836000" cy="1695966"/>
          </a:xfrm>
        </p:grpSpPr>
        <p:sp>
          <p:nvSpPr>
            <p:cNvPr id="12" name="Left Arrow 11"/>
            <p:cNvSpPr/>
            <p:nvPr/>
          </p:nvSpPr>
          <p:spPr>
            <a:xfrm rot="16740898">
              <a:off x="3021997" y="2962859"/>
              <a:ext cx="1695966" cy="381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4480" y="2830193"/>
              <a:ext cx="34535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Ext1 can’t follow Ext2:</a:t>
              </a:r>
            </a:p>
            <a:p>
              <a:r>
                <a:rPr lang="en-US" dirty="0" smtClean="0"/>
                <a:t>It defines Resource2 that Ext2 uses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43823" y="2690512"/>
            <a:ext cx="2437332" cy="3024010"/>
            <a:chOff x="6543823" y="2690512"/>
            <a:chExt cx="2437332" cy="3024010"/>
          </a:xfrm>
        </p:grpSpPr>
        <p:sp>
          <p:nvSpPr>
            <p:cNvPr id="14" name="Left Arrow 13"/>
            <p:cNvSpPr/>
            <p:nvPr/>
          </p:nvSpPr>
          <p:spPr>
            <a:xfrm rot="15462225">
              <a:off x="5222318" y="4012017"/>
              <a:ext cx="3024010" cy="381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20472" y="2982592"/>
              <a:ext cx="22606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Ext1 can’t follow Ext3:</a:t>
              </a:r>
            </a:p>
            <a:p>
              <a:r>
                <a:rPr lang="en-US" dirty="0" smtClean="0"/>
                <a:t>Ext3 prevents Ext1</a:t>
              </a:r>
            </a:p>
            <a:p>
              <a:r>
                <a:rPr lang="en-US" dirty="0" smtClean="0"/>
                <a:t>from using Resource1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461440" y="2642834"/>
            <a:ext cx="3068555" cy="3033666"/>
            <a:chOff x="3461440" y="2642834"/>
            <a:chExt cx="3068555" cy="3033666"/>
          </a:xfrm>
        </p:grpSpPr>
        <p:sp>
          <p:nvSpPr>
            <p:cNvPr id="13" name="Left Arrow 12"/>
            <p:cNvSpPr/>
            <p:nvPr/>
          </p:nvSpPr>
          <p:spPr>
            <a:xfrm rot="15462225" flipH="1">
              <a:off x="4822662" y="3969167"/>
              <a:ext cx="3033666" cy="3810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61440" y="4953000"/>
              <a:ext cx="287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Ext3 can’t follow Ext1, either</a:t>
              </a:r>
              <a:endParaRPr lang="en-US" dirty="0"/>
            </a:p>
          </p:txBody>
        </p:sp>
      </p:grpSp>
      <p:sp>
        <p:nvSpPr>
          <p:cNvPr id="21" name="Explosion 1 20"/>
          <p:cNvSpPr/>
          <p:nvPr/>
        </p:nvSpPr>
        <p:spPr>
          <a:xfrm rot="3130595">
            <a:off x="5162657" y="3425087"/>
            <a:ext cx="3916374" cy="2108187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CONFLICT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194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dependency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Summarize the </a:t>
            </a:r>
            <a:r>
              <a:rPr lang="en-US" b="1" dirty="0" smtClean="0"/>
              <a:t>state</a:t>
            </a:r>
            <a:r>
              <a:rPr lang="en-US" dirty="0" smtClean="0"/>
              <a:t> </a:t>
            </a:r>
            <a:r>
              <a:rPr lang="en-US" b="1" dirty="0" smtClean="0"/>
              <a:t>S</a:t>
            </a:r>
            <a:r>
              <a:rPr lang="en-US" dirty="0" smtClean="0"/>
              <a:t> of the document by 4 sets: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Summarize each extension as a </a:t>
            </a:r>
            <a:r>
              <a:rPr lang="en-US" b="1" dirty="0" smtClean="0"/>
              <a:t>state transformer</a:t>
            </a:r>
            <a:r>
              <a:rPr lang="en-US" dirty="0" smtClean="0"/>
              <a:t>: document in state </a:t>
            </a:r>
            <a:r>
              <a:rPr lang="en-US" b="1" dirty="0" smtClean="0"/>
              <a:t>S</a:t>
            </a:r>
            <a:r>
              <a:rPr lang="en-US" b="1" baseline="-25000" dirty="0" smtClean="0"/>
              <a:t>in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document in state </a:t>
            </a:r>
            <a:r>
              <a:rPr lang="en-US" b="1" dirty="0" err="1" smtClean="0"/>
              <a:t>S</a:t>
            </a:r>
            <a:r>
              <a:rPr lang="en-US" b="1" baseline="-25000" dirty="0" err="1" smtClean="0"/>
              <a:t>out</a:t>
            </a:r>
            <a:endParaRPr lang="en-US" dirty="0" smtClean="0"/>
          </a:p>
          <a:p>
            <a:r>
              <a:rPr lang="en-US" dirty="0" smtClean="0"/>
              <a:t>Create a “cannot-follow” </a:t>
            </a:r>
            <a:r>
              <a:rPr lang="en-US" b="1" dirty="0" smtClean="0"/>
              <a:t>dependency graph</a:t>
            </a:r>
            <a:r>
              <a:rPr lang="en-US" dirty="0" smtClean="0"/>
              <a:t> with:</a:t>
            </a:r>
          </a:p>
          <a:p>
            <a:pPr lvl="1"/>
            <a:r>
              <a:rPr lang="en-US" dirty="0" smtClean="0"/>
              <a:t>One </a:t>
            </a:r>
            <a:r>
              <a:rPr lang="en-US" b="1" dirty="0" smtClean="0"/>
              <a:t>node</a:t>
            </a:r>
            <a:r>
              <a:rPr lang="en-US" dirty="0" smtClean="0"/>
              <a:t> per extension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 smtClean="0"/>
              <a:t>edge</a:t>
            </a:r>
            <a:r>
              <a:rPr lang="en-US" dirty="0" smtClean="0"/>
              <a:t> from </a:t>
            </a:r>
            <a:r>
              <a:rPr lang="en-US" b="1" dirty="0" smtClean="0"/>
              <a:t>N</a:t>
            </a:r>
            <a:r>
              <a:rPr lang="en-US" b="1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 </a:t>
            </a:r>
            <a:r>
              <a:rPr lang="en-US" b="1" dirty="0" smtClean="0"/>
              <a:t>N</a:t>
            </a:r>
            <a:r>
              <a:rPr lang="en-US" b="1" baseline="30000" dirty="0" smtClean="0"/>
              <a:t>2</a:t>
            </a:r>
            <a:r>
              <a:rPr lang="en-US" dirty="0" smtClean="0"/>
              <a:t> if </a:t>
            </a:r>
            <a:r>
              <a:rPr lang="en-US" b="1" dirty="0" smtClean="0"/>
              <a:t>S</a:t>
            </a:r>
            <a:r>
              <a:rPr lang="en-US" b="1" baseline="30000" dirty="0" smtClean="0"/>
              <a:t>2</a:t>
            </a:r>
            <a:r>
              <a:rPr lang="en-US" b="1" baseline="-25000" dirty="0" smtClean="0"/>
              <a:t>out</a:t>
            </a:r>
            <a:r>
              <a:rPr lang="en-US" dirty="0" smtClean="0"/>
              <a:t> contradicts </a:t>
            </a:r>
            <a:r>
              <a:rPr lang="en-US" b="1" dirty="0" smtClean="0"/>
              <a:t>S</a:t>
            </a:r>
            <a:r>
              <a:rPr lang="en-US" b="1" baseline="30000" dirty="0" smtClean="0"/>
              <a:t>1</a:t>
            </a:r>
            <a:r>
              <a:rPr lang="en-US" b="1" baseline="-25000" dirty="0" smtClean="0"/>
              <a:t>in</a:t>
            </a:r>
            <a:endParaRPr lang="en-US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36771" y="1981200"/>
            <a:ext cx="739106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+mj-lt"/>
                <a:cs typeface="Consolas" pitchFamily="49" charset="0"/>
              </a:rPr>
              <a:t>{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  <a:cs typeface="Consolas" pitchFamily="49" charset="0"/>
              </a:rPr>
              <a:t>Defined </a:t>
            </a:r>
            <a:r>
              <a:rPr lang="en-US" sz="2800" dirty="0" smtClean="0">
                <a:latin typeface="+mj-lt"/>
                <a:cs typeface="Consolas" pitchFamily="49" charset="0"/>
              </a:rPr>
              <a:t>: resources that must exist,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 Undefined</a:t>
            </a:r>
            <a:r>
              <a:rPr lang="en-US" sz="2800" dirty="0" smtClean="0"/>
              <a:t> : resources that must not yet exist,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Clean</a:t>
            </a:r>
            <a:r>
              <a:rPr lang="en-US" sz="2800" dirty="0" smtClean="0"/>
              <a:t> : resources that have not been extended,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Frozen</a:t>
            </a:r>
            <a:r>
              <a:rPr lang="en-US" sz="2800" dirty="0" smtClean="0"/>
              <a:t> : resources that must never be extended</a:t>
            </a:r>
            <a:r>
              <a:rPr lang="en-US" sz="2800" b="1" dirty="0" smtClean="0"/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8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93" y="1584754"/>
            <a:ext cx="729615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browsers do you see?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543800" y="1981200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97152" y="6019800"/>
            <a:ext cx="398248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5951838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86600" y="5985819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91000" y="6003325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43200" y="6004354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907038" y="5985819"/>
            <a:ext cx="304800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395518" y="6004354"/>
            <a:ext cx="511519" cy="381000"/>
          </a:xfrm>
          <a:prstGeom prst="ellipse">
            <a:avLst/>
          </a:prstGeom>
          <a:solidFill>
            <a:schemeClr val="accent6">
              <a:lumMod val="20000"/>
              <a:lumOff val="80000"/>
              <a:alpha val="75000"/>
            </a:schemeClr>
          </a:solidFill>
          <a:ln w="254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237078" y="2306404"/>
            <a:ext cx="6714597" cy="3769192"/>
            <a:chOff x="1237078" y="2306404"/>
            <a:chExt cx="6714597" cy="3769192"/>
          </a:xfrm>
        </p:grpSpPr>
        <p:sp>
          <p:nvSpPr>
            <p:cNvPr id="7" name="TextBox 6"/>
            <p:cNvSpPr txBox="1"/>
            <p:nvPr/>
          </p:nvSpPr>
          <p:spPr>
            <a:xfrm>
              <a:off x="3200400" y="3985054"/>
              <a:ext cx="3331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Each one defined by an extension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7" idx="0"/>
              <a:endCxn id="6" idx="3"/>
            </p:cNvCxnSpPr>
            <p:nvPr/>
          </p:nvCxnSpPr>
          <p:spPr>
            <a:xfrm flipV="1">
              <a:off x="4866337" y="2306404"/>
              <a:ext cx="2722100" cy="167865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7" idx="2"/>
              <a:endCxn id="16" idx="1"/>
            </p:cNvCxnSpPr>
            <p:nvPr/>
          </p:nvCxnSpPr>
          <p:spPr>
            <a:xfrm>
              <a:off x="4866337" y="4354386"/>
              <a:ext cx="3085338" cy="16872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17" idx="1"/>
            </p:cNvCxnSpPr>
            <p:nvPr/>
          </p:nvCxnSpPr>
          <p:spPr>
            <a:xfrm>
              <a:off x="4866337" y="4354386"/>
              <a:ext cx="2604091" cy="17057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11" idx="1"/>
            </p:cNvCxnSpPr>
            <p:nvPr/>
          </p:nvCxnSpPr>
          <p:spPr>
            <a:xfrm>
              <a:off x="4866337" y="4354386"/>
              <a:ext cx="2264900" cy="1687229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7" idx="2"/>
              <a:endCxn id="10" idx="1"/>
            </p:cNvCxnSpPr>
            <p:nvPr/>
          </p:nvCxnSpPr>
          <p:spPr>
            <a:xfrm>
              <a:off x="4866337" y="4354386"/>
              <a:ext cx="817100" cy="16532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14" idx="7"/>
            </p:cNvCxnSpPr>
            <p:nvPr/>
          </p:nvCxnSpPr>
          <p:spPr>
            <a:xfrm flipH="1">
              <a:off x="4451163" y="4354386"/>
              <a:ext cx="415174" cy="1704735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endCxn id="15" idx="7"/>
            </p:cNvCxnSpPr>
            <p:nvPr/>
          </p:nvCxnSpPr>
          <p:spPr>
            <a:xfrm flipH="1">
              <a:off x="3003363" y="4354386"/>
              <a:ext cx="1862974" cy="170576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9" idx="7"/>
            </p:cNvCxnSpPr>
            <p:nvPr/>
          </p:nvCxnSpPr>
          <p:spPr>
            <a:xfrm flipH="1">
              <a:off x="1237078" y="4354386"/>
              <a:ext cx="3629259" cy="172121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05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Supporting the base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Treat the base document as an extension too: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r>
              <a:rPr lang="en-US" dirty="0" smtClean="0"/>
              <a:t>: defines each element in the document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Guards</a:t>
            </a:r>
            <a:r>
              <a:rPr lang="en-US" dirty="0" smtClean="0"/>
              <a:t>: reject prior definitions of those elements</a:t>
            </a:r>
          </a:p>
          <a:p>
            <a:r>
              <a:rPr lang="en-US" dirty="0" smtClean="0"/>
              <a:t>Result: base document must precede all extensions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295400" y="2240340"/>
            <a:ext cx="6553200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Main document:</a:t>
            </a:r>
          </a:p>
          <a:p>
            <a:r>
              <a:rPr lang="en-US" sz="2400" dirty="0" smtClean="0"/>
              <a:t>(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Insert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Every element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+mj-lt"/>
                <a:cs typeface="Consolas" pitchFamily="49" charset="0"/>
              </a:rPr>
              <a:t> into </a:t>
            </a:r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Consolas" pitchFamily="49" charset="0"/>
              </a:rPr>
              <a:t>the empty document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dirty="0" smtClean="0">
                <a:solidFill>
                  <a:srgbClr val="00B050"/>
                </a:solidFill>
                <a:cs typeface="Consolas" pitchFamily="49" charset="0"/>
              </a:rPr>
              <a:t> assuming </a:t>
            </a:r>
            <a:endParaRPr lang="en-US" sz="2400" b="1" dirty="0">
              <a:solidFill>
                <a:srgbClr val="00B050"/>
              </a:solidFill>
              <a:cs typeface="Consolas" pitchFamily="49" charset="0"/>
            </a:endParaRPr>
          </a:p>
          <a:p>
            <a:pPr marL="0" lvl="1"/>
            <a:r>
              <a:rPr lang="en-US" sz="2400" dirty="0" smtClean="0"/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No one has defined </a:t>
            </a:r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Every Element</a:t>
            </a:r>
            <a:r>
              <a:rPr lang="en-US" sz="2400" dirty="0" smtClean="0">
                <a:latin typeface="+mj-lt"/>
                <a:cs typeface="Consolas" pitchFamily="49" charset="0"/>
              </a:rPr>
              <a:t>}</a:t>
            </a:r>
            <a:r>
              <a:rPr lang="en-US" sz="2000" dirty="0" smtClean="0"/>
              <a:t> )</a:t>
            </a:r>
            <a:endParaRPr lang="en-US" sz="2000" b="1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Hotkeys example: </a:t>
            </a:r>
            <a:br>
              <a:rPr lang="en-US" dirty="0" smtClean="0"/>
            </a:br>
            <a:r>
              <a:rPr lang="en-US" dirty="0" smtClean="0"/>
              <a:t>Different keys, No conflict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04800" y="4141912"/>
            <a:ext cx="3200400" cy="2487488"/>
            <a:chOff x="609600" y="4141912"/>
            <a:chExt cx="3200400" cy="2182688"/>
          </a:xfrm>
        </p:grpSpPr>
        <p:sp>
          <p:nvSpPr>
            <p:cNvPr id="14" name="Rounded Rectangle 13"/>
            <p:cNvSpPr/>
            <p:nvPr/>
          </p:nvSpPr>
          <p:spPr>
            <a:xfrm>
              <a:off x="609600" y="4141912"/>
              <a:ext cx="3200400" cy="2182688"/>
            </a:xfrm>
            <a:prstGeom prst="roundRect">
              <a:avLst>
                <a:gd name="adj" fmla="val 844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85800" y="4191000"/>
              <a:ext cx="3029932" cy="12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Overlay #1: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</a:t>
              </a:r>
              <a:endParaRPr lang="en-US" dirty="0" smtClean="0"/>
            </a:p>
          </p:txBody>
        </p:sp>
        <p:sp>
          <p:nvSpPr>
            <p:cNvPr id="7" name="Rectangle 1"/>
            <p:cNvSpPr>
              <a:spLocks noChangeArrowheads="1"/>
            </p:cNvSpPr>
            <p:nvPr/>
          </p:nvSpPr>
          <p:spPr bwMode="auto">
            <a:xfrm>
              <a:off x="685800" y="4474736"/>
              <a:ext cx="3033138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B050"/>
                  </a:solidFill>
                  <a:cs typeface="Consolas" pitchFamily="49" charset="0"/>
                </a:rPr>
                <a:t> Undefined</a:t>
              </a:r>
              <a:r>
                <a:rPr lang="en-US" b="1" dirty="0" smtClean="0">
                  <a:cs typeface="Consolas" pitchFamily="49" charset="0"/>
                </a:rPr>
                <a:t> </a:t>
              </a:r>
              <a:r>
                <a:rPr lang="en-US" b="1" dirty="0">
                  <a:cs typeface="Consolas" pitchFamily="49" charset="0"/>
                </a:rPr>
                <a:t>: </a:t>
              </a:r>
              <a:r>
                <a:rPr lang="en-US" dirty="0"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694617" y="5321656"/>
              <a:ext cx="3029932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  <a:cs typeface="Consolas" pitchFamily="49" charset="0"/>
                </a:rPr>
                <a:t> 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Frozen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: </a:t>
              </a:r>
              <a:r>
                <a:rPr lang="en-US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667000" y="1479377"/>
            <a:ext cx="3505200" cy="1568623"/>
            <a:chOff x="2667000" y="1479377"/>
            <a:chExt cx="3505200" cy="1568623"/>
          </a:xfrm>
        </p:grpSpPr>
        <p:sp>
          <p:nvSpPr>
            <p:cNvPr id="13" name="Rounded Rectangle 12"/>
            <p:cNvSpPr/>
            <p:nvPr/>
          </p:nvSpPr>
          <p:spPr>
            <a:xfrm>
              <a:off x="2667000" y="1479377"/>
              <a:ext cx="3505200" cy="156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59676" y="1479377"/>
              <a:ext cx="330725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document:</a:t>
              </a:r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    </a:t>
              </a:r>
              <a:endParaRPr lang="en-US" dirty="0" smtClean="0"/>
            </a:p>
          </p:txBody>
        </p:sp>
        <p:sp>
          <p:nvSpPr>
            <p:cNvPr id="6" name="Rectangle 1"/>
            <p:cNvSpPr>
              <a:spLocks noChangeArrowheads="1"/>
            </p:cNvSpPr>
            <p:nvPr/>
          </p:nvSpPr>
          <p:spPr bwMode="auto">
            <a:xfrm>
              <a:off x="2759676" y="1848709"/>
              <a:ext cx="330725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Undefined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2759676" y="2546177"/>
              <a:ext cx="304756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</a:t>
              </a:r>
              <a:r>
                <a:rPr lang="en-US" b="1" dirty="0" smtClean="0"/>
                <a:t>}</a:t>
              </a:r>
            </a:p>
          </p:txBody>
        </p:sp>
      </p:grpSp>
      <p:sp>
        <p:nvSpPr>
          <p:cNvPr id="19" name="Down Arrow 18"/>
          <p:cNvSpPr/>
          <p:nvPr/>
        </p:nvSpPr>
        <p:spPr>
          <a:xfrm rot="1478140">
            <a:off x="2971800" y="3124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20369192">
            <a:off x="5598224" y="310604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71105" y="2914471"/>
            <a:ext cx="2370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needs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dirty="0"/>
              <a:t> </a:t>
            </a:r>
            <a:r>
              <a:rPr lang="en-US" dirty="0" smtClean="0"/>
              <a:t>to be</a:t>
            </a:r>
          </a:p>
          <a:p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Undefined</a:t>
            </a:r>
            <a:r>
              <a:rPr lang="en-US" dirty="0" smtClean="0"/>
              <a:t>, but overlay</a:t>
            </a:r>
          </a:p>
          <a:p>
            <a:r>
              <a:rPr lang="en-US" dirty="0" smtClean="0"/>
              <a:t>asserts it’s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Defined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62522" y="2895600"/>
            <a:ext cx="2353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needs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dirty="0" smtClean="0"/>
              <a:t> to be</a:t>
            </a:r>
          </a:p>
          <a:p>
            <a:r>
              <a:rPr lang="en-US" b="1" dirty="0">
                <a:solidFill>
                  <a:srgbClr val="00B050"/>
                </a:solidFill>
                <a:cs typeface="Consolas" pitchFamily="49" charset="0"/>
              </a:rPr>
              <a:t>Undefined</a:t>
            </a:r>
            <a:r>
              <a:rPr lang="en-US" dirty="0" smtClean="0"/>
              <a:t>, but overlay</a:t>
            </a:r>
          </a:p>
          <a:p>
            <a:r>
              <a:rPr lang="en-US" dirty="0" smtClean="0"/>
              <a:t>asserts it’s </a:t>
            </a:r>
            <a:r>
              <a:rPr lang="en-US" b="1" dirty="0">
                <a:solidFill>
                  <a:srgbClr val="00B050"/>
                </a:solidFill>
                <a:cs typeface="Consolas" pitchFamily="49" charset="0"/>
              </a:rPr>
              <a:t>Defined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715000" y="4141912"/>
            <a:ext cx="3200400" cy="2487488"/>
            <a:chOff x="609600" y="4141912"/>
            <a:chExt cx="3200400" cy="2182688"/>
          </a:xfrm>
        </p:grpSpPr>
        <p:sp>
          <p:nvSpPr>
            <p:cNvPr id="26" name="Rounded Rectangle 25"/>
            <p:cNvSpPr/>
            <p:nvPr/>
          </p:nvSpPr>
          <p:spPr>
            <a:xfrm>
              <a:off x="609600" y="4141912"/>
              <a:ext cx="3200400" cy="2182688"/>
            </a:xfrm>
            <a:prstGeom prst="roundRect">
              <a:avLst>
                <a:gd name="adj" fmla="val 844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4191000"/>
              <a:ext cx="3029932" cy="12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Overlay #2: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</a:t>
              </a:r>
              <a:endParaRPr lang="en-US" dirty="0" smtClean="0"/>
            </a:p>
          </p:txBody>
        </p:sp>
        <p:sp>
          <p:nvSpPr>
            <p:cNvPr id="28" name="Rectangle 1"/>
            <p:cNvSpPr>
              <a:spLocks noChangeArrowheads="1"/>
            </p:cNvSpPr>
            <p:nvPr/>
          </p:nvSpPr>
          <p:spPr bwMode="auto">
            <a:xfrm>
              <a:off x="685800" y="4482859"/>
              <a:ext cx="3033138" cy="63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B050"/>
                  </a:solidFill>
                  <a:cs typeface="Consolas" pitchFamily="49" charset="0"/>
                </a:rPr>
                <a:t> Undefined</a:t>
              </a:r>
              <a:r>
                <a:rPr lang="en-US" b="1" dirty="0" smtClean="0">
                  <a:cs typeface="Consolas" pitchFamily="49" charset="0"/>
                </a:rPr>
                <a:t> </a:t>
              </a:r>
              <a:r>
                <a:rPr lang="en-US" b="1" dirty="0">
                  <a:cs typeface="Consolas" pitchFamily="49" charset="0"/>
                </a:rPr>
                <a:t>: </a:t>
              </a:r>
              <a:r>
                <a:rPr lang="en-US" dirty="0"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29" name="Rectangle 1"/>
            <p:cNvSpPr>
              <a:spLocks noChangeArrowheads="1"/>
            </p:cNvSpPr>
            <p:nvPr/>
          </p:nvSpPr>
          <p:spPr bwMode="auto">
            <a:xfrm>
              <a:off x="694617" y="5337717"/>
              <a:ext cx="3029932" cy="8912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  <a:cs typeface="Consolas" pitchFamily="49" charset="0"/>
                </a:rPr>
                <a:t> 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Frozen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: </a:t>
              </a:r>
              <a:r>
                <a:rPr lang="en-US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55739" y="1756376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#1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3440911" y="4314573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#2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800600" y="5629412"/>
            <a:ext cx="8803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#3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18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30" grpId="0"/>
      <p:bldP spid="31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5715000" y="4141912"/>
            <a:ext cx="3200400" cy="2487488"/>
            <a:chOff x="609600" y="4141912"/>
            <a:chExt cx="3200400" cy="2182688"/>
          </a:xfrm>
        </p:grpSpPr>
        <p:sp>
          <p:nvSpPr>
            <p:cNvPr id="58" name="Rounded Rectangle 57"/>
            <p:cNvSpPr/>
            <p:nvPr/>
          </p:nvSpPr>
          <p:spPr>
            <a:xfrm>
              <a:off x="609600" y="4141912"/>
              <a:ext cx="3200400" cy="2182688"/>
            </a:xfrm>
            <a:prstGeom prst="roundRect">
              <a:avLst>
                <a:gd name="adj" fmla="val 844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85800" y="4191000"/>
              <a:ext cx="3029932" cy="12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Overlay #2: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</a:t>
              </a:r>
              <a:endParaRPr lang="en-US" dirty="0" smtClean="0"/>
            </a:p>
          </p:txBody>
        </p:sp>
        <p:sp>
          <p:nvSpPr>
            <p:cNvPr id="60" name="Rectangle 1"/>
            <p:cNvSpPr>
              <a:spLocks noChangeArrowheads="1"/>
            </p:cNvSpPr>
            <p:nvPr/>
          </p:nvSpPr>
          <p:spPr bwMode="auto">
            <a:xfrm>
              <a:off x="685800" y="4482859"/>
              <a:ext cx="3033138" cy="63008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B050"/>
                  </a:solidFill>
                  <a:cs typeface="Consolas" pitchFamily="49" charset="0"/>
                </a:rPr>
                <a:t> Undefined</a:t>
              </a:r>
              <a:r>
                <a:rPr lang="en-US" b="1" dirty="0" smtClean="0">
                  <a:cs typeface="Consolas" pitchFamily="49" charset="0"/>
                </a:rPr>
                <a:t> </a:t>
              </a:r>
              <a:r>
                <a:rPr lang="en-US" b="1" dirty="0">
                  <a:cs typeface="Consolas" pitchFamily="49" charset="0"/>
                </a:rPr>
                <a:t>: </a:t>
              </a:r>
              <a:r>
                <a:rPr lang="en-US" dirty="0"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61" name="Rectangle 1"/>
            <p:cNvSpPr>
              <a:spLocks noChangeArrowheads="1"/>
            </p:cNvSpPr>
            <p:nvPr/>
          </p:nvSpPr>
          <p:spPr bwMode="auto">
            <a:xfrm>
              <a:off x="694617" y="5337717"/>
              <a:ext cx="3029932" cy="8912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  <a:cs typeface="Consolas" pitchFamily="49" charset="0"/>
                </a:rPr>
                <a:t> 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Frozen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: </a:t>
              </a:r>
              <a:r>
                <a:rPr lang="en-US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Alt+M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715000" y="4141912"/>
            <a:ext cx="3200400" cy="2487488"/>
            <a:chOff x="609600" y="4141912"/>
            <a:chExt cx="3200400" cy="2182688"/>
          </a:xfrm>
        </p:grpSpPr>
        <p:sp>
          <p:nvSpPr>
            <p:cNvPr id="51" name="Rounded Rectangle 50"/>
            <p:cNvSpPr/>
            <p:nvPr/>
          </p:nvSpPr>
          <p:spPr>
            <a:xfrm>
              <a:off x="609600" y="4141912"/>
              <a:ext cx="3200400" cy="2182688"/>
            </a:xfrm>
            <a:prstGeom prst="roundRect">
              <a:avLst>
                <a:gd name="adj" fmla="val 844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5800" y="4191000"/>
              <a:ext cx="3029932" cy="12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Overlay #2: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</a:t>
              </a:r>
              <a:endParaRPr lang="en-US" dirty="0" smtClean="0"/>
            </a:p>
          </p:txBody>
        </p:sp>
        <p:sp>
          <p:nvSpPr>
            <p:cNvPr id="53" name="Rectangle 1"/>
            <p:cNvSpPr>
              <a:spLocks noChangeArrowheads="1"/>
            </p:cNvSpPr>
            <p:nvPr/>
          </p:nvSpPr>
          <p:spPr bwMode="auto">
            <a:xfrm>
              <a:off x="685800" y="4474736"/>
              <a:ext cx="3033138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B050"/>
                  </a:solidFill>
                  <a:cs typeface="Consolas" pitchFamily="49" charset="0"/>
                </a:rPr>
                <a:t> Undefined</a:t>
              </a:r>
              <a:r>
                <a:rPr lang="en-US" b="1" dirty="0" smtClean="0">
                  <a:cs typeface="Consolas" pitchFamily="49" charset="0"/>
                </a:rPr>
                <a:t> </a:t>
              </a:r>
              <a:r>
                <a:rPr lang="en-US" b="1" dirty="0">
                  <a:cs typeface="Consolas" pitchFamily="49" charset="0"/>
                </a:rPr>
                <a:t>: </a:t>
              </a:r>
              <a:r>
                <a:rPr lang="en-US" dirty="0"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54" name="Rectangle 1"/>
            <p:cNvSpPr>
              <a:spLocks noChangeArrowheads="1"/>
            </p:cNvSpPr>
            <p:nvPr/>
          </p:nvSpPr>
          <p:spPr bwMode="auto">
            <a:xfrm>
              <a:off x="694617" y="5321656"/>
              <a:ext cx="3029932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  <a:cs typeface="Consolas" pitchFamily="49" charset="0"/>
                </a:rPr>
                <a:t> 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Frozen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: </a:t>
              </a:r>
              <a:r>
                <a:rPr lang="en-US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Hotkeys example: </a:t>
            </a:r>
            <a:br>
              <a:rPr lang="en-US" dirty="0" smtClean="0"/>
            </a:br>
            <a:r>
              <a:rPr lang="en-US" dirty="0" smtClean="0"/>
              <a:t>Same keys, Conflict</a:t>
            </a:r>
            <a:endParaRPr lang="en-US" dirty="0"/>
          </a:p>
        </p:txBody>
      </p:sp>
      <p:sp>
        <p:nvSpPr>
          <p:cNvPr id="19" name="Down Arrow 18"/>
          <p:cNvSpPr/>
          <p:nvPr/>
        </p:nvSpPr>
        <p:spPr>
          <a:xfrm rot="1478140">
            <a:off x="2971800" y="312420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20369192">
            <a:off x="5598224" y="3106040"/>
            <a:ext cx="3048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3505200" y="4560332"/>
            <a:ext cx="2209800" cy="24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10800000">
            <a:off x="3538151" y="5904474"/>
            <a:ext cx="2209800" cy="24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592332" y="4876800"/>
            <a:ext cx="20478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Defines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Ctrl+L</a:t>
            </a:r>
            <a:r>
              <a:rPr lang="en-US" dirty="0" smtClean="0"/>
              <a:t>,</a:t>
            </a:r>
          </a:p>
          <a:p>
            <a:r>
              <a:rPr lang="en-US" dirty="0" smtClean="0"/>
              <a:t>which other overlay</a:t>
            </a:r>
          </a:p>
          <a:p>
            <a:r>
              <a:rPr lang="en-US" dirty="0" smtClean="0"/>
              <a:t>says is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Frozen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667000" y="1479377"/>
            <a:ext cx="3505200" cy="1568623"/>
            <a:chOff x="2667000" y="1479377"/>
            <a:chExt cx="3505200" cy="1568623"/>
          </a:xfrm>
        </p:grpSpPr>
        <p:sp>
          <p:nvSpPr>
            <p:cNvPr id="33" name="Rounded Rectangle 32"/>
            <p:cNvSpPr/>
            <p:nvPr/>
          </p:nvSpPr>
          <p:spPr>
            <a:xfrm>
              <a:off x="2667000" y="1479377"/>
              <a:ext cx="3505200" cy="1568623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59676" y="1479377"/>
              <a:ext cx="3307252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Base document:</a:t>
              </a:r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    </a:t>
              </a:r>
              <a:endParaRPr lang="en-US" dirty="0" smtClean="0"/>
            </a:p>
          </p:txBody>
        </p:sp>
        <p:sp>
          <p:nvSpPr>
            <p:cNvPr id="35" name="Rectangle 1"/>
            <p:cNvSpPr>
              <a:spLocks noChangeArrowheads="1"/>
            </p:cNvSpPr>
            <p:nvPr/>
          </p:nvSpPr>
          <p:spPr bwMode="auto">
            <a:xfrm>
              <a:off x="2759676" y="1848709"/>
              <a:ext cx="330725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Undefined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36" name="Rectangle 1"/>
            <p:cNvSpPr>
              <a:spLocks noChangeArrowheads="1"/>
            </p:cNvSpPr>
            <p:nvPr/>
          </p:nvSpPr>
          <p:spPr bwMode="auto">
            <a:xfrm>
              <a:off x="2759676" y="2546177"/>
              <a:ext cx="3047566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</a:t>
              </a:r>
              <a:r>
                <a:rPr lang="en-US" b="1" dirty="0" smtClean="0"/>
                <a:t>}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71105" y="2914471"/>
            <a:ext cx="2370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needs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dirty="0"/>
              <a:t> </a:t>
            </a:r>
            <a:r>
              <a:rPr lang="en-US" dirty="0" smtClean="0"/>
              <a:t>to be</a:t>
            </a:r>
          </a:p>
          <a:p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Undefined</a:t>
            </a:r>
            <a:r>
              <a:rPr lang="en-US" dirty="0" smtClean="0"/>
              <a:t>, but overlay</a:t>
            </a:r>
          </a:p>
          <a:p>
            <a:r>
              <a:rPr lang="en-US" dirty="0" smtClean="0"/>
              <a:t>asserts it’s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onsolas" pitchFamily="49" charset="0"/>
              </a:rPr>
              <a:t>Defined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62522" y="2895600"/>
            <a:ext cx="2353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needs</a:t>
            </a:r>
          </a:p>
          <a:p>
            <a:r>
              <a:rPr lang="en-U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InputBindings</a:t>
            </a:r>
            <a:r>
              <a:rPr lang="en-US" dirty="0" smtClean="0"/>
              <a:t> to be</a:t>
            </a:r>
          </a:p>
          <a:p>
            <a:r>
              <a:rPr lang="en-US" b="1" dirty="0">
                <a:solidFill>
                  <a:srgbClr val="00B050"/>
                </a:solidFill>
                <a:cs typeface="Consolas" pitchFamily="49" charset="0"/>
              </a:rPr>
              <a:t>Undefined</a:t>
            </a:r>
            <a:r>
              <a:rPr lang="en-US" dirty="0" smtClean="0"/>
              <a:t>, but overlay</a:t>
            </a:r>
          </a:p>
          <a:p>
            <a:r>
              <a:rPr lang="en-US" dirty="0" smtClean="0"/>
              <a:t>asserts it’s </a:t>
            </a:r>
            <a:r>
              <a:rPr lang="en-US" b="1" dirty="0">
                <a:solidFill>
                  <a:srgbClr val="00B050"/>
                </a:solidFill>
                <a:cs typeface="Consolas" pitchFamily="49" charset="0"/>
              </a:rPr>
              <a:t>Defined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04800" y="4141912"/>
            <a:ext cx="3200400" cy="2487488"/>
            <a:chOff x="609600" y="4141912"/>
            <a:chExt cx="3200400" cy="2182688"/>
          </a:xfrm>
        </p:grpSpPr>
        <p:sp>
          <p:nvSpPr>
            <p:cNvPr id="46" name="Rounded Rectangle 45"/>
            <p:cNvSpPr/>
            <p:nvPr/>
          </p:nvSpPr>
          <p:spPr>
            <a:xfrm>
              <a:off x="609600" y="4141912"/>
              <a:ext cx="3200400" cy="2182688"/>
            </a:xfrm>
            <a:prstGeom prst="roundRect">
              <a:avLst>
                <a:gd name="adj" fmla="val 8449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85800" y="4191000"/>
              <a:ext cx="3029932" cy="1201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Overlay #1:</a:t>
              </a:r>
            </a:p>
            <a:p>
              <a:endParaRPr lang="en-US" dirty="0" smtClean="0"/>
            </a:p>
            <a:p>
              <a:endParaRPr lang="en-US" dirty="0"/>
            </a:p>
            <a:p>
              <a:endParaRPr lang="en-US" sz="1100" dirty="0" smtClean="0"/>
            </a:p>
            <a:p>
              <a:r>
                <a:rPr lang="en-US" dirty="0" smtClean="0">
                  <a:sym typeface="Wingdings" pitchFamily="2" charset="2"/>
                </a:rPr>
                <a:t>                       </a:t>
              </a:r>
              <a:endParaRPr lang="en-US" dirty="0" smtClean="0"/>
            </a:p>
          </p:txBody>
        </p:sp>
        <p:sp>
          <p:nvSpPr>
            <p:cNvPr id="48" name="Rectangle 1"/>
            <p:cNvSpPr>
              <a:spLocks noChangeArrowheads="1"/>
            </p:cNvSpPr>
            <p:nvPr/>
          </p:nvSpPr>
          <p:spPr bwMode="auto">
            <a:xfrm>
              <a:off x="685800" y="4474736"/>
              <a:ext cx="3033138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rgbClr val="00B050"/>
                  </a:solidFill>
                  <a:cs typeface="Consolas" pitchFamily="49" charset="0"/>
                </a:rPr>
                <a:t> Undefined</a:t>
              </a:r>
              <a:r>
                <a:rPr lang="en-US" b="1" dirty="0" smtClean="0">
                  <a:cs typeface="Consolas" pitchFamily="49" charset="0"/>
                </a:rPr>
                <a:t> </a:t>
              </a:r>
              <a:r>
                <a:rPr lang="en-US" b="1" dirty="0">
                  <a:cs typeface="Consolas" pitchFamily="49" charset="0"/>
                </a:rPr>
                <a:t>: </a:t>
              </a:r>
              <a:r>
                <a:rPr lang="en-US" dirty="0"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694617" y="5321656"/>
              <a:ext cx="3029932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Defined </a:t>
              </a:r>
              <a:r>
                <a:rPr lang="en-US" dirty="0" smtClean="0">
                  <a:latin typeface="+mj-lt"/>
                  <a:cs typeface="Consolas" pitchFamily="49" charset="0"/>
                </a:rPr>
                <a:t>: {</a:t>
              </a:r>
              <a:r>
                <a:rPr lang="en-US" b="1" dirty="0" err="1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InputBindings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,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        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>
                  <a:latin typeface="+mj-lt"/>
                  <a:cs typeface="Consolas" pitchFamily="49" charset="0"/>
                </a:rPr>
                <a:t>},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atin typeface="+mj-lt"/>
                  <a:cs typeface="Consolas" pitchFamily="49" charset="0"/>
                </a:rPr>
                <a:t> 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+mj-lt"/>
                  <a:cs typeface="Consolas" pitchFamily="49" charset="0"/>
                </a:rPr>
                <a:t>Frozen</a:t>
              </a:r>
              <a:r>
                <a:rPr lang="en-US" b="1" dirty="0" smtClean="0">
                  <a:latin typeface="+mj-lt"/>
                  <a:cs typeface="Consolas" pitchFamily="49" charset="0"/>
                </a:rPr>
                <a:t> : </a:t>
              </a:r>
              <a:r>
                <a:rPr lang="en-US" dirty="0" smtClean="0">
                  <a:latin typeface="+mj-lt"/>
                  <a:cs typeface="Consolas" pitchFamily="49" charset="0"/>
                </a:rPr>
                <a:t>{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Key(</a:t>
              </a:r>
              <a:r>
                <a:rPr lang="en-US" b="1" dirty="0" err="1" smtClean="0">
                  <a:solidFill>
                    <a:schemeClr val="accent2"/>
                  </a:solidFill>
                  <a:latin typeface="Consolas" pitchFamily="49" charset="0"/>
                  <a:cs typeface="Consolas" pitchFamily="49" charset="0"/>
                </a:rPr>
                <a:t>Ctrl+L</a:t>
              </a:r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dirty="0" smtClean="0"/>
                <a:t>}</a:t>
              </a:r>
              <a:r>
                <a:rPr lang="en-US" b="1" dirty="0" smtClean="0"/>
                <a:t>}</a:t>
              </a:r>
            </a:p>
          </p:txBody>
        </p:sp>
      </p:grpSp>
      <p:sp>
        <p:nvSpPr>
          <p:cNvPr id="62" name="Explosion 1 61"/>
          <p:cNvSpPr/>
          <p:nvPr/>
        </p:nvSpPr>
        <p:spPr>
          <a:xfrm rot="20837706">
            <a:off x="2774681" y="4432307"/>
            <a:ext cx="3916374" cy="2108187"/>
          </a:xfrm>
          <a:prstGeom prst="irregularSeal1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CONFLICT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391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Examined snapshot of top 350 Firefox extensions </a:t>
            </a:r>
          </a:p>
          <a:p>
            <a:r>
              <a:rPr lang="en-US" dirty="0" smtClean="0"/>
              <a:t>261 define overlays for main browser UI:</a:t>
            </a:r>
          </a:p>
          <a:p>
            <a:pPr lvl="1"/>
            <a:r>
              <a:rPr lang="en-US" dirty="0" smtClean="0"/>
              <a:t>1120 individual actions</a:t>
            </a:r>
          </a:p>
          <a:p>
            <a:pPr lvl="1"/>
            <a:r>
              <a:rPr lang="en-US" dirty="0" smtClean="0"/>
              <a:t>~15,000 “semantic requirements”</a:t>
            </a:r>
          </a:p>
          <a:p>
            <a:pPr lvl="1"/>
            <a:r>
              <a:rPr lang="en-US" b="1" dirty="0" smtClean="0"/>
              <a:t>This is too big for manual checking</a:t>
            </a:r>
          </a:p>
          <a:p>
            <a:r>
              <a:rPr lang="en-US" dirty="0" smtClean="0"/>
              <a:t>Conflicts found: </a:t>
            </a:r>
          </a:p>
          <a:p>
            <a:pPr lvl="1"/>
            <a:r>
              <a:rPr lang="en-US" dirty="0" smtClean="0"/>
              <a:t>6 inter-extension conflicts</a:t>
            </a:r>
          </a:p>
          <a:p>
            <a:pPr lvl="1"/>
            <a:r>
              <a:rPr lang="en-US" dirty="0" smtClean="0"/>
              <a:t>50 imprecise overlays</a:t>
            </a:r>
          </a:p>
          <a:p>
            <a:pPr lvl="1"/>
            <a:r>
              <a:rPr lang="en-US" dirty="0" smtClean="0"/>
              <a:t>20 incorrectly declared overlays</a:t>
            </a:r>
          </a:p>
          <a:p>
            <a:pPr lvl="1"/>
            <a:r>
              <a:rPr lang="en-US" dirty="0" smtClean="0"/>
              <a:t>150 missing dependencies</a:t>
            </a:r>
          </a:p>
          <a:p>
            <a:pPr lvl="1"/>
            <a:r>
              <a:rPr lang="en-US" b="1" i="1" dirty="0" smtClean="0"/>
              <a:t>All these errors are silently ignored by Firefox</a:t>
            </a:r>
            <a:endParaRPr lang="en-US" b="1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Feedback to developers:</a:t>
            </a:r>
          </a:p>
          <a:p>
            <a:pPr lvl="1"/>
            <a:r>
              <a:rPr lang="en-US" dirty="0" smtClean="0"/>
              <a:t>“Your extension conflicts with extension X, because of Y.”</a:t>
            </a:r>
          </a:p>
          <a:p>
            <a:pPr lvl="1"/>
            <a:endParaRPr lang="en-US" dirty="0"/>
          </a:p>
          <a:p>
            <a:r>
              <a:rPr lang="en-US" dirty="0" smtClean="0"/>
              <a:t>Feedback to end-users:</a:t>
            </a:r>
          </a:p>
          <a:p>
            <a:pPr lvl="1"/>
            <a:r>
              <a:rPr lang="en-US" dirty="0" smtClean="0"/>
              <a:t>“Extensions A, B and C conflict; you cannot install them all at once.”</a:t>
            </a:r>
          </a:p>
          <a:p>
            <a:pPr lvl="1"/>
            <a:endParaRPr lang="en-US" dirty="0"/>
          </a:p>
          <a:p>
            <a:r>
              <a:rPr lang="en-US" b="1" dirty="0" smtClean="0"/>
              <a:t>Actionable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Expressiveness and </a:t>
            </a:r>
            <a:br>
              <a:rPr lang="en-US" dirty="0" smtClean="0"/>
            </a:br>
            <a:r>
              <a:rPr lang="en-US" dirty="0" smtClean="0"/>
              <a:t>Analysis Precision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choice:</a:t>
            </a:r>
            <a:br>
              <a:rPr lang="en-US" dirty="0" smtClean="0"/>
            </a:br>
            <a:r>
              <a:rPr lang="en-US" dirty="0" smtClean="0"/>
              <a:t>Increasing selector expressiveness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Flexible matching of multiple items</a:t>
            </a:r>
          </a:p>
          <a:p>
            <a:pPr lvl="1"/>
            <a:r>
              <a:rPr lang="en-US" dirty="0" smtClean="0"/>
              <a:t>“all tweets in the page…”</a:t>
            </a:r>
          </a:p>
          <a:p>
            <a:pPr lvl="1"/>
            <a:r>
              <a:rPr lang="en-US" dirty="0" smtClean="0"/>
              <a:t>“all-but-the-first list item…”</a:t>
            </a:r>
          </a:p>
          <a:p>
            <a:pPr lvl="1"/>
            <a:r>
              <a:rPr lang="en-US" dirty="0" smtClean="0"/>
              <a:t>“3</a:t>
            </a:r>
            <a:r>
              <a:rPr lang="en-US" baseline="30000" dirty="0" smtClean="0"/>
              <a:t>rd</a:t>
            </a:r>
            <a:r>
              <a:rPr lang="en-US" dirty="0" smtClean="0"/>
              <a:t> element after 2</a:t>
            </a:r>
            <a:r>
              <a:rPr lang="en-US" baseline="30000" dirty="0" smtClean="0"/>
              <a:t>nd</a:t>
            </a:r>
            <a:r>
              <a:rPr lang="en-US" dirty="0" smtClean="0"/>
              <a:t> heading…”</a:t>
            </a:r>
          </a:p>
          <a:p>
            <a:r>
              <a:rPr lang="en-US" dirty="0" smtClean="0"/>
              <a:t>These all might describe same thing!</a:t>
            </a:r>
          </a:p>
          <a:p>
            <a:endParaRPr lang="en-US" dirty="0" smtClean="0"/>
          </a:p>
          <a:p>
            <a:r>
              <a:rPr lang="en-US" dirty="0" smtClean="0"/>
              <a:t>Essentially, “may alias” analysis:</a:t>
            </a:r>
          </a:p>
          <a:p>
            <a:pPr lvl="1"/>
            <a:r>
              <a:rPr lang="en-US" dirty="0" smtClean="0"/>
              <a:t>When might two selectors pick the same nodes?</a:t>
            </a:r>
          </a:p>
          <a:p>
            <a:r>
              <a:rPr lang="en-US" b="1" i="1" dirty="0" smtClean="0"/>
              <a:t>Precision of analysis </a:t>
            </a:r>
            <a:r>
              <a:rPr lang="en-US" dirty="0" smtClean="0"/>
              <a:t>depends on </a:t>
            </a:r>
            <a:r>
              <a:rPr lang="en-US" b="1" i="1" dirty="0" smtClean="0"/>
              <a:t>flexibility of selectors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Overlays are powerful, flexible way to structure extensible UI</a:t>
            </a:r>
          </a:p>
          <a:p>
            <a:pPr lvl="1"/>
            <a:r>
              <a:rPr lang="en-US" sz="2400" dirty="0" smtClean="0"/>
              <a:t>Rich design space of expressiveness</a:t>
            </a:r>
          </a:p>
          <a:p>
            <a:pPr lvl="1"/>
            <a:r>
              <a:rPr lang="en-US" sz="2400" dirty="0" smtClean="0"/>
              <a:t>(see paper for details)</a:t>
            </a:r>
          </a:p>
          <a:p>
            <a:r>
              <a:rPr lang="en-US" sz="2800" dirty="0" smtClean="0"/>
              <a:t>Declarative language </a:t>
            </a:r>
            <a:r>
              <a:rPr lang="en-US" sz="2800" dirty="0" smtClean="0">
                <a:sym typeface="Wingdings" pitchFamily="2" charset="2"/>
              </a:rPr>
              <a:t> clear notion of conflicts</a:t>
            </a:r>
          </a:p>
          <a:p>
            <a:r>
              <a:rPr lang="en-US" sz="2800" dirty="0" smtClean="0">
                <a:sym typeface="Wingdings" pitchFamily="2" charset="2"/>
              </a:rPr>
              <a:t>Simple overlays  efficient conflict detection</a:t>
            </a:r>
          </a:p>
          <a:p>
            <a:r>
              <a:rPr lang="en-US" sz="2800" dirty="0" smtClean="0">
                <a:sym typeface="Wingdings" pitchFamily="2" charset="2"/>
              </a:rPr>
              <a:t>Complex overlays  more power, more problems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7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extensions?</a:t>
            </a:r>
            <a:endParaRPr lang="en-US" dirty="0"/>
          </a:p>
        </p:txBody>
      </p:sp>
      <p:pic>
        <p:nvPicPr>
          <p:cNvPr id="1026" name="Picture 2" descr="C:\Users\Ben\Documents\Brown\c3\images\slashd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660997"/>
            <a:ext cx="2949575" cy="231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en\Documents\Brown\c3\images\faceboo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451919"/>
            <a:ext cx="2147887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en\Documents\Brown\c3\images\gmail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334000"/>
            <a:ext cx="43307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en\Documents\Brown\c3\images\gmai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374453"/>
            <a:ext cx="1497012" cy="288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en\Documents\Brown\c3\images\wea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3032" y="3505200"/>
            <a:ext cx="4222750" cy="349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3</a:t>
            </a:fld>
            <a:endParaRPr lang="en-US" dirty="0"/>
          </a:p>
        </p:txBody>
      </p:sp>
      <p:pic>
        <p:nvPicPr>
          <p:cNvPr id="1035" name="Picture 11" descr="http://dottech.org/wp-content/uploads/2012/03/2012-03-11_12142411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39" b="83371"/>
          <a:stretch/>
        </p:blipFill>
        <p:spPr bwMode="auto">
          <a:xfrm>
            <a:off x="3886200" y="4419560"/>
            <a:ext cx="5809735" cy="82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36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extensions?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 with new features</a:t>
            </a:r>
          </a:p>
          <a:p>
            <a:pPr lvl="1"/>
            <a:r>
              <a:rPr lang="en-US" dirty="0" smtClean="0"/>
              <a:t>Even after the application ships</a:t>
            </a:r>
          </a:p>
          <a:p>
            <a:r>
              <a:rPr lang="en-US" dirty="0" smtClean="0"/>
              <a:t>User-specific customization</a:t>
            </a:r>
          </a:p>
          <a:p>
            <a:pPr lvl="1"/>
            <a:r>
              <a:rPr lang="en-US" dirty="0" smtClean="0"/>
              <a:t>Without bloating it for everyone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3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Popular!</a:t>
            </a:r>
          </a:p>
          <a:p>
            <a:pPr lvl="1"/>
            <a:r>
              <a:rPr lang="en-US" b="1" i="1" dirty="0" smtClean="0"/>
              <a:t>3+ billion </a:t>
            </a:r>
            <a:r>
              <a:rPr lang="en-US" dirty="0" smtClean="0"/>
              <a:t>downloads</a:t>
            </a:r>
          </a:p>
          <a:p>
            <a:r>
              <a:rPr lang="en-US" dirty="0" smtClean="0"/>
              <a:t>Diverse</a:t>
            </a:r>
          </a:p>
          <a:p>
            <a:pPr lvl="1"/>
            <a:r>
              <a:rPr lang="en-US" dirty="0" smtClean="0"/>
              <a:t>6000+ Firefox extensions</a:t>
            </a:r>
          </a:p>
          <a:p>
            <a:pPr lvl="1"/>
            <a:r>
              <a:rPr lang="en-US" dirty="0" smtClean="0"/>
              <a:t>Written by </a:t>
            </a:r>
            <a:r>
              <a:rPr lang="en-US" b="1" i="1" dirty="0" smtClean="0"/>
              <a:t>3</a:t>
            </a:r>
            <a:r>
              <a:rPr lang="en-US" b="1" i="1" baseline="30000" dirty="0" smtClean="0"/>
              <a:t>rd</a:t>
            </a:r>
            <a:r>
              <a:rPr lang="en-US" b="1" i="1" dirty="0" smtClean="0"/>
              <a:t> party developers, worldwide</a:t>
            </a:r>
            <a:endParaRPr lang="en-US" dirty="0" smtClean="0"/>
          </a:p>
          <a:p>
            <a:r>
              <a:rPr lang="en-US" dirty="0" smtClean="0"/>
              <a:t>Combinatorial blowup</a:t>
            </a:r>
          </a:p>
          <a:p>
            <a:r>
              <a:rPr lang="en-US" dirty="0" smtClean="0"/>
              <a:t>What could possibly go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0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Extension Systems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extensions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Modify or add behavior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Modify or add UI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 descr="screensho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54" b="29238"/>
          <a:stretch/>
        </p:blipFill>
        <p:spPr bwMode="auto">
          <a:xfrm>
            <a:off x="4953000" y="2164606"/>
            <a:ext cx="1867930" cy="177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Ben\Documents\Brown\c3\images\weav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" t="5547" r="8117" b="32155"/>
          <a:stretch/>
        </p:blipFill>
        <p:spPr bwMode="auto">
          <a:xfrm>
            <a:off x="762000" y="2164606"/>
            <a:ext cx="3665838" cy="217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C:\Users\Ben\Documents\Brown\c3\images\colortab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" t="11851" r="7266" b="25707"/>
          <a:stretch/>
        </p:blipFill>
        <p:spPr bwMode="auto">
          <a:xfrm>
            <a:off x="562232" y="4953000"/>
            <a:ext cx="4885038" cy="9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1676400"/>
            <a:ext cx="8077200" cy="2662996"/>
          </a:xfrm>
          <a:prstGeom prst="rect">
            <a:avLst/>
          </a:prstGeom>
          <a:solidFill>
            <a:schemeClr val="lt1">
              <a:alpha val="6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ttp://cdn.ilovefreesoftware.com/wp-content/uploads/2010/11/Firefox-All-In-One-Sidebar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0" b="17955"/>
          <a:stretch/>
        </p:blipFill>
        <p:spPr bwMode="auto">
          <a:xfrm>
            <a:off x="5638801" y="4069492"/>
            <a:ext cx="2596681" cy="25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6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a UI?</a:t>
            </a:r>
            <a:r>
              <a:rPr lang="en-US" dirty="0" smtClean="0">
                <a:solidFill>
                  <a:schemeClr val="bg1"/>
                </a:solidFill>
              </a:rPr>
              <a:t> extension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 the UI</a:t>
            </a:r>
          </a:p>
          <a:p>
            <a:pPr lvl="1"/>
            <a:r>
              <a:rPr lang="en-US" dirty="0" smtClean="0"/>
              <a:t>Tedious to implement</a:t>
            </a:r>
          </a:p>
          <a:p>
            <a:pPr lvl="1"/>
            <a:r>
              <a:rPr lang="en-US" dirty="0" smtClean="0"/>
              <a:t>Inflexible to change</a:t>
            </a:r>
          </a:p>
          <a:p>
            <a:r>
              <a:rPr lang="en-US" dirty="0" smtClean="0"/>
              <a:t>Use a UI description language</a:t>
            </a:r>
          </a:p>
          <a:p>
            <a:pPr lvl="1"/>
            <a:r>
              <a:rPr lang="en-US" dirty="0" smtClean="0"/>
              <a:t>General-purpose, works for many UIs</a:t>
            </a:r>
          </a:p>
          <a:p>
            <a:pPr lvl="1"/>
            <a:r>
              <a:rPr lang="en-US" dirty="0" smtClean="0"/>
              <a:t>Easy to modify as needed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Pick your language: HTML, XUL, XAML, …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5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build a UI extension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Hard-code the UI extension points</a:t>
            </a:r>
          </a:p>
          <a:p>
            <a:pPr lvl="1"/>
            <a:r>
              <a:rPr lang="en-US" dirty="0" smtClean="0"/>
              <a:t>Tedious to implement</a:t>
            </a:r>
          </a:p>
          <a:p>
            <a:pPr lvl="1"/>
            <a:r>
              <a:rPr lang="en-US" dirty="0" smtClean="0"/>
              <a:t>Inflexible to change</a:t>
            </a:r>
          </a:p>
          <a:p>
            <a:r>
              <a:rPr lang="en-US" dirty="0" smtClean="0"/>
              <a:t>Use a UI description language</a:t>
            </a:r>
          </a:p>
          <a:p>
            <a:pPr lvl="1"/>
            <a:r>
              <a:rPr lang="en-US" dirty="0" smtClean="0"/>
              <a:t>General-purpose, works for many UIs</a:t>
            </a:r>
          </a:p>
          <a:p>
            <a:pPr lvl="1"/>
            <a:r>
              <a:rPr lang="en-US" dirty="0" smtClean="0"/>
              <a:t>Easy to modify as needed</a:t>
            </a:r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E6BDB-D8A8-47EE-9FDD-2AC0F39CD95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8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1515</Words>
  <Application>Microsoft Office PowerPoint</Application>
  <PresentationFormat>On-screen Show (4:3)</PresentationFormat>
  <Paragraphs>385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Detecting Conflicts Among Declarative UI Extensions</vt:lpstr>
      <vt:lpstr>How many browsers do you see?</vt:lpstr>
      <vt:lpstr>What are extensions?</vt:lpstr>
      <vt:lpstr>Why extensions?</vt:lpstr>
      <vt:lpstr>Scope of the challenge</vt:lpstr>
      <vt:lpstr>Designing Extension Systems</vt:lpstr>
      <vt:lpstr>What can extensions do?</vt:lpstr>
      <vt:lpstr>How to build a UI? extension system</vt:lpstr>
      <vt:lpstr>How to build a UI extension system?</vt:lpstr>
      <vt:lpstr>Overlays</vt:lpstr>
      <vt:lpstr>Overlays</vt:lpstr>
      <vt:lpstr>What can go wrong?*</vt:lpstr>
      <vt:lpstr>What can go wrong?*</vt:lpstr>
      <vt:lpstr>Recap: overlays problem space</vt:lpstr>
      <vt:lpstr>Detecting Extension Conflicts</vt:lpstr>
      <vt:lpstr>Abstracting away overlay details</vt:lpstr>
      <vt:lpstr>A core language of overlays</vt:lpstr>
      <vt:lpstr>When do extensions conflict?</vt:lpstr>
      <vt:lpstr>Creating the dependency graph</vt:lpstr>
      <vt:lpstr>Supporting the base document</vt:lpstr>
      <vt:lpstr>Hotkeys example:  Different keys, No conflict</vt:lpstr>
      <vt:lpstr>Hotkeys example:  Same keys, Conflict</vt:lpstr>
      <vt:lpstr>Experimental results</vt:lpstr>
      <vt:lpstr>Useful feedback</vt:lpstr>
      <vt:lpstr>Expressiveness and  Analysis Precision</vt:lpstr>
      <vt:lpstr>Design choice: Increasing selector expressiveness</vt:lpstr>
      <vt:lpstr>Takeaway Lessons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Conflicts Among Declarative UI Extensions</dc:title>
  <dc:creator>Benjamin Lerner</dc:creator>
  <cp:lastModifiedBy>Benjamin Lerner</cp:lastModifiedBy>
  <cp:revision>50</cp:revision>
  <dcterms:created xsi:type="dcterms:W3CDTF">2012-10-17T19:51:24Z</dcterms:created>
  <dcterms:modified xsi:type="dcterms:W3CDTF">2012-10-22T22:37:34Z</dcterms:modified>
</cp:coreProperties>
</file>