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handoutMasterIdLst>
    <p:handoutMasterId r:id="rId33"/>
  </p:handoutMasterIdLst>
  <p:sldIdLst>
    <p:sldId id="305" r:id="rId2"/>
    <p:sldId id="345" r:id="rId3"/>
    <p:sldId id="260" r:id="rId4"/>
    <p:sldId id="263" r:id="rId5"/>
    <p:sldId id="264" r:id="rId6"/>
    <p:sldId id="267" r:id="rId7"/>
    <p:sldId id="277" r:id="rId8"/>
    <p:sldId id="330" r:id="rId9"/>
    <p:sldId id="331" r:id="rId10"/>
    <p:sldId id="332" r:id="rId11"/>
    <p:sldId id="294" r:id="rId12"/>
    <p:sldId id="354" r:id="rId13"/>
    <p:sldId id="361" r:id="rId14"/>
    <p:sldId id="362" r:id="rId15"/>
    <p:sldId id="300" r:id="rId16"/>
    <p:sldId id="333" r:id="rId17"/>
    <p:sldId id="334" r:id="rId18"/>
    <p:sldId id="336" r:id="rId19"/>
    <p:sldId id="335" r:id="rId20"/>
    <p:sldId id="337" r:id="rId21"/>
    <p:sldId id="339" r:id="rId22"/>
    <p:sldId id="340" r:id="rId23"/>
    <p:sldId id="341" r:id="rId24"/>
    <p:sldId id="342" r:id="rId25"/>
    <p:sldId id="355" r:id="rId26"/>
    <p:sldId id="356" r:id="rId27"/>
    <p:sldId id="357" r:id="rId28"/>
    <p:sldId id="358" r:id="rId29"/>
    <p:sldId id="359" r:id="rId30"/>
    <p:sldId id="36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69B"/>
    <a:srgbClr val="FF4F4F"/>
    <a:srgbClr val="FFE5CF"/>
    <a:srgbClr val="FFEDDD"/>
    <a:srgbClr val="FFF7F0"/>
    <a:srgbClr val="FFFFFF"/>
    <a:srgbClr val="606B76"/>
    <a:srgbClr val="273037"/>
    <a:srgbClr val="232B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4660" autoAdjust="0"/>
  </p:normalViewPr>
  <p:slideViewPr>
    <p:cSldViewPr snapToGrid="0" snapToObjects="1" showGuides="1">
      <p:cViewPr varScale="1">
        <p:scale>
          <a:sx n="123" d="100"/>
          <a:sy n="123" d="100"/>
        </p:scale>
        <p:origin x="-127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92" d="100"/>
          <a:sy n="92" d="100"/>
        </p:scale>
        <p:origin x="-376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766694-0C68-4B06-8241-66ABE9015C1E}" type="datetimeFigureOut">
              <a:rPr lang="en-US" smtClean="0"/>
              <a:t>10/27/2013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B6CFCC-254C-4908-9698-2C0036BBE21D}" type="slidenum">
              <a:rPr lang="en-US" smtClean="0"/>
              <a:t>‹#›</a:t>
            </a:fld>
            <a:endParaRPr lang="en-US"/>
          </a:p>
        </p:txBody>
      </p:sp>
    </p:spTree>
    <p:extLst>
      <p:ext uri="{BB962C8B-B14F-4D97-AF65-F5344CB8AC3E}">
        <p14:creationId xmlns:p14="http://schemas.microsoft.com/office/powerpoint/2010/main" val="17703054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C2366B-05FD-8047-B09D-6B8C68F2B75A}" type="datetimeFigureOut">
              <a:rPr lang="en-US" smtClean="0"/>
              <a:t>10/27/2013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12810-B69B-FC42-973F-68F930B0427B}" type="slidenum">
              <a:rPr lang="en-US" smtClean="0"/>
              <a:t>‹#›</a:t>
            </a:fld>
            <a:endParaRPr lang="en-US"/>
          </a:p>
        </p:txBody>
      </p:sp>
    </p:spTree>
    <p:extLst>
      <p:ext uri="{BB962C8B-B14F-4D97-AF65-F5344CB8AC3E}">
        <p14:creationId xmlns:p14="http://schemas.microsoft.com/office/powerpoint/2010/main" val="3243471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9182E-19F3-457C-B001-AA4866F15F70}" type="slidenum">
              <a:rPr lang="en-US" smtClean="0"/>
              <a:t>1</a:t>
            </a:fld>
            <a:endParaRPr lang="en-US"/>
          </a:p>
        </p:txBody>
      </p:sp>
    </p:spTree>
    <p:extLst>
      <p:ext uri="{BB962C8B-B14F-4D97-AF65-F5344CB8AC3E}">
        <p14:creationId xmlns:p14="http://schemas.microsoft.com/office/powerpoint/2010/main" val="263710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212810-B69B-FC42-973F-68F930B0427B}" type="slidenum">
              <a:rPr lang="en-US" smtClean="0"/>
              <a:t>4</a:t>
            </a:fld>
            <a:endParaRPr lang="en-US"/>
          </a:p>
        </p:txBody>
      </p:sp>
    </p:spTree>
    <p:extLst>
      <p:ext uri="{BB962C8B-B14F-4D97-AF65-F5344CB8AC3E}">
        <p14:creationId xmlns:p14="http://schemas.microsoft.com/office/powerpoint/2010/main" val="190190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9182E-19F3-457C-B001-AA4866F15F70}" type="slidenum">
              <a:rPr lang="en-US" smtClean="0"/>
              <a:t>7</a:t>
            </a:fld>
            <a:endParaRPr lang="en-US"/>
          </a:p>
        </p:txBody>
      </p:sp>
    </p:spTree>
    <p:extLst>
      <p:ext uri="{BB962C8B-B14F-4D97-AF65-F5344CB8AC3E}">
        <p14:creationId xmlns:p14="http://schemas.microsoft.com/office/powerpoint/2010/main" val="2637109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might</a:t>
            </a:r>
            <a:r>
              <a:rPr lang="en-US" baseline="0" dirty="0" smtClean="0"/>
              <a:t> browser extensions do?  Well, here’s one example, where an extension adds a thumbnail preview of background tabs to your browser.  It even adds a mini-navigation bar, too.  In general, extensions can do just about anything your browser can already do (talk to the network, download/upload files, cookies, </a:t>
            </a:r>
            <a:r>
              <a:rPr lang="en-US" baseline="0" dirty="0" err="1" smtClean="0"/>
              <a:t>etc</a:t>
            </a:r>
            <a:r>
              <a:rPr lang="en-US" baseline="0" dirty="0" smtClean="0"/>
              <a:t>), and for the most part, extensions are benign and helpful.”</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8</a:t>
            </a:fld>
            <a:endParaRPr lang="en-US"/>
          </a:p>
        </p:txBody>
      </p:sp>
    </p:spTree>
    <p:extLst>
      <p:ext uri="{BB962C8B-B14F-4D97-AF65-F5344CB8AC3E}">
        <p14:creationId xmlns:p14="http://schemas.microsoft.com/office/powerpoint/2010/main" val="178653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browsers have other features besides extensibility, that</a:t>
            </a:r>
            <a:r>
              <a:rPr lang="en-US" baseline="0" dirty="0" smtClean="0"/>
              <a:t> may not obviously work right when extensions are present. For instance, b</a:t>
            </a:r>
            <a:r>
              <a:rPr lang="en-US" dirty="0" smtClean="0"/>
              <a:t>rowsers</a:t>
            </a:r>
            <a:r>
              <a:rPr lang="en-US" baseline="0" dirty="0" smtClean="0"/>
              <a:t> also implement a so-called ‘private browsing mode’, or ‘incognito mode’.  Browsers inform you that PBM will leave behind no history, cookies, or temp files.  And browser vendors have spent huge development effort engineering PBM to be correct and robust.  And *you* installed an extension!  That same thumbnail extension that seemed so benign before is now taking screenshots of your private session, and possibly of private details, too.  It isn’t *malicious*, it just wasn’t written with PBM in mind.”</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9</a:t>
            </a:fld>
            <a:endParaRPr lang="en-US"/>
          </a:p>
        </p:txBody>
      </p:sp>
    </p:spTree>
    <p:extLst>
      <p:ext uri="{BB962C8B-B14F-4D97-AF65-F5344CB8AC3E}">
        <p14:creationId xmlns:p14="http://schemas.microsoft.com/office/powerpoint/2010/main" val="92881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that were all we did, then extensions could never use Unsafe APIs, even in</a:t>
            </a:r>
            <a:r>
              <a:rPr lang="en-US" baseline="0" dirty="0" smtClean="0"/>
              <a:t> non-PBM.  But let’s look at the following simplistic example.  Suppose an extension had a ‘save settings’ function that ran every so often.  It does two things: open the settings file, and write to it.  This isn’t safe in PBM, because it’s persisting (possibly-sensitive) data to disk.  But if we add a check for private browsing mode, then the write becomes dead code, so we shouldn’t flag it as an error.”</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10</a:t>
            </a:fld>
            <a:endParaRPr lang="en-US"/>
          </a:p>
        </p:txBody>
      </p:sp>
    </p:spTree>
    <p:extLst>
      <p:ext uri="{BB962C8B-B14F-4D97-AF65-F5344CB8AC3E}">
        <p14:creationId xmlns:p14="http://schemas.microsoft.com/office/powerpoint/2010/main" val="2520638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A9182E-19F3-457C-B001-AA4866F15F70}" type="slidenum">
              <a:rPr lang="en-US" smtClean="0"/>
              <a:t>11</a:t>
            </a:fld>
            <a:endParaRPr lang="en-US"/>
          </a:p>
        </p:txBody>
      </p:sp>
    </p:spTree>
    <p:extLst>
      <p:ext uri="{BB962C8B-B14F-4D97-AF65-F5344CB8AC3E}">
        <p14:creationId xmlns:p14="http://schemas.microsoft.com/office/powerpoint/2010/main" val="2637109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2">
                    <a:lumMod val="20000"/>
                    <a:lumOff val="80000"/>
                  </a:schemeClr>
                </a:solidFill>
                <a:latin typeface="Fontin SmallCaps" pitchFamily="50"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7" name="Date Placeholder 6"/>
          <p:cNvSpPr>
            <a:spLocks noGrp="1"/>
          </p:cNvSpPr>
          <p:nvPr>
            <p:ph type="dt" sz="half" idx="10"/>
          </p:nvPr>
        </p:nvSpPr>
        <p:spPr/>
        <p:txBody>
          <a:bodyPr/>
          <a:lstStyle/>
          <a:p>
            <a:fld id="{837F458F-9813-4D25-9DE8-71A240CEDC8E}"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102217675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2AC56C-405A-4762-A390-83A3AE8C093D}"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931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008EAC-44D0-472E-BDC6-C5A1E340C80C}"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27880948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bsec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838450"/>
            <a:ext cx="8229600" cy="1143000"/>
          </a:xfrm>
        </p:spPr>
        <p:style>
          <a:lnRef idx="1">
            <a:schemeClr val="accent3"/>
          </a:lnRef>
          <a:fillRef idx="2">
            <a:schemeClr val="accent3"/>
          </a:fillRef>
          <a:effectRef idx="1">
            <a:schemeClr val="accent3"/>
          </a:effectRef>
          <a:fontRef idx="none"/>
        </p:style>
        <p:txBody>
          <a:bodyPr>
            <a:normAutofit/>
          </a:bodyPr>
          <a:lstStyle>
            <a:lvl1pPr>
              <a:defRPr sz="3600"/>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182492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50073-FE26-4F67-B81A-8BD4667C3813}"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7399244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066925"/>
            <a:ext cx="7772400" cy="1362075"/>
          </a:xfrm>
        </p:spPr>
        <p:style>
          <a:lnRef idx="1">
            <a:schemeClr val="accent6"/>
          </a:lnRef>
          <a:fillRef idx="2">
            <a:schemeClr val="accent6"/>
          </a:fillRef>
          <a:effectRef idx="1">
            <a:schemeClr val="accent6"/>
          </a:effectRef>
          <a:fontRef idx="none"/>
        </p:style>
        <p:txBody>
          <a:bodyPr anchor="ctr" anchorCtr="0">
            <a:normAutofit/>
          </a:bodyPr>
          <a:lstStyle>
            <a:lvl1pPr algn="ctr">
              <a:defRPr sz="32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3429000"/>
            <a:ext cx="7772400" cy="1500187"/>
          </a:xfrm>
        </p:spPr>
        <p:txBody>
          <a:bodyPr anchor="ctr" anchorCtr="1"/>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86347FAF-5DFF-4AF8-B6B5-8881EB31A747}" type="datetime1">
              <a:rPr lang="en-US" smtClean="0"/>
              <a:t>10/27/2013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12400555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3B2BD2-B786-4D5D-98CF-AF4E0649D912}"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206413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848FA-16C4-4F3E-8CFB-6D96AD1B2CE8}" type="datetime1">
              <a:rPr lang="en-US" smtClean="0"/>
              <a:t>10/27/2013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389675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6CF4D1-E0BF-4324-A957-A16C9CF6BF39}" type="datetime1">
              <a:rPr lang="en-US" smtClean="0"/>
              <a:t>10/27/2013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209608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91FB5E-02AC-4740-B8E7-5C283DE11477}" type="slidenum">
              <a:rPr lang="en-US" smtClean="0"/>
              <a:t>‹#›</a:t>
            </a:fld>
            <a:endParaRPr lang="en-US"/>
          </a:p>
        </p:txBody>
      </p:sp>
      <p:sp>
        <p:nvSpPr>
          <p:cNvPr id="2" name="Date Placeholder 1"/>
          <p:cNvSpPr>
            <a:spLocks noGrp="1"/>
          </p:cNvSpPr>
          <p:nvPr>
            <p:ph type="dt" sz="half" idx="10"/>
          </p:nvPr>
        </p:nvSpPr>
        <p:spPr/>
        <p:txBody>
          <a:bodyPr/>
          <a:lstStyle/>
          <a:p>
            <a:fld id="{8BD2CFA8-51B2-44CF-AA90-93C5E08EDB7E}" type="datetime1">
              <a:rPr lang="en-US" smtClean="0"/>
              <a:t>10/27/2013</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6199999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E2D57C-2FB3-4586-8F9A-C0551E88D0A1}"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252298704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029D09-482E-411A-A754-2E78ED9884D9}" type="datetime1">
              <a:rPr lang="en-US" smtClean="0"/>
              <a:t>10/27/2013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91FB5E-02AC-4740-B8E7-5C283DE11477}" type="slidenum">
              <a:rPr lang="en-US" smtClean="0"/>
              <a:t>‹#›</a:t>
            </a:fld>
            <a:endParaRPr lang="en-US"/>
          </a:p>
        </p:txBody>
      </p:sp>
    </p:spTree>
    <p:extLst>
      <p:ext uri="{BB962C8B-B14F-4D97-AF65-F5344CB8AC3E}">
        <p14:creationId xmlns:p14="http://schemas.microsoft.com/office/powerpoint/2010/main" val="419010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32B32">
                <a:lumMod val="60000"/>
              </a:srgbClr>
            </a:gs>
            <a:gs pos="64999">
              <a:srgbClr val="273037">
                <a:lumMod val="60000"/>
              </a:srgbClr>
            </a:gs>
            <a:gs pos="100000">
              <a:srgbClr val="606B76">
                <a:lumMod val="6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ACC0CB-6D36-4D4D-A986-BAFFFCCE1560}" type="datetime1">
              <a:rPr lang="en-US" smtClean="0"/>
              <a:t>10/27/2013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1FB5E-02AC-4740-B8E7-5C283DE11477}" type="slidenum">
              <a:rPr lang="en-US" smtClean="0"/>
              <a:t>‹#›</a:t>
            </a:fld>
            <a:endParaRPr lang="en-US"/>
          </a:p>
        </p:txBody>
      </p:sp>
    </p:spTree>
    <p:extLst>
      <p:ext uri="{BB962C8B-B14F-4D97-AF65-F5344CB8AC3E}">
        <p14:creationId xmlns:p14="http://schemas.microsoft.com/office/powerpoint/2010/main" val="3829769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2">
              <a:lumMod val="20000"/>
              <a:lumOff val="80000"/>
            </a:schemeClr>
          </a:solidFill>
          <a:latin typeface="Fontin SmallCaps" pitchFamily="50" charset="0"/>
          <a:ea typeface="+mj-ea"/>
          <a:cs typeface="Fontin SmallCaps" pitchFamily="50"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no Pro" pitchFamily="18" charset="0"/>
          <a:ea typeface="+mn-ea"/>
          <a:cs typeface="Arno Pro" pitchFamily="18" charset="0"/>
        </a:defRPr>
      </a:lvl1pPr>
      <a:lvl2pPr marL="742950" indent="-285750" algn="l" defTabSz="457200" rtl="0" eaLnBrk="1" latinLnBrk="0" hangingPunct="1">
        <a:spcBef>
          <a:spcPct val="20000"/>
        </a:spcBef>
        <a:buFont typeface="Arial"/>
        <a:buChar char="–"/>
        <a:defRPr sz="2800" kern="1200">
          <a:solidFill>
            <a:schemeClr val="tx1"/>
          </a:solidFill>
          <a:latin typeface="Arno Pro" pitchFamily="18" charset="0"/>
          <a:ea typeface="+mn-ea"/>
          <a:cs typeface="Arno Pro" pitchFamily="18" charset="0"/>
        </a:defRPr>
      </a:lvl2pPr>
      <a:lvl3pPr marL="1143000" indent="-228600" algn="l" defTabSz="457200" rtl="0" eaLnBrk="1" latinLnBrk="0" hangingPunct="1">
        <a:spcBef>
          <a:spcPct val="20000"/>
        </a:spcBef>
        <a:buFont typeface="Arial"/>
        <a:buChar char="•"/>
        <a:defRPr sz="2400" kern="1200">
          <a:solidFill>
            <a:schemeClr val="tx1"/>
          </a:solidFill>
          <a:latin typeface="Arno Pro" pitchFamily="18" charset="0"/>
          <a:ea typeface="+mn-ea"/>
          <a:cs typeface="Arno Pro" pitchFamily="18" charset="0"/>
        </a:defRPr>
      </a:lvl3pPr>
      <a:lvl4pPr marL="1600200" indent="-228600" algn="l" defTabSz="457200" rtl="0" eaLnBrk="1" latinLnBrk="0" hangingPunct="1">
        <a:spcBef>
          <a:spcPct val="20000"/>
        </a:spcBef>
        <a:buFont typeface="Arial"/>
        <a:buChar char="–"/>
        <a:defRPr sz="2000" kern="1200">
          <a:solidFill>
            <a:schemeClr val="tx1"/>
          </a:solidFill>
          <a:latin typeface="Arno Pro" pitchFamily="18" charset="0"/>
          <a:ea typeface="+mn-ea"/>
          <a:cs typeface="Arno Pro" pitchFamily="18" charset="0"/>
        </a:defRPr>
      </a:lvl4pPr>
      <a:lvl5pPr marL="2057400" indent="-228600" algn="l" defTabSz="457200" rtl="0" eaLnBrk="1" latinLnBrk="0" hangingPunct="1">
        <a:spcBef>
          <a:spcPct val="20000"/>
        </a:spcBef>
        <a:buFont typeface="Arial"/>
        <a:buChar char="»"/>
        <a:defRPr sz="2000" kern="1200">
          <a:solidFill>
            <a:schemeClr val="tx1"/>
          </a:solidFill>
          <a:latin typeface="Arno Pro" pitchFamily="18" charset="0"/>
          <a:ea typeface="+mn-ea"/>
          <a:cs typeface="Arno Pro" pitchFamily="18"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www.jswebtools.org/" TargetMode="External"/><Relationship Id="rId4" Type="http://schemas.openxmlformats.org/officeDocument/2006/relationships/hyperlink" Target="https://github.com/brownplt/TeJa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The </a:t>
            </a:r>
            <a:r>
              <a:rPr lang="en-US" dirty="0" err="1" smtClean="0"/>
              <a:t>TeJaS</a:t>
            </a:r>
            <a:r>
              <a:rPr lang="en-US" dirty="0" smtClean="0"/>
              <a:t> Family of </a:t>
            </a:r>
            <a:br>
              <a:rPr lang="en-US" dirty="0" smtClean="0"/>
            </a:br>
            <a:r>
              <a:rPr lang="en-US" dirty="0" smtClean="0"/>
              <a:t>Type-systems for JavaScript</a:t>
            </a:r>
            <a:endParaRPr lang="en-US" dirty="0"/>
          </a:p>
        </p:txBody>
      </p:sp>
      <p:sp>
        <p:nvSpPr>
          <p:cNvPr id="3" name="Subtitle 2"/>
          <p:cNvSpPr>
            <a:spLocks noGrp="1"/>
          </p:cNvSpPr>
          <p:nvPr>
            <p:ph type="subTitle" idx="1"/>
          </p:nvPr>
        </p:nvSpPr>
        <p:spPr/>
        <p:txBody>
          <a:bodyPr>
            <a:normAutofit fontScale="85000" lnSpcReduction="20000"/>
          </a:bodyPr>
          <a:lstStyle/>
          <a:p>
            <a:r>
              <a:rPr lang="en-US" b="1" dirty="0" smtClean="0"/>
              <a:t>Benjamin Lerner</a:t>
            </a:r>
          </a:p>
          <a:p>
            <a:r>
              <a:rPr lang="en-US" dirty="0" smtClean="0"/>
              <a:t>Joe </a:t>
            </a:r>
            <a:r>
              <a:rPr lang="en-US" dirty="0" err="1" smtClean="0"/>
              <a:t>Politz</a:t>
            </a:r>
            <a:endParaRPr lang="en-US" dirty="0" smtClean="0"/>
          </a:p>
          <a:p>
            <a:r>
              <a:rPr lang="en-US" dirty="0" err="1" smtClean="0"/>
              <a:t>Arjun</a:t>
            </a:r>
            <a:r>
              <a:rPr lang="en-US" dirty="0" smtClean="0"/>
              <a:t> </a:t>
            </a:r>
            <a:r>
              <a:rPr lang="en-US" dirty="0" err="1" smtClean="0"/>
              <a:t>Guha</a:t>
            </a:r>
            <a:endParaRPr lang="en-US" dirty="0" smtClean="0"/>
          </a:p>
          <a:p>
            <a:r>
              <a:rPr lang="en-US" dirty="0" err="1" smtClean="0"/>
              <a:t>Shriram</a:t>
            </a:r>
            <a:r>
              <a:rPr lang="en-US" dirty="0" smtClean="0"/>
              <a:t> </a:t>
            </a:r>
            <a:r>
              <a:rPr lang="en-US" dirty="0" err="1" smtClean="0"/>
              <a:t>Krishnamurthi</a:t>
            </a:r>
            <a:endParaRPr lang="en-US" dirty="0"/>
          </a:p>
        </p:txBody>
      </p:sp>
      <p:pic>
        <p:nvPicPr>
          <p:cNvPr id="7" name="Picture 2" descr="http://cs.brown.edu/~joe/public/logos/brownplt.png"/>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foregroundMark x1="14591" y1="54011" x2="78470" y2="54011"/>
                        <a14:foregroundMark x1="58719" y1="60214" x2="72954" y2="84064"/>
                        <a14:foregroundMark x1="14591" y1="62567" x2="57117" y2="87380"/>
                        <a14:foregroundMark x1="30071" y1="90374" x2="55338" y2="56257"/>
                        <a14:foregroundMark x1="41103" y1="42032" x2="79537" y2="88449"/>
                        <a14:foregroundMark x1="15125" y1="17219" x2="48754" y2="5668"/>
                        <a14:foregroundMark x1="49822" y1="7273" x2="93416" y2="15615"/>
                        <a14:foregroundMark x1="32740" y1="20214" x2="73488" y2="31444"/>
                        <a14:foregroundMark x1="91103" y1="33155" x2="8007" y2="32406"/>
                        <a14:foregroundMark x1="21174" y1="26203" x2="75801" y2="25134"/>
                        <a14:foregroundMark x1="16192" y1="24492" x2="30605" y2="24492"/>
                        <a14:foregroundMark x1="37189" y1="14225" x2="43772" y2="23529"/>
                        <a14:foregroundMark x1="50356" y1="8984" x2="49288" y2="21818"/>
                        <a14:foregroundMark x1="64769" y1="11872" x2="53203" y2="20856"/>
                        <a14:foregroundMark x1="76335" y1="16578" x2="58719" y2="23529"/>
                        <a14:foregroundMark x1="29715" y1="6310" x2="67972" y2="6845"/>
                        <a14:foregroundMark x1="50534" y1="3529" x2="50178" y2="11230"/>
                        <a14:foregroundMark x1="58363" y1="2888" x2="57295" y2="12086"/>
                        <a14:foregroundMark x1="76512" y1="8877" x2="83808" y2="12834"/>
                        <a14:foregroundMark x1="87900" y1="11123" x2="78470" y2="13476"/>
                        <a14:foregroundMark x1="95907" y1="16257" x2="68861" y2="14011"/>
                        <a14:foregroundMark x1="89502" y1="19572" x2="66548" y2="14652"/>
                        <a14:foregroundMark x1="96975" y1="23743" x2="68505" y2="23422"/>
                        <a14:foregroundMark x1="80071" y1="26631" x2="70285" y2="26310"/>
                        <a14:foregroundMark x1="4982" y1="24278" x2="21886" y2="25455"/>
                        <a14:foregroundMark x1="16904" y1="24492" x2="39680" y2="22781"/>
                        <a14:foregroundMark x1="6406" y1="17112" x2="32206" y2="18610"/>
                        <a14:foregroundMark x1="6050" y1="30267" x2="17438" y2="35401"/>
                        <a14:foregroundMark x1="12456" y1="14118" x2="32206" y2="7701"/>
                        <a14:foregroundMark x1="39146" y1="13583" x2="45552" y2="18717"/>
                      </a14:backgroundRemoval>
                    </a14:imgEffect>
                  </a14:imgLayer>
                </a14:imgProps>
              </a:ext>
              <a:ext uri="{28A0092B-C50C-407E-A947-70E740481C1C}">
                <a14:useLocalDpi xmlns:a14="http://schemas.microsoft.com/office/drawing/2010/main" val="0"/>
              </a:ext>
            </a:extLst>
          </a:blip>
          <a:srcRect/>
          <a:stretch>
            <a:fillRect/>
          </a:stretch>
        </p:blipFill>
        <p:spPr bwMode="auto">
          <a:xfrm>
            <a:off x="7570922" y="4209065"/>
            <a:ext cx="1573078" cy="261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527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71600" y="2819400"/>
            <a:ext cx="4553465" cy="1754326"/>
          </a:xfrm>
          <a:prstGeom prst="rect">
            <a:avLst/>
          </a:prstGeom>
          <a:noFill/>
        </p:spPr>
        <p:txBody>
          <a:bodyPr wrap="square" rtlCol="0">
            <a:spAutoFit/>
          </a:bodyPr>
          <a:lstStyle/>
          <a:p>
            <a:r>
              <a:rPr lang="en-US" dirty="0" smtClean="0">
                <a:latin typeface="Consolas" panose="020B0609020204030204" pitchFamily="49" charset="0"/>
                <a:cs typeface="Consolas" pitchFamily="49" charset="0"/>
              </a:rPr>
              <a:t>function </a:t>
            </a:r>
            <a:r>
              <a:rPr lang="en-US" dirty="0" err="1" smtClean="0">
                <a:latin typeface="Consolas" pitchFamily="49" charset="0"/>
                <a:cs typeface="Consolas" pitchFamily="49" charset="0"/>
              </a:rPr>
              <a:t>autoSaveSettings</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aFile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getSettingsFile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if (!</a:t>
            </a:r>
            <a:r>
              <a:rPr lang="en-US" dirty="0" err="1" smtClean="0">
                <a:latin typeface="Consolas" pitchFamily="49" charset="0"/>
                <a:cs typeface="Consolas" pitchFamily="49" charset="0"/>
              </a:rPr>
              <a:t>inPrivateBrowsingMode</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aFile.write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currentSettings</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6" name="Rounded Rectangle 15"/>
          <p:cNvSpPr/>
          <p:nvPr/>
        </p:nvSpPr>
        <p:spPr>
          <a:xfrm>
            <a:off x="1867926" y="3654341"/>
            <a:ext cx="3842951" cy="380137"/>
          </a:xfrm>
          <a:prstGeom prst="roundRect">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2">
                  <a:lumMod val="10000"/>
                </a:schemeClr>
              </a:solidFill>
              <a:latin typeface="Consolas" panose="020B0609020204030204" pitchFamily="49" charset="0"/>
              <a:cs typeface="Consolas" panose="020B0609020204030204" pitchFamily="49" charset="0"/>
            </a:endParaRPr>
          </a:p>
        </p:txBody>
      </p:sp>
      <p:sp>
        <p:nvSpPr>
          <p:cNvPr id="14" name="Rounded Rectangle 13"/>
          <p:cNvSpPr/>
          <p:nvPr/>
        </p:nvSpPr>
        <p:spPr>
          <a:xfrm>
            <a:off x="1872048" y="3658463"/>
            <a:ext cx="3842951" cy="380137"/>
          </a:xfrm>
          <a:prstGeom prst="roundRect">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2">
                  <a:lumMod val="10000"/>
                </a:schemeClr>
              </a:solidFill>
              <a:latin typeface="Consolas" panose="020B0609020204030204" pitchFamily="49" charset="0"/>
              <a:cs typeface="Consolas" panose="020B0609020204030204" pitchFamily="49" charset="0"/>
            </a:endParaRPr>
          </a:p>
        </p:txBody>
      </p:sp>
      <p:sp>
        <p:nvSpPr>
          <p:cNvPr id="7" name="Rounded Rectangle 6"/>
          <p:cNvSpPr/>
          <p:nvPr/>
        </p:nvSpPr>
        <p:spPr>
          <a:xfrm>
            <a:off x="2064202" y="3680661"/>
            <a:ext cx="3569043" cy="304800"/>
          </a:xfrm>
          <a:prstGeom prst="roundRect">
            <a:avLst/>
          </a:prstGeom>
          <a:gradFill flip="none" rotWithShape="1">
            <a:gsLst>
              <a:gs pos="0">
                <a:schemeClr val="accent6">
                  <a:lumMod val="60000"/>
                  <a:lumOff val="40000"/>
                </a:schemeClr>
              </a:gs>
              <a:gs pos="100000">
                <a:schemeClr val="accent2">
                  <a:tint val="28000"/>
                  <a:satMod val="160000"/>
                </a:schemeClr>
              </a:gs>
            </a:gsLst>
            <a:lin ang="4800000" scaled="0"/>
            <a:tileRect/>
          </a:gradFill>
          <a:ln w="22225">
            <a:solidFill>
              <a:schemeClr val="tx2">
                <a:lumMod val="75000"/>
              </a:schemeClr>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dirty="0" err="1" smtClean="0">
                <a:solidFill>
                  <a:schemeClr val="bg2">
                    <a:lumMod val="10000"/>
                  </a:schemeClr>
                </a:solidFill>
                <a:latin typeface="Consolas" panose="020B0609020204030204" pitchFamily="49" charset="0"/>
                <a:cs typeface="Consolas" panose="020B0609020204030204" pitchFamily="49" charset="0"/>
              </a:rPr>
              <a:t>aFile.write</a:t>
            </a:r>
            <a:r>
              <a:rPr lang="en-US" dirty="0" smtClean="0">
                <a:solidFill>
                  <a:schemeClr val="bg2">
                    <a:lumMod val="10000"/>
                  </a:schemeClr>
                </a:solidFill>
                <a:latin typeface="Consolas" panose="020B0609020204030204" pitchFamily="49" charset="0"/>
                <a:cs typeface="Consolas" panose="020B0609020204030204" pitchFamily="49" charset="0"/>
              </a:rPr>
              <a:t>(</a:t>
            </a:r>
            <a:r>
              <a:rPr lang="en-US" dirty="0" err="1" smtClean="0">
                <a:solidFill>
                  <a:schemeClr val="bg2">
                    <a:lumMod val="10000"/>
                  </a:schemeClr>
                </a:solidFill>
                <a:latin typeface="Consolas" panose="020B0609020204030204" pitchFamily="49" charset="0"/>
                <a:cs typeface="Consolas" panose="020B0609020204030204" pitchFamily="49" charset="0"/>
              </a:rPr>
              <a:t>currentSettings</a:t>
            </a:r>
            <a:r>
              <a:rPr lang="en-US" dirty="0" smtClean="0">
                <a:solidFill>
                  <a:schemeClr val="bg2">
                    <a:lumMod val="10000"/>
                  </a:schemeClr>
                </a:solidFill>
                <a:latin typeface="Consolas" panose="020B0609020204030204" pitchFamily="49" charset="0"/>
                <a:cs typeface="Consolas" panose="020B0609020204030204" pitchFamily="49" charset="0"/>
              </a:rPr>
              <a:t>)</a:t>
            </a:r>
            <a:endParaRPr lang="en-US" dirty="0">
              <a:solidFill>
                <a:schemeClr val="bg2">
                  <a:lumMod val="10000"/>
                </a:schemeClr>
              </a:solidFill>
              <a:latin typeface="Consolas" panose="020B0609020204030204" pitchFamily="49" charset="0"/>
              <a:cs typeface="Consolas" panose="020B0609020204030204" pitchFamily="49" charset="0"/>
            </a:endParaRPr>
          </a:p>
        </p:txBody>
      </p:sp>
      <p:sp>
        <p:nvSpPr>
          <p:cNvPr id="8" name="Rectangular Callout 7"/>
          <p:cNvSpPr/>
          <p:nvPr/>
        </p:nvSpPr>
        <p:spPr>
          <a:xfrm>
            <a:off x="6096000" y="2218038"/>
            <a:ext cx="2743200" cy="1219200"/>
          </a:xfrm>
          <a:prstGeom prst="wedgeRectCallout">
            <a:avLst>
              <a:gd name="adj1" fmla="val -72131"/>
              <a:gd name="adj2" fmla="val 34797"/>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bg2">
                    <a:lumMod val="10000"/>
                  </a:schemeClr>
                </a:solidFill>
                <a:latin typeface="Calibri" pitchFamily="34" charset="0"/>
              </a:rPr>
              <a:t>Has type </a:t>
            </a:r>
            <a:r>
              <a:rPr lang="en-US" dirty="0" smtClean="0">
                <a:solidFill>
                  <a:schemeClr val="bg2">
                    <a:lumMod val="10000"/>
                  </a:schemeClr>
                </a:solidFill>
                <a:latin typeface="Consolas" pitchFamily="49" charset="0"/>
                <a:cs typeface="Consolas" pitchFamily="49" charset="0"/>
              </a:rPr>
              <a:t>File = {</a:t>
            </a:r>
          </a:p>
          <a:p>
            <a:r>
              <a:rPr lang="en-US" dirty="0">
                <a:solidFill>
                  <a:schemeClr val="bg2">
                    <a:lumMod val="10000"/>
                  </a:schemeClr>
                </a:solidFill>
                <a:latin typeface="Consolas" pitchFamily="49" charset="0"/>
                <a:cs typeface="Consolas" pitchFamily="49" charset="0"/>
              </a:rPr>
              <a:t> </a:t>
            </a:r>
            <a:r>
              <a:rPr lang="en-US" dirty="0" smtClean="0">
                <a:solidFill>
                  <a:schemeClr val="bg2">
                    <a:lumMod val="10000"/>
                  </a:schemeClr>
                </a:solidFill>
                <a:latin typeface="Consolas" pitchFamily="49" charset="0"/>
                <a:cs typeface="Consolas" pitchFamily="49" charset="0"/>
              </a:rPr>
              <a:t> read : </a:t>
            </a:r>
            <a:r>
              <a:rPr lang="en-US" dirty="0" err="1" smtClean="0">
                <a:solidFill>
                  <a:schemeClr val="bg2">
                    <a:lumMod val="10000"/>
                  </a:schemeClr>
                </a:solidFill>
                <a:latin typeface="Consolas" pitchFamily="49" charset="0"/>
                <a:cs typeface="Consolas" pitchFamily="49" charset="0"/>
              </a:rPr>
              <a:t>Num</a:t>
            </a:r>
            <a:r>
              <a:rPr lang="en-US" dirty="0" smtClean="0">
                <a:solidFill>
                  <a:schemeClr val="bg2">
                    <a:lumMod val="10000"/>
                  </a:schemeClr>
                </a:solidFill>
                <a:latin typeface="Consolas" pitchFamily="49" charset="0"/>
                <a:cs typeface="Consolas" pitchFamily="49" charset="0"/>
              </a:rPr>
              <a:t> </a:t>
            </a:r>
            <a:r>
              <a:rPr lang="en-US" dirty="0" smtClean="0">
                <a:solidFill>
                  <a:schemeClr val="bg2">
                    <a:lumMod val="10000"/>
                  </a:schemeClr>
                </a:solidFill>
                <a:latin typeface="Consolas" pitchFamily="49" charset="0"/>
                <a:cs typeface="Consolas" pitchFamily="49" charset="0"/>
                <a:sym typeface="Wingdings" pitchFamily="2" charset="2"/>
              </a:rPr>
              <a:t> </a:t>
            </a:r>
            <a:r>
              <a:rPr lang="en-US" dirty="0" err="1" smtClean="0">
                <a:solidFill>
                  <a:schemeClr val="bg2">
                    <a:lumMod val="10000"/>
                  </a:schemeClr>
                </a:solidFill>
                <a:latin typeface="Consolas" pitchFamily="49" charset="0"/>
                <a:cs typeface="Consolas" pitchFamily="49" charset="0"/>
                <a:sym typeface="Wingdings" pitchFamily="2" charset="2"/>
              </a:rPr>
              <a:t>Str</a:t>
            </a:r>
            <a:r>
              <a:rPr lang="en-US" dirty="0" smtClean="0">
                <a:solidFill>
                  <a:schemeClr val="bg2">
                    <a:lumMod val="10000"/>
                  </a:schemeClr>
                </a:solidFill>
                <a:latin typeface="Consolas" pitchFamily="49" charset="0"/>
                <a:cs typeface="Consolas" pitchFamily="49" charset="0"/>
                <a:sym typeface="Wingdings" pitchFamily="2" charset="2"/>
              </a:rPr>
              <a:t>,</a:t>
            </a:r>
          </a:p>
          <a:p>
            <a:r>
              <a:rPr lang="en-US" dirty="0">
                <a:solidFill>
                  <a:schemeClr val="bg2">
                    <a:lumMod val="10000"/>
                  </a:schemeClr>
                </a:solidFill>
                <a:latin typeface="Consolas" pitchFamily="49" charset="0"/>
                <a:cs typeface="Consolas" pitchFamily="49" charset="0"/>
                <a:sym typeface="Wingdings" pitchFamily="2" charset="2"/>
              </a:rPr>
              <a:t> </a:t>
            </a:r>
            <a:r>
              <a:rPr lang="en-US" dirty="0" smtClean="0">
                <a:solidFill>
                  <a:schemeClr val="bg2">
                    <a:lumMod val="10000"/>
                  </a:schemeClr>
                </a:solidFill>
                <a:latin typeface="Consolas" pitchFamily="49" charset="0"/>
                <a:cs typeface="Consolas" pitchFamily="49" charset="0"/>
                <a:sym typeface="Wingdings" pitchFamily="2" charset="2"/>
              </a:rPr>
              <a:t> write : </a:t>
            </a:r>
            <a:r>
              <a:rPr lang="en-US" sz="2000" dirty="0">
                <a:solidFill>
                  <a:schemeClr val="bg2">
                    <a:lumMod val="10000"/>
                  </a:schemeClr>
                </a:solidFill>
                <a:latin typeface="Consolas" pitchFamily="49" charset="0"/>
                <a:cs typeface="Consolas" pitchFamily="49" charset="0"/>
                <a:sym typeface="Wingdings" pitchFamily="2" charset="2"/>
              </a:rPr>
              <a:t>Unsafe</a:t>
            </a:r>
            <a:r>
              <a:rPr lang="en-US" dirty="0" smtClean="0">
                <a:solidFill>
                  <a:schemeClr val="bg2">
                    <a:lumMod val="10000"/>
                  </a:schemeClr>
                </a:solidFill>
                <a:latin typeface="Consolas" pitchFamily="49" charset="0"/>
                <a:cs typeface="Consolas" pitchFamily="49" charset="0"/>
              </a:rPr>
              <a:t>,</a:t>
            </a:r>
          </a:p>
          <a:p>
            <a:r>
              <a:rPr lang="en-US" dirty="0" smtClean="0">
                <a:solidFill>
                  <a:schemeClr val="bg2">
                    <a:lumMod val="10000"/>
                  </a:schemeClr>
                </a:solidFill>
                <a:latin typeface="Consolas" pitchFamily="49" charset="0"/>
                <a:cs typeface="Consolas" pitchFamily="49" charset="0"/>
              </a:rPr>
              <a:t>}</a:t>
            </a:r>
            <a:endParaRPr lang="en-US" dirty="0">
              <a:solidFill>
                <a:schemeClr val="bg2">
                  <a:lumMod val="10000"/>
                </a:schemeClr>
              </a:solidFill>
              <a:latin typeface="Consolas" pitchFamily="49" charset="0"/>
              <a:cs typeface="Consolas" pitchFamily="49" charset="0"/>
            </a:endParaRPr>
          </a:p>
        </p:txBody>
      </p:sp>
      <p:sp>
        <p:nvSpPr>
          <p:cNvPr id="11" name="Rectangular Callout 10"/>
          <p:cNvSpPr/>
          <p:nvPr/>
        </p:nvSpPr>
        <p:spPr>
          <a:xfrm>
            <a:off x="6096000" y="3658463"/>
            <a:ext cx="2552700" cy="685800"/>
          </a:xfrm>
          <a:prstGeom prst="wedgeRectCallout">
            <a:avLst>
              <a:gd name="adj1" fmla="val -71082"/>
              <a:gd name="adj2" fmla="val -29135"/>
            </a:avLst>
          </a:prstGeom>
          <a:gradFill flip="none" rotWithShape="1">
            <a:gsLst>
              <a:gs pos="0">
                <a:schemeClr val="accent6">
                  <a:lumMod val="60000"/>
                  <a:lumOff val="40000"/>
                </a:schemeClr>
              </a:gs>
              <a:gs pos="100000">
                <a:schemeClr val="accent2">
                  <a:tint val="28000"/>
                  <a:satMod val="160000"/>
                </a:schemeClr>
              </a:gs>
            </a:gsLst>
            <a:lin ang="4800000" scaled="0"/>
            <a:tileRect/>
          </a:gradFill>
          <a:ln w="22225">
            <a:solidFill>
              <a:schemeClr val="tx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2">
                    <a:lumMod val="10000"/>
                  </a:schemeClr>
                </a:solidFill>
                <a:latin typeface="Calibri" pitchFamily="34" charset="0"/>
              </a:rPr>
              <a:t>ERROR: Cannot call</a:t>
            </a:r>
          </a:p>
          <a:p>
            <a:pPr algn="ctr"/>
            <a:r>
              <a:rPr lang="en-US" dirty="0" smtClean="0">
                <a:solidFill>
                  <a:schemeClr val="bg2">
                    <a:lumMod val="10000"/>
                  </a:schemeClr>
                </a:solidFill>
                <a:latin typeface="Consolas" pitchFamily="49" charset="0"/>
                <a:cs typeface="Consolas" pitchFamily="49" charset="0"/>
              </a:rPr>
              <a:t>Unsafe</a:t>
            </a:r>
            <a:r>
              <a:rPr lang="en-US" dirty="0" smtClean="0">
                <a:solidFill>
                  <a:schemeClr val="bg2">
                    <a:lumMod val="10000"/>
                  </a:schemeClr>
                </a:solidFill>
                <a:latin typeface="Calibri" pitchFamily="34" charset="0"/>
              </a:rPr>
              <a:t> function!</a:t>
            </a:r>
            <a:endParaRPr lang="en-US" dirty="0">
              <a:solidFill>
                <a:schemeClr val="bg2">
                  <a:lumMod val="10000"/>
                </a:schemeClr>
              </a:solidFill>
              <a:latin typeface="Calibri" pitchFamily="34" charset="0"/>
            </a:endParaRPr>
          </a:p>
        </p:txBody>
      </p:sp>
      <p:sp>
        <p:nvSpPr>
          <p:cNvPr id="12" name="Rounded Rectangle 11"/>
          <p:cNvSpPr/>
          <p:nvPr/>
        </p:nvSpPr>
        <p:spPr>
          <a:xfrm>
            <a:off x="2321781" y="3429286"/>
            <a:ext cx="2679589" cy="259325"/>
          </a:xfrm>
          <a:prstGeom prst="roundRect">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lIns="0" rIns="0" rtlCol="0" anchor="ctr"/>
          <a:lstStyle/>
          <a:p>
            <a:pPr algn="ctr"/>
            <a:r>
              <a:rPr lang="en-US" dirty="0" err="1" smtClean="0">
                <a:solidFill>
                  <a:schemeClr val="bg2">
                    <a:lumMod val="10000"/>
                  </a:schemeClr>
                </a:solidFill>
                <a:latin typeface="Consolas" panose="020B0609020204030204" pitchFamily="49" charset="0"/>
                <a:cs typeface="Consolas" panose="020B0609020204030204" pitchFamily="49" charset="0"/>
              </a:rPr>
              <a:t>inPrivateBrowsingMode</a:t>
            </a:r>
            <a:endParaRPr lang="en-US" dirty="0">
              <a:solidFill>
                <a:schemeClr val="bg2">
                  <a:lumMod val="10000"/>
                </a:schemeClr>
              </a:solidFill>
              <a:latin typeface="Consolas" panose="020B0609020204030204" pitchFamily="49" charset="0"/>
              <a:cs typeface="Consolas" panose="020B0609020204030204" pitchFamily="49" charset="0"/>
            </a:endParaRPr>
          </a:p>
        </p:txBody>
      </p:sp>
      <p:sp>
        <p:nvSpPr>
          <p:cNvPr id="13" name="Rectangular Callout 12"/>
          <p:cNvSpPr/>
          <p:nvPr/>
        </p:nvSpPr>
        <p:spPr>
          <a:xfrm>
            <a:off x="228600" y="2209800"/>
            <a:ext cx="1643449" cy="609600"/>
          </a:xfrm>
          <a:prstGeom prst="wedgeRectCallout">
            <a:avLst>
              <a:gd name="adj1" fmla="val 79749"/>
              <a:gd name="adj2" fmla="val 151013"/>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solidFill>
                  <a:schemeClr val="bg2">
                    <a:lumMod val="10000"/>
                  </a:schemeClr>
                </a:solidFill>
                <a:latin typeface="Calibri" pitchFamily="34" charset="0"/>
              </a:rPr>
              <a:t>Always true in PBM</a:t>
            </a:r>
            <a:endParaRPr lang="en-US" dirty="0">
              <a:solidFill>
                <a:schemeClr val="bg2">
                  <a:lumMod val="10000"/>
                </a:schemeClr>
              </a:solidFill>
              <a:latin typeface="Consolas" pitchFamily="49" charset="0"/>
              <a:cs typeface="Consolas" pitchFamily="49" charset="0"/>
            </a:endParaRPr>
          </a:p>
        </p:txBody>
      </p:sp>
      <p:sp>
        <p:nvSpPr>
          <p:cNvPr id="15" name="Rectangular Callout 14"/>
          <p:cNvSpPr/>
          <p:nvPr/>
        </p:nvSpPr>
        <p:spPr>
          <a:xfrm>
            <a:off x="3048000" y="4609600"/>
            <a:ext cx="3048000" cy="685800"/>
          </a:xfrm>
          <a:prstGeom prst="wedgeRectCallout">
            <a:avLst>
              <a:gd name="adj1" fmla="val -56040"/>
              <a:gd name="adj2" fmla="val -133640"/>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solidFill>
                  <a:schemeClr val="bg2">
                    <a:lumMod val="10000"/>
                  </a:schemeClr>
                </a:solidFill>
                <a:latin typeface="Calibri" pitchFamily="34" charset="0"/>
              </a:rPr>
              <a:t>This code is dead in private mode…so no violation!</a:t>
            </a:r>
            <a:endParaRPr lang="en-US" dirty="0">
              <a:solidFill>
                <a:schemeClr val="bg2">
                  <a:lumMod val="10000"/>
                </a:schemeClr>
              </a:solidFill>
              <a:latin typeface="Calibri" pitchFamily="34" charset="0"/>
            </a:endParaRPr>
          </a:p>
        </p:txBody>
      </p:sp>
      <p:sp>
        <p:nvSpPr>
          <p:cNvPr id="6" name="Rounded Rectangle 5"/>
          <p:cNvSpPr/>
          <p:nvPr/>
        </p:nvSpPr>
        <p:spPr>
          <a:xfrm>
            <a:off x="3180515" y="3132438"/>
            <a:ext cx="2210467" cy="304800"/>
          </a:xfrm>
          <a:prstGeom prst="roundRect">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lIns="0" tIns="45720" rIns="0" bIns="45720" rtlCol="0" anchor="ctr"/>
          <a:lstStyle/>
          <a:p>
            <a:pPr algn="ctr"/>
            <a:r>
              <a:rPr lang="en-US" dirty="0" err="1" smtClean="0">
                <a:solidFill>
                  <a:schemeClr val="bg2">
                    <a:lumMod val="10000"/>
                  </a:schemeClr>
                </a:solidFill>
                <a:latin typeface="Consolas" panose="020B0609020204030204" pitchFamily="49" charset="0"/>
                <a:cs typeface="Consolas" panose="020B0609020204030204" pitchFamily="49" charset="0"/>
              </a:rPr>
              <a:t>getSettingsFile</a:t>
            </a:r>
            <a:r>
              <a:rPr lang="en-US" dirty="0" smtClean="0">
                <a:solidFill>
                  <a:schemeClr val="bg2">
                    <a:lumMod val="10000"/>
                  </a:schemeClr>
                </a:solidFill>
                <a:latin typeface="Consolas" panose="020B0609020204030204" pitchFamily="49" charset="0"/>
                <a:cs typeface="Consolas" panose="020B0609020204030204" pitchFamily="49" charset="0"/>
              </a:rPr>
              <a:t>()</a:t>
            </a:r>
            <a:endParaRPr lang="en-US" dirty="0">
              <a:solidFill>
                <a:schemeClr val="bg2">
                  <a:lumMod val="10000"/>
                </a:schemeClr>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B391FB5E-02AC-4740-B8E7-5C283DE11477}" type="slidenum">
              <a:rPr lang="en-US" smtClean="0"/>
              <a:t>10</a:t>
            </a:fld>
            <a:endParaRPr lang="en-US"/>
          </a:p>
        </p:txBody>
      </p:sp>
      <p:sp>
        <p:nvSpPr>
          <p:cNvPr id="17" name="Rectangle 16"/>
          <p:cNvSpPr/>
          <p:nvPr/>
        </p:nvSpPr>
        <p:spPr>
          <a:xfrm>
            <a:off x="0" y="0"/>
            <a:ext cx="9144000" cy="685800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Screen Shot 2013-05-04 at 8.54.44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413863"/>
            <a:ext cx="6248400" cy="1930400"/>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69563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50"/>
                                        <p:tgtEl>
                                          <p:spTgt spid="7"/>
                                        </p:tgtEl>
                                      </p:cBhvr>
                                    </p:animEffect>
                                    <p:set>
                                      <p:cBhvr>
                                        <p:cTn id="41" dur="1" fill="hold">
                                          <p:stCondLst>
                                            <p:cond delay="24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250"/>
                                        <p:tgtEl>
                                          <p:spTgt spid="11"/>
                                        </p:tgtEl>
                                      </p:cBhvr>
                                    </p:animEffect>
                                    <p:set>
                                      <p:cBhvr>
                                        <p:cTn id="44" dur="1" fill="hold">
                                          <p:stCondLst>
                                            <p:cond delay="249"/>
                                          </p:stCondLst>
                                        </p:cTn>
                                        <p:tgtEl>
                                          <p:spTgt spid="1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5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7" grpId="0" animBg="1"/>
      <p:bldP spid="7" grpId="1" animBg="1"/>
      <p:bldP spid="8" grpId="0" animBg="1"/>
      <p:bldP spid="11" grpId="0" animBg="1"/>
      <p:bldP spid="11" grpId="1" animBg="1"/>
      <p:bldP spid="12" grpId="0" animBg="1"/>
      <p:bldP spid="13" grpId="0" animBg="1"/>
      <p:bldP spid="15" grpId="0" animBg="1"/>
      <p:bldP spid="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bg1">
                    <a:lumMod val="50000"/>
                  </a:schemeClr>
                </a:solidFill>
              </a:rPr>
              <a:t>And another…</a:t>
            </a:r>
            <a:endParaRPr lang="en-US" dirty="0">
              <a:solidFill>
                <a:schemeClr val="bg1">
                  <a:lumMod val="50000"/>
                </a:schemeClr>
              </a:solidFill>
            </a:endParaRPr>
          </a:p>
        </p:txBody>
      </p:sp>
      <p:sp>
        <p:nvSpPr>
          <p:cNvPr id="7" name="Slide Number Placeholder 6"/>
          <p:cNvSpPr>
            <a:spLocks noGrp="1"/>
          </p:cNvSpPr>
          <p:nvPr>
            <p:ph type="sldNum" sz="quarter" idx="12"/>
          </p:nvPr>
        </p:nvSpPr>
        <p:spPr/>
        <p:txBody>
          <a:bodyPr/>
          <a:lstStyle/>
          <a:p>
            <a:fld id="{B391FB5E-02AC-4740-B8E7-5C283DE11477}" type="slidenum">
              <a:rPr lang="en-US" smtClean="0"/>
              <a:t>11</a:t>
            </a:fld>
            <a:endParaRPr lang="en-US"/>
          </a:p>
        </p:txBody>
      </p:sp>
    </p:spTree>
    <p:extLst>
      <p:ext uri="{BB962C8B-B14F-4D97-AF65-F5344CB8AC3E}">
        <p14:creationId xmlns:p14="http://schemas.microsoft.com/office/powerpoint/2010/main" val="2342531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does this </a:t>
            </a:r>
            <a:r>
              <a:rPr lang="en-US" dirty="0" err="1" smtClean="0"/>
              <a:t>jQuery</a:t>
            </a:r>
            <a:r>
              <a:rPr lang="en-US" dirty="0" smtClean="0"/>
              <a:t> code do?</a:t>
            </a:r>
            <a:endParaRPr lang="en-US" dirty="0"/>
          </a:p>
        </p:txBody>
      </p:sp>
      <p:sp>
        <p:nvSpPr>
          <p:cNvPr id="6" name="TextBox 5"/>
          <p:cNvSpPr txBox="1"/>
          <p:nvPr/>
        </p:nvSpPr>
        <p:spPr>
          <a:xfrm>
            <a:off x="1447799" y="3248854"/>
            <a:ext cx="6248400" cy="523220"/>
          </a:xfrm>
          <a:prstGeom prst="rect">
            <a:avLst/>
          </a:prstGeom>
          <a:noFill/>
        </p:spPr>
        <p:txBody>
          <a:bodyPr wrap="square" rtlCol="0">
            <a:spAutoFit/>
          </a:bodyPr>
          <a:lstStyle/>
          <a:p>
            <a:pPr algn="ctr"/>
            <a:r>
              <a:rPr lang="en-US" sz="2800" dirty="0" smtClean="0">
                <a:latin typeface="Consolas" pitchFamily="49" charset="0"/>
                <a:cs typeface="Consolas" pitchFamily="49" charset="0"/>
              </a:rPr>
              <a:t>$(“.tweet span”).next().html()</a:t>
            </a:r>
            <a:endParaRPr lang="en-US" sz="2800" dirty="0">
              <a:latin typeface="Consolas" pitchFamily="49" charset="0"/>
              <a:cs typeface="Consolas" pitchFamily="49" charset="0"/>
            </a:endParaRPr>
          </a:p>
        </p:txBody>
      </p:sp>
      <p:sp>
        <p:nvSpPr>
          <p:cNvPr id="7" name="TextBox 6"/>
          <p:cNvSpPr txBox="1"/>
          <p:nvPr/>
        </p:nvSpPr>
        <p:spPr>
          <a:xfrm>
            <a:off x="1830704" y="4996218"/>
            <a:ext cx="5482590" cy="584775"/>
          </a:xfrm>
          <a:prstGeom prst="rect">
            <a:avLst/>
          </a:prstGeom>
          <a:noFill/>
        </p:spPr>
        <p:txBody>
          <a:bodyPr wrap="none" rtlCol="0">
            <a:spAutoFit/>
          </a:bodyPr>
          <a:lstStyle/>
          <a:p>
            <a:pPr algn="ctr"/>
            <a:r>
              <a:rPr lang="en-US" sz="3200" dirty="0" smtClean="0"/>
              <a:t>Depends on the shape of the page!</a:t>
            </a:r>
            <a:endParaRPr lang="en-US" sz="3200" dirty="0"/>
          </a:p>
        </p:txBody>
      </p:sp>
      <p:sp>
        <p:nvSpPr>
          <p:cNvPr id="5" name="Slide Number Placeholder 20"/>
          <p:cNvSpPr>
            <a:spLocks noGrp="1"/>
          </p:cNvSpPr>
          <p:nvPr>
            <p:ph type="sldNum" sz="quarter" idx="12"/>
          </p:nvPr>
        </p:nvSpPr>
        <p:spPr>
          <a:xfrm>
            <a:off x="6553200" y="6356350"/>
            <a:ext cx="2133600" cy="365125"/>
          </a:xfrm>
        </p:spPr>
        <p:txBody>
          <a:bodyPr/>
          <a:lstStyle/>
          <a:p>
            <a:fld id="{B391FB5E-02AC-4740-B8E7-5C283DE11477}" type="slidenum">
              <a:rPr lang="en-US" smtClean="0"/>
              <a:t>12</a:t>
            </a:fld>
            <a:endParaRPr lang="en-US"/>
          </a:p>
        </p:txBody>
      </p:sp>
    </p:spTree>
    <p:extLst>
      <p:ext uri="{BB962C8B-B14F-4D97-AF65-F5344CB8AC3E}">
        <p14:creationId xmlns:p14="http://schemas.microsoft.com/office/powerpoint/2010/main" val="370682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going on here?</a:t>
            </a:r>
            <a:endParaRPr lang="en-US" dirty="0"/>
          </a:p>
        </p:txBody>
      </p:sp>
      <p:sp>
        <p:nvSpPr>
          <p:cNvPr id="13" name="Line Callout 3 12"/>
          <p:cNvSpPr/>
          <p:nvPr/>
        </p:nvSpPr>
        <p:spPr>
          <a:xfrm>
            <a:off x="953482" y="2289976"/>
            <a:ext cx="3276601" cy="762000"/>
          </a:xfrm>
          <a:prstGeom prst="borderCallout3">
            <a:avLst>
              <a:gd name="adj1" fmla="val 18750"/>
              <a:gd name="adj2" fmla="val -45"/>
              <a:gd name="adj3" fmla="val 18750"/>
              <a:gd name="adj4" fmla="val -11262"/>
              <a:gd name="adj5" fmla="val 101081"/>
              <a:gd name="adj6" fmla="val -11442"/>
              <a:gd name="adj7" fmla="val 153499"/>
              <a:gd name="adj8" fmla="val 17565"/>
            </a:avLst>
          </a:prstGeom>
          <a:gradFill rotWithShape="1">
            <a:gsLst>
              <a:gs pos="0">
                <a:srgbClr val="F79646">
                  <a:tint val="50000"/>
                  <a:satMod val="300000"/>
                  <a:lumMod val="72000"/>
                  <a:lumOff val="28000"/>
                </a:srgbClr>
              </a:gs>
              <a:gs pos="35000">
                <a:srgbClr val="F79646">
                  <a:tint val="37000"/>
                  <a:satMod val="300000"/>
                  <a:lumMod val="66000"/>
                  <a:lumOff val="34000"/>
                </a:srgbClr>
              </a:gs>
              <a:gs pos="100000">
                <a:srgbClr val="F79646">
                  <a:tint val="15000"/>
                  <a:satMod val="350000"/>
                  <a:lumMod val="37000"/>
                  <a:lumOff val="63000"/>
                </a:srgbClr>
              </a:gs>
            </a:gsLst>
            <a:lin ang="16200000" scaled="1"/>
          </a:gradFill>
          <a:ln w="2857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noProof="0" dirty="0" smtClean="0">
                <a:ln>
                  <a:noFill/>
                </a:ln>
                <a:solidFill>
                  <a:prstClr val="black"/>
                </a:solidFill>
                <a:effectLst/>
                <a:uLnTx/>
                <a:uFillTx/>
              </a:rPr>
              <a:t>Query: Selects some nodes in the page</a:t>
            </a:r>
          </a:p>
        </p:txBody>
      </p:sp>
      <p:sp>
        <p:nvSpPr>
          <p:cNvPr id="14" name="Line Callout 3 13"/>
          <p:cNvSpPr/>
          <p:nvPr/>
        </p:nvSpPr>
        <p:spPr>
          <a:xfrm>
            <a:off x="2695890" y="4114800"/>
            <a:ext cx="3760967" cy="990600"/>
          </a:xfrm>
          <a:prstGeom prst="borderCallout3">
            <a:avLst>
              <a:gd name="adj1" fmla="val 29617"/>
              <a:gd name="adj2" fmla="val 100126"/>
              <a:gd name="adj3" fmla="val 29790"/>
              <a:gd name="adj4" fmla="val 117662"/>
              <a:gd name="adj5" fmla="val -10765"/>
              <a:gd name="adj6" fmla="val 117644"/>
              <a:gd name="adj7" fmla="val -38727"/>
              <a:gd name="adj8" fmla="val 72182"/>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2857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noProof="0" dirty="0" smtClean="0">
                <a:ln>
                  <a:noFill/>
                </a:ln>
                <a:solidFill>
                  <a:prstClr val="black"/>
                </a:solidFill>
                <a:effectLst/>
                <a:uLnTx/>
                <a:uFillTx/>
              </a:rPr>
              <a:t>Navigate: Move to new nodes, relative to existing ones</a:t>
            </a:r>
          </a:p>
        </p:txBody>
      </p:sp>
      <p:sp>
        <p:nvSpPr>
          <p:cNvPr id="15" name="Line Callout 3 14"/>
          <p:cNvSpPr/>
          <p:nvPr/>
        </p:nvSpPr>
        <p:spPr>
          <a:xfrm flipH="1">
            <a:off x="4987200" y="2286000"/>
            <a:ext cx="3298056" cy="762000"/>
          </a:xfrm>
          <a:prstGeom prst="borderCallout3">
            <a:avLst>
              <a:gd name="adj1" fmla="val 18750"/>
              <a:gd name="adj2" fmla="val 6"/>
              <a:gd name="adj3" fmla="val 18750"/>
              <a:gd name="adj4" fmla="val -16667"/>
              <a:gd name="adj5" fmla="val 128181"/>
              <a:gd name="adj6" fmla="val -15910"/>
              <a:gd name="adj7" fmla="val 156841"/>
              <a:gd name="adj8" fmla="val 24423"/>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2857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noProof="0" dirty="0" smtClean="0">
                <a:ln>
                  <a:noFill/>
                </a:ln>
                <a:solidFill>
                  <a:prstClr val="black"/>
                </a:solidFill>
                <a:effectLst/>
                <a:uLnTx/>
                <a:uFillTx/>
              </a:rPr>
              <a:t>Manipulate: Retrieve or modify data from node(s)</a:t>
            </a:r>
          </a:p>
        </p:txBody>
      </p:sp>
      <p:sp>
        <p:nvSpPr>
          <p:cNvPr id="16" name="Rectangle 15"/>
          <p:cNvSpPr/>
          <p:nvPr/>
        </p:nvSpPr>
        <p:spPr>
          <a:xfrm>
            <a:off x="1522437" y="3352800"/>
            <a:ext cx="3200400" cy="381000"/>
          </a:xfrm>
          <a:prstGeom prst="rect">
            <a:avLst/>
          </a:prstGeom>
          <a:gradFill>
            <a:gsLst>
              <a:gs pos="0">
                <a:srgbClr val="F79646">
                  <a:lumMod val="60000"/>
                  <a:lumOff val="40000"/>
                </a:srgbClr>
              </a:gs>
              <a:gs pos="67000">
                <a:srgbClr val="E8D2A7"/>
              </a:gs>
              <a:gs pos="100000">
                <a:srgbClr val="9BBB59">
                  <a:lumMod val="40000"/>
                  <a:lumOff val="60000"/>
                </a:srgbClr>
              </a:gs>
            </a:gsLst>
            <a:lin ang="0" scaled="0"/>
          </a:gradFill>
          <a:ln w="25400" cap="flat" cmpd="sng" algn="ctr">
            <a:solidFill>
              <a:srgbClr val="F7964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7" name="Rectangle 16"/>
          <p:cNvSpPr/>
          <p:nvPr/>
        </p:nvSpPr>
        <p:spPr>
          <a:xfrm>
            <a:off x="4799037" y="3349033"/>
            <a:ext cx="1295400" cy="381000"/>
          </a:xfrm>
          <a:prstGeom prst="rect">
            <a:avLst/>
          </a:prstGeom>
          <a:solidFill>
            <a:srgbClr val="C3D69B"/>
          </a:solidFill>
          <a:ln w="25400" cap="flat" cmpd="sng" algn="ctr">
            <a:solidFill>
              <a:srgbClr val="9BBB5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8" name="Rectangle 17"/>
          <p:cNvSpPr/>
          <p:nvPr/>
        </p:nvSpPr>
        <p:spPr>
          <a:xfrm>
            <a:off x="6170637" y="3352800"/>
            <a:ext cx="1295400" cy="381000"/>
          </a:xfrm>
          <a:prstGeom prst="rect">
            <a:avLst/>
          </a:prstGeom>
          <a:gradFill>
            <a:gsLst>
              <a:gs pos="0">
                <a:srgbClr val="9BBB59">
                  <a:lumMod val="40000"/>
                  <a:lumOff val="60000"/>
                </a:srgbClr>
              </a:gs>
              <a:gs pos="40000">
                <a:srgbClr val="4F81BD">
                  <a:lumMod val="60000"/>
                  <a:lumOff val="40000"/>
                </a:srgbClr>
              </a:gs>
            </a:gsLst>
            <a:lin ang="0" scaled="0"/>
          </a:gra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19" name="TextBox 18"/>
          <p:cNvSpPr txBox="1"/>
          <p:nvPr/>
        </p:nvSpPr>
        <p:spPr>
          <a:xfrm>
            <a:off x="1446236" y="3248854"/>
            <a:ext cx="6248400" cy="523220"/>
          </a:xfrm>
          <a:prstGeom prst="rect">
            <a:avLst/>
          </a:prstGeom>
          <a:noFill/>
        </p:spPr>
        <p:txBody>
          <a:bodyPr wrap="square" rtlCol="0">
            <a:spAutoFit/>
          </a:bodyPr>
          <a:lstStyle/>
          <a:p>
            <a:pPr algn="ctr" defTabSz="914400"/>
            <a:r>
              <a:rPr lang="en-US" sz="2800" dirty="0" smtClean="0">
                <a:solidFill>
                  <a:prstClr val="black"/>
                </a:solidFill>
                <a:latin typeface="Consolas" pitchFamily="49" charset="0"/>
                <a:cs typeface="Consolas" pitchFamily="49" charset="0"/>
              </a:rPr>
              <a:t>$(“.tweet span”).next().html()</a:t>
            </a:r>
            <a:endParaRPr lang="en-US" sz="2800" dirty="0">
              <a:solidFill>
                <a:prstClr val="black"/>
              </a:solidFill>
              <a:latin typeface="Consolas" pitchFamily="49" charset="0"/>
              <a:cs typeface="Consolas" pitchFamily="49" charset="0"/>
            </a:endParaRPr>
          </a:p>
        </p:txBody>
      </p:sp>
      <p:sp>
        <p:nvSpPr>
          <p:cNvPr id="20" name="TextBox 19"/>
          <p:cNvSpPr txBox="1"/>
          <p:nvPr/>
        </p:nvSpPr>
        <p:spPr>
          <a:xfrm>
            <a:off x="1437288" y="3249588"/>
            <a:ext cx="3527059" cy="523220"/>
          </a:xfrm>
          <a:prstGeom prst="rect">
            <a:avLst/>
          </a:prstGeom>
          <a:noFill/>
        </p:spPr>
        <p:txBody>
          <a:bodyPr wrap="square" rtlCol="0">
            <a:spAutoFit/>
          </a:bodyPr>
          <a:lstStyle/>
          <a:p>
            <a:pPr algn="ctr"/>
            <a:r>
              <a:rPr lang="en-US" sz="2800" dirty="0" smtClean="0">
                <a:latin typeface="Consolas" pitchFamily="49" charset="0"/>
                <a:cs typeface="Consolas" pitchFamily="49" charset="0"/>
              </a:rPr>
              <a:t>$(“.tweet span</a:t>
            </a:r>
            <a:r>
              <a:rPr lang="en-US" sz="2800" dirty="0" smtClean="0">
                <a:latin typeface="Consolas" pitchFamily="49" charset="0"/>
                <a:cs typeface="Consolas" pitchFamily="49" charset="0"/>
              </a:rPr>
              <a:t>”)</a:t>
            </a:r>
            <a:endParaRPr lang="en-US" sz="2800" dirty="0">
              <a:latin typeface="Consolas" pitchFamily="49" charset="0"/>
              <a:cs typeface="Consolas" pitchFamily="49" charset="0"/>
            </a:endParaRPr>
          </a:p>
        </p:txBody>
      </p:sp>
      <p:sp>
        <p:nvSpPr>
          <p:cNvPr id="21" name="TextBox 20"/>
          <p:cNvSpPr txBox="1"/>
          <p:nvPr/>
        </p:nvSpPr>
        <p:spPr>
          <a:xfrm>
            <a:off x="5994597" y="3249587"/>
            <a:ext cx="1645399" cy="523221"/>
          </a:xfrm>
          <a:prstGeom prst="rect">
            <a:avLst/>
          </a:prstGeom>
          <a:noFill/>
        </p:spPr>
        <p:txBody>
          <a:bodyPr wrap="square" rtlCol="0">
            <a:spAutoFit/>
          </a:bodyPr>
          <a:lstStyle/>
          <a:p>
            <a:pPr algn="ctr"/>
            <a:r>
              <a:rPr lang="en-US" sz="2800" dirty="0" smtClean="0">
                <a:latin typeface="Consolas" pitchFamily="49" charset="0"/>
                <a:cs typeface="Consolas" pitchFamily="49" charset="0"/>
              </a:rPr>
              <a:t>.</a:t>
            </a:r>
            <a:r>
              <a:rPr lang="en-US" sz="2800" dirty="0" smtClean="0">
                <a:latin typeface="Consolas" pitchFamily="49" charset="0"/>
                <a:cs typeface="Consolas" pitchFamily="49" charset="0"/>
              </a:rPr>
              <a:t>html()</a:t>
            </a:r>
            <a:endParaRPr lang="en-US" sz="2800" dirty="0">
              <a:latin typeface="Consolas" pitchFamily="49" charset="0"/>
              <a:cs typeface="Consolas" pitchFamily="49" charset="0"/>
            </a:endParaRPr>
          </a:p>
        </p:txBody>
      </p:sp>
      <p:sp>
        <p:nvSpPr>
          <p:cNvPr id="22" name="TextBox 21"/>
          <p:cNvSpPr txBox="1"/>
          <p:nvPr/>
        </p:nvSpPr>
        <p:spPr>
          <a:xfrm>
            <a:off x="4642187" y="3249588"/>
            <a:ext cx="1613017" cy="523220"/>
          </a:xfrm>
          <a:prstGeom prst="rect">
            <a:avLst/>
          </a:prstGeom>
          <a:noFill/>
        </p:spPr>
        <p:txBody>
          <a:bodyPr wrap="square" rtlCol="0">
            <a:spAutoFit/>
          </a:bodyPr>
          <a:lstStyle/>
          <a:p>
            <a:pPr algn="ctr"/>
            <a:r>
              <a:rPr lang="en-US" sz="2800" dirty="0" smtClean="0">
                <a:latin typeface="Consolas" pitchFamily="49" charset="0"/>
                <a:cs typeface="Consolas" pitchFamily="49" charset="0"/>
              </a:rPr>
              <a:t>.next()</a:t>
            </a:r>
            <a:endParaRPr lang="en-US" sz="2800" dirty="0">
              <a:latin typeface="Consolas" pitchFamily="49" charset="0"/>
              <a:cs typeface="Consolas" pitchFamily="49" charset="0"/>
            </a:endParaRPr>
          </a:p>
        </p:txBody>
      </p:sp>
      <p:sp>
        <p:nvSpPr>
          <p:cNvPr id="23" name="Slide Number Placeholder 20"/>
          <p:cNvSpPr>
            <a:spLocks noGrp="1"/>
          </p:cNvSpPr>
          <p:nvPr>
            <p:ph type="sldNum" sz="quarter" idx="12"/>
          </p:nvPr>
        </p:nvSpPr>
        <p:spPr>
          <a:xfrm>
            <a:off x="6553200" y="6356350"/>
            <a:ext cx="2133600" cy="365125"/>
          </a:xfrm>
        </p:spPr>
        <p:txBody>
          <a:bodyPr/>
          <a:lstStyle/>
          <a:p>
            <a:fld id="{B391FB5E-02AC-4740-B8E7-5C283DE11477}" type="slidenum">
              <a:rPr lang="en-US" smtClean="0"/>
              <a:t>13</a:t>
            </a:fld>
            <a:endParaRPr lang="en-US"/>
          </a:p>
        </p:txBody>
      </p:sp>
    </p:spTree>
    <p:extLst>
      <p:ext uri="{BB962C8B-B14F-4D97-AF65-F5344CB8AC3E}">
        <p14:creationId xmlns:p14="http://schemas.microsoft.com/office/powerpoint/2010/main" val="6749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50" fill="hold"/>
                                        <p:tgtEl>
                                          <p:spTgt spid="16"/>
                                        </p:tgtEl>
                                        <p:attrNameLst>
                                          <p:attrName>ppt_x</p:attrName>
                                        </p:attrNameLst>
                                      </p:cBhvr>
                                      <p:tavLst>
                                        <p:tav tm="0">
                                          <p:val>
                                            <p:strVal val="#ppt_x"/>
                                          </p:val>
                                        </p:tav>
                                        <p:tav tm="100000">
                                          <p:val>
                                            <p:strVal val="#ppt_x"/>
                                          </p:val>
                                        </p:tav>
                                      </p:tavLst>
                                    </p:anim>
                                    <p:anim calcmode="lin" valueType="num">
                                      <p:cBhvr additive="base">
                                        <p:cTn id="8" dur="25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250" fill="hold"/>
                                        <p:tgtEl>
                                          <p:spTgt spid="13"/>
                                        </p:tgtEl>
                                        <p:attrNameLst>
                                          <p:attrName>ppt_x</p:attrName>
                                        </p:attrNameLst>
                                      </p:cBhvr>
                                      <p:tavLst>
                                        <p:tav tm="0">
                                          <p:val>
                                            <p:strVal val="#ppt_x"/>
                                          </p:val>
                                        </p:tav>
                                        <p:tav tm="100000">
                                          <p:val>
                                            <p:strVal val="#ppt_x"/>
                                          </p:val>
                                        </p:tav>
                                      </p:tavLst>
                                    </p:anim>
                                    <p:anim calcmode="lin" valueType="num">
                                      <p:cBhvr additive="base">
                                        <p:cTn id="12" dur="250" fill="hold"/>
                                        <p:tgtEl>
                                          <p:spTgt spid="13"/>
                                        </p:tgtEl>
                                        <p:attrNameLst>
                                          <p:attrName>ppt_y</p:attrName>
                                        </p:attrNameLst>
                                      </p:cBhvr>
                                      <p:tavLst>
                                        <p:tav tm="0">
                                          <p:val>
                                            <p:strVal val="0-#ppt_h/2"/>
                                          </p:val>
                                        </p:tav>
                                        <p:tav tm="100000">
                                          <p:val>
                                            <p:strVal val="#ppt_y"/>
                                          </p:val>
                                        </p:tav>
                                      </p:tavLst>
                                    </p:anim>
                                  </p:childTnLst>
                                </p:cTn>
                              </p:par>
                              <p:par>
                                <p:cTn id="13" presetID="10" presetClass="exit" presetSubtype="0" fill="hold" grpId="0" nodeType="withEffect">
                                  <p:stCondLst>
                                    <p:cond delay="100"/>
                                  </p:stCondLst>
                                  <p:childTnLst>
                                    <p:animEffect transition="out" filter="fade">
                                      <p:cBhvr>
                                        <p:cTn id="14" dur="250"/>
                                        <p:tgtEl>
                                          <p:spTgt spid="20"/>
                                        </p:tgtEl>
                                      </p:cBhvr>
                                    </p:animEffect>
                                    <p:set>
                                      <p:cBhvr>
                                        <p:cTn id="15" dur="1" fill="hold">
                                          <p:stCondLst>
                                            <p:cond delay="249"/>
                                          </p:stCondLst>
                                        </p:cTn>
                                        <p:tgtEl>
                                          <p:spTgt spid="2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250" fill="hold"/>
                                        <p:tgtEl>
                                          <p:spTgt spid="17"/>
                                        </p:tgtEl>
                                        <p:attrNameLst>
                                          <p:attrName>ppt_x</p:attrName>
                                        </p:attrNameLst>
                                      </p:cBhvr>
                                      <p:tavLst>
                                        <p:tav tm="0">
                                          <p:val>
                                            <p:strVal val="#ppt_x"/>
                                          </p:val>
                                        </p:tav>
                                        <p:tav tm="100000">
                                          <p:val>
                                            <p:strVal val="#ppt_x"/>
                                          </p:val>
                                        </p:tav>
                                      </p:tavLst>
                                    </p:anim>
                                    <p:anim calcmode="lin" valueType="num">
                                      <p:cBhvr additive="base">
                                        <p:cTn id="21" dur="250" fill="hold"/>
                                        <p:tgtEl>
                                          <p:spTgt spid="17"/>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250" fill="hold"/>
                                        <p:tgtEl>
                                          <p:spTgt spid="14"/>
                                        </p:tgtEl>
                                        <p:attrNameLst>
                                          <p:attrName>ppt_x</p:attrName>
                                        </p:attrNameLst>
                                      </p:cBhvr>
                                      <p:tavLst>
                                        <p:tav tm="0">
                                          <p:val>
                                            <p:strVal val="#ppt_x"/>
                                          </p:val>
                                        </p:tav>
                                        <p:tav tm="100000">
                                          <p:val>
                                            <p:strVal val="#ppt_x"/>
                                          </p:val>
                                        </p:tav>
                                      </p:tavLst>
                                    </p:anim>
                                    <p:anim calcmode="lin" valueType="num">
                                      <p:cBhvr additive="base">
                                        <p:cTn id="25" dur="250" fill="hold"/>
                                        <p:tgtEl>
                                          <p:spTgt spid="14"/>
                                        </p:tgtEl>
                                        <p:attrNameLst>
                                          <p:attrName>ppt_y</p:attrName>
                                        </p:attrNameLst>
                                      </p:cBhvr>
                                      <p:tavLst>
                                        <p:tav tm="0">
                                          <p:val>
                                            <p:strVal val="1+#ppt_h/2"/>
                                          </p:val>
                                        </p:tav>
                                        <p:tav tm="100000">
                                          <p:val>
                                            <p:strVal val="#ppt_y"/>
                                          </p:val>
                                        </p:tav>
                                      </p:tavLst>
                                    </p:anim>
                                  </p:childTnLst>
                                </p:cTn>
                              </p:par>
                              <p:par>
                                <p:cTn id="26" presetID="10" presetClass="exit" presetSubtype="0" fill="hold" grpId="0" nodeType="withEffect">
                                  <p:stCondLst>
                                    <p:cond delay="100"/>
                                  </p:stCondLst>
                                  <p:childTnLst>
                                    <p:animEffect transition="out" filter="fade">
                                      <p:cBhvr>
                                        <p:cTn id="27" dur="250"/>
                                        <p:tgtEl>
                                          <p:spTgt spid="22"/>
                                        </p:tgtEl>
                                      </p:cBhvr>
                                    </p:animEffect>
                                    <p:set>
                                      <p:cBhvr>
                                        <p:cTn id="28" dur="1" fill="hold">
                                          <p:stCondLst>
                                            <p:cond delay="24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250" fill="hold"/>
                                        <p:tgtEl>
                                          <p:spTgt spid="18"/>
                                        </p:tgtEl>
                                        <p:attrNameLst>
                                          <p:attrName>ppt_x</p:attrName>
                                        </p:attrNameLst>
                                      </p:cBhvr>
                                      <p:tavLst>
                                        <p:tav tm="0">
                                          <p:val>
                                            <p:strVal val="#ppt_x"/>
                                          </p:val>
                                        </p:tav>
                                        <p:tav tm="100000">
                                          <p:val>
                                            <p:strVal val="#ppt_x"/>
                                          </p:val>
                                        </p:tav>
                                      </p:tavLst>
                                    </p:anim>
                                    <p:anim calcmode="lin" valueType="num">
                                      <p:cBhvr additive="base">
                                        <p:cTn id="34" dur="250" fill="hold"/>
                                        <p:tgtEl>
                                          <p:spTgt spid="18"/>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250" fill="hold"/>
                                        <p:tgtEl>
                                          <p:spTgt spid="15"/>
                                        </p:tgtEl>
                                        <p:attrNameLst>
                                          <p:attrName>ppt_x</p:attrName>
                                        </p:attrNameLst>
                                      </p:cBhvr>
                                      <p:tavLst>
                                        <p:tav tm="0">
                                          <p:val>
                                            <p:strVal val="#ppt_x"/>
                                          </p:val>
                                        </p:tav>
                                        <p:tav tm="100000">
                                          <p:val>
                                            <p:strVal val="#ppt_x"/>
                                          </p:val>
                                        </p:tav>
                                      </p:tavLst>
                                    </p:anim>
                                    <p:anim calcmode="lin" valueType="num">
                                      <p:cBhvr additive="base">
                                        <p:cTn id="38" dur="250" fill="hold"/>
                                        <p:tgtEl>
                                          <p:spTgt spid="15"/>
                                        </p:tgtEl>
                                        <p:attrNameLst>
                                          <p:attrName>ppt_y</p:attrName>
                                        </p:attrNameLst>
                                      </p:cBhvr>
                                      <p:tavLst>
                                        <p:tav tm="0">
                                          <p:val>
                                            <p:strVal val="0-#ppt_h/2"/>
                                          </p:val>
                                        </p:tav>
                                        <p:tav tm="100000">
                                          <p:val>
                                            <p:strVal val="#ppt_y"/>
                                          </p:val>
                                        </p:tav>
                                      </p:tavLst>
                                    </p:anim>
                                  </p:childTnLst>
                                </p:cTn>
                              </p:par>
                              <p:par>
                                <p:cTn id="39" presetID="10" presetClass="exit" presetSubtype="0" fill="hold" grpId="0" nodeType="withEffect">
                                  <p:stCondLst>
                                    <p:cond delay="100"/>
                                  </p:stCondLst>
                                  <p:childTnLst>
                                    <p:animEffect transition="out" filter="fade">
                                      <p:cBhvr>
                                        <p:cTn id="40" dur="250"/>
                                        <p:tgtEl>
                                          <p:spTgt spid="21"/>
                                        </p:tgtEl>
                                      </p:cBhvr>
                                    </p:animEffect>
                                    <p:set>
                                      <p:cBhvr>
                                        <p:cTn id="41" dur="1" fill="hold">
                                          <p:stCondLst>
                                            <p:cond delay="24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915690" y="2880102"/>
            <a:ext cx="304800" cy="381000"/>
          </a:xfrm>
          <a:prstGeom prst="rect">
            <a:avLst/>
          </a:prstGeom>
          <a:solidFill>
            <a:srgbClr val="C3D6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p:cNvSpPr/>
          <p:nvPr/>
        </p:nvSpPr>
        <p:spPr>
          <a:xfrm>
            <a:off x="909232" y="2286000"/>
            <a:ext cx="304800" cy="381000"/>
          </a:xfrm>
          <a:prstGeom prst="rect">
            <a:avLst/>
          </a:prstGeom>
          <a:solidFill>
            <a:srgbClr val="C3D6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p:cNvSpPr/>
          <p:nvPr/>
        </p:nvSpPr>
        <p:spPr>
          <a:xfrm>
            <a:off x="3795792" y="2262753"/>
            <a:ext cx="304800" cy="381000"/>
          </a:xfrm>
          <a:prstGeom prst="rect">
            <a:avLst/>
          </a:prstGeom>
          <a:solidFill>
            <a:srgbClr val="C3D6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p:cNvSpPr/>
          <p:nvPr/>
        </p:nvSpPr>
        <p:spPr>
          <a:xfrm>
            <a:off x="3800958" y="2856209"/>
            <a:ext cx="304800" cy="381000"/>
          </a:xfrm>
          <a:prstGeom prst="rect">
            <a:avLst/>
          </a:prstGeom>
          <a:solidFill>
            <a:srgbClr val="C3D6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p:cNvSpPr/>
          <p:nvPr/>
        </p:nvSpPr>
        <p:spPr>
          <a:xfrm>
            <a:off x="1214032" y="2880102"/>
            <a:ext cx="1295400" cy="381000"/>
          </a:xfrm>
          <a:prstGeom prst="rect">
            <a:avLst/>
          </a:prstGeom>
          <a:solidFill>
            <a:srgbClr val="C3D69B"/>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p:cNvSpPr/>
          <p:nvPr/>
        </p:nvSpPr>
        <p:spPr>
          <a:xfrm>
            <a:off x="1601490" y="3458706"/>
            <a:ext cx="685800" cy="381000"/>
          </a:xfrm>
          <a:prstGeom prst="rect">
            <a:avLst/>
          </a:prstGeom>
          <a:gradFill>
            <a:gsLst>
              <a:gs pos="0">
                <a:schemeClr val="accent6">
                  <a:lumMod val="60000"/>
                  <a:lumOff val="40000"/>
                </a:schemeClr>
              </a:gs>
              <a:gs pos="67000">
                <a:srgbClr val="E8D2A7"/>
              </a:gs>
              <a:gs pos="100000">
                <a:schemeClr val="accent3">
                  <a:lumMod val="40000"/>
                  <a:lumOff val="60000"/>
                </a:schemeClr>
              </a:gs>
            </a:gsLst>
            <a:lin ang="0" scaled="0"/>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1220490" y="2286000"/>
            <a:ext cx="1295400" cy="381000"/>
          </a:xfrm>
          <a:prstGeom prst="rect">
            <a:avLst/>
          </a:prstGeom>
          <a:gradFill>
            <a:gsLst>
              <a:gs pos="0">
                <a:schemeClr val="accent3">
                  <a:lumMod val="40000"/>
                  <a:lumOff val="60000"/>
                </a:schemeClr>
              </a:gs>
              <a:gs pos="40000">
                <a:schemeClr val="accent1">
                  <a:lumMod val="60000"/>
                  <a:lumOff val="40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How to catch these errors?</a:t>
            </a:r>
            <a:endParaRPr lang="en-US" dirty="0"/>
          </a:p>
        </p:txBody>
      </p:sp>
      <p:sp>
        <p:nvSpPr>
          <p:cNvPr id="18" name="TextBox 17"/>
          <p:cNvSpPr txBox="1"/>
          <p:nvPr/>
        </p:nvSpPr>
        <p:spPr>
          <a:xfrm>
            <a:off x="1461904" y="5105400"/>
            <a:ext cx="6032037" cy="1077218"/>
          </a:xfrm>
          <a:prstGeom prst="rect">
            <a:avLst/>
          </a:prstGeom>
          <a:noFill/>
        </p:spPr>
        <p:txBody>
          <a:bodyPr wrap="none" rtlCol="0">
            <a:spAutoFit/>
          </a:bodyPr>
          <a:lstStyle/>
          <a:p>
            <a:pPr algn="ctr"/>
            <a:r>
              <a:rPr lang="en-US" sz="3200" dirty="0" smtClean="0"/>
              <a:t>Need more than just simple types:</a:t>
            </a:r>
          </a:p>
          <a:p>
            <a:pPr algn="ctr"/>
            <a:r>
              <a:rPr lang="en-US" sz="3200" dirty="0" smtClean="0"/>
              <a:t>Need to track </a:t>
            </a:r>
            <a:r>
              <a:rPr lang="en-US" sz="3200" b="1" i="1" dirty="0" smtClean="0"/>
              <a:t>sizes</a:t>
            </a:r>
            <a:endParaRPr lang="en-US" sz="3200" b="1" dirty="0" smtClean="0"/>
          </a:p>
        </p:txBody>
      </p:sp>
      <p:sp>
        <p:nvSpPr>
          <p:cNvPr id="19" name="Slide Number Placeholder 20"/>
          <p:cNvSpPr>
            <a:spLocks noGrp="1"/>
          </p:cNvSpPr>
          <p:nvPr>
            <p:ph type="sldNum" sz="quarter" idx="12"/>
          </p:nvPr>
        </p:nvSpPr>
        <p:spPr>
          <a:xfrm>
            <a:off x="6553200" y="6356350"/>
            <a:ext cx="2133600" cy="365125"/>
          </a:xfrm>
        </p:spPr>
        <p:txBody>
          <a:bodyPr/>
          <a:lstStyle/>
          <a:p>
            <a:fld id="{B391FB5E-02AC-4740-B8E7-5C283DE11477}" type="slidenum">
              <a:rPr lang="en-US" smtClean="0"/>
              <a:t>14</a:t>
            </a:fld>
            <a:endParaRPr lang="en-US"/>
          </a:p>
        </p:txBody>
      </p:sp>
      <p:sp>
        <p:nvSpPr>
          <p:cNvPr id="3" name="Content Placeholder 2"/>
          <p:cNvSpPr>
            <a:spLocks noGrp="1"/>
          </p:cNvSpPr>
          <p:nvPr>
            <p:ph idx="1"/>
          </p:nvPr>
        </p:nvSpPr>
        <p:spPr/>
        <p:txBody>
          <a:bodyPr/>
          <a:lstStyle/>
          <a:p>
            <a:pPr marL="0" indent="0">
              <a:buNone/>
            </a:pPr>
            <a:r>
              <a:rPr lang="en-US" dirty="0" smtClean="0"/>
              <a:t>Working backwards:</a:t>
            </a:r>
          </a:p>
          <a:p>
            <a:r>
              <a:rPr lang="en-US" dirty="0"/>
              <a:t> </a:t>
            </a:r>
            <a:r>
              <a:rPr lang="en-US" sz="2800" dirty="0" smtClean="0">
                <a:solidFill>
                  <a:schemeClr val="tx1">
                    <a:lumMod val="10000"/>
                  </a:schemeClr>
                </a:solidFill>
                <a:latin typeface="Consolas" pitchFamily="49" charset="0"/>
                <a:cs typeface="Consolas" pitchFamily="49" charset="0"/>
              </a:rPr>
              <a:t>x.html</a:t>
            </a:r>
            <a:r>
              <a:rPr lang="en-US" sz="2800" dirty="0">
                <a:solidFill>
                  <a:schemeClr val="tx1">
                    <a:lumMod val="10000"/>
                  </a:schemeClr>
                </a:solidFill>
                <a:latin typeface="Consolas" pitchFamily="49" charset="0"/>
                <a:cs typeface="Consolas" pitchFamily="49" charset="0"/>
              </a:rPr>
              <a:t>()</a:t>
            </a:r>
            <a:r>
              <a:rPr lang="en-US" sz="2800" dirty="0">
                <a:latin typeface="Consolas" pitchFamily="49" charset="0"/>
                <a:cs typeface="Consolas" pitchFamily="49" charset="0"/>
              </a:rPr>
              <a:t> </a:t>
            </a:r>
            <a:r>
              <a:rPr lang="en-US" dirty="0" smtClean="0"/>
              <a:t>is ok </a:t>
            </a:r>
            <a:r>
              <a:rPr lang="en-US" dirty="0" smtClean="0"/>
              <a:t>if  </a:t>
            </a:r>
            <a:r>
              <a:rPr lang="en-US" sz="2800" dirty="0">
                <a:solidFill>
                  <a:schemeClr val="tx1">
                    <a:lumMod val="10000"/>
                  </a:schemeClr>
                </a:solidFill>
                <a:latin typeface="Consolas" pitchFamily="49" charset="0"/>
                <a:cs typeface="Consolas" pitchFamily="49" charset="0"/>
              </a:rPr>
              <a:t>x</a:t>
            </a:r>
            <a:r>
              <a:rPr lang="en-US" dirty="0" smtClean="0"/>
              <a:t> </a:t>
            </a:r>
            <a:r>
              <a:rPr lang="en-US" dirty="0" smtClean="0"/>
              <a:t> has </a:t>
            </a:r>
            <a:r>
              <a:rPr lang="en-US" b="1" i="1" dirty="0" smtClean="0"/>
              <a:t>exactly 1</a:t>
            </a:r>
            <a:r>
              <a:rPr lang="en-US" dirty="0" smtClean="0"/>
              <a:t> node</a:t>
            </a:r>
            <a:r>
              <a:rPr lang="en-US" dirty="0" smtClean="0">
                <a:sym typeface="Wingdings" pitchFamily="2" charset="2"/>
              </a:rPr>
              <a:t> </a:t>
            </a:r>
            <a:endParaRPr lang="en-US" dirty="0" smtClean="0"/>
          </a:p>
          <a:p>
            <a:r>
              <a:rPr lang="en-US" dirty="0"/>
              <a:t> </a:t>
            </a:r>
            <a:r>
              <a:rPr lang="en-US" sz="2800" dirty="0" err="1" smtClean="0">
                <a:solidFill>
                  <a:schemeClr val="tx1">
                    <a:lumMod val="10000"/>
                  </a:schemeClr>
                </a:solidFill>
                <a:latin typeface="Consolas" pitchFamily="49" charset="0"/>
                <a:cs typeface="Consolas" pitchFamily="49" charset="0"/>
              </a:rPr>
              <a:t>x.next</a:t>
            </a:r>
            <a:r>
              <a:rPr lang="en-US" sz="2800" dirty="0">
                <a:solidFill>
                  <a:schemeClr val="tx1">
                    <a:lumMod val="10000"/>
                  </a:schemeClr>
                </a:solidFill>
                <a:latin typeface="Consolas" pitchFamily="49" charset="0"/>
                <a:cs typeface="Consolas" pitchFamily="49" charset="0"/>
              </a:rPr>
              <a:t>()</a:t>
            </a:r>
            <a:r>
              <a:rPr lang="en-US" sz="2800" dirty="0">
                <a:latin typeface="Consolas" pitchFamily="49" charset="0"/>
                <a:cs typeface="Consolas" pitchFamily="49" charset="0"/>
              </a:rPr>
              <a:t> </a:t>
            </a:r>
            <a:r>
              <a:rPr lang="en-US" dirty="0" smtClean="0"/>
              <a:t>is ok </a:t>
            </a:r>
            <a:r>
              <a:rPr lang="en-US" dirty="0" smtClean="0"/>
              <a:t>if  </a:t>
            </a:r>
            <a:r>
              <a:rPr lang="en-US" sz="2800" dirty="0">
                <a:solidFill>
                  <a:schemeClr val="tx1">
                    <a:lumMod val="10000"/>
                  </a:schemeClr>
                </a:solidFill>
                <a:latin typeface="Consolas" pitchFamily="49" charset="0"/>
                <a:cs typeface="Consolas" pitchFamily="49" charset="0"/>
              </a:rPr>
              <a:t>x</a:t>
            </a:r>
            <a:r>
              <a:rPr lang="en-US" dirty="0" smtClean="0"/>
              <a:t> </a:t>
            </a:r>
            <a:r>
              <a:rPr lang="en-US" dirty="0" smtClean="0"/>
              <a:t> has </a:t>
            </a:r>
            <a:r>
              <a:rPr lang="en-US" b="1" i="1" dirty="0" smtClean="0"/>
              <a:t>at least 1</a:t>
            </a:r>
            <a:r>
              <a:rPr lang="en-US" b="1" dirty="0" smtClean="0"/>
              <a:t> </a:t>
            </a:r>
            <a:r>
              <a:rPr lang="en-US" dirty="0" smtClean="0"/>
              <a:t>node</a:t>
            </a:r>
          </a:p>
          <a:p>
            <a:r>
              <a:rPr lang="en-US" dirty="0" smtClean="0"/>
              <a:t>The  </a:t>
            </a:r>
            <a:r>
              <a:rPr lang="en-US" sz="2800" dirty="0" smtClean="0">
                <a:solidFill>
                  <a:schemeClr val="tx1">
                    <a:lumMod val="10000"/>
                  </a:schemeClr>
                </a:solidFill>
                <a:latin typeface="Consolas" pitchFamily="49" charset="0"/>
                <a:cs typeface="Consolas" pitchFamily="49" charset="0"/>
              </a:rPr>
              <a:t>$()</a:t>
            </a:r>
            <a:r>
              <a:rPr lang="en-US" dirty="0" smtClean="0"/>
              <a:t> </a:t>
            </a:r>
            <a:r>
              <a:rPr lang="en-US" dirty="0" smtClean="0"/>
              <a:t> function </a:t>
            </a:r>
            <a:r>
              <a:rPr lang="en-US" dirty="0" smtClean="0"/>
              <a:t>returns some number of nodes, based on its argument…</a:t>
            </a:r>
            <a:endParaRPr lang="en-US" dirty="0"/>
          </a:p>
        </p:txBody>
      </p:sp>
      <p:sp>
        <p:nvSpPr>
          <p:cNvPr id="15" name="Rectangle 14"/>
          <p:cNvSpPr/>
          <p:nvPr/>
        </p:nvSpPr>
        <p:spPr>
          <a:xfrm>
            <a:off x="0" y="0"/>
            <a:ext cx="9144000" cy="685800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Screen Shot 2013-05-04 at 8.53.1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950" y="2312263"/>
            <a:ext cx="6388100" cy="2133600"/>
          </a:xfrm>
          <a:prstGeom prst="rect">
            <a:avLst/>
          </a:prstGeom>
        </p:spPr>
        <p:style>
          <a:lnRef idx="2">
            <a:schemeClr val="accent6"/>
          </a:lnRef>
          <a:fillRef idx="1">
            <a:schemeClr val="lt1"/>
          </a:fillRef>
          <a:effectRef idx="0">
            <a:schemeClr val="accent6"/>
          </a:effectRef>
          <a:fontRef idx="minor">
            <a:schemeClr val="dk1"/>
          </a:fontRef>
        </p:style>
      </p:pic>
      <p:sp>
        <p:nvSpPr>
          <p:cNvPr id="17" name="Rectangle 16"/>
          <p:cNvSpPr/>
          <p:nvPr/>
        </p:nvSpPr>
        <p:spPr>
          <a:xfrm>
            <a:off x="6662253" y="2917960"/>
            <a:ext cx="131736" cy="199218"/>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lumMod val="50000"/>
                </a:schemeClr>
              </a:solidFill>
            </a:endParaRPr>
          </a:p>
        </p:txBody>
      </p:sp>
    </p:spTree>
    <p:extLst>
      <p:ext uri="{BB962C8B-B14F-4D97-AF65-F5344CB8AC3E}">
        <p14:creationId xmlns:p14="http://schemas.microsoft.com/office/powerpoint/2010/main" val="427418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
                                        <p:tgtEl>
                                          <p:spTgt spid="8"/>
                                        </p:tgtEl>
                                      </p:cBhvr>
                                    </p:animEffec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
                                        <p:tgtEl>
                                          <p:spTgt spid="9"/>
                                        </p:tgtEl>
                                      </p:cBhvr>
                                    </p:animEffect>
                                  </p:childTnLst>
                                </p:cTn>
                              </p:par>
                              <p:par>
                                <p:cTn id="34" presetID="1"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8" grpId="0" animBg="1"/>
      <p:bldP spid="9" grpId="0" animBg="1"/>
      <p:bldP spid="7" grpId="0" animBg="1"/>
      <p:bldP spid="18" grpId="0"/>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Shot 2013-05-04 at 8.49.0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557" y="2243698"/>
            <a:ext cx="6804326" cy="2370603"/>
          </a:xfrm>
          <a:prstGeom prst="rect">
            <a:avLst/>
          </a:prstGeom>
        </p:spPr>
        <p:style>
          <a:lnRef idx="2">
            <a:schemeClr val="accent2"/>
          </a:lnRef>
          <a:fillRef idx="1">
            <a:schemeClr val="lt1"/>
          </a:fillRef>
          <a:effectRef idx="0">
            <a:schemeClr val="accent2"/>
          </a:effectRef>
          <a:fontRef idx="minor">
            <a:schemeClr val="dk1"/>
          </a:fontRef>
        </p:style>
      </p:pic>
      <p:sp>
        <p:nvSpPr>
          <p:cNvPr id="4" name="Rounded Rectangle 3"/>
          <p:cNvSpPr/>
          <p:nvPr/>
        </p:nvSpPr>
        <p:spPr>
          <a:xfrm>
            <a:off x="4021999" y="2334407"/>
            <a:ext cx="967700" cy="462462"/>
          </a:xfrm>
          <a:prstGeom prst="roundRect">
            <a:avLst/>
          </a:prstGeom>
          <a:solidFill>
            <a:srgbClr val="FFFF00">
              <a:alpha val="25000"/>
            </a:srgb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Slide Number Placeholder 1"/>
          <p:cNvSpPr>
            <a:spLocks noGrp="1"/>
          </p:cNvSpPr>
          <p:nvPr>
            <p:ph type="sldNum" sz="quarter" idx="12"/>
          </p:nvPr>
        </p:nvSpPr>
        <p:spPr/>
        <p:txBody>
          <a:bodyPr/>
          <a:lstStyle/>
          <a:p>
            <a:fld id="{B391FB5E-02AC-4740-B8E7-5C283DE11477}" type="slidenum">
              <a:rPr lang="en-US" smtClean="0"/>
              <a:t>15</a:t>
            </a:fld>
            <a:endParaRPr lang="en-US"/>
          </a:p>
        </p:txBody>
      </p:sp>
    </p:spTree>
    <p:extLst>
      <p:ext uri="{BB962C8B-B14F-4D97-AF65-F5344CB8AC3E}">
        <p14:creationId xmlns:p14="http://schemas.microsoft.com/office/powerpoint/2010/main" val="372465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91FB5E-02AC-4740-B8E7-5C283DE11477}" type="slidenum">
              <a:rPr lang="en-US" smtClean="0"/>
              <a:t>16</a:t>
            </a:fld>
            <a:endParaRPr lang="en-US"/>
          </a:p>
        </p:txBody>
      </p:sp>
      <p:sp>
        <p:nvSpPr>
          <p:cNvPr id="4" name="Content Placeholder 3"/>
          <p:cNvSpPr>
            <a:spLocks noGrp="1"/>
          </p:cNvSpPr>
          <p:nvPr>
            <p:ph idx="4294967295"/>
          </p:nvPr>
        </p:nvSpPr>
        <p:spPr>
          <a:xfrm>
            <a:off x="457200" y="1266825"/>
            <a:ext cx="8229600" cy="4525963"/>
          </a:xfrm>
        </p:spPr>
        <p:txBody>
          <a:bodyPr/>
          <a:lstStyle/>
          <a:p>
            <a:r>
              <a:rPr lang="en-US" b="1" i="1" dirty="0" smtClean="0"/>
              <a:t>Base</a:t>
            </a:r>
            <a:r>
              <a:rPr lang="en-US" dirty="0" smtClean="0"/>
              <a:t> type system:</a:t>
            </a:r>
          </a:p>
          <a:p>
            <a:pPr lvl="1"/>
            <a:r>
              <a:rPr lang="en-US" dirty="0" smtClean="0"/>
              <a:t>Numbers, strings, functions, objects, union, intersection, references, polymorphism, …</a:t>
            </a:r>
          </a:p>
          <a:p>
            <a:r>
              <a:rPr lang="en-US" b="1" i="1" dirty="0" smtClean="0"/>
              <a:t>Extensions:</a:t>
            </a:r>
            <a:endParaRPr lang="en-US" dirty="0" smtClean="0"/>
          </a:p>
          <a:p>
            <a:pPr lvl="1"/>
            <a:r>
              <a:rPr lang="en-US" dirty="0" smtClean="0"/>
              <a:t>Private </a:t>
            </a:r>
            <a:r>
              <a:rPr lang="en-US" dirty="0" smtClean="0"/>
              <a:t>Browsing: </a:t>
            </a:r>
            <a:r>
              <a:rPr lang="en-US" b="1" dirty="0" smtClean="0"/>
              <a:t>Base</a:t>
            </a:r>
            <a:r>
              <a:rPr lang="en-US" dirty="0" smtClean="0"/>
              <a:t> + “Unsafe” + “Ext” types</a:t>
            </a:r>
          </a:p>
          <a:p>
            <a:pPr lvl="1"/>
            <a:r>
              <a:rPr lang="en-US" dirty="0" err="1" smtClean="0"/>
              <a:t>JQuery</a:t>
            </a:r>
            <a:r>
              <a:rPr lang="en-US" dirty="0" smtClean="0"/>
              <a:t>: </a:t>
            </a:r>
            <a:r>
              <a:rPr lang="en-US" b="1" dirty="0" smtClean="0"/>
              <a:t>Base</a:t>
            </a:r>
            <a:r>
              <a:rPr lang="en-US" dirty="0" smtClean="0"/>
              <a:t> + multiplicities</a:t>
            </a:r>
          </a:p>
          <a:p>
            <a:pPr lvl="1"/>
            <a:r>
              <a:rPr lang="en-US" dirty="0" err="1"/>
              <a:t>ADsafety</a:t>
            </a:r>
            <a:r>
              <a:rPr lang="en-US" dirty="0"/>
              <a:t>: </a:t>
            </a:r>
            <a:r>
              <a:rPr lang="en-US" b="1" dirty="0"/>
              <a:t>Base</a:t>
            </a:r>
            <a:r>
              <a:rPr lang="en-US" dirty="0"/>
              <a:t> + “Widget type” + flow typing</a:t>
            </a:r>
          </a:p>
          <a:p>
            <a:pPr lvl="1"/>
            <a:r>
              <a:rPr lang="en-US" dirty="0" smtClean="0"/>
              <a:t>…</a:t>
            </a:r>
            <a:endParaRPr lang="en-US" dirty="0" smtClean="0"/>
          </a:p>
        </p:txBody>
      </p:sp>
      <p:sp>
        <p:nvSpPr>
          <p:cNvPr id="7" name="Rounded Rectangle 6"/>
          <p:cNvSpPr/>
          <p:nvPr/>
        </p:nvSpPr>
        <p:spPr>
          <a:xfrm rot="20460132">
            <a:off x="2951328" y="4130377"/>
            <a:ext cx="6229122" cy="1942995"/>
          </a:xfrm>
          <a:prstGeom prst="roundRect">
            <a:avLst>
              <a:gd name="adj" fmla="val 40768"/>
            </a:avLst>
          </a:prstGeom>
        </p:spPr>
        <p:style>
          <a:lnRef idx="1">
            <a:schemeClr val="accent1"/>
          </a:lnRef>
          <a:fillRef idx="3">
            <a:schemeClr val="accent1"/>
          </a:fillRef>
          <a:effectRef idx="2">
            <a:schemeClr val="accent1"/>
          </a:effectRef>
          <a:fontRef idx="minor">
            <a:schemeClr val="lt1"/>
          </a:fontRef>
        </p:style>
        <p:txBody>
          <a:bodyPr lIns="0" tIns="0" rIns="0" bIns="91440" rtlCol="0" anchor="ctr"/>
          <a:lstStyle/>
          <a:p>
            <a:pPr algn="ctr"/>
            <a:r>
              <a:rPr lang="en-US" sz="4000" dirty="0">
                <a:solidFill>
                  <a:schemeClr val="tx1">
                    <a:lumMod val="10000"/>
                  </a:schemeClr>
                </a:solidFill>
              </a:rPr>
              <a:t>Key Point: </a:t>
            </a:r>
            <a:br>
              <a:rPr lang="en-US" sz="4000" dirty="0">
                <a:solidFill>
                  <a:schemeClr val="tx1">
                    <a:lumMod val="10000"/>
                  </a:schemeClr>
                </a:solidFill>
              </a:rPr>
            </a:br>
            <a:r>
              <a:rPr lang="en-US" sz="4000" b="1" i="1" dirty="0">
                <a:solidFill>
                  <a:schemeClr val="tx1">
                    <a:lumMod val="10000"/>
                  </a:schemeClr>
                </a:solidFill>
              </a:rPr>
              <a:t>One</a:t>
            </a:r>
            <a:r>
              <a:rPr lang="en-US" sz="4000" dirty="0">
                <a:solidFill>
                  <a:schemeClr val="tx1">
                    <a:lumMod val="10000"/>
                  </a:schemeClr>
                </a:solidFill>
              </a:rPr>
              <a:t> system isn’t enough</a:t>
            </a:r>
          </a:p>
        </p:txBody>
      </p:sp>
    </p:spTree>
    <p:extLst>
      <p:ext uri="{BB962C8B-B14F-4D97-AF65-F5344CB8AC3E}">
        <p14:creationId xmlns:p14="http://schemas.microsoft.com/office/powerpoint/2010/main" val="229091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91FB5E-02AC-4740-B8E7-5C283DE11477}" type="slidenum">
              <a:rPr lang="en-US" smtClean="0"/>
              <a:t>17</a:t>
            </a:fld>
            <a:endParaRPr lang="en-US"/>
          </a:p>
        </p:txBody>
      </p:sp>
      <p:sp>
        <p:nvSpPr>
          <p:cNvPr id="7" name="TextBox 6"/>
          <p:cNvSpPr txBox="1"/>
          <p:nvPr/>
        </p:nvSpPr>
        <p:spPr>
          <a:xfrm>
            <a:off x="1143253" y="2316996"/>
            <a:ext cx="7042249" cy="2062103"/>
          </a:xfrm>
          <a:prstGeom prst="rect">
            <a:avLst/>
          </a:prstGeom>
          <a:noFill/>
        </p:spPr>
        <p:txBody>
          <a:bodyPr wrap="none" rtlCol="0">
            <a:spAutoFit/>
          </a:bodyPr>
          <a:lstStyle/>
          <a:p>
            <a:pPr algn="ctr"/>
            <a:r>
              <a:rPr lang="en-US" sz="3200" b="1" dirty="0" smtClean="0"/>
              <a:t>Type systems build on the base system…</a:t>
            </a:r>
          </a:p>
          <a:p>
            <a:pPr algn="ctr"/>
            <a:endParaRPr lang="en-US" sz="3200" b="1" dirty="0"/>
          </a:p>
          <a:p>
            <a:pPr algn="ctr"/>
            <a:endParaRPr lang="en-US" sz="3200" b="1" dirty="0" smtClean="0"/>
          </a:p>
          <a:p>
            <a:pPr algn="ctr"/>
            <a:r>
              <a:rPr lang="en-US" sz="3200" b="1" dirty="0" smtClean="0"/>
              <a:t>So should their implementations!</a:t>
            </a:r>
            <a:endParaRPr lang="en-US" sz="3200" b="1" dirty="0"/>
          </a:p>
        </p:txBody>
      </p:sp>
    </p:spTree>
    <p:extLst>
      <p:ext uri="{BB962C8B-B14F-4D97-AF65-F5344CB8AC3E}">
        <p14:creationId xmlns:p14="http://schemas.microsoft.com/office/powerpoint/2010/main" val="2449954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What </a:t>
            </a:r>
            <a:r>
              <a:rPr lang="en-US" dirty="0" err="1" smtClean="0"/>
              <a:t>TeJaS</a:t>
            </a:r>
            <a:r>
              <a:rPr lang="en-US" dirty="0" smtClean="0"/>
              <a:t> provides</a:t>
            </a:r>
            <a:endParaRPr lang="en-US" dirty="0"/>
          </a:p>
        </p:txBody>
      </p:sp>
      <p:sp>
        <p:nvSpPr>
          <p:cNvPr id="4" name="Content Placeholder 3"/>
          <p:cNvSpPr>
            <a:spLocks noGrp="1"/>
          </p:cNvSpPr>
          <p:nvPr>
            <p:ph idx="1"/>
          </p:nvPr>
        </p:nvSpPr>
        <p:spPr>
          <a:xfrm>
            <a:off x="4649492" y="4417017"/>
            <a:ext cx="4037307" cy="1709146"/>
          </a:xfrm>
        </p:spPr>
        <p:txBody>
          <a:bodyPr>
            <a:normAutofit/>
          </a:bodyPr>
          <a:lstStyle/>
          <a:p>
            <a:pPr>
              <a:buFont typeface="Garamond" pitchFamily="18" charset="0"/>
              <a:buChar char="+"/>
            </a:pPr>
            <a:r>
              <a:rPr lang="en-US" dirty="0" smtClean="0"/>
              <a:t>Hooks for easily building variations on the base type system</a:t>
            </a:r>
            <a:endParaRPr lang="en-US" dirty="0"/>
          </a:p>
        </p:txBody>
      </p:sp>
      <p:sp>
        <p:nvSpPr>
          <p:cNvPr id="2" name="Slide Number Placeholder 1"/>
          <p:cNvSpPr>
            <a:spLocks noGrp="1"/>
          </p:cNvSpPr>
          <p:nvPr>
            <p:ph type="sldNum" sz="quarter" idx="12"/>
          </p:nvPr>
        </p:nvSpPr>
        <p:spPr/>
        <p:txBody>
          <a:bodyPr/>
          <a:lstStyle/>
          <a:p>
            <a:fld id="{B391FB5E-02AC-4740-B8E7-5C283DE11477}" type="slidenum">
              <a:rPr lang="en-US" smtClean="0"/>
              <a:t>18</a:t>
            </a:fld>
            <a:endParaRPr lang="en-US"/>
          </a:p>
        </p:txBody>
      </p:sp>
      <p:grpSp>
        <p:nvGrpSpPr>
          <p:cNvPr id="7" name="Group 6"/>
          <p:cNvGrpSpPr/>
          <p:nvPr/>
        </p:nvGrpSpPr>
        <p:grpSpPr>
          <a:xfrm>
            <a:off x="4600412" y="1394386"/>
            <a:ext cx="4207790" cy="2619672"/>
            <a:chOff x="4546169" y="1208410"/>
            <a:chExt cx="4207790" cy="2619672"/>
          </a:xfrm>
        </p:grpSpPr>
        <p:sp>
          <p:nvSpPr>
            <p:cNvPr id="9" name="Rectangle 8"/>
            <p:cNvSpPr/>
            <p:nvPr/>
          </p:nvSpPr>
          <p:spPr>
            <a:xfrm>
              <a:off x="4546169" y="1208410"/>
              <a:ext cx="4207790" cy="2619672"/>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r>
                <a:rPr lang="en-US" b="1" dirty="0" smtClean="0">
                  <a:solidFill>
                    <a:schemeClr val="tx1">
                      <a:lumMod val="10000"/>
                    </a:schemeClr>
                  </a:solidFill>
                  <a:latin typeface="Consolas" pitchFamily="49" charset="0"/>
                  <a:cs typeface="Consolas" pitchFamily="49" charset="0"/>
                </a:rPr>
                <a:t>module </a:t>
              </a:r>
              <a:r>
                <a:rPr lang="en-US" b="1" dirty="0" err="1" smtClean="0">
                  <a:solidFill>
                    <a:schemeClr val="tx1">
                      <a:lumMod val="10000"/>
                    </a:schemeClr>
                  </a:solidFill>
                  <a:latin typeface="Consolas" pitchFamily="49" charset="0"/>
                  <a:cs typeface="Consolas" pitchFamily="49" charset="0"/>
                </a:rPr>
                <a:t>PPrinter</a:t>
              </a:r>
              <a:r>
                <a:rPr lang="en-US" b="1" dirty="0" smtClean="0">
                  <a:solidFill>
                    <a:schemeClr val="tx1">
                      <a:lumMod val="10000"/>
                    </a:schemeClr>
                  </a:solidFill>
                  <a:latin typeface="Consolas" pitchFamily="49" charset="0"/>
                  <a:cs typeface="Consolas" pitchFamily="49" charset="0"/>
                </a:rPr>
                <a:t> = </a:t>
              </a:r>
              <a:r>
                <a:rPr lang="en-US" b="1" dirty="0" err="1" smtClean="0">
                  <a:solidFill>
                    <a:schemeClr val="tx1">
                      <a:lumMod val="10000"/>
                    </a:schemeClr>
                  </a:solidFill>
                  <a:latin typeface="Consolas" pitchFamily="49" charset="0"/>
                  <a:cs typeface="Consolas" pitchFamily="49" charset="0"/>
                </a:rPr>
                <a:t>struct</a:t>
              </a:r>
              <a:endParaRPr lang="en-US" b="1" dirty="0" smtClean="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sz="2400" b="1" dirty="0" smtClean="0">
                <a:solidFill>
                  <a:schemeClr val="tx1">
                    <a:lumMod val="10000"/>
                  </a:schemeClr>
                </a:solidFill>
                <a:latin typeface="Consolas" pitchFamily="49" charset="0"/>
                <a:cs typeface="Consolas" pitchFamily="49" charset="0"/>
              </a:endParaRPr>
            </a:p>
            <a:p>
              <a:endParaRPr lang="en-US" sz="2400"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r>
                <a:rPr lang="en-US" b="1" dirty="0" smtClean="0">
                  <a:solidFill>
                    <a:schemeClr val="tx1">
                      <a:lumMod val="10000"/>
                    </a:schemeClr>
                  </a:solidFill>
                  <a:latin typeface="Consolas" pitchFamily="49" charset="0"/>
                  <a:cs typeface="Consolas" pitchFamily="49" charset="0"/>
                </a:rPr>
                <a:t>end</a:t>
              </a:r>
              <a:endParaRPr lang="en-US" b="1" dirty="0">
                <a:solidFill>
                  <a:schemeClr val="tx1">
                    <a:lumMod val="10000"/>
                  </a:schemeClr>
                </a:solidFill>
                <a:latin typeface="Consolas" pitchFamily="49" charset="0"/>
                <a:cs typeface="Consolas" pitchFamily="49" charset="0"/>
              </a:endParaRP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22" y="1499232"/>
              <a:ext cx="3877569" cy="2086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1" name="Group 10"/>
          <p:cNvGrpSpPr/>
          <p:nvPr/>
        </p:nvGrpSpPr>
        <p:grpSpPr>
          <a:xfrm>
            <a:off x="240222" y="1394386"/>
            <a:ext cx="4207790" cy="4708525"/>
            <a:chOff x="185979" y="1394386"/>
            <a:chExt cx="4207790" cy="4708525"/>
          </a:xfrm>
        </p:grpSpPr>
        <p:sp>
          <p:nvSpPr>
            <p:cNvPr id="5" name="Rectangle 4"/>
            <p:cNvSpPr/>
            <p:nvPr/>
          </p:nvSpPr>
          <p:spPr>
            <a:xfrm>
              <a:off x="185979" y="1394386"/>
              <a:ext cx="4207790" cy="470852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tx1">
                      <a:lumMod val="10000"/>
                    </a:schemeClr>
                  </a:solidFill>
                  <a:latin typeface="Consolas" pitchFamily="49" charset="0"/>
                  <a:cs typeface="Consolas" pitchFamily="49" charset="0"/>
                </a:rPr>
                <a:t>module </a:t>
              </a:r>
              <a:r>
                <a:rPr lang="en-US" b="1" dirty="0" err="1" smtClean="0">
                  <a:solidFill>
                    <a:schemeClr val="tx1">
                      <a:lumMod val="10000"/>
                    </a:schemeClr>
                  </a:solidFill>
                  <a:latin typeface="Consolas" pitchFamily="49" charset="0"/>
                  <a:cs typeface="Consolas" pitchFamily="49" charset="0"/>
                </a:rPr>
                <a:t>Base_TypeSystem</a:t>
              </a:r>
              <a:r>
                <a:rPr lang="en-US" b="1" dirty="0" smtClean="0">
                  <a:solidFill>
                    <a:schemeClr val="tx1">
                      <a:lumMod val="10000"/>
                    </a:schemeClr>
                  </a:solidFill>
                  <a:latin typeface="Consolas" pitchFamily="49" charset="0"/>
                  <a:cs typeface="Consolas" pitchFamily="49" charset="0"/>
                </a:rPr>
                <a:t> = </a:t>
              </a:r>
              <a:r>
                <a:rPr lang="en-US" b="1" dirty="0" err="1" smtClean="0">
                  <a:solidFill>
                    <a:schemeClr val="tx1">
                      <a:lumMod val="10000"/>
                    </a:schemeClr>
                  </a:solidFill>
                  <a:latin typeface="Consolas" pitchFamily="49" charset="0"/>
                  <a:cs typeface="Consolas" pitchFamily="49" charset="0"/>
                </a:rPr>
                <a:t>struct</a:t>
              </a:r>
              <a:endParaRPr lang="en-US" b="1" dirty="0" smtClean="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sz="2400"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endParaRPr lang="en-US" b="1" dirty="0">
                <a:solidFill>
                  <a:schemeClr val="tx1">
                    <a:lumMod val="10000"/>
                  </a:schemeClr>
                </a:solidFill>
                <a:latin typeface="Consolas" pitchFamily="49" charset="0"/>
                <a:cs typeface="Consolas" pitchFamily="49" charset="0"/>
              </a:endParaRPr>
            </a:p>
            <a:p>
              <a:endParaRPr lang="en-US" b="1" dirty="0" smtClean="0">
                <a:solidFill>
                  <a:schemeClr val="tx1">
                    <a:lumMod val="10000"/>
                  </a:schemeClr>
                </a:solidFill>
                <a:latin typeface="Consolas" pitchFamily="49" charset="0"/>
                <a:cs typeface="Consolas" pitchFamily="49" charset="0"/>
              </a:endParaRPr>
            </a:p>
            <a:p>
              <a:r>
                <a:rPr lang="en-US" b="1" dirty="0" smtClean="0">
                  <a:solidFill>
                    <a:schemeClr val="tx1">
                      <a:lumMod val="10000"/>
                    </a:schemeClr>
                  </a:solidFill>
                  <a:latin typeface="Consolas" pitchFamily="49" charset="0"/>
                  <a:cs typeface="Consolas" pitchFamily="49" charset="0"/>
                </a:rPr>
                <a:t>end</a:t>
              </a:r>
              <a:endParaRPr lang="en-US" b="1" dirty="0">
                <a:solidFill>
                  <a:schemeClr val="tx1">
                    <a:lumMod val="10000"/>
                  </a:schemeClr>
                </a:solidFill>
                <a:latin typeface="Consolas" pitchFamily="49" charset="0"/>
                <a:cs typeface="Consolas"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23954"/>
              <a:ext cx="2564141" cy="3134764"/>
            </a:xfrm>
            <a:prstGeom prst="rect">
              <a:avLst/>
            </a:prstGeom>
            <a:ln/>
          </p:spPr>
          <p:style>
            <a:lnRef idx="2">
              <a:schemeClr val="dk1"/>
            </a:lnRef>
            <a:fillRef idx="1">
              <a:schemeClr val="lt1"/>
            </a:fillRef>
            <a:effectRef idx="0">
              <a:schemeClr val="dk1"/>
            </a:effectRef>
            <a:fontRef idx="minor">
              <a:schemeClr val="dk1"/>
            </a:fontRef>
          </p:style>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508" y="2197737"/>
              <a:ext cx="2574282" cy="3165523"/>
            </a:xfrm>
            <a:prstGeom prst="rect">
              <a:avLst/>
            </a:prstGeom>
            <a:ln/>
          </p:spPr>
          <p:style>
            <a:lnRef idx="2">
              <a:schemeClr val="dk1"/>
            </a:lnRef>
            <a:fillRef idx="1">
              <a:schemeClr val="lt1"/>
            </a:fillRef>
            <a:effectRef idx="0">
              <a:schemeClr val="dk1"/>
            </a:effectRef>
            <a:fontRef idx="minor">
              <a:schemeClr val="dk1"/>
            </a:fontRef>
          </p:style>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957" y="2702279"/>
              <a:ext cx="2574282" cy="3165523"/>
            </a:xfrm>
            <a:prstGeom prst="rect">
              <a:avLst/>
            </a:prstGeom>
            <a:ln/>
          </p:spPr>
          <p:style>
            <a:lnRef idx="2">
              <a:schemeClr val="dk1"/>
            </a:lnRef>
            <a:fillRef idx="1">
              <a:schemeClr val="lt1"/>
            </a:fillRef>
            <a:effectRef idx="0">
              <a:schemeClr val="dk1"/>
            </a:effectRef>
            <a:fontRef idx="minor">
              <a:schemeClr val="dk1"/>
            </a:fontRef>
          </p:style>
        </p:pic>
      </p:grpSp>
    </p:spTree>
    <p:extLst>
      <p:ext uri="{BB962C8B-B14F-4D97-AF65-F5344CB8AC3E}">
        <p14:creationId xmlns:p14="http://schemas.microsoft.com/office/powerpoint/2010/main" val="167482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U-Turn Arrow 12"/>
          <p:cNvSpPr/>
          <p:nvPr/>
        </p:nvSpPr>
        <p:spPr>
          <a:xfrm>
            <a:off x="3928817" y="1208868"/>
            <a:ext cx="3487121" cy="1019001"/>
          </a:xfrm>
          <a:prstGeom prst="uturnArrow">
            <a:avLst>
              <a:gd name="adj1" fmla="val 24747"/>
              <a:gd name="adj2" fmla="val 25000"/>
              <a:gd name="adj3" fmla="val 28812"/>
              <a:gd name="adj4" fmla="val 67500"/>
              <a:gd name="adj5" fmla="val 10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6" name="Content Placeholder 5"/>
          <p:cNvSpPr>
            <a:spLocks noGrp="1"/>
          </p:cNvSpPr>
          <p:nvPr>
            <p:ph sz="half" idx="1"/>
          </p:nvPr>
        </p:nvSpPr>
        <p:spPr>
          <a:xfrm>
            <a:off x="384877" y="2225289"/>
            <a:ext cx="4176793" cy="3250773"/>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1600" dirty="0">
                <a:solidFill>
                  <a:schemeClr val="bg2">
                    <a:lumMod val="10000"/>
                  </a:schemeClr>
                </a:solidFill>
                <a:latin typeface="Consolas" pitchFamily="49" charset="0"/>
                <a:cs typeface="Consolas" pitchFamily="49" charset="0"/>
              </a:rPr>
              <a:t>module </a:t>
            </a:r>
            <a:r>
              <a:rPr lang="en-US" sz="1600" dirty="0" smtClean="0">
                <a:solidFill>
                  <a:schemeClr val="bg2">
                    <a:lumMod val="10000"/>
                  </a:schemeClr>
                </a:solidFill>
                <a:latin typeface="Consolas" pitchFamily="49" charset="0"/>
                <a:cs typeface="Consolas" pitchFamily="49" charset="0"/>
              </a:rPr>
              <a:t>BASE </a:t>
            </a:r>
            <a:r>
              <a:rPr lang="en-US" sz="1600" dirty="0">
                <a:solidFill>
                  <a:schemeClr val="bg2">
                    <a:lumMod val="10000"/>
                  </a:schemeClr>
                </a:solidFill>
                <a:latin typeface="Consolas" pitchFamily="49" charset="0"/>
                <a:cs typeface="Consolas" pitchFamily="49" charset="0"/>
              </a:rPr>
              <a:t>= </a:t>
            </a:r>
            <a:r>
              <a:rPr lang="en-US" sz="1600" dirty="0" err="1">
                <a:solidFill>
                  <a:schemeClr val="bg2">
                    <a:lumMod val="10000"/>
                  </a:schemeClr>
                </a:solidFill>
                <a:latin typeface="Consolas" pitchFamily="49" charset="0"/>
                <a:cs typeface="Consolas" pitchFamily="49" charset="0"/>
              </a:rPr>
              <a:t>functor</a:t>
            </a:r>
            <a:r>
              <a:rPr lang="en-US" sz="1600" dirty="0">
                <a:solidFill>
                  <a:schemeClr val="bg2">
                    <a:lumMod val="10000"/>
                  </a:schemeClr>
                </a:solidFill>
                <a:latin typeface="Consolas" pitchFamily="49" charset="0"/>
                <a:cs typeface="Consolas" pitchFamily="49" charset="0"/>
              </a:rPr>
              <a:t> ... -&gt; </a:t>
            </a:r>
            <a:r>
              <a:rPr lang="en-US" sz="1600" dirty="0" err="1">
                <a:solidFill>
                  <a:schemeClr val="bg2">
                    <a:lumMod val="10000"/>
                  </a:schemeClr>
                </a:solidFill>
                <a:latin typeface="Consolas" pitchFamily="49" charset="0"/>
                <a:cs typeface="Consolas" pitchFamily="49" charset="0"/>
              </a:rPr>
              <a:t>struct</a:t>
            </a:r>
            <a:endParaRPr lang="en-US" sz="1600" dirty="0">
              <a:solidFill>
                <a:schemeClr val="bg2">
                  <a:lumMod val="10000"/>
                </a:schemeClr>
              </a:solidFill>
              <a:latin typeface="Consolas" pitchFamily="49" charset="0"/>
              <a:cs typeface="Consolas" pitchFamily="49" charset="0"/>
            </a:endParaRPr>
          </a:p>
          <a:p>
            <a:pPr marL="0" indent="0">
              <a:buNone/>
            </a:pPr>
            <a:r>
              <a:rPr lang="en-US" sz="1600" dirty="0" smtClean="0">
                <a:solidFill>
                  <a:schemeClr val="bg2">
                    <a:lumMod val="10000"/>
                  </a:schemeClr>
                </a:solidFill>
                <a:latin typeface="Consolas" pitchFamily="49" charset="0"/>
                <a:cs typeface="Consolas" pitchFamily="49" charset="0"/>
              </a:rPr>
              <a:t>  type </a:t>
            </a:r>
            <a:r>
              <a:rPr lang="en-US" sz="1600" dirty="0">
                <a:solidFill>
                  <a:schemeClr val="bg2">
                    <a:lumMod val="10000"/>
                  </a:schemeClr>
                </a:solidFill>
                <a:latin typeface="Consolas" pitchFamily="49" charset="0"/>
                <a:cs typeface="Consolas" pitchFamily="49" charset="0"/>
              </a:rPr>
              <a:t>kind = </a:t>
            </a:r>
            <a:endParaRPr lang="en-US" sz="1600" dirty="0" smtClean="0">
              <a:solidFill>
                <a:schemeClr val="bg2">
                  <a:lumMod val="10000"/>
                </a:schemeClr>
              </a:solidFill>
              <a:latin typeface="Consolas" pitchFamily="49" charset="0"/>
              <a:cs typeface="Consolas" pitchFamily="49" charset="0"/>
            </a:endParaRPr>
          </a:p>
          <a:p>
            <a:pPr marL="0" indent="0">
              <a:buNone/>
            </a:pPr>
            <a:r>
              <a:rPr lang="en-US" sz="1600" dirty="0">
                <a:solidFill>
                  <a:schemeClr val="bg2">
                    <a:lumMod val="10000"/>
                  </a:schemeClr>
                </a:solidFill>
                <a:latin typeface="Consolas" pitchFamily="49" charset="0"/>
                <a:cs typeface="Consolas" pitchFamily="49" charset="0"/>
              </a:rPr>
              <a:t> </a:t>
            </a:r>
            <a:r>
              <a:rPr lang="en-US" sz="1600" dirty="0" smtClean="0">
                <a:solidFill>
                  <a:schemeClr val="bg2">
                    <a:lumMod val="10000"/>
                  </a:schemeClr>
                </a:solidFill>
                <a:latin typeface="Consolas" pitchFamily="49" charset="0"/>
                <a:cs typeface="Consolas" pitchFamily="49" charset="0"/>
              </a:rPr>
              <a:t>   (* base kinds *)</a:t>
            </a:r>
            <a:endParaRPr lang="en-US" sz="1600" dirty="0">
              <a:solidFill>
                <a:schemeClr val="bg2">
                  <a:lumMod val="10000"/>
                </a:schemeClr>
              </a:solidFill>
              <a:latin typeface="Consolas" pitchFamily="49" charset="0"/>
              <a:cs typeface="Consolas" pitchFamily="49" charset="0"/>
            </a:endParaRPr>
          </a:p>
          <a:p>
            <a:pPr marL="0" indent="0">
              <a:buNone/>
            </a:pPr>
            <a:r>
              <a:rPr lang="en-US" sz="1600" dirty="0">
                <a:solidFill>
                  <a:schemeClr val="bg2">
                    <a:lumMod val="10000"/>
                  </a:schemeClr>
                </a:solidFill>
                <a:latin typeface="Consolas" pitchFamily="49" charset="0"/>
                <a:cs typeface="Consolas" pitchFamily="49" charset="0"/>
              </a:rPr>
              <a:t>    | </a:t>
            </a:r>
            <a:r>
              <a:rPr lang="en-US" sz="1600" dirty="0" err="1">
                <a:solidFill>
                  <a:schemeClr val="bg2">
                    <a:lumMod val="10000"/>
                  </a:schemeClr>
                </a:solidFill>
                <a:latin typeface="Consolas" pitchFamily="49" charset="0"/>
                <a:cs typeface="Consolas" pitchFamily="49" charset="0"/>
              </a:rPr>
              <a:t>KEmbed</a:t>
            </a:r>
            <a:r>
              <a:rPr lang="en-US" sz="1600" dirty="0">
                <a:solidFill>
                  <a:schemeClr val="bg2">
                    <a:lumMod val="10000"/>
                  </a:schemeClr>
                </a:solidFill>
                <a:latin typeface="Consolas" pitchFamily="49" charset="0"/>
                <a:cs typeface="Consolas" pitchFamily="49" charset="0"/>
              </a:rPr>
              <a:t> of </a:t>
            </a:r>
            <a:r>
              <a:rPr lang="en-US" sz="1600" dirty="0" err="1">
                <a:solidFill>
                  <a:schemeClr val="bg2">
                    <a:lumMod val="10000"/>
                  </a:schemeClr>
                </a:solidFill>
                <a:latin typeface="Consolas" pitchFamily="49" charset="0"/>
                <a:cs typeface="Consolas" pitchFamily="49" charset="0"/>
              </a:rPr>
              <a:t>EXT.kind</a:t>
            </a:r>
            <a:endParaRPr lang="en-US" sz="1600" dirty="0">
              <a:solidFill>
                <a:schemeClr val="bg2">
                  <a:lumMod val="10000"/>
                </a:schemeClr>
              </a:solidFill>
              <a:latin typeface="Consolas" pitchFamily="49" charset="0"/>
              <a:cs typeface="Consolas" pitchFamily="49" charset="0"/>
            </a:endParaRPr>
          </a:p>
          <a:p>
            <a:pPr marL="0" indent="0">
              <a:buNone/>
            </a:pPr>
            <a:r>
              <a:rPr lang="en-US" sz="1600" dirty="0">
                <a:solidFill>
                  <a:schemeClr val="bg2">
                    <a:lumMod val="10000"/>
                  </a:schemeClr>
                </a:solidFill>
                <a:latin typeface="Consolas" pitchFamily="49" charset="0"/>
                <a:cs typeface="Consolas" pitchFamily="49" charset="0"/>
              </a:rPr>
              <a:t>  </a:t>
            </a:r>
          </a:p>
          <a:p>
            <a:pPr marL="0" indent="0">
              <a:buNone/>
            </a:pPr>
            <a:r>
              <a:rPr lang="en-US" sz="1600" dirty="0" smtClean="0">
                <a:solidFill>
                  <a:schemeClr val="bg2">
                    <a:lumMod val="10000"/>
                  </a:schemeClr>
                </a:solidFill>
                <a:latin typeface="Consolas" pitchFamily="49" charset="0"/>
                <a:cs typeface="Consolas" pitchFamily="49" charset="0"/>
              </a:rPr>
              <a:t>  type </a:t>
            </a:r>
            <a:r>
              <a:rPr lang="en-US" sz="1600" dirty="0" err="1">
                <a:solidFill>
                  <a:schemeClr val="bg2">
                    <a:lumMod val="10000"/>
                  </a:schemeClr>
                </a:solidFill>
                <a:latin typeface="Consolas" pitchFamily="49" charset="0"/>
                <a:cs typeface="Consolas" pitchFamily="49" charset="0"/>
              </a:rPr>
              <a:t>typ</a:t>
            </a:r>
            <a:r>
              <a:rPr lang="en-US" sz="1600" dirty="0">
                <a:solidFill>
                  <a:schemeClr val="bg2">
                    <a:lumMod val="10000"/>
                  </a:schemeClr>
                </a:solidFill>
                <a:latin typeface="Consolas" pitchFamily="49" charset="0"/>
                <a:cs typeface="Consolas" pitchFamily="49" charset="0"/>
              </a:rPr>
              <a:t> = </a:t>
            </a:r>
          </a:p>
          <a:p>
            <a:pPr marL="0" indent="0">
              <a:buNone/>
            </a:pPr>
            <a:r>
              <a:rPr lang="en-US" sz="1600" dirty="0" smtClean="0">
                <a:solidFill>
                  <a:schemeClr val="bg2">
                    <a:lumMod val="10000"/>
                  </a:schemeClr>
                </a:solidFill>
                <a:latin typeface="Consolas" pitchFamily="49" charset="0"/>
                <a:cs typeface="Consolas" pitchFamily="49" charset="0"/>
              </a:rPr>
              <a:t>    (* base types *)</a:t>
            </a:r>
            <a:endParaRPr lang="en-US" sz="1600" dirty="0">
              <a:solidFill>
                <a:schemeClr val="bg2">
                  <a:lumMod val="10000"/>
                </a:schemeClr>
              </a:solidFill>
              <a:latin typeface="Consolas" pitchFamily="49" charset="0"/>
              <a:cs typeface="Consolas" pitchFamily="49" charset="0"/>
            </a:endParaRPr>
          </a:p>
          <a:p>
            <a:pPr marL="0" indent="0">
              <a:buNone/>
            </a:pPr>
            <a:r>
              <a:rPr lang="en-US" sz="1600" dirty="0">
                <a:solidFill>
                  <a:schemeClr val="bg2">
                    <a:lumMod val="10000"/>
                  </a:schemeClr>
                </a:solidFill>
                <a:latin typeface="Consolas" pitchFamily="49" charset="0"/>
                <a:cs typeface="Consolas" pitchFamily="49" charset="0"/>
              </a:rPr>
              <a:t>    | </a:t>
            </a:r>
            <a:r>
              <a:rPr lang="en-US" sz="1600" dirty="0" err="1">
                <a:solidFill>
                  <a:schemeClr val="bg2">
                    <a:lumMod val="10000"/>
                  </a:schemeClr>
                </a:solidFill>
                <a:latin typeface="Consolas" pitchFamily="49" charset="0"/>
                <a:cs typeface="Consolas" pitchFamily="49" charset="0"/>
              </a:rPr>
              <a:t>TEmbed</a:t>
            </a:r>
            <a:r>
              <a:rPr lang="en-US" sz="1600" dirty="0">
                <a:solidFill>
                  <a:schemeClr val="bg2">
                    <a:lumMod val="10000"/>
                  </a:schemeClr>
                </a:solidFill>
                <a:latin typeface="Consolas" pitchFamily="49" charset="0"/>
                <a:cs typeface="Consolas" pitchFamily="49" charset="0"/>
              </a:rPr>
              <a:t> of </a:t>
            </a:r>
            <a:r>
              <a:rPr lang="en-US" sz="1600" dirty="0" err="1" smtClean="0">
                <a:solidFill>
                  <a:schemeClr val="bg2">
                    <a:lumMod val="10000"/>
                  </a:schemeClr>
                </a:solidFill>
                <a:latin typeface="Consolas" pitchFamily="49" charset="0"/>
                <a:cs typeface="Consolas" pitchFamily="49" charset="0"/>
              </a:rPr>
              <a:t>EXT.typ</a:t>
            </a:r>
            <a:endParaRPr lang="en-US" sz="1600" dirty="0" smtClean="0">
              <a:solidFill>
                <a:schemeClr val="bg2">
                  <a:lumMod val="10000"/>
                </a:schemeClr>
              </a:solidFill>
              <a:latin typeface="Consolas" pitchFamily="49" charset="0"/>
              <a:cs typeface="Consolas" pitchFamily="49" charset="0"/>
            </a:endParaRPr>
          </a:p>
          <a:p>
            <a:pPr marL="0" indent="0">
              <a:buNone/>
            </a:pPr>
            <a:endParaRPr lang="en-US" sz="1600" dirty="0" smtClean="0">
              <a:solidFill>
                <a:schemeClr val="bg2">
                  <a:lumMod val="10000"/>
                </a:schemeClr>
              </a:solidFill>
              <a:latin typeface="Consolas" pitchFamily="49" charset="0"/>
              <a:cs typeface="Consolas" pitchFamily="49" charset="0"/>
            </a:endParaRPr>
          </a:p>
          <a:p>
            <a:pPr marL="0" indent="0">
              <a:buNone/>
            </a:pPr>
            <a:r>
              <a:rPr lang="en-US" sz="1600" dirty="0">
                <a:solidFill>
                  <a:schemeClr val="bg2">
                    <a:lumMod val="10000"/>
                  </a:schemeClr>
                </a:solidFill>
                <a:latin typeface="Consolas" pitchFamily="49" charset="0"/>
                <a:cs typeface="Consolas" pitchFamily="49" charset="0"/>
              </a:rPr>
              <a:t> </a:t>
            </a:r>
            <a:r>
              <a:rPr lang="en-US" sz="1600" dirty="0" smtClean="0">
                <a:solidFill>
                  <a:schemeClr val="bg2">
                    <a:lumMod val="10000"/>
                  </a:schemeClr>
                </a:solidFill>
                <a:latin typeface="Consolas" pitchFamily="49" charset="0"/>
                <a:cs typeface="Consolas" pitchFamily="49" charset="0"/>
              </a:rPr>
              <a:t> ...</a:t>
            </a:r>
            <a:endParaRPr lang="en-US" sz="1600" dirty="0">
              <a:solidFill>
                <a:schemeClr val="bg2">
                  <a:lumMod val="10000"/>
                </a:schemeClr>
              </a:solidFill>
              <a:latin typeface="Consolas" pitchFamily="49" charset="0"/>
              <a:cs typeface="Consolas" pitchFamily="49" charset="0"/>
            </a:endParaRPr>
          </a:p>
          <a:p>
            <a:pPr marL="0" indent="0">
              <a:buNone/>
            </a:pPr>
            <a:r>
              <a:rPr lang="en-US" sz="1600" dirty="0" smtClean="0">
                <a:solidFill>
                  <a:schemeClr val="bg2">
                    <a:lumMod val="10000"/>
                  </a:schemeClr>
                </a:solidFill>
                <a:latin typeface="Consolas" pitchFamily="49" charset="0"/>
                <a:cs typeface="Consolas" pitchFamily="49" charset="0"/>
              </a:rPr>
              <a:t>end</a:t>
            </a:r>
            <a:endParaRPr lang="en-US" sz="1600" dirty="0">
              <a:solidFill>
                <a:schemeClr val="bg2">
                  <a:lumMod val="10000"/>
                </a:schemeClr>
              </a:solidFill>
              <a:latin typeface="Consolas" pitchFamily="49" charset="0"/>
              <a:cs typeface="Consolas" pitchFamily="49" charset="0"/>
            </a:endParaRPr>
          </a:p>
        </p:txBody>
      </p:sp>
      <p:sp>
        <p:nvSpPr>
          <p:cNvPr id="14" name="U-Turn Arrow 13"/>
          <p:cNvSpPr/>
          <p:nvPr/>
        </p:nvSpPr>
        <p:spPr>
          <a:xfrm flipH="1">
            <a:off x="2975672" y="1565329"/>
            <a:ext cx="5253925" cy="662540"/>
          </a:xfrm>
          <a:prstGeom prst="uturnArrow">
            <a:avLst>
              <a:gd name="adj1" fmla="val 31591"/>
              <a:gd name="adj2" fmla="val 25000"/>
              <a:gd name="adj3" fmla="val 34312"/>
              <a:gd name="adj4" fmla="val 67500"/>
              <a:gd name="adj5" fmla="val 10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tx1"/>
              </a:solidFill>
            </a:endParaRPr>
          </a:p>
        </p:txBody>
      </p:sp>
      <p:sp>
        <p:nvSpPr>
          <p:cNvPr id="5" name="Title 4"/>
          <p:cNvSpPr>
            <a:spLocks noGrp="1"/>
          </p:cNvSpPr>
          <p:nvPr>
            <p:ph type="title"/>
          </p:nvPr>
        </p:nvSpPr>
        <p:spPr/>
        <p:txBody>
          <a:bodyPr/>
          <a:lstStyle/>
          <a:p>
            <a:r>
              <a:rPr lang="en-US" dirty="0" smtClean="0"/>
              <a:t>Implementation: ML </a:t>
            </a:r>
            <a:r>
              <a:rPr lang="en-US" dirty="0" err="1" smtClean="0"/>
              <a:t>functors</a:t>
            </a:r>
            <a:endParaRPr lang="en-US" dirty="0"/>
          </a:p>
        </p:txBody>
      </p:sp>
      <p:sp>
        <p:nvSpPr>
          <p:cNvPr id="7" name="Content Placeholder 6"/>
          <p:cNvSpPr>
            <a:spLocks noGrp="1"/>
          </p:cNvSpPr>
          <p:nvPr>
            <p:ph sz="half" idx="2"/>
          </p:nvPr>
        </p:nvSpPr>
        <p:spPr>
          <a:xfrm>
            <a:off x="4648200" y="2225289"/>
            <a:ext cx="4038600" cy="3250772"/>
          </a:xfrm>
        </p:spPr>
        <p:style>
          <a:lnRef idx="1">
            <a:schemeClr val="accent6"/>
          </a:lnRef>
          <a:fillRef idx="2">
            <a:schemeClr val="accent6"/>
          </a:fillRef>
          <a:effectRef idx="1">
            <a:schemeClr val="accent6"/>
          </a:effectRef>
          <a:fontRef idx="minor">
            <a:schemeClr val="dk1"/>
          </a:fontRef>
        </p:style>
        <p:txBody>
          <a:bodyPr>
            <a:noAutofit/>
          </a:bodyPr>
          <a:lstStyle/>
          <a:p>
            <a:pPr marL="0" indent="0">
              <a:buNone/>
            </a:pPr>
            <a:r>
              <a:rPr lang="en-US" sz="1600" dirty="0">
                <a:solidFill>
                  <a:schemeClr val="tx1">
                    <a:lumMod val="10000"/>
                  </a:schemeClr>
                </a:solidFill>
                <a:latin typeface="Consolas" pitchFamily="49" charset="0"/>
                <a:cs typeface="Consolas" pitchFamily="49" charset="0"/>
              </a:rPr>
              <a:t>module </a:t>
            </a:r>
            <a:r>
              <a:rPr lang="en-US" sz="1600" dirty="0" smtClean="0">
                <a:solidFill>
                  <a:schemeClr val="tx1">
                    <a:lumMod val="10000"/>
                  </a:schemeClr>
                </a:solidFill>
                <a:latin typeface="Consolas" pitchFamily="49" charset="0"/>
                <a:cs typeface="Consolas" pitchFamily="49" charset="0"/>
              </a:rPr>
              <a:t>EXT = </a:t>
            </a:r>
            <a:r>
              <a:rPr lang="en-US" sz="1600" dirty="0" err="1" smtClean="0">
                <a:solidFill>
                  <a:schemeClr val="tx1">
                    <a:lumMod val="10000"/>
                  </a:schemeClr>
                </a:solidFill>
                <a:latin typeface="Consolas" pitchFamily="49" charset="0"/>
                <a:cs typeface="Consolas" pitchFamily="49" charset="0"/>
              </a:rPr>
              <a:t>functor</a:t>
            </a:r>
            <a:r>
              <a:rPr lang="en-US" sz="1600" dirty="0" smtClean="0">
                <a:solidFill>
                  <a:schemeClr val="tx1">
                    <a:lumMod val="10000"/>
                  </a:schemeClr>
                </a:solidFill>
                <a:latin typeface="Consolas" pitchFamily="49" charset="0"/>
                <a:cs typeface="Consolas" pitchFamily="49" charset="0"/>
              </a:rPr>
              <a:t> ... -&gt; </a:t>
            </a:r>
            <a:r>
              <a:rPr lang="en-US" sz="1600" dirty="0" err="1">
                <a:solidFill>
                  <a:schemeClr val="tx1">
                    <a:lumMod val="10000"/>
                  </a:schemeClr>
                </a:solidFill>
                <a:latin typeface="Consolas" pitchFamily="49" charset="0"/>
                <a:cs typeface="Consolas" pitchFamily="49" charset="0"/>
              </a:rPr>
              <a:t>struct</a:t>
            </a:r>
            <a:endParaRPr lang="en-US" sz="1600" dirty="0">
              <a:solidFill>
                <a:schemeClr val="tx1">
                  <a:lumMod val="10000"/>
                </a:schemeClr>
              </a:solidFill>
              <a:latin typeface="Consolas" pitchFamily="49" charset="0"/>
              <a:cs typeface="Consolas" pitchFamily="49" charset="0"/>
            </a:endParaRPr>
          </a:p>
          <a:p>
            <a:pPr marL="0" indent="0">
              <a:buNone/>
            </a:pPr>
            <a:r>
              <a:rPr lang="en-US" sz="1600" dirty="0" smtClean="0">
                <a:solidFill>
                  <a:schemeClr val="tx1">
                    <a:lumMod val="10000"/>
                  </a:schemeClr>
                </a:solidFill>
                <a:latin typeface="Consolas" pitchFamily="49" charset="0"/>
                <a:cs typeface="Consolas" pitchFamily="49" charset="0"/>
              </a:rPr>
              <a:t>  type </a:t>
            </a:r>
            <a:r>
              <a:rPr lang="en-US" sz="1600" dirty="0">
                <a:solidFill>
                  <a:schemeClr val="tx1">
                    <a:lumMod val="10000"/>
                  </a:schemeClr>
                </a:solidFill>
                <a:latin typeface="Consolas" pitchFamily="49" charset="0"/>
                <a:cs typeface="Consolas" pitchFamily="49" charset="0"/>
              </a:rPr>
              <a:t>kind =</a:t>
            </a:r>
          </a:p>
          <a:p>
            <a:pPr marL="0" indent="0">
              <a:buNone/>
            </a:pPr>
            <a:r>
              <a:rPr lang="en-US" sz="1600" dirty="0">
                <a:solidFill>
                  <a:schemeClr val="tx1">
                    <a:lumMod val="10000"/>
                  </a:schemeClr>
                </a:solidFill>
                <a:latin typeface="Consolas" pitchFamily="49" charset="0"/>
                <a:cs typeface="Consolas" pitchFamily="49" charset="0"/>
              </a:rPr>
              <a:t>      (* and anything new... *)</a:t>
            </a:r>
          </a:p>
          <a:p>
            <a:pPr marL="0" indent="0">
              <a:buNone/>
            </a:pPr>
            <a:r>
              <a:rPr lang="en-US" sz="1600" dirty="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KBase</a:t>
            </a: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of </a:t>
            </a:r>
            <a:r>
              <a:rPr lang="en-US" sz="1600" dirty="0" err="1" smtClean="0">
                <a:solidFill>
                  <a:schemeClr val="tx1">
                    <a:lumMod val="10000"/>
                  </a:schemeClr>
                </a:solidFill>
                <a:latin typeface="Consolas" pitchFamily="49" charset="0"/>
                <a:cs typeface="Consolas" pitchFamily="49" charset="0"/>
              </a:rPr>
              <a:t>BASE.kind</a:t>
            </a:r>
            <a:endParaRPr lang="en-US" sz="1600" dirty="0">
              <a:solidFill>
                <a:schemeClr val="tx1">
                  <a:lumMod val="10000"/>
                </a:schemeClr>
              </a:solidFill>
              <a:latin typeface="Consolas" pitchFamily="49" charset="0"/>
              <a:cs typeface="Consolas" pitchFamily="49" charset="0"/>
            </a:endParaRPr>
          </a:p>
          <a:p>
            <a:pPr marL="0" indent="0">
              <a:buNone/>
            </a:pPr>
            <a:endParaRPr lang="en-US" sz="1600" dirty="0" smtClean="0">
              <a:solidFill>
                <a:schemeClr val="tx1">
                  <a:lumMod val="10000"/>
                </a:schemeClr>
              </a:solidFill>
              <a:latin typeface="Consolas" pitchFamily="49" charset="0"/>
              <a:cs typeface="Consolas" pitchFamily="49" charset="0"/>
            </a:endParaRPr>
          </a:p>
          <a:p>
            <a:pPr marL="0" indent="0">
              <a:buNone/>
            </a:pPr>
            <a:r>
              <a:rPr lang="en-US" sz="1600" dirty="0" smtClean="0">
                <a:solidFill>
                  <a:schemeClr val="tx1">
                    <a:lumMod val="10000"/>
                  </a:schemeClr>
                </a:solidFill>
                <a:latin typeface="Consolas" pitchFamily="49" charset="0"/>
                <a:cs typeface="Consolas" pitchFamily="49" charset="0"/>
              </a:rPr>
              <a:t>  type </a:t>
            </a:r>
            <a:r>
              <a:rPr lang="en-US" sz="1600" dirty="0" err="1">
                <a:solidFill>
                  <a:schemeClr val="tx1">
                    <a:lumMod val="10000"/>
                  </a:schemeClr>
                </a:solidFill>
                <a:latin typeface="Consolas" pitchFamily="49" charset="0"/>
                <a:cs typeface="Consolas" pitchFamily="49" charset="0"/>
              </a:rPr>
              <a:t>typ</a:t>
            </a:r>
            <a:r>
              <a:rPr lang="en-US" sz="1600" dirty="0">
                <a:solidFill>
                  <a:schemeClr val="tx1">
                    <a:lumMod val="10000"/>
                  </a:schemeClr>
                </a:solidFill>
                <a:latin typeface="Consolas" pitchFamily="49" charset="0"/>
                <a:cs typeface="Consolas" pitchFamily="49" charset="0"/>
              </a:rPr>
              <a:t> =</a:t>
            </a:r>
          </a:p>
          <a:p>
            <a:pPr marL="0" indent="0">
              <a:buNone/>
            </a:pPr>
            <a:r>
              <a:rPr lang="en-US" sz="1600" dirty="0">
                <a:solidFill>
                  <a:schemeClr val="tx1">
                    <a:lumMod val="10000"/>
                  </a:schemeClr>
                </a:solidFill>
                <a:latin typeface="Consolas" pitchFamily="49" charset="0"/>
                <a:cs typeface="Consolas" pitchFamily="49" charset="0"/>
              </a:rPr>
              <a:t>      (* and anything new... *)</a:t>
            </a:r>
          </a:p>
          <a:p>
            <a:pPr marL="0" indent="0">
              <a:buNone/>
            </a:pPr>
            <a:r>
              <a:rPr lang="en-US" sz="1600" dirty="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TBase</a:t>
            </a: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of </a:t>
            </a:r>
            <a:r>
              <a:rPr lang="en-US" sz="1600" dirty="0" err="1" smtClean="0">
                <a:solidFill>
                  <a:schemeClr val="tx1">
                    <a:lumMod val="10000"/>
                  </a:schemeClr>
                </a:solidFill>
                <a:latin typeface="Consolas" pitchFamily="49" charset="0"/>
                <a:cs typeface="Consolas" pitchFamily="49" charset="0"/>
              </a:rPr>
              <a:t>BASE.typ</a:t>
            </a:r>
            <a:endParaRPr lang="en-US" sz="1600" dirty="0" smtClean="0">
              <a:solidFill>
                <a:schemeClr val="tx1">
                  <a:lumMod val="10000"/>
                </a:schemeClr>
              </a:solidFill>
              <a:latin typeface="Consolas" pitchFamily="49" charset="0"/>
              <a:cs typeface="Consolas" pitchFamily="49" charset="0"/>
            </a:endParaRPr>
          </a:p>
          <a:p>
            <a:pPr marL="0" indent="0">
              <a:buNone/>
            </a:pPr>
            <a:endParaRPr lang="en-US" sz="1600" dirty="0">
              <a:solidFill>
                <a:schemeClr val="tx1">
                  <a:lumMod val="10000"/>
                </a:schemeClr>
              </a:solidFill>
              <a:latin typeface="Consolas" pitchFamily="49" charset="0"/>
              <a:cs typeface="Consolas" pitchFamily="49" charset="0"/>
            </a:endParaRPr>
          </a:p>
          <a:p>
            <a:pPr marL="0" indent="0">
              <a:buNone/>
            </a:pPr>
            <a:r>
              <a:rPr lang="en-US" sz="1600" dirty="0" smtClean="0">
                <a:solidFill>
                  <a:schemeClr val="tx1">
                    <a:lumMod val="10000"/>
                  </a:schemeClr>
                </a:solidFill>
                <a:latin typeface="Consolas" pitchFamily="49" charset="0"/>
                <a:cs typeface="Consolas" pitchFamily="49" charset="0"/>
              </a:rPr>
              <a:t>   ...</a:t>
            </a:r>
            <a:endParaRPr lang="en-US" sz="1600" dirty="0">
              <a:solidFill>
                <a:schemeClr val="tx1">
                  <a:lumMod val="10000"/>
                </a:schemeClr>
              </a:solidFill>
              <a:latin typeface="Consolas" pitchFamily="49" charset="0"/>
              <a:cs typeface="Consolas" pitchFamily="49" charset="0"/>
            </a:endParaRPr>
          </a:p>
          <a:p>
            <a:pPr marL="0" indent="0">
              <a:buNone/>
            </a:pPr>
            <a:r>
              <a:rPr lang="en-US" sz="1600" dirty="0" smtClean="0">
                <a:solidFill>
                  <a:schemeClr val="tx1">
                    <a:lumMod val="10000"/>
                  </a:schemeClr>
                </a:solidFill>
                <a:latin typeface="Consolas" pitchFamily="49" charset="0"/>
                <a:cs typeface="Consolas" pitchFamily="49" charset="0"/>
              </a:rPr>
              <a:t>end</a:t>
            </a:r>
            <a:endParaRPr lang="en-US" sz="1600" dirty="0">
              <a:solidFill>
                <a:schemeClr val="tx1">
                  <a:lumMod val="10000"/>
                </a:schemeClr>
              </a:solidFill>
              <a:latin typeface="Consolas" pitchFamily="49" charset="0"/>
              <a:cs typeface="Consolas" pitchFamily="49" charset="0"/>
            </a:endParaRPr>
          </a:p>
          <a:p>
            <a:pPr marL="0" indent="0">
              <a:buNone/>
            </a:pPr>
            <a:endParaRPr lang="en-US" sz="1600" dirty="0">
              <a:solidFill>
                <a:schemeClr val="tx1">
                  <a:lumMod val="10000"/>
                </a:schemeClr>
              </a:solidFill>
              <a:latin typeface="Consolas" pitchFamily="49" charset="0"/>
              <a:cs typeface="Consolas" pitchFamily="49" charset="0"/>
            </a:endParaRPr>
          </a:p>
        </p:txBody>
      </p:sp>
      <p:sp>
        <p:nvSpPr>
          <p:cNvPr id="4" name="Slide Number Placeholder 3"/>
          <p:cNvSpPr>
            <a:spLocks noGrp="1"/>
          </p:cNvSpPr>
          <p:nvPr>
            <p:ph type="sldNum" sz="quarter" idx="12"/>
          </p:nvPr>
        </p:nvSpPr>
        <p:spPr/>
        <p:txBody>
          <a:bodyPr/>
          <a:lstStyle/>
          <a:p>
            <a:fld id="{B391FB5E-02AC-4740-B8E7-5C283DE11477}" type="slidenum">
              <a:rPr lang="en-US" smtClean="0"/>
              <a:t>19</a:t>
            </a:fld>
            <a:endParaRPr lang="en-US"/>
          </a:p>
        </p:txBody>
      </p:sp>
      <p:sp>
        <p:nvSpPr>
          <p:cNvPr id="9" name="TextBox 8"/>
          <p:cNvSpPr txBox="1"/>
          <p:nvPr/>
        </p:nvSpPr>
        <p:spPr>
          <a:xfrm>
            <a:off x="1392561" y="5728876"/>
            <a:ext cx="6343403" cy="954107"/>
          </a:xfrm>
          <a:prstGeom prst="rect">
            <a:avLst/>
          </a:prstGeom>
          <a:noFill/>
        </p:spPr>
        <p:txBody>
          <a:bodyPr wrap="none" rtlCol="0">
            <a:spAutoFit/>
          </a:bodyPr>
          <a:lstStyle/>
          <a:p>
            <a:pPr algn="ctr"/>
            <a:r>
              <a:rPr lang="en-US" sz="2800" dirty="0" smtClean="0"/>
              <a:t>Mutual recursion allows </a:t>
            </a:r>
            <a:r>
              <a:rPr lang="en-US" sz="2800" dirty="0" smtClean="0">
                <a:latin typeface="Consolas" panose="020B0609020204030204" pitchFamily="49" charset="0"/>
                <a:cs typeface="Consolas" panose="020B0609020204030204" pitchFamily="49" charset="0"/>
              </a:rPr>
              <a:t>Ext</a:t>
            </a:r>
            <a:r>
              <a:rPr lang="en-US" sz="2800" dirty="0" smtClean="0"/>
              <a:t> to extend </a:t>
            </a:r>
            <a:r>
              <a:rPr lang="en-US" sz="2800" dirty="0" smtClean="0">
                <a:latin typeface="Consolas" panose="020B0609020204030204" pitchFamily="49" charset="0"/>
                <a:cs typeface="Consolas" panose="020B0609020204030204" pitchFamily="49" charset="0"/>
              </a:rPr>
              <a:t>Base</a:t>
            </a:r>
            <a:r>
              <a:rPr lang="en-US" sz="2800" dirty="0" smtClean="0"/>
              <a:t>,</a:t>
            </a:r>
          </a:p>
          <a:p>
            <a:pPr algn="ctr"/>
            <a:r>
              <a:rPr lang="en-US" sz="2800" dirty="0" smtClean="0"/>
              <a:t>and also embed </a:t>
            </a:r>
            <a:r>
              <a:rPr lang="en-US" sz="2800" dirty="0" smtClean="0">
                <a:latin typeface="Consolas" panose="020B0609020204030204" pitchFamily="49" charset="0"/>
                <a:cs typeface="Consolas" panose="020B0609020204030204" pitchFamily="49" charset="0"/>
              </a:rPr>
              <a:t>Ext</a:t>
            </a:r>
            <a:r>
              <a:rPr lang="en-US" sz="2800" dirty="0" smtClean="0"/>
              <a:t> within </a:t>
            </a:r>
            <a:r>
              <a:rPr lang="en-US" sz="2800" dirty="0" smtClean="0">
                <a:latin typeface="Consolas" panose="020B0609020204030204" pitchFamily="49" charset="0"/>
                <a:cs typeface="Consolas" panose="020B0609020204030204" pitchFamily="49" charset="0"/>
              </a:rPr>
              <a:t>Base</a:t>
            </a:r>
            <a:endParaRPr lang="en-US" sz="2800" dirty="0">
              <a:latin typeface="Consolas" panose="020B0609020204030204" pitchFamily="49" charset="0"/>
              <a:cs typeface="Consolas" panose="020B0609020204030204" pitchFamily="49" charset="0"/>
            </a:endParaRPr>
          </a:p>
        </p:txBody>
      </p:sp>
      <p:sp>
        <p:nvSpPr>
          <p:cNvPr id="15" name="Content Placeholder 5"/>
          <p:cNvSpPr txBox="1">
            <a:spLocks/>
          </p:cNvSpPr>
          <p:nvPr/>
        </p:nvSpPr>
        <p:spPr>
          <a:xfrm>
            <a:off x="384877" y="2225289"/>
            <a:ext cx="4176793" cy="3250773"/>
          </a:xfrm>
          <a:prstGeom prst="rect">
            <a:avLst/>
          </a:prstGeom>
          <a:effectLst/>
        </p:spPr>
        <p:style>
          <a:lnRef idx="1">
            <a:schemeClr val="accent1"/>
          </a:lnRef>
          <a:fillRef idx="2">
            <a:schemeClr val="accent1"/>
          </a:fillRef>
          <a:effectRef idx="1">
            <a:schemeClr val="accent1"/>
          </a:effectRef>
          <a:fontRef idx="minor">
            <a:schemeClr val="dk1"/>
          </a:fontRef>
        </p:style>
        <p:txBody>
          <a:bodyPr vert="horz" lIns="91440" tIns="45720" rIns="91440" bIns="45720" rtlCol="0">
            <a:noAutofit/>
          </a:bodyPr>
          <a:lstStyle>
            <a:lvl1pPr marL="342900" indent="-342900" algn="l" defTabSz="457200" rtl="0" eaLnBrk="1" latinLnBrk="0" hangingPunct="1">
              <a:spcBef>
                <a:spcPct val="20000"/>
              </a:spcBef>
              <a:buFont typeface="Arial"/>
              <a:buChar char="•"/>
              <a:defRPr sz="28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dk1"/>
                </a:solidFill>
                <a:latin typeface="+mn-lt"/>
                <a:ea typeface="+mn-ea"/>
                <a:cs typeface="+mn-cs"/>
              </a:defRPr>
            </a:lvl9pPr>
          </a:lstStyle>
          <a:p>
            <a:pPr marL="0" indent="0">
              <a:buFont typeface="Arial"/>
              <a:buNone/>
            </a:pPr>
            <a:r>
              <a:rPr lang="en-US" sz="1600" dirty="0" smtClean="0">
                <a:solidFill>
                  <a:schemeClr val="bg2">
                    <a:lumMod val="10000"/>
                  </a:schemeClr>
                </a:solidFill>
                <a:latin typeface="Consolas" pitchFamily="49" charset="0"/>
                <a:cs typeface="Consolas" pitchFamily="49" charset="0"/>
              </a:rPr>
              <a:t>module BASE =                </a:t>
            </a:r>
            <a:r>
              <a:rPr lang="en-US" sz="1600" dirty="0" err="1" smtClean="0">
                <a:solidFill>
                  <a:schemeClr val="bg2">
                    <a:lumMod val="10000"/>
                  </a:schemeClr>
                </a:solidFill>
                <a:latin typeface="Consolas" pitchFamily="49" charset="0"/>
                <a:cs typeface="Consolas" pitchFamily="49" charset="0"/>
              </a:rPr>
              <a:t>struct</a:t>
            </a:r>
            <a:endParaRPr lang="en-US" sz="1600" dirty="0" smtClean="0">
              <a:solidFill>
                <a:schemeClr val="bg2">
                  <a:lumMod val="10000"/>
                </a:schemeClr>
              </a:solidFill>
              <a:latin typeface="Consolas" pitchFamily="49" charset="0"/>
              <a:cs typeface="Consolas" pitchFamily="49" charset="0"/>
            </a:endParaRPr>
          </a:p>
          <a:p>
            <a:pPr marL="0" indent="0">
              <a:buFont typeface="Arial"/>
              <a:buNone/>
            </a:pPr>
            <a:r>
              <a:rPr lang="en-US" sz="1600" dirty="0" smtClean="0">
                <a:solidFill>
                  <a:schemeClr val="bg2">
                    <a:lumMod val="10000"/>
                  </a:schemeClr>
                </a:solidFill>
                <a:latin typeface="Consolas" pitchFamily="49" charset="0"/>
                <a:cs typeface="Consolas" pitchFamily="49" charset="0"/>
              </a:rPr>
              <a:t>  type kind = </a:t>
            </a:r>
          </a:p>
          <a:p>
            <a:pPr marL="0" indent="0">
              <a:buFont typeface="Arial"/>
              <a:buNone/>
            </a:pPr>
            <a:r>
              <a:rPr lang="en-US" sz="1600" dirty="0" smtClean="0">
                <a:solidFill>
                  <a:schemeClr val="bg2">
                    <a:lumMod val="10000"/>
                  </a:schemeClr>
                </a:solidFill>
                <a:latin typeface="Consolas" pitchFamily="49" charset="0"/>
                <a:cs typeface="Consolas" pitchFamily="49" charset="0"/>
              </a:rPr>
              <a:t>    (* base kinds *)</a:t>
            </a:r>
          </a:p>
          <a:p>
            <a:pPr marL="0" indent="0">
              <a:buFont typeface="Arial"/>
              <a:buNone/>
            </a:pPr>
            <a:r>
              <a:rPr lang="en-US" sz="1600" dirty="0" smtClean="0">
                <a:solidFill>
                  <a:schemeClr val="bg2">
                    <a:lumMod val="10000"/>
                  </a:schemeClr>
                </a:solidFill>
                <a:latin typeface="Consolas" pitchFamily="49" charset="0"/>
                <a:cs typeface="Consolas" pitchFamily="49" charset="0"/>
              </a:rPr>
              <a:t>    | </a:t>
            </a:r>
            <a:r>
              <a:rPr lang="en-US" sz="1600" dirty="0" err="1" smtClean="0">
                <a:solidFill>
                  <a:schemeClr val="bg2">
                    <a:lumMod val="10000"/>
                  </a:schemeClr>
                </a:solidFill>
                <a:latin typeface="Consolas" pitchFamily="49" charset="0"/>
                <a:cs typeface="Consolas" pitchFamily="49" charset="0"/>
              </a:rPr>
              <a:t>KEmbed</a:t>
            </a:r>
            <a:r>
              <a:rPr lang="en-US" sz="1600" dirty="0" smtClean="0">
                <a:solidFill>
                  <a:schemeClr val="bg2">
                    <a:lumMod val="10000"/>
                  </a:schemeClr>
                </a:solidFill>
                <a:latin typeface="Consolas" pitchFamily="49" charset="0"/>
                <a:cs typeface="Consolas" pitchFamily="49" charset="0"/>
              </a:rPr>
              <a:t> of </a:t>
            </a:r>
            <a:r>
              <a:rPr lang="en-US" sz="1600" dirty="0" err="1" smtClean="0">
                <a:solidFill>
                  <a:schemeClr val="bg2">
                    <a:lumMod val="10000"/>
                  </a:schemeClr>
                </a:solidFill>
                <a:latin typeface="Consolas" pitchFamily="49" charset="0"/>
                <a:cs typeface="Consolas" pitchFamily="49" charset="0"/>
              </a:rPr>
              <a:t>EXT.kind</a:t>
            </a:r>
            <a:endParaRPr lang="en-US" sz="1600" dirty="0" smtClean="0">
              <a:solidFill>
                <a:schemeClr val="bg2">
                  <a:lumMod val="10000"/>
                </a:schemeClr>
              </a:solidFill>
              <a:latin typeface="Consolas" pitchFamily="49" charset="0"/>
              <a:cs typeface="Consolas" pitchFamily="49" charset="0"/>
            </a:endParaRPr>
          </a:p>
          <a:p>
            <a:pPr marL="0" indent="0">
              <a:buFont typeface="Arial"/>
              <a:buNone/>
            </a:pPr>
            <a:r>
              <a:rPr lang="en-US" sz="1600" dirty="0" smtClean="0">
                <a:solidFill>
                  <a:schemeClr val="bg2">
                    <a:lumMod val="10000"/>
                  </a:schemeClr>
                </a:solidFill>
                <a:latin typeface="Consolas" pitchFamily="49" charset="0"/>
                <a:cs typeface="Consolas" pitchFamily="49" charset="0"/>
              </a:rPr>
              <a:t>  </a:t>
            </a:r>
          </a:p>
          <a:p>
            <a:pPr marL="0" indent="0">
              <a:buFont typeface="Arial"/>
              <a:buNone/>
            </a:pPr>
            <a:r>
              <a:rPr lang="en-US" sz="1600" dirty="0" smtClean="0">
                <a:solidFill>
                  <a:schemeClr val="bg2">
                    <a:lumMod val="10000"/>
                  </a:schemeClr>
                </a:solidFill>
                <a:latin typeface="Consolas" pitchFamily="49" charset="0"/>
                <a:cs typeface="Consolas" pitchFamily="49" charset="0"/>
              </a:rPr>
              <a:t>  type </a:t>
            </a:r>
            <a:r>
              <a:rPr lang="en-US" sz="1600" dirty="0" err="1" smtClean="0">
                <a:solidFill>
                  <a:schemeClr val="bg2">
                    <a:lumMod val="10000"/>
                  </a:schemeClr>
                </a:solidFill>
                <a:latin typeface="Consolas" pitchFamily="49" charset="0"/>
                <a:cs typeface="Consolas" pitchFamily="49" charset="0"/>
              </a:rPr>
              <a:t>typ</a:t>
            </a:r>
            <a:r>
              <a:rPr lang="en-US" sz="1600" dirty="0" smtClean="0">
                <a:solidFill>
                  <a:schemeClr val="bg2">
                    <a:lumMod val="10000"/>
                  </a:schemeClr>
                </a:solidFill>
                <a:latin typeface="Consolas" pitchFamily="49" charset="0"/>
                <a:cs typeface="Consolas" pitchFamily="49" charset="0"/>
              </a:rPr>
              <a:t> = </a:t>
            </a:r>
          </a:p>
          <a:p>
            <a:pPr marL="0" indent="0">
              <a:buFont typeface="Arial"/>
              <a:buNone/>
            </a:pPr>
            <a:r>
              <a:rPr lang="en-US" sz="1600" dirty="0" smtClean="0">
                <a:solidFill>
                  <a:schemeClr val="bg2">
                    <a:lumMod val="10000"/>
                  </a:schemeClr>
                </a:solidFill>
                <a:latin typeface="Consolas" pitchFamily="49" charset="0"/>
                <a:cs typeface="Consolas" pitchFamily="49" charset="0"/>
              </a:rPr>
              <a:t>    (* base types *)</a:t>
            </a:r>
          </a:p>
          <a:p>
            <a:pPr marL="0" indent="0">
              <a:buFont typeface="Arial"/>
              <a:buNone/>
            </a:pPr>
            <a:r>
              <a:rPr lang="en-US" sz="1600" dirty="0" smtClean="0">
                <a:solidFill>
                  <a:schemeClr val="bg2">
                    <a:lumMod val="10000"/>
                  </a:schemeClr>
                </a:solidFill>
                <a:latin typeface="Consolas" pitchFamily="49" charset="0"/>
                <a:cs typeface="Consolas" pitchFamily="49" charset="0"/>
              </a:rPr>
              <a:t>    | </a:t>
            </a:r>
            <a:r>
              <a:rPr lang="en-US" sz="1600" dirty="0" err="1" smtClean="0">
                <a:solidFill>
                  <a:schemeClr val="bg2">
                    <a:lumMod val="10000"/>
                  </a:schemeClr>
                </a:solidFill>
                <a:latin typeface="Consolas" pitchFamily="49" charset="0"/>
                <a:cs typeface="Consolas" pitchFamily="49" charset="0"/>
              </a:rPr>
              <a:t>TEmbed</a:t>
            </a:r>
            <a:r>
              <a:rPr lang="en-US" sz="1600" dirty="0" smtClean="0">
                <a:solidFill>
                  <a:schemeClr val="bg2">
                    <a:lumMod val="10000"/>
                  </a:schemeClr>
                </a:solidFill>
                <a:latin typeface="Consolas" pitchFamily="49" charset="0"/>
                <a:cs typeface="Consolas" pitchFamily="49" charset="0"/>
              </a:rPr>
              <a:t> of </a:t>
            </a:r>
            <a:r>
              <a:rPr lang="en-US" sz="1600" dirty="0" err="1" smtClean="0">
                <a:solidFill>
                  <a:schemeClr val="bg2">
                    <a:lumMod val="10000"/>
                  </a:schemeClr>
                </a:solidFill>
                <a:latin typeface="Consolas" pitchFamily="49" charset="0"/>
                <a:cs typeface="Consolas" pitchFamily="49" charset="0"/>
              </a:rPr>
              <a:t>EXT.typ</a:t>
            </a:r>
            <a:endParaRPr lang="en-US" sz="1600" dirty="0" smtClean="0">
              <a:solidFill>
                <a:schemeClr val="bg2">
                  <a:lumMod val="10000"/>
                </a:schemeClr>
              </a:solidFill>
              <a:latin typeface="Consolas" pitchFamily="49" charset="0"/>
              <a:cs typeface="Consolas" pitchFamily="49" charset="0"/>
            </a:endParaRPr>
          </a:p>
          <a:p>
            <a:pPr marL="0" indent="0">
              <a:buFont typeface="Arial"/>
              <a:buNone/>
            </a:pPr>
            <a:endParaRPr lang="en-US" sz="1600" dirty="0" smtClean="0">
              <a:solidFill>
                <a:schemeClr val="bg2">
                  <a:lumMod val="10000"/>
                </a:schemeClr>
              </a:solidFill>
              <a:latin typeface="Consolas" pitchFamily="49" charset="0"/>
              <a:cs typeface="Consolas" pitchFamily="49" charset="0"/>
            </a:endParaRPr>
          </a:p>
          <a:p>
            <a:pPr marL="0" indent="0">
              <a:buFont typeface="Arial"/>
              <a:buNone/>
            </a:pPr>
            <a:r>
              <a:rPr lang="en-US" sz="1600" dirty="0" smtClean="0">
                <a:solidFill>
                  <a:schemeClr val="bg2">
                    <a:lumMod val="10000"/>
                  </a:schemeClr>
                </a:solidFill>
                <a:latin typeface="Consolas" pitchFamily="49" charset="0"/>
                <a:cs typeface="Consolas" pitchFamily="49" charset="0"/>
              </a:rPr>
              <a:t>  ...</a:t>
            </a:r>
          </a:p>
          <a:p>
            <a:pPr marL="0" indent="0">
              <a:buFont typeface="Arial"/>
              <a:buNone/>
            </a:pPr>
            <a:r>
              <a:rPr lang="en-US" sz="1600" dirty="0" smtClean="0">
                <a:solidFill>
                  <a:schemeClr val="bg2">
                    <a:lumMod val="10000"/>
                  </a:schemeClr>
                </a:solidFill>
                <a:latin typeface="Consolas" pitchFamily="49" charset="0"/>
                <a:cs typeface="Consolas" pitchFamily="49" charset="0"/>
              </a:rPr>
              <a:t>end</a:t>
            </a:r>
            <a:endParaRPr lang="en-US" sz="1600" dirty="0">
              <a:solidFill>
                <a:schemeClr val="bg2">
                  <a:lumMod val="10000"/>
                </a:schemeClr>
              </a:solidFill>
              <a:latin typeface="Consolas" pitchFamily="49" charset="0"/>
              <a:cs typeface="Consolas" pitchFamily="49" charset="0"/>
            </a:endParaRPr>
          </a:p>
        </p:txBody>
      </p:sp>
    </p:spTree>
    <p:extLst>
      <p:ext uri="{BB962C8B-B14F-4D97-AF65-F5344CB8AC3E}">
        <p14:creationId xmlns:p14="http://schemas.microsoft.com/office/powerpoint/2010/main" val="896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25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250"/>
                                        <p:tgtEl>
                                          <p:spTgt spid="7">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250"/>
                                        <p:tgtEl>
                                          <p:spTgt spid="7">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250"/>
                                        <p:tgtEl>
                                          <p:spTgt spid="7">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5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50"/>
                                        <p:tgtEl>
                                          <p:spTgt spid="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6" end="6"/>
                                            </p:txEl>
                                          </p:spTgt>
                                        </p:tgtEl>
                                        <p:attrNameLst>
                                          <p:attrName>style.visibility</p:attrName>
                                        </p:attrNameLst>
                                      </p:cBhvr>
                                      <p:to>
                                        <p:strVal val="visible"/>
                                      </p:to>
                                    </p:set>
                                    <p:animEffect transition="in" filter="fade">
                                      <p:cBhvr>
                                        <p:cTn id="30" dur="250"/>
                                        <p:tgtEl>
                                          <p:spTgt spid="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animEffect transition="in" filter="fade">
                                      <p:cBhvr>
                                        <p:cTn id="33" dur="250"/>
                                        <p:tgtEl>
                                          <p:spTgt spid="7">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fade">
                                      <p:cBhvr>
                                        <p:cTn id="36" dur="250"/>
                                        <p:tgtEl>
                                          <p:spTgt spid="7">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250"/>
                                        <p:tgtEl>
                                          <p:spTgt spid="7">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250"/>
                                        <p:tgtEl>
                                          <p:spTgt spid="9"/>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right)">
                                      <p:cBhvr>
                                        <p:cTn id="47" dur="25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7" grpId="0" uiExpand="1" build="p" animBg="1"/>
      <p:bldP spid="9" grpId="0"/>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Engineering JavaScript Semantics</a:t>
            </a:r>
            <a:endParaRPr lang="en-US" dirty="0"/>
          </a:p>
        </p:txBody>
      </p:sp>
      <p:pic>
        <p:nvPicPr>
          <p:cNvPr id="2050" name="Picture 2" descr="http://icons.iconarchive.com/icons/deleket/adobe-cs4/256/File-Adobe-Dreamweaver-JavaScript-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072" y="2095500"/>
            <a:ext cx="1295400" cy="129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726741" y="2028735"/>
            <a:ext cx="1090363" cy="1200329"/>
          </a:xfrm>
          <a:prstGeom prst="rect">
            <a:avLst/>
          </a:prstGeom>
          <a:noFill/>
        </p:spPr>
        <p:txBody>
          <a:bodyPr wrap="none" rtlCol="0">
            <a:spAutoFit/>
          </a:bodyPr>
          <a:lstStyle/>
          <a:p>
            <a:r>
              <a:rPr lang="el-GR" sz="7200" dirty="0" smtClean="0"/>
              <a:t>λ</a:t>
            </a:r>
            <a:r>
              <a:rPr lang="en-US" sz="7200" baseline="-25000" dirty="0" smtClean="0"/>
              <a:t>JS</a:t>
            </a:r>
            <a:endParaRPr lang="el-GR" sz="7200" baseline="-25000" dirty="0"/>
          </a:p>
        </p:txBody>
      </p:sp>
      <p:grpSp>
        <p:nvGrpSpPr>
          <p:cNvPr id="7" name="Group 6"/>
          <p:cNvGrpSpPr/>
          <p:nvPr/>
        </p:nvGrpSpPr>
        <p:grpSpPr>
          <a:xfrm>
            <a:off x="2703443" y="2298356"/>
            <a:ext cx="3648577" cy="461665"/>
            <a:chOff x="3429000" y="2298356"/>
            <a:chExt cx="2133600" cy="461665"/>
          </a:xfrm>
        </p:grpSpPr>
        <p:cxnSp>
          <p:nvCxnSpPr>
            <p:cNvPr id="8" name="Straight Arrow Connector 7"/>
            <p:cNvCxnSpPr/>
            <p:nvPr/>
          </p:nvCxnSpPr>
          <p:spPr>
            <a:xfrm>
              <a:off x="3429000" y="2743200"/>
              <a:ext cx="2133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TextBox 8"/>
            <p:cNvSpPr txBox="1"/>
            <p:nvPr/>
          </p:nvSpPr>
          <p:spPr>
            <a:xfrm>
              <a:off x="4151698" y="2298356"/>
              <a:ext cx="688203" cy="461665"/>
            </a:xfrm>
            <a:prstGeom prst="rect">
              <a:avLst/>
            </a:prstGeom>
            <a:noFill/>
          </p:spPr>
          <p:txBody>
            <a:bodyPr wrap="square" rtlCol="0">
              <a:spAutoFit/>
            </a:bodyPr>
            <a:lstStyle/>
            <a:p>
              <a:pPr algn="ctr"/>
              <a:r>
                <a:rPr lang="en-US" sz="2400" dirty="0" err="1" smtClean="0"/>
                <a:t>Desugar</a:t>
              </a:r>
              <a:endParaRPr lang="en-US" sz="2400" dirty="0"/>
            </a:p>
          </p:txBody>
        </p:sp>
      </p:grpSp>
      <p:grpSp>
        <p:nvGrpSpPr>
          <p:cNvPr id="20" name="Group 19"/>
          <p:cNvGrpSpPr/>
          <p:nvPr/>
        </p:nvGrpSpPr>
        <p:grpSpPr>
          <a:xfrm>
            <a:off x="751783" y="3657600"/>
            <a:ext cx="3747470" cy="2519065"/>
            <a:chOff x="827983" y="3657600"/>
            <a:chExt cx="3747470" cy="2519065"/>
          </a:xfrm>
        </p:grpSpPr>
        <p:sp>
          <p:nvSpPr>
            <p:cNvPr id="5" name="TextBox 4"/>
            <p:cNvSpPr txBox="1"/>
            <p:nvPr/>
          </p:nvSpPr>
          <p:spPr>
            <a:xfrm>
              <a:off x="827983" y="5715000"/>
              <a:ext cx="1951660" cy="461665"/>
            </a:xfrm>
            <a:prstGeom prst="rect">
              <a:avLst/>
            </a:prstGeom>
            <a:noFill/>
          </p:spPr>
          <p:txBody>
            <a:bodyPr wrap="square" rtlCol="0">
              <a:spAutoFit/>
            </a:bodyPr>
            <a:lstStyle/>
            <a:p>
              <a:r>
                <a:rPr lang="en-US" sz="2400" dirty="0" smtClean="0"/>
                <a:t>“Their answer”</a:t>
              </a:r>
              <a:endParaRPr lang="en-US" sz="2400" dirty="0"/>
            </a:p>
          </p:txBody>
        </p:sp>
        <p:cxnSp>
          <p:nvCxnSpPr>
            <p:cNvPr id="12" name="Straight Arrow Connector 11"/>
            <p:cNvCxnSpPr/>
            <p:nvPr/>
          </p:nvCxnSpPr>
          <p:spPr>
            <a:xfrm>
              <a:off x="1863972" y="3657600"/>
              <a:ext cx="0" cy="16764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2055340" y="4082637"/>
              <a:ext cx="2520113" cy="830997"/>
            </a:xfrm>
            <a:prstGeom prst="rect">
              <a:avLst/>
            </a:prstGeom>
            <a:noFill/>
          </p:spPr>
          <p:txBody>
            <a:bodyPr wrap="none" rtlCol="0">
              <a:spAutoFit/>
            </a:bodyPr>
            <a:lstStyle/>
            <a:p>
              <a:r>
                <a:rPr lang="en-US" sz="2400" dirty="0" err="1" smtClean="0"/>
                <a:t>SpiderMonkey</a:t>
              </a:r>
              <a:r>
                <a:rPr lang="en-US" sz="2400" dirty="0" smtClean="0"/>
                <a:t>, V8,</a:t>
              </a:r>
            </a:p>
            <a:p>
              <a:r>
                <a:rPr lang="en-US" sz="2400" dirty="0" smtClean="0"/>
                <a:t>Rhino, …</a:t>
              </a:r>
              <a:endParaRPr lang="en-US" sz="2400" dirty="0"/>
            </a:p>
          </p:txBody>
        </p:sp>
      </p:grpSp>
      <p:grpSp>
        <p:nvGrpSpPr>
          <p:cNvPr id="21" name="Group 20"/>
          <p:cNvGrpSpPr/>
          <p:nvPr/>
        </p:nvGrpSpPr>
        <p:grpSpPr>
          <a:xfrm>
            <a:off x="6352020" y="3604841"/>
            <a:ext cx="1899623" cy="2571824"/>
            <a:chOff x="6428220" y="3604841"/>
            <a:chExt cx="1899623" cy="2571824"/>
          </a:xfrm>
        </p:grpSpPr>
        <p:sp>
          <p:nvSpPr>
            <p:cNvPr id="10" name="TextBox 9"/>
            <p:cNvSpPr txBox="1"/>
            <p:nvPr/>
          </p:nvSpPr>
          <p:spPr>
            <a:xfrm>
              <a:off x="6428220" y="5715000"/>
              <a:ext cx="1899623" cy="461665"/>
            </a:xfrm>
            <a:prstGeom prst="rect">
              <a:avLst/>
            </a:prstGeom>
            <a:noFill/>
          </p:spPr>
          <p:txBody>
            <a:bodyPr wrap="none" rtlCol="0">
              <a:spAutoFit/>
            </a:bodyPr>
            <a:lstStyle/>
            <a:p>
              <a:r>
                <a:rPr lang="en-US" sz="2400" dirty="0" smtClean="0"/>
                <a:t>“Our answer”</a:t>
              </a:r>
              <a:endParaRPr lang="en-US" sz="2400" dirty="0"/>
            </a:p>
          </p:txBody>
        </p:sp>
        <p:cxnSp>
          <p:nvCxnSpPr>
            <p:cNvPr id="15" name="Straight Arrow Connector 14"/>
            <p:cNvCxnSpPr/>
            <p:nvPr/>
          </p:nvCxnSpPr>
          <p:spPr>
            <a:xfrm>
              <a:off x="7370776" y="3604841"/>
              <a:ext cx="0" cy="203395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16" name="TextBox 15"/>
          <p:cNvSpPr txBox="1"/>
          <p:nvPr/>
        </p:nvSpPr>
        <p:spPr>
          <a:xfrm>
            <a:off x="5049515" y="4082636"/>
            <a:ext cx="2107693" cy="830997"/>
          </a:xfrm>
          <a:prstGeom prst="rect">
            <a:avLst/>
          </a:prstGeom>
          <a:noFill/>
        </p:spPr>
        <p:txBody>
          <a:bodyPr wrap="none" rtlCol="0">
            <a:spAutoFit/>
          </a:bodyPr>
          <a:lstStyle/>
          <a:p>
            <a:r>
              <a:rPr lang="en-US" sz="2400" b="1" dirty="0" smtClean="0"/>
              <a:t>Small</a:t>
            </a:r>
            <a:r>
              <a:rPr lang="en-US" sz="2400" b="1" dirty="0"/>
              <a:t> </a:t>
            </a:r>
            <a:r>
              <a:rPr lang="en-US" sz="2400" b="1" dirty="0" smtClean="0"/>
              <a:t>(100LOC)</a:t>
            </a:r>
          </a:p>
          <a:p>
            <a:r>
              <a:rPr lang="en-US" sz="2400" b="1" dirty="0" smtClean="0"/>
              <a:t>interpreter</a:t>
            </a:r>
            <a:endParaRPr lang="en-US" sz="2400" b="1" dirty="0"/>
          </a:p>
        </p:txBody>
      </p:sp>
      <p:grpSp>
        <p:nvGrpSpPr>
          <p:cNvPr id="22" name="Group 21"/>
          <p:cNvGrpSpPr/>
          <p:nvPr/>
        </p:nvGrpSpPr>
        <p:grpSpPr>
          <a:xfrm>
            <a:off x="2653328" y="5394612"/>
            <a:ext cx="3595072" cy="476424"/>
            <a:chOff x="3429000" y="5394612"/>
            <a:chExt cx="2895600" cy="476424"/>
          </a:xfrm>
        </p:grpSpPr>
        <p:cxnSp>
          <p:nvCxnSpPr>
            <p:cNvPr id="18" name="Straight Arrow Connector 17"/>
            <p:cNvCxnSpPr/>
            <p:nvPr/>
          </p:nvCxnSpPr>
          <p:spPr>
            <a:xfrm>
              <a:off x="3429000" y="5871036"/>
              <a:ext cx="2895600" cy="0"/>
            </a:xfrm>
            <a:prstGeom prst="straightConnector1">
              <a:avLst/>
            </a:prstGeom>
            <a:ln>
              <a:headEnd type="arrow"/>
              <a:tailEnd type="arrow"/>
            </a:ln>
          </p:spPr>
          <p:style>
            <a:lnRef idx="3">
              <a:schemeClr val="accent1"/>
            </a:lnRef>
            <a:fillRef idx="0">
              <a:schemeClr val="accent1"/>
            </a:fillRef>
            <a:effectRef idx="2">
              <a:schemeClr val="accent1"/>
            </a:effectRef>
            <a:fontRef idx="minor">
              <a:schemeClr val="tx1"/>
            </a:fontRef>
          </p:style>
        </p:cxnSp>
        <p:sp>
          <p:nvSpPr>
            <p:cNvPr id="19" name="TextBox 18"/>
            <p:cNvSpPr txBox="1"/>
            <p:nvPr/>
          </p:nvSpPr>
          <p:spPr>
            <a:xfrm>
              <a:off x="4641001" y="5394612"/>
              <a:ext cx="471599" cy="461665"/>
            </a:xfrm>
            <a:prstGeom prst="rect">
              <a:avLst/>
            </a:prstGeom>
            <a:noFill/>
          </p:spPr>
          <p:txBody>
            <a:bodyPr wrap="square" rtlCol="0">
              <a:spAutoFit/>
            </a:bodyPr>
            <a:lstStyle/>
            <a:p>
              <a:pPr algn="ctr"/>
              <a:r>
                <a:rPr lang="en-US" sz="2400" dirty="0" smtClean="0"/>
                <a:t>diff</a:t>
              </a:r>
              <a:endParaRPr lang="en-US" sz="2400" dirty="0"/>
            </a:p>
          </p:txBody>
        </p:sp>
      </p:grpSp>
      <p:sp>
        <p:nvSpPr>
          <p:cNvPr id="23" name="Slide Number Placeholder 20"/>
          <p:cNvSpPr>
            <a:spLocks noGrp="1"/>
          </p:cNvSpPr>
          <p:nvPr>
            <p:ph type="sldNum" sz="quarter" idx="12"/>
          </p:nvPr>
        </p:nvSpPr>
        <p:spPr>
          <a:xfrm>
            <a:off x="6553200" y="6356350"/>
            <a:ext cx="2133600" cy="365125"/>
          </a:xfrm>
        </p:spPr>
        <p:txBody>
          <a:bodyPr/>
          <a:lstStyle/>
          <a:p>
            <a:fld id="{B391FB5E-02AC-4740-B8E7-5C283DE11477}" type="slidenum">
              <a:rPr lang="en-US" smtClean="0"/>
              <a:t>2</a:t>
            </a:fld>
            <a:endParaRPr lang="en-US"/>
          </a:p>
        </p:txBody>
      </p:sp>
    </p:spTree>
    <p:extLst>
      <p:ext uri="{BB962C8B-B14F-4D97-AF65-F5344CB8AC3E}">
        <p14:creationId xmlns:p14="http://schemas.microsoft.com/office/powerpoint/2010/main" val="34590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25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25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250"/>
                                        <p:tgtEl>
                                          <p:spTgt spid="16">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6">
                                            <p:txEl>
                                              <p:pRg st="1" end="1"/>
                                            </p:txEl>
                                          </p:spTgt>
                                        </p:tgtEl>
                                        <p:attrNameLst>
                                          <p:attrName>style.visibility</p:attrName>
                                        </p:attrNameLst>
                                      </p:cBhvr>
                                      <p:to>
                                        <p:strVal val="visible"/>
                                      </p:to>
                                    </p:set>
                                    <p:animEffect transition="in" filter="fade">
                                      <p:cBhvr>
                                        <p:cTn id="30" dur="250"/>
                                        <p:tgtEl>
                                          <p:spTgt spid="1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arn(outVertical)">
                                      <p:cBhvr>
                                        <p:cTn id="35" dur="2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790414" y="4977539"/>
            <a:ext cx="4494508" cy="480448"/>
          </a:xfrm>
          <a:prstGeom prst="roundRect">
            <a:avLst/>
          </a:prstGeom>
          <a:gradFill>
            <a:gsLst>
              <a:gs pos="0">
                <a:schemeClr val="accent6">
                  <a:tint val="50000"/>
                  <a:satMod val="300000"/>
                  <a:lumMod val="70000"/>
                </a:schemeClr>
              </a:gs>
              <a:gs pos="35000">
                <a:schemeClr val="accent6">
                  <a:tint val="37000"/>
                  <a:satMod val="300000"/>
                  <a:lumMod val="70000"/>
                </a:schemeClr>
              </a:gs>
              <a:gs pos="100000">
                <a:schemeClr val="accent6">
                  <a:tint val="15000"/>
                  <a:satMod val="350000"/>
                  <a:lumMod val="7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ounded Rectangle 7"/>
          <p:cNvSpPr/>
          <p:nvPr/>
        </p:nvSpPr>
        <p:spPr>
          <a:xfrm>
            <a:off x="790414" y="1650570"/>
            <a:ext cx="6803755" cy="480448"/>
          </a:xfrm>
          <a:prstGeom prst="roundRect">
            <a:avLst/>
          </a:prstGeom>
          <a:gradFill>
            <a:gsLst>
              <a:gs pos="0">
                <a:schemeClr val="accent1">
                  <a:tint val="100000"/>
                  <a:shade val="100000"/>
                  <a:satMod val="130000"/>
                  <a:lumMod val="70000"/>
                </a:schemeClr>
              </a:gs>
              <a:gs pos="100000">
                <a:schemeClr val="accent1">
                  <a:tint val="50000"/>
                  <a:shade val="100000"/>
                  <a:satMod val="350000"/>
                  <a:lumMod val="56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smtClean="0"/>
              <a:t>Points of Variation</a:t>
            </a:r>
            <a:endParaRPr lang="en-US" dirty="0"/>
          </a:p>
        </p:txBody>
      </p:sp>
      <p:sp>
        <p:nvSpPr>
          <p:cNvPr id="7" name="Content Placeholder 6"/>
          <p:cNvSpPr>
            <a:spLocks noGrp="1"/>
          </p:cNvSpPr>
          <p:nvPr>
            <p:ph idx="1"/>
          </p:nvPr>
        </p:nvSpPr>
        <p:spPr/>
        <p:txBody>
          <a:bodyPr>
            <a:normAutofit/>
          </a:bodyPr>
          <a:lstStyle/>
          <a:p>
            <a:r>
              <a:rPr lang="en-US" dirty="0" smtClean="0"/>
              <a:t>Concrete syntax/Syntactic sugar for types</a:t>
            </a:r>
          </a:p>
          <a:p>
            <a:r>
              <a:rPr lang="en-US" dirty="0" smtClean="0"/>
              <a:t>Type environments</a:t>
            </a:r>
          </a:p>
          <a:p>
            <a:pPr marL="457200" lvl="1" indent="0">
              <a:buNone/>
            </a:pPr>
            <a:r>
              <a:rPr lang="en-US" dirty="0" smtClean="0">
                <a:sym typeface="Wingdings" pitchFamily="2" charset="2"/>
              </a:rPr>
              <a:t> </a:t>
            </a:r>
            <a:r>
              <a:rPr lang="en-US" dirty="0" err="1" smtClean="0">
                <a:sym typeface="Wingdings" pitchFamily="2" charset="2"/>
              </a:rPr>
              <a:t>ADsafety</a:t>
            </a:r>
            <a:r>
              <a:rPr lang="en-US" dirty="0" smtClean="0">
                <a:sym typeface="Wingdings" pitchFamily="2" charset="2"/>
              </a:rPr>
              <a:t>, Private Browsing systems</a:t>
            </a:r>
            <a:endParaRPr lang="en-US" dirty="0" smtClean="0"/>
          </a:p>
          <a:p>
            <a:r>
              <a:rPr lang="en-US" dirty="0" smtClean="0"/>
              <a:t>New type/kind constructors</a:t>
            </a:r>
          </a:p>
          <a:p>
            <a:pPr marL="457200" lvl="1" indent="0">
              <a:buNone/>
            </a:pPr>
            <a:r>
              <a:rPr lang="en-US" dirty="0" smtClean="0">
                <a:sym typeface="Wingdings" pitchFamily="2" charset="2"/>
              </a:rPr>
              <a:t> </a:t>
            </a:r>
            <a:r>
              <a:rPr lang="en-US" dirty="0" err="1" smtClean="0">
                <a:sym typeface="Wingdings" pitchFamily="2" charset="2"/>
              </a:rPr>
              <a:t>JQuery</a:t>
            </a:r>
            <a:r>
              <a:rPr lang="en-US" dirty="0" smtClean="0">
                <a:sym typeface="Wingdings" pitchFamily="2" charset="2"/>
              </a:rPr>
              <a:t> system</a:t>
            </a:r>
            <a:endParaRPr lang="en-US" dirty="0" smtClean="0"/>
          </a:p>
          <a:p>
            <a:r>
              <a:rPr lang="en-US" dirty="0" smtClean="0"/>
              <a:t>New/different (sub-)typing rules</a:t>
            </a:r>
          </a:p>
          <a:p>
            <a:pPr marL="457200" lvl="1" indent="0">
              <a:buNone/>
            </a:pPr>
            <a:r>
              <a:rPr lang="en-US" dirty="0" smtClean="0">
                <a:sym typeface="Wingdings" pitchFamily="2" charset="2"/>
              </a:rPr>
              <a:t> </a:t>
            </a:r>
            <a:r>
              <a:rPr lang="en-US" dirty="0" err="1" smtClean="0">
                <a:sym typeface="Wingdings" pitchFamily="2" charset="2"/>
              </a:rPr>
              <a:t>TypeScript</a:t>
            </a:r>
            <a:r>
              <a:rPr lang="en-US" dirty="0" smtClean="0">
                <a:sym typeface="Wingdings" pitchFamily="2" charset="2"/>
              </a:rPr>
              <a:t> example system</a:t>
            </a:r>
            <a:endParaRPr lang="en-US" dirty="0" smtClean="0"/>
          </a:p>
        </p:txBody>
      </p:sp>
      <p:sp>
        <p:nvSpPr>
          <p:cNvPr id="5" name="Slide Number Placeholder 4"/>
          <p:cNvSpPr>
            <a:spLocks noGrp="1"/>
          </p:cNvSpPr>
          <p:nvPr>
            <p:ph type="sldNum" sz="quarter" idx="12"/>
          </p:nvPr>
        </p:nvSpPr>
        <p:spPr/>
        <p:txBody>
          <a:bodyPr/>
          <a:lstStyle/>
          <a:p>
            <a:fld id="{B391FB5E-02AC-4740-B8E7-5C283DE11477}" type="slidenum">
              <a:rPr lang="en-US" smtClean="0"/>
              <a:t>20</a:t>
            </a:fld>
            <a:endParaRPr lang="en-US"/>
          </a:p>
        </p:txBody>
      </p:sp>
    </p:spTree>
    <p:extLst>
      <p:ext uri="{BB962C8B-B14F-4D97-AF65-F5344CB8AC3E}">
        <p14:creationId xmlns:p14="http://schemas.microsoft.com/office/powerpoint/2010/main" val="3959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5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25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25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25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250"/>
                                        <p:tgtEl>
                                          <p:spTgt spid="7">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25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outHorizontal)">
                                      <p:cBhvr>
                                        <p:cTn id="36" dur="100"/>
                                        <p:tgtEl>
                                          <p:spTgt spid="9"/>
                                        </p:tgtEl>
                                      </p:cBhvr>
                                    </p:animEffect>
                                  </p:childTnLst>
                                </p:cTn>
                              </p:par>
                              <p:par>
                                <p:cTn id="37" presetID="16" presetClass="entr" presetSubtype="42"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outHorizontal)">
                                      <p:cBhvr>
                                        <p:cTn id="39" dur="1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91FB5E-02AC-4740-B8E7-5C283DE11477}" type="slidenum">
              <a:rPr lang="en-US" smtClean="0"/>
              <a:t>21</a:t>
            </a:fld>
            <a:endParaRPr lang="en-US"/>
          </a:p>
        </p:txBody>
      </p:sp>
      <p:sp>
        <p:nvSpPr>
          <p:cNvPr id="5" name="Content Placeholder 4"/>
          <p:cNvSpPr>
            <a:spLocks noGrp="1"/>
          </p:cNvSpPr>
          <p:nvPr>
            <p:ph idx="4294967295"/>
          </p:nvPr>
        </p:nvSpPr>
        <p:spPr>
          <a:xfrm>
            <a:off x="457200" y="980268"/>
            <a:ext cx="8229600" cy="4525963"/>
          </a:xfrm>
        </p:spPr>
        <p:txBody>
          <a:bodyPr>
            <a:normAutofit fontScale="92500"/>
          </a:bodyPr>
          <a:lstStyle/>
          <a:p>
            <a:pPr marL="0" indent="0">
              <a:buNone/>
            </a:pPr>
            <a:r>
              <a:rPr lang="en-US" dirty="0" smtClean="0"/>
              <a:t>Object extension:</a:t>
            </a:r>
          </a:p>
          <a:p>
            <a:r>
              <a:rPr lang="en-US" dirty="0" smtClean="0"/>
              <a:t>A </a:t>
            </a:r>
            <a:r>
              <a:rPr lang="en-US" dirty="0" err="1">
                <a:latin typeface="Consolas" panose="020B0609020204030204" pitchFamily="49" charset="0"/>
                <a:cs typeface="Consolas" panose="020B0609020204030204" pitchFamily="49" charset="0"/>
              </a:rPr>
              <a:t>F</a:t>
            </a:r>
            <a:r>
              <a:rPr lang="en-US" dirty="0" err="1" smtClean="0">
                <a:latin typeface="Consolas" panose="020B0609020204030204" pitchFamily="49" charset="0"/>
                <a:cs typeface="Consolas" panose="020B0609020204030204" pitchFamily="49" charset="0"/>
              </a:rPr>
              <a:t>ooBar</a:t>
            </a:r>
            <a:r>
              <a:rPr lang="en-US" dirty="0" smtClean="0"/>
              <a:t> object is just a </a:t>
            </a:r>
            <a:r>
              <a:rPr lang="en-US" dirty="0">
                <a:latin typeface="Consolas" panose="020B0609020204030204" pitchFamily="49" charset="0"/>
                <a:cs typeface="Consolas" panose="020B0609020204030204" pitchFamily="49" charset="0"/>
              </a:rPr>
              <a:t>Foo</a:t>
            </a:r>
            <a:r>
              <a:rPr lang="en-US" dirty="0" smtClean="0"/>
              <a:t> object with an extra field named ‘</a:t>
            </a:r>
            <a:r>
              <a:rPr lang="en-US" dirty="0">
                <a:latin typeface="Consolas" panose="020B0609020204030204" pitchFamily="49" charset="0"/>
                <a:cs typeface="Consolas" panose="020B0609020204030204" pitchFamily="49" charset="0"/>
              </a:rPr>
              <a:t>bar</a:t>
            </a:r>
            <a:r>
              <a:rPr lang="en-US" dirty="0" smtClean="0"/>
              <a:t>’</a:t>
            </a:r>
          </a:p>
          <a:p>
            <a:endParaRPr lang="en-US" dirty="0" smtClean="0"/>
          </a:p>
          <a:p>
            <a:pPr marL="0" indent="0">
              <a:buNone/>
            </a:pPr>
            <a:r>
              <a:rPr lang="en-US" dirty="0" smtClean="0">
                <a:sym typeface="Wingdings" pitchFamily="2" charset="2"/>
              </a:rPr>
              <a:t></a:t>
            </a:r>
          </a:p>
          <a:p>
            <a:pPr marL="0" indent="0">
              <a:buNone/>
            </a:pPr>
            <a:endParaRPr lang="en-US" dirty="0">
              <a:sym typeface="Wingdings" pitchFamily="2" charset="2"/>
            </a:endParaRPr>
          </a:p>
          <a:p>
            <a:pPr marL="0" indent="0">
              <a:buNone/>
            </a:pPr>
            <a:r>
              <a:rPr lang="en-US" b="1" dirty="0" smtClean="0">
                <a:solidFill>
                  <a:schemeClr val="tx2">
                    <a:lumMod val="60000"/>
                    <a:lumOff val="40000"/>
                  </a:schemeClr>
                </a:solidFill>
                <a:latin typeface="Consolas" pitchFamily="49" charset="0"/>
                <a:cs typeface="Consolas" pitchFamily="49" charset="0"/>
                <a:sym typeface="Wingdings" pitchFamily="2" charset="2"/>
              </a:rPr>
              <a:t>type</a:t>
            </a:r>
            <a:r>
              <a:rPr lang="en-US" dirty="0" smtClean="0">
                <a:solidFill>
                  <a:schemeClr val="tx2">
                    <a:lumMod val="60000"/>
                    <a:lumOff val="40000"/>
                  </a:schemeClr>
                </a:solidFill>
                <a:latin typeface="Consolas" pitchFamily="49" charset="0"/>
                <a:cs typeface="Consolas" pitchFamily="49" charset="0"/>
                <a:sym typeface="Wingdings" pitchFamily="2" charset="2"/>
              </a:rPr>
              <a:t> </a:t>
            </a:r>
            <a:r>
              <a:rPr lang="en-US" dirty="0" smtClean="0">
                <a:latin typeface="Consolas" pitchFamily="49" charset="0"/>
                <a:cs typeface="Consolas" pitchFamily="49" charset="0"/>
                <a:sym typeface="Wingdings" pitchFamily="2" charset="2"/>
              </a:rPr>
              <a:t>Foo = { ... }</a:t>
            </a:r>
          </a:p>
          <a:p>
            <a:pPr marL="0" indent="0">
              <a:buNone/>
            </a:pPr>
            <a:r>
              <a:rPr lang="en-US" b="1" dirty="0" smtClean="0">
                <a:solidFill>
                  <a:schemeClr val="tx2">
                    <a:lumMod val="60000"/>
                    <a:lumOff val="40000"/>
                  </a:schemeClr>
                </a:solidFill>
                <a:latin typeface="Consolas" pitchFamily="49" charset="0"/>
                <a:cs typeface="Consolas" pitchFamily="49" charset="0"/>
                <a:sym typeface="Wingdings" pitchFamily="2" charset="2"/>
              </a:rPr>
              <a:t>type</a:t>
            </a:r>
            <a:r>
              <a:rPr lang="en-US" dirty="0" smtClean="0">
                <a:solidFill>
                  <a:schemeClr val="tx2">
                    <a:lumMod val="60000"/>
                    <a:lumOff val="40000"/>
                  </a:schemeClr>
                </a:solidFill>
                <a:latin typeface="Consolas" pitchFamily="49" charset="0"/>
                <a:cs typeface="Consolas" pitchFamily="49" charset="0"/>
                <a:sym typeface="Wingdings" pitchFamily="2" charset="2"/>
              </a:rPr>
              <a:t> </a:t>
            </a:r>
            <a:r>
              <a:rPr lang="en-US" dirty="0" err="1" smtClean="0">
                <a:latin typeface="Consolas" pitchFamily="49" charset="0"/>
                <a:cs typeface="Consolas" pitchFamily="49" charset="0"/>
                <a:sym typeface="Wingdings" pitchFamily="2" charset="2"/>
              </a:rPr>
              <a:t>FooBar</a:t>
            </a:r>
            <a:r>
              <a:rPr lang="en-US" dirty="0" smtClean="0">
                <a:latin typeface="Consolas" pitchFamily="49" charset="0"/>
                <a:cs typeface="Consolas" pitchFamily="49" charset="0"/>
                <a:sym typeface="Wingdings" pitchFamily="2" charset="2"/>
              </a:rPr>
              <a:t> = { Foo </a:t>
            </a:r>
            <a:r>
              <a:rPr lang="en-US" b="1" dirty="0" smtClean="0">
                <a:solidFill>
                  <a:schemeClr val="tx2">
                    <a:lumMod val="60000"/>
                    <a:lumOff val="40000"/>
                  </a:schemeClr>
                </a:solidFill>
                <a:latin typeface="Consolas" pitchFamily="49" charset="0"/>
                <a:cs typeface="Consolas" pitchFamily="49" charset="0"/>
                <a:sym typeface="Wingdings" pitchFamily="2" charset="2"/>
              </a:rPr>
              <a:t>with</a:t>
            </a:r>
            <a:r>
              <a:rPr lang="en-US" dirty="0" smtClean="0">
                <a:solidFill>
                  <a:schemeClr val="tx2">
                    <a:lumMod val="60000"/>
                    <a:lumOff val="40000"/>
                  </a:schemeClr>
                </a:solidFill>
                <a:latin typeface="Consolas" pitchFamily="49" charset="0"/>
                <a:cs typeface="Consolas" pitchFamily="49" charset="0"/>
                <a:sym typeface="Wingdings" pitchFamily="2" charset="2"/>
              </a:rPr>
              <a:t> </a:t>
            </a:r>
            <a:r>
              <a:rPr lang="en-US" dirty="0" smtClean="0">
                <a:latin typeface="Consolas" pitchFamily="49" charset="0"/>
                <a:cs typeface="Consolas" pitchFamily="49" charset="0"/>
                <a:sym typeface="Wingdings" pitchFamily="2" charset="2"/>
              </a:rPr>
              <a:t>bar : </a:t>
            </a:r>
            <a:r>
              <a:rPr lang="en-US" dirty="0" err="1" smtClean="0">
                <a:latin typeface="Consolas" pitchFamily="49" charset="0"/>
                <a:cs typeface="Consolas" pitchFamily="49" charset="0"/>
                <a:sym typeface="Wingdings" pitchFamily="2" charset="2"/>
              </a:rPr>
              <a:t>Num</a:t>
            </a:r>
            <a:r>
              <a:rPr lang="en-US" dirty="0" smtClean="0">
                <a:latin typeface="Consolas" pitchFamily="49" charset="0"/>
                <a:cs typeface="Consolas" pitchFamily="49" charset="0"/>
                <a:sym typeface="Wingdings" pitchFamily="2" charset="2"/>
              </a:rPr>
              <a:t> }</a:t>
            </a:r>
            <a:endParaRPr lang="en-US" dirty="0">
              <a:latin typeface="Consolas" pitchFamily="49" charset="0"/>
              <a:cs typeface="Consolas" pitchFamily="49" charset="0"/>
            </a:endParaRPr>
          </a:p>
        </p:txBody>
      </p:sp>
    </p:spTree>
    <p:extLst>
      <p:ext uri="{BB962C8B-B14F-4D97-AF65-F5344CB8AC3E}">
        <p14:creationId xmlns:p14="http://schemas.microsoft.com/office/powerpoint/2010/main" val="406401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91FB5E-02AC-4740-B8E7-5C283DE11477}" type="slidenum">
              <a:rPr lang="en-US" smtClean="0"/>
              <a:t>22</a:t>
            </a:fld>
            <a:endParaRPr lang="en-US"/>
          </a:p>
        </p:txBody>
      </p:sp>
      <p:sp>
        <p:nvSpPr>
          <p:cNvPr id="5" name="Content Placeholder 5"/>
          <p:cNvSpPr>
            <a:spLocks noGrp="1"/>
          </p:cNvSpPr>
          <p:nvPr>
            <p:ph idx="4294967295"/>
          </p:nvPr>
        </p:nvSpPr>
        <p:spPr>
          <a:xfrm>
            <a:off x="457200" y="980268"/>
            <a:ext cx="8229600" cy="4525963"/>
          </a:xfrm>
        </p:spPr>
        <p:txBody>
          <a:bodyPr>
            <a:normAutofit fontScale="92500"/>
          </a:bodyPr>
          <a:lstStyle/>
          <a:p>
            <a:pPr marL="0" indent="0">
              <a:buNone/>
            </a:pPr>
            <a:r>
              <a:rPr lang="en-US" dirty="0" smtClean="0"/>
              <a:t>Object construction trios:</a:t>
            </a:r>
          </a:p>
          <a:p>
            <a:r>
              <a:rPr lang="en-US" dirty="0" smtClean="0"/>
              <a:t>3 mutually recursive types </a:t>
            </a:r>
            <a:r>
              <a:rPr lang="en-US" smtClean="0"/>
              <a:t>for constructor </a:t>
            </a:r>
            <a:r>
              <a:rPr lang="en-US" dirty="0" smtClean="0"/>
              <a:t>functions, prototype objects, and instances </a:t>
            </a:r>
          </a:p>
          <a:p>
            <a:pPr marL="0" indent="0">
              <a:buNone/>
            </a:pPr>
            <a:endParaRPr lang="en-US" dirty="0"/>
          </a:p>
          <a:p>
            <a:pPr marL="0" indent="0">
              <a:buNone/>
            </a:pPr>
            <a:r>
              <a:rPr lang="en-US" dirty="0" smtClean="0">
                <a:sym typeface="Wingdings" pitchFamily="2" charset="2"/>
              </a:rPr>
              <a:t></a:t>
            </a:r>
          </a:p>
          <a:p>
            <a:pPr marL="0" indent="0">
              <a:buNone/>
            </a:pPr>
            <a:endParaRPr lang="en-US" dirty="0">
              <a:sym typeface="Wingdings" pitchFamily="2" charset="2"/>
            </a:endParaRPr>
          </a:p>
          <a:p>
            <a:pPr marL="0" indent="0">
              <a:buNone/>
            </a:pPr>
            <a:r>
              <a:rPr lang="en-US" sz="2600" b="1" dirty="0">
                <a:solidFill>
                  <a:schemeClr val="tx2">
                    <a:lumMod val="60000"/>
                    <a:lumOff val="40000"/>
                  </a:schemeClr>
                </a:solidFill>
                <a:latin typeface="Consolas" pitchFamily="49" charset="0"/>
                <a:cs typeface="Consolas" pitchFamily="49" charset="0"/>
                <a:sym typeface="Wingdings" pitchFamily="2" charset="2"/>
              </a:rPr>
              <a:t>type constructor </a:t>
            </a:r>
            <a:r>
              <a:rPr lang="en-US" sz="2600" dirty="0" err="1" smtClean="0">
                <a:latin typeface="Consolas" pitchFamily="49" charset="0"/>
                <a:cs typeface="Consolas" pitchFamily="49" charset="0"/>
                <a:sym typeface="Wingdings" pitchFamily="2" charset="2"/>
              </a:rPr>
              <a:t>FooConstr</a:t>
            </a:r>
            <a:r>
              <a:rPr lang="en-US" sz="2600" dirty="0" smtClean="0">
                <a:latin typeface="Consolas" pitchFamily="49" charset="0"/>
                <a:cs typeface="Consolas" pitchFamily="49" charset="0"/>
                <a:sym typeface="Wingdings" pitchFamily="2" charset="2"/>
              </a:rPr>
              <a:t> = [Foo] … -&gt; Foo</a:t>
            </a:r>
          </a:p>
          <a:p>
            <a:pPr marL="0" indent="0">
              <a:buNone/>
            </a:pPr>
            <a:r>
              <a:rPr lang="en-US" sz="2600" b="1" dirty="0">
                <a:solidFill>
                  <a:schemeClr val="tx2">
                    <a:lumMod val="60000"/>
                    <a:lumOff val="40000"/>
                  </a:schemeClr>
                </a:solidFill>
                <a:latin typeface="Consolas" pitchFamily="49" charset="0"/>
                <a:cs typeface="Consolas" pitchFamily="49" charset="0"/>
                <a:sym typeface="Wingdings" pitchFamily="2" charset="2"/>
              </a:rPr>
              <a:t>and prototype </a:t>
            </a:r>
            <a:r>
              <a:rPr lang="en-US" sz="2600" dirty="0" err="1" smtClean="0">
                <a:latin typeface="Consolas" pitchFamily="49" charset="0"/>
                <a:cs typeface="Consolas" pitchFamily="49" charset="0"/>
                <a:sym typeface="Wingdings" pitchFamily="2" charset="2"/>
              </a:rPr>
              <a:t>FooProto</a:t>
            </a:r>
            <a:r>
              <a:rPr lang="en-US" sz="2600" dirty="0" smtClean="0">
                <a:latin typeface="Consolas" pitchFamily="49" charset="0"/>
                <a:cs typeface="Consolas" pitchFamily="49" charset="0"/>
                <a:sym typeface="Wingdings" pitchFamily="2" charset="2"/>
              </a:rPr>
              <a:t> = { …shared functions… }</a:t>
            </a:r>
          </a:p>
          <a:p>
            <a:pPr marL="0" indent="0">
              <a:buNone/>
            </a:pPr>
            <a:r>
              <a:rPr lang="en-US" sz="2600" b="1" dirty="0" smtClean="0">
                <a:solidFill>
                  <a:schemeClr val="tx2">
                    <a:lumMod val="60000"/>
                    <a:lumOff val="40000"/>
                  </a:schemeClr>
                </a:solidFill>
                <a:latin typeface="Consolas" pitchFamily="49" charset="0"/>
                <a:cs typeface="Consolas" pitchFamily="49" charset="0"/>
                <a:sym typeface="Wingdings" pitchFamily="2" charset="2"/>
              </a:rPr>
              <a:t>and instance</a:t>
            </a:r>
            <a:r>
              <a:rPr lang="en-US" sz="2600" dirty="0" smtClean="0">
                <a:latin typeface="Consolas" pitchFamily="49" charset="0"/>
                <a:cs typeface="Consolas" pitchFamily="49" charset="0"/>
                <a:sym typeface="Wingdings" pitchFamily="2" charset="2"/>
              </a:rPr>
              <a:t> Foo = { … instance fields … }</a:t>
            </a:r>
            <a:endParaRPr lang="en-US" sz="2600" dirty="0">
              <a:latin typeface="Consolas" pitchFamily="49" charset="0"/>
              <a:cs typeface="Consolas" pitchFamily="49" charset="0"/>
            </a:endParaRPr>
          </a:p>
        </p:txBody>
      </p:sp>
    </p:spTree>
    <p:extLst>
      <p:ext uri="{BB962C8B-B14F-4D97-AF65-F5344CB8AC3E}">
        <p14:creationId xmlns:p14="http://schemas.microsoft.com/office/powerpoint/2010/main" val="33864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91FB5E-02AC-4740-B8E7-5C283DE11477}" type="slidenum">
              <a:rPr lang="en-US" smtClean="0"/>
              <a:t>23</a:t>
            </a:fld>
            <a:endParaRPr lang="en-US"/>
          </a:p>
        </p:txBody>
      </p:sp>
      <p:sp>
        <p:nvSpPr>
          <p:cNvPr id="5" name="Content Placeholder 6"/>
          <p:cNvSpPr txBox="1">
            <a:spLocks/>
          </p:cNvSpPr>
          <p:nvPr/>
        </p:nvSpPr>
        <p:spPr>
          <a:xfrm>
            <a:off x="2309247" y="605715"/>
            <a:ext cx="6439546" cy="1750027"/>
          </a:xfrm>
          <a:prstGeom prst="rect">
            <a:avLst/>
          </a:prstGeom>
          <a:gradFill>
            <a:gsLst>
              <a:gs pos="0">
                <a:srgbClr val="FFE5CF"/>
              </a:gs>
              <a:gs pos="35000">
                <a:srgbClr val="FFEDDD"/>
              </a:gs>
              <a:gs pos="100000">
                <a:srgbClr val="FFF7F0"/>
              </a:gs>
            </a:gsLst>
          </a:gradFill>
          <a:effectLst/>
        </p:spPr>
        <p:style>
          <a:lnRef idx="1">
            <a:schemeClr val="accent6"/>
          </a:lnRef>
          <a:fillRef idx="2">
            <a:schemeClr val="accent6"/>
          </a:fillRef>
          <a:effectRef idx="1">
            <a:schemeClr val="accent6"/>
          </a:effectRef>
          <a:fontRef idx="minor">
            <a:schemeClr val="dk1"/>
          </a:fontRef>
        </p:style>
        <p:txBody>
          <a:bodyPr>
            <a:no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1600" dirty="0" smtClean="0">
                <a:solidFill>
                  <a:schemeClr val="tx1">
                    <a:lumMod val="10000"/>
                  </a:schemeClr>
                </a:solidFill>
                <a:latin typeface="Consolas" pitchFamily="49" charset="0"/>
                <a:cs typeface="Consolas" pitchFamily="49" charset="0"/>
              </a:rPr>
              <a:t>module </a:t>
            </a:r>
            <a:r>
              <a:rPr lang="en-US" sz="1600" dirty="0" err="1" smtClean="0">
                <a:solidFill>
                  <a:schemeClr val="tx1">
                    <a:lumMod val="10000"/>
                  </a:schemeClr>
                </a:solidFill>
                <a:latin typeface="Consolas" pitchFamily="49" charset="0"/>
                <a:cs typeface="Consolas" pitchFamily="49" charset="0"/>
              </a:rPr>
              <a:t>TypeScript</a:t>
            </a:r>
            <a:r>
              <a:rPr lang="en-US" sz="1600" dirty="0" smtClean="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functor</a:t>
            </a:r>
            <a:r>
              <a:rPr lang="en-US" sz="1600" dirty="0" smtClean="0">
                <a:solidFill>
                  <a:schemeClr val="tx1">
                    <a:lumMod val="10000"/>
                  </a:schemeClr>
                </a:solidFill>
                <a:latin typeface="Consolas" pitchFamily="49" charset="0"/>
                <a:cs typeface="Consolas" pitchFamily="49" charset="0"/>
              </a:rPr>
              <a:t> ... -&gt; </a:t>
            </a:r>
            <a:r>
              <a:rPr lang="en-US" sz="1600" dirty="0" err="1" smtClean="0">
                <a:solidFill>
                  <a:schemeClr val="tx1">
                    <a:lumMod val="10000"/>
                  </a:schemeClr>
                </a:solidFill>
                <a:latin typeface="Consolas" pitchFamily="49" charset="0"/>
                <a:cs typeface="Consolas" pitchFamily="49" charset="0"/>
              </a:rPr>
              <a:t>struct</a:t>
            </a:r>
            <a:endParaRPr lang="en-US" sz="1600" dirty="0" smtClean="0">
              <a:solidFill>
                <a:schemeClr val="tx1">
                  <a:lumMod val="10000"/>
                </a:schemeClr>
              </a:solidFill>
              <a:latin typeface="Consolas" pitchFamily="49" charset="0"/>
              <a:cs typeface="Consolas" pitchFamily="49" charset="0"/>
            </a:endParaRPr>
          </a:p>
          <a:p>
            <a:pPr marL="0" indent="0">
              <a:buFont typeface="Arial"/>
              <a:buNone/>
            </a:pPr>
            <a:r>
              <a:rPr lang="en-US" sz="1600" dirty="0">
                <a:solidFill>
                  <a:schemeClr val="tx1">
                    <a:lumMod val="10000"/>
                  </a:schemeClr>
                </a:solidFill>
                <a:latin typeface="Consolas" pitchFamily="49" charset="0"/>
                <a:cs typeface="Consolas" pitchFamily="49" charset="0"/>
              </a:rPr>
              <a:t> </a:t>
            </a:r>
            <a:r>
              <a:rPr lang="en-US" sz="1600" dirty="0" smtClean="0">
                <a:solidFill>
                  <a:schemeClr val="tx1">
                    <a:lumMod val="10000"/>
                  </a:schemeClr>
                </a:solidFill>
                <a:latin typeface="Consolas" pitchFamily="49" charset="0"/>
                <a:cs typeface="Consolas" pitchFamily="49" charset="0"/>
              </a:rPr>
              <a:t>  type </a:t>
            </a:r>
            <a:r>
              <a:rPr lang="en-US" sz="1600" dirty="0" err="1" smtClean="0">
                <a:solidFill>
                  <a:schemeClr val="tx1">
                    <a:lumMod val="10000"/>
                  </a:schemeClr>
                </a:solidFill>
                <a:latin typeface="Consolas" pitchFamily="49" charset="0"/>
                <a:cs typeface="Consolas" pitchFamily="49" charset="0"/>
              </a:rPr>
              <a:t>typ</a:t>
            </a:r>
            <a:r>
              <a:rPr lang="en-US" sz="1600" dirty="0" smtClean="0">
                <a:solidFill>
                  <a:schemeClr val="tx1">
                    <a:lumMod val="10000"/>
                  </a:schemeClr>
                </a:solidFill>
                <a:latin typeface="Consolas" pitchFamily="49" charset="0"/>
                <a:cs typeface="Consolas" pitchFamily="49" charset="0"/>
              </a:rPr>
              <a:t> =</a:t>
            </a:r>
          </a:p>
          <a:p>
            <a:pPr marL="0" indent="0">
              <a:buFont typeface="Arial"/>
              <a:buNone/>
            </a:pPr>
            <a:r>
              <a:rPr lang="en-US" sz="1600" dirty="0" smtClean="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TBase</a:t>
            </a:r>
            <a:r>
              <a:rPr lang="en-US" sz="1600" dirty="0" smtClean="0">
                <a:solidFill>
                  <a:schemeClr val="tx1">
                    <a:lumMod val="10000"/>
                  </a:schemeClr>
                </a:solidFill>
                <a:latin typeface="Consolas" pitchFamily="49" charset="0"/>
                <a:cs typeface="Consolas" pitchFamily="49" charset="0"/>
              </a:rPr>
              <a:t> of </a:t>
            </a:r>
            <a:r>
              <a:rPr lang="en-US" sz="1600" dirty="0" err="1" smtClean="0">
                <a:solidFill>
                  <a:schemeClr val="tx1">
                    <a:lumMod val="10000"/>
                  </a:schemeClr>
                </a:solidFill>
                <a:latin typeface="Consolas" pitchFamily="49" charset="0"/>
                <a:cs typeface="Consolas" pitchFamily="49" charset="0"/>
              </a:rPr>
              <a:t>BASE.typ</a:t>
            </a:r>
            <a:endParaRPr lang="en-US" sz="1600" dirty="0" smtClean="0">
              <a:solidFill>
                <a:schemeClr val="tx1">
                  <a:lumMod val="10000"/>
                </a:schemeClr>
              </a:solidFill>
              <a:latin typeface="Consolas" pitchFamily="49" charset="0"/>
              <a:cs typeface="Consolas" pitchFamily="49" charset="0"/>
            </a:endParaRPr>
          </a:p>
          <a:p>
            <a:pPr marL="0" indent="0">
              <a:buFont typeface="Arial"/>
              <a:buNone/>
            </a:pPr>
            <a:r>
              <a:rPr lang="en-US" sz="1600" b="1" dirty="0" smtClean="0">
                <a:solidFill>
                  <a:schemeClr val="accent2">
                    <a:lumMod val="75000"/>
                  </a:schemeClr>
                </a:solidFill>
                <a:latin typeface="Consolas" pitchFamily="49" charset="0"/>
                <a:cs typeface="Consolas" pitchFamily="49" charset="0"/>
              </a:rPr>
              <a:t>      | </a:t>
            </a:r>
            <a:r>
              <a:rPr lang="en-US" sz="1600" b="1" dirty="0" err="1" smtClean="0">
                <a:solidFill>
                  <a:schemeClr val="accent2">
                    <a:lumMod val="75000"/>
                  </a:schemeClr>
                </a:solidFill>
                <a:latin typeface="Consolas" pitchFamily="49" charset="0"/>
                <a:cs typeface="Consolas" pitchFamily="49" charset="0"/>
              </a:rPr>
              <a:t>TArrow</a:t>
            </a:r>
            <a:r>
              <a:rPr lang="en-US" sz="1600" b="1" dirty="0" smtClean="0">
                <a:solidFill>
                  <a:schemeClr val="accent2">
                    <a:lumMod val="75000"/>
                  </a:schemeClr>
                </a:solidFill>
                <a:latin typeface="Consolas" pitchFamily="49" charset="0"/>
                <a:cs typeface="Consolas" pitchFamily="49" charset="0"/>
              </a:rPr>
              <a:t> of </a:t>
            </a:r>
            <a:r>
              <a:rPr lang="en-US" sz="1600" b="1" dirty="0" err="1" smtClean="0">
                <a:solidFill>
                  <a:schemeClr val="accent2">
                    <a:lumMod val="75000"/>
                  </a:schemeClr>
                </a:solidFill>
                <a:latin typeface="Consolas" pitchFamily="49" charset="0"/>
                <a:cs typeface="Consolas" pitchFamily="49" charset="0"/>
              </a:rPr>
              <a:t>typ</a:t>
            </a:r>
            <a:r>
              <a:rPr lang="en-US" sz="1600" b="1" dirty="0" smtClean="0">
                <a:solidFill>
                  <a:schemeClr val="accent2">
                    <a:lumMod val="75000"/>
                  </a:schemeClr>
                </a:solidFill>
                <a:latin typeface="Consolas" pitchFamily="49" charset="0"/>
                <a:cs typeface="Consolas" pitchFamily="49" charset="0"/>
              </a:rPr>
              <a:t> list * </a:t>
            </a:r>
            <a:r>
              <a:rPr lang="en-US" sz="1600" b="1" dirty="0" err="1" smtClean="0">
                <a:solidFill>
                  <a:schemeClr val="accent2">
                    <a:lumMod val="75000"/>
                  </a:schemeClr>
                </a:solidFill>
                <a:latin typeface="Consolas" pitchFamily="49" charset="0"/>
                <a:cs typeface="Consolas" pitchFamily="49" charset="0"/>
              </a:rPr>
              <a:t>typ</a:t>
            </a:r>
            <a:endParaRPr lang="en-US" sz="1600" b="1" dirty="0" smtClean="0">
              <a:solidFill>
                <a:schemeClr val="accent2">
                  <a:lumMod val="75000"/>
                </a:schemeClr>
              </a:solidFill>
              <a:latin typeface="Consolas" pitchFamily="49" charset="0"/>
              <a:cs typeface="Consolas" pitchFamily="49" charset="0"/>
            </a:endParaRPr>
          </a:p>
          <a:p>
            <a:pPr marL="0" indent="0">
              <a:buFont typeface="Arial"/>
              <a:buNone/>
            </a:pPr>
            <a:r>
              <a:rPr lang="en-US" sz="1600" dirty="0" smtClean="0">
                <a:solidFill>
                  <a:schemeClr val="tx1">
                    <a:lumMod val="10000"/>
                  </a:schemeClr>
                </a:solidFill>
                <a:latin typeface="Consolas" pitchFamily="49" charset="0"/>
                <a:cs typeface="Consolas" pitchFamily="49" charset="0"/>
              </a:rPr>
              <a:t>   ...</a:t>
            </a:r>
          </a:p>
          <a:p>
            <a:pPr marL="0" indent="0">
              <a:buFont typeface="Arial"/>
              <a:buNone/>
            </a:pPr>
            <a:r>
              <a:rPr lang="en-US" sz="1600" dirty="0" smtClean="0">
                <a:solidFill>
                  <a:schemeClr val="tx1">
                    <a:lumMod val="10000"/>
                  </a:schemeClr>
                </a:solidFill>
                <a:latin typeface="Consolas" pitchFamily="49" charset="0"/>
                <a:cs typeface="Consolas" pitchFamily="49" charset="0"/>
              </a:rPr>
              <a:t>end</a:t>
            </a:r>
          </a:p>
          <a:p>
            <a:pPr marL="0" indent="0">
              <a:buFont typeface="Arial"/>
              <a:buNone/>
            </a:pPr>
            <a:endParaRPr lang="en-US" sz="1600" dirty="0">
              <a:latin typeface="Consolas" pitchFamily="49" charset="0"/>
              <a:cs typeface="Consolas" pitchFamily="49" charset="0"/>
            </a:endParaRPr>
          </a:p>
        </p:txBody>
      </p:sp>
      <p:sp>
        <p:nvSpPr>
          <p:cNvPr id="6" name="Content Placeholder 6"/>
          <p:cNvSpPr txBox="1">
            <a:spLocks/>
          </p:cNvSpPr>
          <p:nvPr/>
        </p:nvSpPr>
        <p:spPr>
          <a:xfrm>
            <a:off x="2309247" y="2539759"/>
            <a:ext cx="6439546" cy="3543325"/>
          </a:xfrm>
          <a:prstGeom prst="rect">
            <a:avLst/>
          </a:prstGeom>
          <a:gradFill>
            <a:gsLst>
              <a:gs pos="0">
                <a:srgbClr val="FFE5CF"/>
              </a:gs>
              <a:gs pos="35000">
                <a:srgbClr val="FFEDDD"/>
              </a:gs>
              <a:gs pos="100000">
                <a:srgbClr val="FFF7F0"/>
              </a:gs>
            </a:gsLst>
          </a:gradFill>
          <a:effectLst/>
        </p:spPr>
        <p:style>
          <a:lnRef idx="1">
            <a:schemeClr val="accent6"/>
          </a:lnRef>
          <a:fillRef idx="2">
            <a:schemeClr val="accent6"/>
          </a:fillRef>
          <a:effectRef idx="1">
            <a:schemeClr val="accent6"/>
          </a:effectRef>
          <a:fontRef idx="minor">
            <a:schemeClr val="dk1"/>
          </a:fontRef>
        </p:style>
        <p:txBody>
          <a:bodyPr>
            <a:noAutofit/>
          </a:bodyPr>
          <a:lstStyle>
            <a:lvl1pPr marL="342900" indent="-342900" algn="l" defTabSz="457200" rtl="0" eaLnBrk="1" latinLnBrk="0" hangingPunct="1">
              <a:spcBef>
                <a:spcPct val="20000"/>
              </a:spcBef>
              <a:buFont typeface="Arial"/>
              <a:buChar char="•"/>
              <a:defRPr sz="3200" kern="1200">
                <a:solidFill>
                  <a:schemeClr val="dk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dk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dk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dk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a:buNone/>
            </a:pPr>
            <a:r>
              <a:rPr lang="en-US" sz="1600" dirty="0" smtClean="0">
                <a:solidFill>
                  <a:schemeClr val="tx1">
                    <a:lumMod val="10000"/>
                  </a:schemeClr>
                </a:solidFill>
                <a:latin typeface="Consolas" pitchFamily="49" charset="0"/>
                <a:cs typeface="Consolas" pitchFamily="49" charset="0"/>
              </a:rPr>
              <a:t>module </a:t>
            </a:r>
            <a:r>
              <a:rPr lang="en-US" sz="1600" dirty="0" err="1" smtClean="0">
                <a:solidFill>
                  <a:schemeClr val="tx1">
                    <a:lumMod val="10000"/>
                  </a:schemeClr>
                </a:solidFill>
                <a:latin typeface="Consolas" pitchFamily="49" charset="0"/>
                <a:cs typeface="Consolas" pitchFamily="49" charset="0"/>
              </a:rPr>
              <a:t>TypeScript_Subtyping</a:t>
            </a:r>
            <a:r>
              <a:rPr lang="en-US" sz="1600" dirty="0" smtClean="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functor</a:t>
            </a:r>
            <a:r>
              <a:rPr lang="en-US" sz="1600" dirty="0" smtClean="0">
                <a:solidFill>
                  <a:schemeClr val="tx1">
                    <a:lumMod val="10000"/>
                  </a:schemeClr>
                </a:solidFill>
                <a:latin typeface="Consolas" pitchFamily="49" charset="0"/>
                <a:cs typeface="Consolas" pitchFamily="49" charset="0"/>
              </a:rPr>
              <a:t> ... -&gt; </a:t>
            </a:r>
            <a:r>
              <a:rPr lang="en-US" sz="1600" dirty="0" err="1" smtClean="0">
                <a:solidFill>
                  <a:schemeClr val="tx1">
                    <a:lumMod val="10000"/>
                  </a:schemeClr>
                </a:solidFill>
                <a:latin typeface="Consolas" pitchFamily="49" charset="0"/>
                <a:cs typeface="Consolas" pitchFamily="49" charset="0"/>
              </a:rPr>
              <a:t>struct</a:t>
            </a:r>
            <a:endParaRPr lang="en-US" sz="1600" dirty="0" smtClean="0">
              <a:solidFill>
                <a:schemeClr val="tx1">
                  <a:lumMod val="10000"/>
                </a:schemeClr>
              </a:solidFill>
              <a:latin typeface="Consolas" pitchFamily="49" charset="0"/>
              <a:cs typeface="Consolas" pitchFamily="49" charset="0"/>
            </a:endParaRPr>
          </a:p>
          <a:p>
            <a:pPr marL="0" indent="0">
              <a:buNone/>
            </a:pPr>
            <a:r>
              <a:rPr lang="en-US" sz="1600" dirty="0" smtClean="0">
                <a:solidFill>
                  <a:schemeClr val="tx1">
                    <a:lumMod val="10000"/>
                  </a:schemeClr>
                </a:solidFill>
                <a:latin typeface="Consolas" pitchFamily="49" charset="0"/>
                <a:cs typeface="Consolas" pitchFamily="49" charset="0"/>
              </a:rPr>
              <a:t>  ...</a:t>
            </a:r>
          </a:p>
          <a:p>
            <a:pPr marL="0" indent="0">
              <a:buNone/>
            </a:pPr>
            <a:r>
              <a:rPr lang="en-US" sz="1600" dirty="0" smtClean="0">
                <a:solidFill>
                  <a:schemeClr val="tx1">
                    <a:lumMod val="10000"/>
                  </a:schemeClr>
                </a:solidFill>
                <a:latin typeface="Consolas" pitchFamily="49" charset="0"/>
                <a:cs typeface="Consolas" pitchFamily="49" charset="0"/>
              </a:rPr>
              <a:t>  let rec subtype </a:t>
            </a:r>
            <a:r>
              <a:rPr lang="en-US" sz="1600" dirty="0">
                <a:solidFill>
                  <a:schemeClr val="tx1">
                    <a:lumMod val="10000"/>
                  </a:schemeClr>
                </a:solidFill>
                <a:latin typeface="Consolas" pitchFamily="49" charset="0"/>
                <a:cs typeface="Consolas" pitchFamily="49" charset="0"/>
              </a:rPr>
              <a:t>(</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 </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s t : </a:t>
            </a:r>
            <a:r>
              <a:rPr lang="en-US" sz="1600" dirty="0" err="1">
                <a:solidFill>
                  <a:schemeClr val="tx1">
                    <a:lumMod val="10000"/>
                  </a:schemeClr>
                </a:solidFill>
                <a:latin typeface="Consolas" pitchFamily="49" charset="0"/>
                <a:cs typeface="Consolas" pitchFamily="49" charset="0"/>
              </a:rPr>
              <a:t>bool</a:t>
            </a:r>
            <a:r>
              <a:rPr lang="en-US" sz="1600" dirty="0">
                <a:solidFill>
                  <a:schemeClr val="tx1">
                    <a:lumMod val="10000"/>
                  </a:schemeClr>
                </a:solidFill>
                <a:latin typeface="Consolas" pitchFamily="49" charset="0"/>
                <a:cs typeface="Consolas" pitchFamily="49" charset="0"/>
              </a:rPr>
              <a:t> = </a:t>
            </a:r>
          </a:p>
          <a:p>
            <a:pPr marL="0" indent="0">
              <a:buNone/>
            </a:pPr>
            <a:r>
              <a:rPr lang="en-US" sz="1600" dirty="0">
                <a:solidFill>
                  <a:schemeClr val="tx1">
                    <a:lumMod val="10000"/>
                  </a:schemeClr>
                </a:solidFill>
                <a:latin typeface="Consolas" pitchFamily="49" charset="0"/>
                <a:cs typeface="Consolas" pitchFamily="49" charset="0"/>
              </a:rPr>
              <a:t> </a:t>
            </a: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match </a:t>
            </a:r>
            <a:r>
              <a:rPr lang="en-US" sz="1600" dirty="0" err="1">
                <a:solidFill>
                  <a:schemeClr val="tx1">
                    <a:lumMod val="10000"/>
                  </a:schemeClr>
                </a:solidFill>
                <a:latin typeface="Consolas" pitchFamily="49" charset="0"/>
                <a:cs typeface="Consolas" pitchFamily="49" charset="0"/>
              </a:rPr>
              <a:t>unwrap_t</a:t>
            </a:r>
            <a:r>
              <a:rPr lang="en-US" sz="1600" dirty="0">
                <a:solidFill>
                  <a:schemeClr val="tx1">
                    <a:lumMod val="10000"/>
                  </a:schemeClr>
                </a:solidFill>
                <a:latin typeface="Consolas" pitchFamily="49" charset="0"/>
                <a:cs typeface="Consolas" pitchFamily="49" charset="0"/>
              </a:rPr>
              <a:t> s, </a:t>
            </a:r>
            <a:r>
              <a:rPr lang="en-US" sz="1600" dirty="0" err="1">
                <a:solidFill>
                  <a:schemeClr val="tx1">
                    <a:lumMod val="10000"/>
                  </a:schemeClr>
                </a:solidFill>
                <a:latin typeface="Consolas" pitchFamily="49" charset="0"/>
                <a:cs typeface="Consolas" pitchFamily="49" charset="0"/>
              </a:rPr>
              <a:t>unwrap_t</a:t>
            </a:r>
            <a:r>
              <a:rPr lang="en-US" sz="1600" dirty="0">
                <a:solidFill>
                  <a:schemeClr val="tx1">
                    <a:lumMod val="10000"/>
                  </a:schemeClr>
                </a:solidFill>
                <a:latin typeface="Consolas" pitchFamily="49" charset="0"/>
                <a:cs typeface="Consolas" pitchFamily="49" charset="0"/>
              </a:rPr>
              <a:t> t with</a:t>
            </a:r>
          </a:p>
          <a:p>
            <a:pPr marL="0" indent="0">
              <a:buNone/>
            </a:pPr>
            <a:r>
              <a:rPr lang="en-US" sz="1600" dirty="0">
                <a:solidFill>
                  <a:schemeClr val="tx1">
                    <a:lumMod val="10000"/>
                  </a:schemeClr>
                </a:solidFill>
                <a:latin typeface="Consolas" pitchFamily="49" charset="0"/>
                <a:cs typeface="Consolas" pitchFamily="49" charset="0"/>
              </a:rPr>
              <a:t>      | </a:t>
            </a:r>
            <a:r>
              <a:rPr lang="en-US" sz="1600" dirty="0" err="1" smtClean="0">
                <a:solidFill>
                  <a:schemeClr val="tx1">
                    <a:lumMod val="10000"/>
                  </a:schemeClr>
                </a:solidFill>
                <a:latin typeface="Consolas" pitchFamily="49" charset="0"/>
                <a:cs typeface="Consolas" pitchFamily="49" charset="0"/>
              </a:rPr>
              <a:t>TBase</a:t>
            </a: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t1, </a:t>
            </a:r>
            <a:r>
              <a:rPr lang="en-US" sz="1600" dirty="0" err="1" smtClean="0">
                <a:solidFill>
                  <a:schemeClr val="tx1">
                    <a:lumMod val="10000"/>
                  </a:schemeClr>
                </a:solidFill>
                <a:latin typeface="Consolas" pitchFamily="49" charset="0"/>
                <a:cs typeface="Consolas" pitchFamily="49" charset="0"/>
              </a:rPr>
              <a:t>TBase</a:t>
            </a: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t2 -&gt; </a:t>
            </a:r>
            <a:r>
              <a:rPr lang="en-US" sz="1600" dirty="0" err="1" smtClean="0">
                <a:solidFill>
                  <a:schemeClr val="tx1">
                    <a:lumMod val="10000"/>
                  </a:schemeClr>
                </a:solidFill>
                <a:latin typeface="Consolas" pitchFamily="49" charset="0"/>
                <a:cs typeface="Consolas" pitchFamily="49" charset="0"/>
              </a:rPr>
              <a:t>BaseSub.subtype</a:t>
            </a:r>
            <a:r>
              <a:rPr lang="en-US" sz="1600" dirty="0" smtClean="0">
                <a:solidFill>
                  <a:schemeClr val="tx1">
                    <a:lumMod val="10000"/>
                  </a:schemeClr>
                </a:solidFill>
                <a:latin typeface="Consolas" pitchFamily="49" charset="0"/>
                <a:cs typeface="Consolas" pitchFamily="49" charset="0"/>
              </a:rPr>
              <a:t> </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t1 t2</a:t>
            </a:r>
          </a:p>
          <a:p>
            <a:pPr marL="0" indent="0">
              <a:buNone/>
            </a:pPr>
            <a:r>
              <a:rPr lang="en-US" sz="1600" dirty="0">
                <a:solidFill>
                  <a:schemeClr val="tx1">
                    <a:lumMod val="10000"/>
                  </a:schemeClr>
                </a:solidFill>
                <a:latin typeface="Consolas" pitchFamily="49" charset="0"/>
                <a:cs typeface="Consolas" pitchFamily="49" charset="0"/>
              </a:rPr>
              <a:t>      | </a:t>
            </a:r>
            <a:r>
              <a:rPr lang="en-US" sz="1600" dirty="0" err="1">
                <a:solidFill>
                  <a:schemeClr val="tx1">
                    <a:lumMod val="10000"/>
                  </a:schemeClr>
                </a:solidFill>
                <a:latin typeface="Consolas" pitchFamily="49" charset="0"/>
                <a:cs typeface="Consolas" pitchFamily="49" charset="0"/>
              </a:rPr>
              <a:t>TArrow</a:t>
            </a:r>
            <a:r>
              <a:rPr lang="en-US" sz="1600" dirty="0">
                <a:solidFill>
                  <a:schemeClr val="tx1">
                    <a:lumMod val="10000"/>
                  </a:schemeClr>
                </a:solidFill>
                <a:latin typeface="Consolas" pitchFamily="49" charset="0"/>
                <a:cs typeface="Consolas" pitchFamily="49" charset="0"/>
              </a:rPr>
              <a:t> (</a:t>
            </a:r>
            <a:r>
              <a:rPr lang="en-US" sz="1600" dirty="0" smtClean="0">
                <a:solidFill>
                  <a:schemeClr val="tx1">
                    <a:lumMod val="10000"/>
                  </a:schemeClr>
                </a:solidFill>
                <a:latin typeface="Consolas" pitchFamily="49" charset="0"/>
                <a:cs typeface="Consolas" pitchFamily="49" charset="0"/>
              </a:rPr>
              <a:t>args1, </a:t>
            </a:r>
            <a:r>
              <a:rPr lang="en-US" sz="1600" dirty="0">
                <a:solidFill>
                  <a:schemeClr val="tx1">
                    <a:lumMod val="10000"/>
                  </a:schemeClr>
                </a:solidFill>
                <a:latin typeface="Consolas" pitchFamily="49" charset="0"/>
                <a:cs typeface="Consolas" pitchFamily="49" charset="0"/>
              </a:rPr>
              <a:t>ret1), </a:t>
            </a:r>
            <a:r>
              <a:rPr lang="en-US" sz="1600" dirty="0" err="1">
                <a:solidFill>
                  <a:schemeClr val="tx1">
                    <a:lumMod val="10000"/>
                  </a:schemeClr>
                </a:solidFill>
                <a:latin typeface="Consolas" pitchFamily="49" charset="0"/>
                <a:cs typeface="Consolas" pitchFamily="49" charset="0"/>
              </a:rPr>
              <a:t>TArrow</a:t>
            </a:r>
            <a:r>
              <a:rPr lang="en-US" sz="1600" dirty="0">
                <a:solidFill>
                  <a:schemeClr val="tx1">
                    <a:lumMod val="10000"/>
                  </a:schemeClr>
                </a:solidFill>
                <a:latin typeface="Consolas" pitchFamily="49" charset="0"/>
                <a:cs typeface="Consolas" pitchFamily="49" charset="0"/>
              </a:rPr>
              <a:t> (</a:t>
            </a:r>
            <a:r>
              <a:rPr lang="en-US" sz="1600" dirty="0" smtClean="0">
                <a:solidFill>
                  <a:schemeClr val="tx1">
                    <a:lumMod val="10000"/>
                  </a:schemeClr>
                </a:solidFill>
                <a:latin typeface="Consolas" pitchFamily="49" charset="0"/>
                <a:cs typeface="Consolas" pitchFamily="49" charset="0"/>
              </a:rPr>
              <a:t>args2, </a:t>
            </a:r>
            <a:r>
              <a:rPr lang="en-US" sz="1600" dirty="0">
                <a:solidFill>
                  <a:schemeClr val="tx1">
                    <a:lumMod val="10000"/>
                  </a:schemeClr>
                </a:solidFill>
                <a:latin typeface="Consolas" pitchFamily="49" charset="0"/>
                <a:cs typeface="Consolas" pitchFamily="49" charset="0"/>
              </a:rPr>
              <a:t>ret2) -&gt;</a:t>
            </a:r>
          </a:p>
          <a:p>
            <a:pPr marL="0" indent="0">
              <a:buNone/>
            </a:pPr>
            <a:r>
              <a:rPr lang="en-US" sz="1600" dirty="0" smtClean="0">
                <a:solidFill>
                  <a:schemeClr val="tx1">
                    <a:lumMod val="10000"/>
                  </a:schemeClr>
                </a:solidFill>
                <a:latin typeface="Consolas" pitchFamily="49" charset="0"/>
                <a:cs typeface="Consolas" pitchFamily="49" charset="0"/>
              </a:rPr>
              <a:t>          </a:t>
            </a:r>
            <a:r>
              <a:rPr lang="en-US" sz="1600" dirty="0">
                <a:solidFill>
                  <a:schemeClr val="tx1">
                    <a:lumMod val="10000"/>
                  </a:schemeClr>
                </a:solidFill>
                <a:latin typeface="Consolas" pitchFamily="49" charset="0"/>
                <a:cs typeface="Consolas" pitchFamily="49" charset="0"/>
              </a:rPr>
              <a:t>(List.for_all2 (fun t1 t2 -&gt;</a:t>
            </a:r>
          </a:p>
          <a:p>
            <a:pPr marL="0" indent="0">
              <a:buNone/>
            </a:pPr>
            <a:r>
              <a:rPr lang="en-US" sz="1600" dirty="0">
                <a:solidFill>
                  <a:schemeClr val="tx1">
                    <a:lumMod val="10000"/>
                  </a:schemeClr>
                </a:solidFill>
                <a:latin typeface="Consolas" pitchFamily="49" charset="0"/>
                <a:cs typeface="Consolas" pitchFamily="49" charset="0"/>
              </a:rPr>
              <a:t>            (subtype </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t1 t2) || (subtype </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t2 t1))</a:t>
            </a:r>
          </a:p>
          <a:p>
            <a:pPr marL="0" indent="0">
              <a:buNone/>
            </a:pPr>
            <a:r>
              <a:rPr lang="en-US" sz="1600" dirty="0">
                <a:solidFill>
                  <a:schemeClr val="tx1">
                    <a:lumMod val="10000"/>
                  </a:schemeClr>
                </a:solidFill>
                <a:latin typeface="Consolas" pitchFamily="49" charset="0"/>
                <a:cs typeface="Consolas" pitchFamily="49" charset="0"/>
              </a:rPr>
              <a:t>          args1 </a:t>
            </a:r>
            <a:r>
              <a:rPr lang="en-US" sz="1600" dirty="0" smtClean="0">
                <a:solidFill>
                  <a:schemeClr val="tx1">
                    <a:lumMod val="10000"/>
                  </a:schemeClr>
                </a:solidFill>
                <a:latin typeface="Consolas" pitchFamily="49" charset="0"/>
                <a:cs typeface="Consolas" pitchFamily="49" charset="0"/>
              </a:rPr>
              <a:t>args2) </a:t>
            </a:r>
            <a:r>
              <a:rPr lang="en-US" sz="1600" dirty="0">
                <a:solidFill>
                  <a:schemeClr val="tx1">
                    <a:lumMod val="10000"/>
                  </a:schemeClr>
                </a:solidFill>
                <a:latin typeface="Consolas" pitchFamily="49" charset="0"/>
                <a:cs typeface="Consolas" pitchFamily="49" charset="0"/>
              </a:rPr>
              <a:t>&amp;&amp;</a:t>
            </a:r>
          </a:p>
          <a:p>
            <a:pPr marL="0" indent="0">
              <a:buNone/>
            </a:pPr>
            <a:r>
              <a:rPr lang="en-US" sz="1600" dirty="0">
                <a:solidFill>
                  <a:schemeClr val="tx1">
                    <a:lumMod val="10000"/>
                  </a:schemeClr>
                </a:solidFill>
                <a:latin typeface="Consolas" pitchFamily="49" charset="0"/>
                <a:cs typeface="Consolas" pitchFamily="49" charset="0"/>
              </a:rPr>
              <a:t>          subtype </a:t>
            </a:r>
            <a:r>
              <a:rPr lang="en-US" sz="1600" dirty="0" err="1">
                <a:solidFill>
                  <a:schemeClr val="tx1">
                    <a:lumMod val="10000"/>
                  </a:schemeClr>
                </a:solidFill>
                <a:latin typeface="Consolas" pitchFamily="49" charset="0"/>
                <a:cs typeface="Consolas" pitchFamily="49" charset="0"/>
              </a:rPr>
              <a:t>env</a:t>
            </a:r>
            <a:r>
              <a:rPr lang="en-US" sz="1600" dirty="0">
                <a:solidFill>
                  <a:schemeClr val="tx1">
                    <a:lumMod val="10000"/>
                  </a:schemeClr>
                </a:solidFill>
                <a:latin typeface="Consolas" pitchFamily="49" charset="0"/>
                <a:cs typeface="Consolas" pitchFamily="49" charset="0"/>
              </a:rPr>
              <a:t> ret1 </a:t>
            </a:r>
            <a:r>
              <a:rPr lang="en-US" sz="1600" dirty="0" smtClean="0">
                <a:solidFill>
                  <a:schemeClr val="tx1">
                    <a:lumMod val="10000"/>
                  </a:schemeClr>
                </a:solidFill>
                <a:latin typeface="Consolas" pitchFamily="49" charset="0"/>
                <a:cs typeface="Consolas" pitchFamily="49" charset="0"/>
              </a:rPr>
              <a:t>ret2</a:t>
            </a:r>
          </a:p>
          <a:p>
            <a:pPr marL="0" indent="0">
              <a:buNone/>
            </a:pPr>
            <a:r>
              <a:rPr lang="en-US" sz="1600" dirty="0">
                <a:solidFill>
                  <a:schemeClr val="tx1">
                    <a:lumMod val="10000"/>
                  </a:schemeClr>
                </a:solidFill>
                <a:latin typeface="Consolas" pitchFamily="49" charset="0"/>
                <a:cs typeface="Consolas" pitchFamily="49" charset="0"/>
              </a:rPr>
              <a:t> </a:t>
            </a:r>
            <a:r>
              <a:rPr lang="en-US" sz="1600" dirty="0" smtClean="0">
                <a:solidFill>
                  <a:schemeClr val="tx1">
                    <a:lumMod val="10000"/>
                  </a:schemeClr>
                </a:solidFill>
                <a:latin typeface="Consolas" pitchFamily="49" charset="0"/>
                <a:cs typeface="Consolas" pitchFamily="49" charset="0"/>
              </a:rPr>
              <a:t>     | _ -&gt; false</a:t>
            </a:r>
          </a:p>
          <a:p>
            <a:pPr marL="0" indent="0">
              <a:buFont typeface="Arial"/>
              <a:buNone/>
            </a:pPr>
            <a:r>
              <a:rPr lang="en-US" sz="1600" dirty="0" smtClean="0">
                <a:solidFill>
                  <a:schemeClr val="tx1">
                    <a:lumMod val="10000"/>
                  </a:schemeClr>
                </a:solidFill>
                <a:latin typeface="Consolas" pitchFamily="49" charset="0"/>
                <a:cs typeface="Consolas" pitchFamily="49" charset="0"/>
              </a:rPr>
              <a:t>end</a:t>
            </a:r>
          </a:p>
          <a:p>
            <a:pPr marL="0" indent="0">
              <a:buFont typeface="Arial"/>
              <a:buNone/>
            </a:pPr>
            <a:endParaRPr lang="en-US" sz="1600" dirty="0">
              <a:solidFill>
                <a:schemeClr val="tx1">
                  <a:lumMod val="10000"/>
                </a:schemeClr>
              </a:solidFill>
              <a:latin typeface="Consolas" pitchFamily="49" charset="0"/>
              <a:cs typeface="Consolas" pitchFamily="49" charset="0"/>
            </a:endParaRPr>
          </a:p>
        </p:txBody>
      </p:sp>
      <p:sp>
        <p:nvSpPr>
          <p:cNvPr id="7" name="TextBox 6"/>
          <p:cNvSpPr txBox="1"/>
          <p:nvPr/>
        </p:nvSpPr>
        <p:spPr>
          <a:xfrm>
            <a:off x="364209" y="1003674"/>
            <a:ext cx="1859868" cy="954107"/>
          </a:xfrm>
          <a:prstGeom prst="rect">
            <a:avLst/>
          </a:prstGeom>
          <a:noFill/>
        </p:spPr>
        <p:txBody>
          <a:bodyPr wrap="none" rtlCol="0">
            <a:spAutoFit/>
          </a:bodyPr>
          <a:lstStyle/>
          <a:p>
            <a:r>
              <a:rPr lang="en-US" sz="2800" dirty="0" smtClean="0"/>
              <a:t>New Type </a:t>
            </a:r>
          </a:p>
          <a:p>
            <a:r>
              <a:rPr lang="en-US" sz="2800" dirty="0" smtClean="0"/>
              <a:t>Definitions:</a:t>
            </a:r>
            <a:endParaRPr lang="en-US" sz="2800" dirty="0"/>
          </a:p>
        </p:txBody>
      </p:sp>
      <p:sp>
        <p:nvSpPr>
          <p:cNvPr id="8" name="TextBox 7"/>
          <p:cNvSpPr txBox="1"/>
          <p:nvPr/>
        </p:nvSpPr>
        <p:spPr>
          <a:xfrm>
            <a:off x="364209" y="3834367"/>
            <a:ext cx="1733167" cy="954107"/>
          </a:xfrm>
          <a:prstGeom prst="rect">
            <a:avLst/>
          </a:prstGeom>
          <a:noFill/>
        </p:spPr>
        <p:txBody>
          <a:bodyPr wrap="none" rtlCol="0">
            <a:spAutoFit/>
          </a:bodyPr>
          <a:lstStyle/>
          <a:p>
            <a:r>
              <a:rPr lang="en-US" sz="2800" dirty="0" smtClean="0"/>
              <a:t>New </a:t>
            </a:r>
          </a:p>
          <a:p>
            <a:r>
              <a:rPr lang="en-US" sz="2800" dirty="0" smtClean="0"/>
              <a:t>Subtyping:</a:t>
            </a:r>
            <a:endParaRPr lang="en-US" sz="2800" dirty="0"/>
          </a:p>
        </p:txBody>
      </p:sp>
    </p:spTree>
    <p:extLst>
      <p:ext uri="{BB962C8B-B14F-4D97-AF65-F5344CB8AC3E}">
        <p14:creationId xmlns:p14="http://schemas.microsoft.com/office/powerpoint/2010/main" val="4492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500"/>
                                        <p:tgtEl>
                                          <p:spTgt spid="5">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bg/>
                                          </p:spTgt>
                                        </p:tgtEl>
                                        <p:attrNameLst>
                                          <p:attrName>style.visibility</p:attrName>
                                        </p:attrNameLst>
                                      </p:cBhvr>
                                      <p:to>
                                        <p:strVal val="visible"/>
                                      </p:to>
                                    </p:set>
                                    <p:animEffect transition="in" filter="fade">
                                      <p:cBhvr>
                                        <p:cTn id="32" dur="500"/>
                                        <p:tgtEl>
                                          <p:spTgt spid="6">
                                            <p:bg/>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500"/>
                                        <p:tgtEl>
                                          <p:spTgt spid="6">
                                            <p:txEl>
                                              <p:pRg st="0" end="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500"/>
                                        <p:tgtEl>
                                          <p:spTgt spid="6">
                                            <p:txEl>
                                              <p:pRg st="1" end="1"/>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Effect transition="in" filter="fade">
                                      <p:cBhvr>
                                        <p:cTn id="41" dur="500"/>
                                        <p:tgtEl>
                                          <p:spTgt spid="6">
                                            <p:txEl>
                                              <p:pRg st="2" end="2"/>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fade">
                                      <p:cBhvr>
                                        <p:cTn id="44" dur="500"/>
                                        <p:tgtEl>
                                          <p:spTgt spid="6">
                                            <p:txEl>
                                              <p:pRg st="3" end="3"/>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animEffect transition="in" filter="fade">
                                      <p:cBhvr>
                                        <p:cTn id="47" dur="500"/>
                                        <p:tgtEl>
                                          <p:spTgt spid="6">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animEffect transition="in" filter="fade">
                                      <p:cBhvr>
                                        <p:cTn id="55" dur="500"/>
                                        <p:tgtEl>
                                          <p:spTgt spid="6">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10" end="10"/>
                                            </p:txEl>
                                          </p:spTgt>
                                        </p:tgtEl>
                                        <p:attrNameLst>
                                          <p:attrName>style.visibility</p:attrName>
                                        </p:attrNameLst>
                                      </p:cBhvr>
                                      <p:to>
                                        <p:strVal val="visible"/>
                                      </p:to>
                                    </p:set>
                                    <p:animEffect transition="in" filter="fade">
                                      <p:cBhvr>
                                        <p:cTn id="58" dur="500"/>
                                        <p:tgtEl>
                                          <p:spTgt spid="6">
                                            <p:txEl>
                                              <p:pRg st="10" end="1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animEffect transition="in" filter="fade">
                                      <p:cBhvr>
                                        <p:cTn id="63" dur="500"/>
                                        <p:tgtEl>
                                          <p:spTgt spid="6">
                                            <p:txEl>
                                              <p:pRg st="6" end="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6">
                                            <p:txEl>
                                              <p:pRg st="7" end="7"/>
                                            </p:txEl>
                                          </p:spTgt>
                                        </p:tgtEl>
                                        <p:attrNameLst>
                                          <p:attrName>style.visibility</p:attrName>
                                        </p:attrNameLst>
                                      </p:cBhvr>
                                      <p:to>
                                        <p:strVal val="visible"/>
                                      </p:to>
                                    </p:set>
                                    <p:animEffect transition="in" filter="fade">
                                      <p:cBhvr>
                                        <p:cTn id="66" dur="500"/>
                                        <p:tgtEl>
                                          <p:spTgt spid="6">
                                            <p:txEl>
                                              <p:pRg st="7" end="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6">
                                            <p:txEl>
                                              <p:pRg st="8" end="8"/>
                                            </p:txEl>
                                          </p:spTgt>
                                        </p:tgtEl>
                                        <p:attrNameLst>
                                          <p:attrName>style.visibility</p:attrName>
                                        </p:attrNameLst>
                                      </p:cBhvr>
                                      <p:to>
                                        <p:strVal val="visible"/>
                                      </p:to>
                                    </p:set>
                                    <p:animEffect transition="in" filter="fade">
                                      <p:cBhvr>
                                        <p:cTn id="69" dur="500"/>
                                        <p:tgtEl>
                                          <p:spTgt spid="6">
                                            <p:txEl>
                                              <p:pRg st="8" end="8"/>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6">
                                            <p:txEl>
                                              <p:pRg st="9" end="9"/>
                                            </p:txEl>
                                          </p:spTgt>
                                        </p:tgtEl>
                                        <p:attrNameLst>
                                          <p:attrName>style.visibility</p:attrName>
                                        </p:attrNameLst>
                                      </p:cBhvr>
                                      <p:to>
                                        <p:strVal val="visible"/>
                                      </p:to>
                                    </p:set>
                                    <p:animEffect transition="in" filter="fade">
                                      <p:cBhvr>
                                        <p:cTn id="7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6" grpId="0" uiExpand="1" build="allAtOnce"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11745" y1="73064" x2="72819" y2="15488"/>
                      </a14:backgroundRemoval>
                    </a14:imgEffect>
                  </a14:imgLayer>
                </a14:imgProps>
              </a:ext>
              <a:ext uri="{28A0092B-C50C-407E-A947-70E740481C1C}">
                <a14:useLocalDpi xmlns:a14="http://schemas.microsoft.com/office/drawing/2010/main" val="0"/>
              </a:ext>
            </a:extLst>
          </a:blip>
          <a:srcRect/>
          <a:stretch>
            <a:fillRect/>
          </a:stretch>
        </p:blipFill>
        <p:spPr bwMode="auto">
          <a:xfrm>
            <a:off x="0" y="0"/>
            <a:ext cx="3071221" cy="306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t>TeJaS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dirty="0" smtClean="0"/>
              <a:t>Customizable, extensible type systems for JS</a:t>
            </a:r>
            <a:endParaRPr lang="en-US" dirty="0"/>
          </a:p>
        </p:txBody>
      </p:sp>
      <p:sp>
        <p:nvSpPr>
          <p:cNvPr id="4" name="Slide Number Placeholder 3"/>
          <p:cNvSpPr>
            <a:spLocks noGrp="1"/>
          </p:cNvSpPr>
          <p:nvPr>
            <p:ph type="sldNum" sz="quarter" idx="12"/>
          </p:nvPr>
        </p:nvSpPr>
        <p:spPr/>
        <p:txBody>
          <a:bodyPr/>
          <a:lstStyle/>
          <a:p>
            <a:fld id="{B391FB5E-02AC-4740-B8E7-5C283DE11477}" type="slidenum">
              <a:rPr lang="en-US" smtClean="0"/>
              <a:t>24</a:t>
            </a:fld>
            <a:endParaRPr lang="en-US" dirty="0"/>
          </a:p>
        </p:txBody>
      </p:sp>
      <p:sp>
        <p:nvSpPr>
          <p:cNvPr id="5" name="Rectangle 4"/>
          <p:cNvSpPr/>
          <p:nvPr/>
        </p:nvSpPr>
        <p:spPr>
          <a:xfrm>
            <a:off x="0" y="3647289"/>
            <a:ext cx="9143999" cy="1200329"/>
          </a:xfrm>
          <a:prstGeom prst="rect">
            <a:avLst/>
          </a:prstGeom>
        </p:spPr>
        <p:txBody>
          <a:bodyPr wrap="square">
            <a:spAutoFit/>
          </a:bodyPr>
          <a:lstStyle/>
          <a:p>
            <a:pPr algn="ctr"/>
            <a:r>
              <a:rPr lang="en-US" sz="3600" dirty="0">
                <a:solidFill>
                  <a:schemeClr val="tx2">
                    <a:lumMod val="60000"/>
                    <a:lumOff val="40000"/>
                  </a:schemeClr>
                </a:solidFill>
                <a:hlinkClick r:id="rId4"/>
              </a:rPr>
              <a:t>https://</a:t>
            </a:r>
            <a:r>
              <a:rPr lang="en-US" sz="3600" dirty="0" smtClean="0">
                <a:solidFill>
                  <a:schemeClr val="tx2">
                    <a:lumMod val="60000"/>
                    <a:lumOff val="40000"/>
                  </a:schemeClr>
                </a:solidFill>
                <a:hlinkClick r:id="rId4"/>
              </a:rPr>
              <a:t>github.com/brownplt/TeJaS</a:t>
            </a:r>
            <a:endParaRPr lang="en-US" sz="3600" dirty="0" smtClean="0">
              <a:solidFill>
                <a:schemeClr val="tx2">
                  <a:lumMod val="60000"/>
                  <a:lumOff val="40000"/>
                </a:schemeClr>
              </a:solidFill>
            </a:endParaRPr>
          </a:p>
          <a:p>
            <a:pPr algn="ctr"/>
            <a:r>
              <a:rPr lang="en-US" sz="3600" dirty="0" smtClean="0">
                <a:solidFill>
                  <a:schemeClr val="tx2">
                    <a:lumMod val="60000"/>
                    <a:lumOff val="40000"/>
                  </a:schemeClr>
                </a:solidFill>
                <a:hlinkClick r:id="rId5"/>
              </a:rPr>
              <a:t>http://www.jswebtools.org/</a:t>
            </a:r>
            <a:endParaRPr lang="en-US" sz="3600" dirty="0">
              <a:solidFill>
                <a:schemeClr val="tx2">
                  <a:lumMod val="60000"/>
                  <a:lumOff val="40000"/>
                </a:schemeClr>
              </a:solidFill>
            </a:endParaRPr>
          </a:p>
        </p:txBody>
      </p:sp>
      <p:pic>
        <p:nvPicPr>
          <p:cNvPr id="7" name="Picture 2" descr="http://cs.brown.edu/~joe/public/logos/brownplt.png"/>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0" b="100000" l="0" r="100000">
                        <a14:foregroundMark x1="14591" y1="54011" x2="78470" y2="54011"/>
                        <a14:foregroundMark x1="58719" y1="60214" x2="72954" y2="84064"/>
                        <a14:foregroundMark x1="14591" y1="62567" x2="57117" y2="87380"/>
                        <a14:foregroundMark x1="30071" y1="90374" x2="55338" y2="56257"/>
                        <a14:foregroundMark x1="41103" y1="42032" x2="79537" y2="88449"/>
                        <a14:foregroundMark x1="15125" y1="17219" x2="48754" y2="5668"/>
                        <a14:foregroundMark x1="49822" y1="7273" x2="93416" y2="15615"/>
                        <a14:foregroundMark x1="32740" y1="20214" x2="73488" y2="31444"/>
                        <a14:foregroundMark x1="91103" y1="33155" x2="8007" y2="32406"/>
                        <a14:foregroundMark x1="21174" y1="26203" x2="75801" y2="25134"/>
                        <a14:foregroundMark x1="16192" y1="24492" x2="30605" y2="24492"/>
                        <a14:foregroundMark x1="37189" y1="14225" x2="43772" y2="23529"/>
                        <a14:foregroundMark x1="50356" y1="8984" x2="49288" y2="21818"/>
                        <a14:foregroundMark x1="64769" y1="11872" x2="53203" y2="20856"/>
                        <a14:foregroundMark x1="76335" y1="16578" x2="58719" y2="23529"/>
                        <a14:foregroundMark x1="29715" y1="6310" x2="67972" y2="6845"/>
                        <a14:foregroundMark x1="50534" y1="3529" x2="50178" y2="11230"/>
                        <a14:foregroundMark x1="58363" y1="2888" x2="57295" y2="12086"/>
                        <a14:foregroundMark x1="76512" y1="8877" x2="83808" y2="12834"/>
                        <a14:foregroundMark x1="87900" y1="11123" x2="78470" y2="13476"/>
                        <a14:foregroundMark x1="95907" y1="16257" x2="68861" y2="14011"/>
                        <a14:foregroundMark x1="89502" y1="19572" x2="66548" y2="14652"/>
                        <a14:foregroundMark x1="96975" y1="23743" x2="68505" y2="23422"/>
                        <a14:foregroundMark x1="80071" y1="26631" x2="70285" y2="26310"/>
                        <a14:foregroundMark x1="4982" y1="24278" x2="21886" y2="25455"/>
                        <a14:foregroundMark x1="16904" y1="24492" x2="39680" y2="22781"/>
                        <a14:foregroundMark x1="6406" y1="17112" x2="32206" y2="18610"/>
                        <a14:foregroundMark x1="6050" y1="30267" x2="17438" y2="35401"/>
                        <a14:foregroundMark x1="12456" y1="14118" x2="32206" y2="7701"/>
                        <a14:foregroundMark x1="39146" y1="13583" x2="45552" y2="18717"/>
                      </a14:backgroundRemoval>
                    </a14:imgEffect>
                  </a14:imgLayer>
                </a14:imgProps>
              </a:ext>
              <a:ext uri="{28A0092B-C50C-407E-A947-70E740481C1C}">
                <a14:useLocalDpi xmlns:a14="http://schemas.microsoft.com/office/drawing/2010/main" val="0"/>
              </a:ext>
            </a:extLst>
          </a:blip>
          <a:srcRect/>
          <a:stretch>
            <a:fillRect/>
          </a:stretch>
        </p:blipFill>
        <p:spPr bwMode="auto">
          <a:xfrm>
            <a:off x="7737350" y="4494507"/>
            <a:ext cx="1406650" cy="234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9727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Consolas" pitchFamily="49" charset="0"/>
                <a:cs typeface="Consolas" pitchFamily="49" charset="0"/>
              </a:rPr>
              <a:t>$(“.tweet span”).next</a:t>
            </a:r>
            <a:r>
              <a:rPr lang="en-US" sz="3600" dirty="0" smtClean="0">
                <a:latin typeface="Consolas" pitchFamily="49" charset="0"/>
                <a:cs typeface="Consolas" pitchFamily="49" charset="0"/>
              </a:rPr>
              <a:t>().html()</a:t>
            </a:r>
            <a:endParaRPr lang="en-US" sz="3600" dirty="0">
              <a:latin typeface="Consolas" pitchFamily="49" charset="0"/>
              <a:cs typeface="Consolas" pitchFamily="49" charset="0"/>
            </a:endParaRPr>
          </a:p>
        </p:txBody>
      </p:sp>
      <p:sp>
        <p:nvSpPr>
          <p:cNvPr id="48" name="Rectangle 47"/>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49" name="Rectangle 48"/>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50" name="Rectangle 49"/>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51" name="Rectangle 50"/>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52" name="Rectangle 51"/>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53" name="Rectangle 52"/>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54" name="Rectangle 53"/>
          <p:cNvSpPr/>
          <p:nvPr/>
        </p:nvSpPr>
        <p:spPr>
          <a:xfrm>
            <a:off x="3733800" y="3200401"/>
            <a:ext cx="3657600" cy="167639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55" name="Rectangle 54"/>
          <p:cNvSpPr/>
          <p:nvPr/>
        </p:nvSpPr>
        <p:spPr>
          <a:xfrm>
            <a:off x="3733800" y="4953000"/>
            <a:ext cx="3657600" cy="6858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56" name="Rectangle 55"/>
          <p:cNvSpPr/>
          <p:nvPr/>
        </p:nvSpPr>
        <p:spPr>
          <a:xfrm>
            <a:off x="3810000" y="3587968"/>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57" name="Rectangle 56"/>
          <p:cNvSpPr/>
          <p:nvPr/>
        </p:nvSpPr>
        <p:spPr>
          <a:xfrm>
            <a:off x="3810000" y="4015606"/>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58" name="Rectangle 57"/>
          <p:cNvSpPr/>
          <p:nvPr/>
        </p:nvSpPr>
        <p:spPr>
          <a:xfrm>
            <a:off x="3810000" y="4419600"/>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Tree>
    <p:extLst>
      <p:ext uri="{BB962C8B-B14F-4D97-AF65-F5344CB8AC3E}">
        <p14:creationId xmlns:p14="http://schemas.microsoft.com/office/powerpoint/2010/main" val="38920479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25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Consolas" pitchFamily="49" charset="0"/>
                <a:cs typeface="Consolas" pitchFamily="49" charset="0"/>
              </a:rPr>
              <a:t>$(“</a:t>
            </a:r>
            <a:r>
              <a:rPr lang="en-US" sz="3600" dirty="0">
                <a:solidFill>
                  <a:srgbClr val="FF4F4F"/>
                </a:solidFill>
                <a:latin typeface="Consolas" pitchFamily="49" charset="0"/>
                <a:cs typeface="Consolas" pitchFamily="49" charset="0"/>
              </a:rPr>
              <a:t>.tweet</a:t>
            </a:r>
            <a:r>
              <a:rPr lang="en-US" sz="3600" dirty="0">
                <a:latin typeface="Consolas" pitchFamily="49" charset="0"/>
                <a:cs typeface="Consolas" pitchFamily="49" charset="0"/>
              </a:rPr>
              <a:t> span”).next</a:t>
            </a:r>
            <a:r>
              <a:rPr lang="en-US" sz="3600" dirty="0" smtClean="0">
                <a:latin typeface="Consolas" pitchFamily="49" charset="0"/>
                <a:cs typeface="Consolas" pitchFamily="49" charset="0"/>
              </a:rPr>
              <a:t>().html()</a:t>
            </a:r>
            <a:endParaRPr lang="en-US" sz="3600" dirty="0">
              <a:latin typeface="Consolas" pitchFamily="49" charset="0"/>
              <a:cs typeface="Consolas" pitchFamily="49" charset="0"/>
            </a:endParaRPr>
          </a:p>
        </p:txBody>
      </p:sp>
      <p:sp>
        <p:nvSpPr>
          <p:cNvPr id="48" name="Rectangle 47"/>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49" name="Rectangle 48"/>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50" name="Rectangle 49"/>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51" name="Rectangle 50"/>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52" name="Rectangle 51"/>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white"/>
              </a:solidFill>
              <a:effectLst/>
              <a:uLnTx/>
              <a:uFillTx/>
              <a:latin typeface="Calibri"/>
            </a:endParaRPr>
          </a:p>
        </p:txBody>
      </p:sp>
      <p:sp>
        <p:nvSpPr>
          <p:cNvPr id="53" name="Rectangle 52"/>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54" name="Rectangle 53"/>
          <p:cNvSpPr/>
          <p:nvPr/>
        </p:nvSpPr>
        <p:spPr>
          <a:xfrm>
            <a:off x="3733800" y="3200401"/>
            <a:ext cx="3657600" cy="1676399"/>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55" name="Rectangle 54"/>
          <p:cNvSpPr/>
          <p:nvPr/>
        </p:nvSpPr>
        <p:spPr>
          <a:xfrm>
            <a:off x="3733800" y="4953000"/>
            <a:ext cx="3657600" cy="685800"/>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56" name="Rectangle 55"/>
          <p:cNvSpPr/>
          <p:nvPr/>
        </p:nvSpPr>
        <p:spPr>
          <a:xfrm>
            <a:off x="3810000" y="3587968"/>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57" name="Rectangle 56"/>
          <p:cNvSpPr/>
          <p:nvPr/>
        </p:nvSpPr>
        <p:spPr>
          <a:xfrm>
            <a:off x="3810000" y="4015606"/>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58" name="Rectangle 57"/>
          <p:cNvSpPr/>
          <p:nvPr/>
        </p:nvSpPr>
        <p:spPr>
          <a:xfrm>
            <a:off x="3810000" y="4419600"/>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Tree>
    <p:extLst>
      <p:ext uri="{BB962C8B-B14F-4D97-AF65-F5344CB8AC3E}">
        <p14:creationId xmlns:p14="http://schemas.microsoft.com/office/powerpoint/2010/main" val="2036097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4F4F"/>
                </a:solidFill>
                <a:latin typeface="Consolas" pitchFamily="49" charset="0"/>
                <a:cs typeface="Consolas" pitchFamily="49" charset="0"/>
              </a:rPr>
              <a:t>$(“.tweet span”)</a:t>
            </a:r>
            <a:r>
              <a:rPr lang="en-US" sz="3600" dirty="0">
                <a:latin typeface="Consolas" pitchFamily="49" charset="0"/>
                <a:cs typeface="Consolas" pitchFamily="49" charset="0"/>
              </a:rPr>
              <a:t>.next</a:t>
            </a:r>
            <a:r>
              <a:rPr lang="en-US" sz="3600" dirty="0" smtClean="0">
                <a:latin typeface="Consolas" pitchFamily="49" charset="0"/>
                <a:cs typeface="Consolas" pitchFamily="49" charset="0"/>
              </a:rPr>
              <a:t>().html()</a:t>
            </a:r>
            <a:endParaRPr lang="en-US" sz="3600" dirty="0">
              <a:latin typeface="Consolas" pitchFamily="49" charset="0"/>
              <a:cs typeface="Consolas" pitchFamily="49" charset="0"/>
            </a:endParaRPr>
          </a:p>
        </p:txBody>
      </p:sp>
      <p:sp>
        <p:nvSpPr>
          <p:cNvPr id="37" name="Rectangle 36"/>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38" name="Rectangle 37"/>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39" name="Rectangle 38"/>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40" name="Rectangle 39"/>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41" name="Rectangle 40"/>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2" name="Rectangle 41"/>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43" name="Rectangle 42"/>
          <p:cNvSpPr/>
          <p:nvPr/>
        </p:nvSpPr>
        <p:spPr>
          <a:xfrm>
            <a:off x="3733800" y="3200401"/>
            <a:ext cx="3657600" cy="167639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44" name="Rectangle 43"/>
          <p:cNvSpPr/>
          <p:nvPr/>
        </p:nvSpPr>
        <p:spPr>
          <a:xfrm>
            <a:off x="3733800" y="4953000"/>
            <a:ext cx="3657600" cy="6858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45" name="Rectangle 44"/>
          <p:cNvSpPr/>
          <p:nvPr/>
        </p:nvSpPr>
        <p:spPr>
          <a:xfrm>
            <a:off x="3810000" y="3587968"/>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46" name="Rectangle 45"/>
          <p:cNvSpPr/>
          <p:nvPr/>
        </p:nvSpPr>
        <p:spPr>
          <a:xfrm>
            <a:off x="3810000" y="4015606"/>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47" name="Rectangle 46"/>
          <p:cNvSpPr/>
          <p:nvPr/>
        </p:nvSpPr>
        <p:spPr>
          <a:xfrm>
            <a:off x="3810000" y="4419600"/>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Tree>
    <p:extLst>
      <p:ext uri="{BB962C8B-B14F-4D97-AF65-F5344CB8AC3E}">
        <p14:creationId xmlns:p14="http://schemas.microsoft.com/office/powerpoint/2010/main" val="25199356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4F4F"/>
                </a:solidFill>
                <a:latin typeface="Consolas" pitchFamily="49" charset="0"/>
                <a:cs typeface="Consolas" pitchFamily="49" charset="0"/>
              </a:rPr>
              <a:t>$(“.tweet span”).next</a:t>
            </a:r>
            <a:r>
              <a:rPr lang="en-US" sz="3600" dirty="0" smtClean="0">
                <a:solidFill>
                  <a:srgbClr val="FF4F4F"/>
                </a:solidFill>
                <a:latin typeface="Consolas" pitchFamily="49" charset="0"/>
                <a:cs typeface="Consolas" pitchFamily="49" charset="0"/>
              </a:rPr>
              <a:t>()</a:t>
            </a:r>
            <a:r>
              <a:rPr lang="en-US" sz="3600" dirty="0" smtClean="0">
                <a:latin typeface="Consolas" pitchFamily="49" charset="0"/>
                <a:cs typeface="Consolas" pitchFamily="49" charset="0"/>
              </a:rPr>
              <a:t>.html()</a:t>
            </a:r>
            <a:endParaRPr lang="en-US" sz="3600" dirty="0">
              <a:latin typeface="Consolas" pitchFamily="49" charset="0"/>
              <a:cs typeface="Consolas" pitchFamily="49" charset="0"/>
            </a:endParaRPr>
          </a:p>
        </p:txBody>
      </p:sp>
      <p:sp>
        <p:nvSpPr>
          <p:cNvPr id="38" name="Rectangle 37"/>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39" name="Rectangle 38"/>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40" name="Rectangle 39"/>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41" name="Rectangle 40"/>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42" name="Rectangle 41"/>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43" name="Rectangle 42"/>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44" name="Rectangle 43"/>
          <p:cNvSpPr/>
          <p:nvPr/>
        </p:nvSpPr>
        <p:spPr>
          <a:xfrm>
            <a:off x="3733800" y="3200401"/>
            <a:ext cx="3657600" cy="167639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45" name="Rectangle 44"/>
          <p:cNvSpPr/>
          <p:nvPr/>
        </p:nvSpPr>
        <p:spPr>
          <a:xfrm>
            <a:off x="3733800" y="4953000"/>
            <a:ext cx="3657600" cy="6858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46" name="Rectangle 45"/>
          <p:cNvSpPr/>
          <p:nvPr/>
        </p:nvSpPr>
        <p:spPr>
          <a:xfrm>
            <a:off x="3810000" y="3587968"/>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47" name="Rectangle 46"/>
          <p:cNvSpPr/>
          <p:nvPr/>
        </p:nvSpPr>
        <p:spPr>
          <a:xfrm>
            <a:off x="3810000" y="4015606"/>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48" name="Rectangle 47"/>
          <p:cNvSpPr/>
          <p:nvPr/>
        </p:nvSpPr>
        <p:spPr>
          <a:xfrm>
            <a:off x="3810000" y="4419600"/>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Tree>
    <p:extLst>
      <p:ext uri="{BB962C8B-B14F-4D97-AF65-F5344CB8AC3E}">
        <p14:creationId xmlns:p14="http://schemas.microsoft.com/office/powerpoint/2010/main" val="3604547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FF4F4F"/>
                </a:solidFill>
                <a:latin typeface="Consolas" pitchFamily="49" charset="0"/>
                <a:cs typeface="Consolas" pitchFamily="49" charset="0"/>
              </a:rPr>
              <a:t>$(“.tweet span”).next</a:t>
            </a:r>
            <a:r>
              <a:rPr lang="en-US" sz="3600" dirty="0">
                <a:solidFill>
                  <a:srgbClr val="FF4F4F"/>
                </a:solidFill>
                <a:latin typeface="Consolas" pitchFamily="49" charset="0"/>
                <a:cs typeface="Consolas" pitchFamily="49" charset="0"/>
              </a:rPr>
              <a:t>().html()</a:t>
            </a:r>
            <a:endParaRPr lang="en-US" sz="3600" dirty="0">
              <a:solidFill>
                <a:srgbClr val="FF4F4F"/>
              </a:solidFill>
              <a:latin typeface="Consolas" pitchFamily="49" charset="0"/>
              <a:cs typeface="Consolas" pitchFamily="49" charset="0"/>
            </a:endParaRPr>
          </a:p>
        </p:txBody>
      </p:sp>
      <p:sp>
        <p:nvSpPr>
          <p:cNvPr id="76" name="Rectangle 75"/>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77" name="Rectangle 76"/>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78" name="Rectangle 77"/>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79" name="Rectangle 78"/>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80" name="Rectangle 79"/>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81" name="Rectangle 80"/>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82" name="Rectangle 81"/>
          <p:cNvSpPr/>
          <p:nvPr/>
        </p:nvSpPr>
        <p:spPr>
          <a:xfrm>
            <a:off x="3733800" y="3200401"/>
            <a:ext cx="3657600" cy="167639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83" name="Rectangle 82"/>
          <p:cNvSpPr/>
          <p:nvPr/>
        </p:nvSpPr>
        <p:spPr>
          <a:xfrm>
            <a:off x="3733800" y="4953000"/>
            <a:ext cx="3657600" cy="6858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84" name="Rectangle 83"/>
          <p:cNvSpPr/>
          <p:nvPr/>
        </p:nvSpPr>
        <p:spPr>
          <a:xfrm>
            <a:off x="3810000" y="3587968"/>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85" name="Rectangle 84"/>
          <p:cNvSpPr/>
          <p:nvPr/>
        </p:nvSpPr>
        <p:spPr>
          <a:xfrm>
            <a:off x="3810000" y="4015606"/>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86" name="Rectangle 85"/>
          <p:cNvSpPr/>
          <p:nvPr/>
        </p:nvSpPr>
        <p:spPr>
          <a:xfrm>
            <a:off x="3810000" y="4419600"/>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
        <p:nvSpPr>
          <p:cNvPr id="87" name="Rounded Rectangle 86"/>
          <p:cNvSpPr/>
          <p:nvPr/>
        </p:nvSpPr>
        <p:spPr>
          <a:xfrm rot="21041797">
            <a:off x="70082" y="3325363"/>
            <a:ext cx="9005934" cy="1981199"/>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smtClean="0">
                <a:ln>
                  <a:noFill/>
                </a:ln>
                <a:solidFill>
                  <a:prstClr val="white"/>
                </a:solidFill>
                <a:effectLst/>
                <a:uLnTx/>
                <a:uFillTx/>
                <a:latin typeface="Consolas" panose="020B0609020204030204" pitchFamily="49" charset="0"/>
                <a:cs typeface="Consolas" panose="020B0609020204030204" pitchFamily="49" charset="0"/>
              </a:rPr>
              <a:t>“&lt;Span class=“Time”&gt;    Now”</a:t>
            </a:r>
          </a:p>
        </p:txBody>
      </p:sp>
    </p:spTree>
    <p:extLst>
      <p:ext uri="{BB962C8B-B14F-4D97-AF65-F5344CB8AC3E}">
        <p14:creationId xmlns:p14="http://schemas.microsoft.com/office/powerpoint/2010/main" val="1649862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p:cTn id="7" dur="250" fill="hold"/>
                                        <p:tgtEl>
                                          <p:spTgt spid="87"/>
                                        </p:tgtEl>
                                        <p:attrNameLst>
                                          <p:attrName>ppt_w</p:attrName>
                                        </p:attrNameLst>
                                      </p:cBhvr>
                                      <p:tavLst>
                                        <p:tav tm="0">
                                          <p:val>
                                            <p:fltVal val="0"/>
                                          </p:val>
                                        </p:tav>
                                        <p:tav tm="100000">
                                          <p:val>
                                            <p:strVal val="#ppt_w"/>
                                          </p:val>
                                        </p:tav>
                                      </p:tavLst>
                                    </p:anim>
                                    <p:anim calcmode="lin" valueType="num">
                                      <p:cBhvr>
                                        <p:cTn id="8" dur="250" fill="hold"/>
                                        <p:tgtEl>
                                          <p:spTgt spid="87"/>
                                        </p:tgtEl>
                                        <p:attrNameLst>
                                          <p:attrName>ppt_h</p:attrName>
                                        </p:attrNameLst>
                                      </p:cBhvr>
                                      <p:tavLst>
                                        <p:tav tm="0">
                                          <p:val>
                                            <p:fltVal val="0"/>
                                          </p:val>
                                        </p:tav>
                                        <p:tav tm="100000">
                                          <p:val>
                                            <p:strVal val="#ppt_h"/>
                                          </p:val>
                                        </p:tav>
                                      </p:tavLst>
                                    </p:anim>
                                    <p:animEffect transition="in" filter="fade">
                                      <p:cBhvr>
                                        <p:cTn id="9"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63310" y="379709"/>
            <a:ext cx="5199681" cy="3866828"/>
            <a:chOff x="0" y="379709"/>
            <a:chExt cx="5199681" cy="3866828"/>
          </a:xfrm>
          <a:solidFill>
            <a:schemeClr val="bg1"/>
          </a:solidFill>
        </p:grpSpPr>
        <p:sp>
          <p:nvSpPr>
            <p:cNvPr id="5" name="Rectangle 4"/>
            <p:cNvSpPr/>
            <p:nvPr/>
          </p:nvSpPr>
          <p:spPr>
            <a:xfrm>
              <a:off x="0" y="379709"/>
              <a:ext cx="5199681" cy="3866828"/>
            </a:xfrm>
            <a:prstGeom prst="rect">
              <a:avLst/>
            </a:prstGeom>
            <a:solidFill>
              <a:srgbClr val="FFFFFF"/>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8195" name="Picture 3"/>
            <p:cNvPicPr>
              <a:picLocks noChangeAspect="1" noChangeArrowheads="1"/>
            </p:cNvPicPr>
            <p:nvPr/>
          </p:nvPicPr>
          <p:blipFill>
            <a:blip r:embed="rId2" cstate="print"/>
            <a:srcRect/>
            <a:stretch>
              <a:fillRect/>
            </a:stretch>
          </p:blipFill>
          <p:spPr bwMode="auto">
            <a:xfrm>
              <a:off x="202794" y="1476934"/>
              <a:ext cx="4942643" cy="561414"/>
            </a:xfrm>
            <a:prstGeom prst="rect">
              <a:avLst/>
            </a:prstGeom>
            <a:grpFill/>
            <a:ln w="9525">
              <a:noFill/>
              <a:miter lim="800000"/>
              <a:headEnd/>
              <a:tailEnd/>
            </a:ln>
          </p:spPr>
        </p:pic>
        <p:sp>
          <p:nvSpPr>
            <p:cNvPr id="6" name="TextBox 5"/>
            <p:cNvSpPr txBox="1"/>
            <p:nvPr/>
          </p:nvSpPr>
          <p:spPr>
            <a:xfrm>
              <a:off x="76201" y="3755614"/>
              <a:ext cx="1186911" cy="400110"/>
            </a:xfrm>
            <a:prstGeom prst="rect">
              <a:avLst/>
            </a:prstGeom>
            <a:grpFill/>
          </p:spPr>
          <p:txBody>
            <a:bodyPr wrap="square" rtlCol="0">
              <a:spAutoFit/>
            </a:bodyPr>
            <a:lstStyle/>
            <a:p>
              <a:r>
                <a:rPr lang="en-US" sz="2000" dirty="0" smtClean="0">
                  <a:solidFill>
                    <a:schemeClr val="accent6">
                      <a:lumMod val="20000"/>
                      <a:lumOff val="80000"/>
                    </a:schemeClr>
                  </a:solidFill>
                </a:rPr>
                <a:t>PhD 1968</a:t>
              </a:r>
            </a:p>
          </p:txBody>
        </p:sp>
        <p:pic>
          <p:nvPicPr>
            <p:cNvPr id="8197" name="Picture 5"/>
            <p:cNvPicPr>
              <a:picLocks noChangeAspect="1" noChangeArrowheads="1"/>
            </p:cNvPicPr>
            <p:nvPr/>
          </p:nvPicPr>
          <p:blipFill>
            <a:blip r:embed="rId3" cstate="print"/>
            <a:srcRect/>
            <a:stretch>
              <a:fillRect/>
            </a:stretch>
          </p:blipFill>
          <p:spPr bwMode="auto">
            <a:xfrm>
              <a:off x="563310" y="2423632"/>
              <a:ext cx="4221611" cy="1111819"/>
            </a:xfrm>
            <a:prstGeom prst="rect">
              <a:avLst/>
            </a:prstGeom>
            <a:grpFill/>
            <a:ln w="9525">
              <a:noFill/>
              <a:miter lim="800000"/>
              <a:headEnd/>
              <a:tailEnd/>
            </a:ln>
          </p:spPr>
        </p:pic>
        <p:grpSp>
          <p:nvGrpSpPr>
            <p:cNvPr id="3" name="Group 11"/>
            <p:cNvGrpSpPr/>
            <p:nvPr/>
          </p:nvGrpSpPr>
          <p:grpSpPr>
            <a:xfrm>
              <a:off x="282603" y="447676"/>
              <a:ext cx="4783025" cy="533893"/>
              <a:chOff x="433388" y="447675"/>
              <a:chExt cx="8277225" cy="923925"/>
            </a:xfrm>
            <a:grpFill/>
          </p:grpSpPr>
          <p:pic>
            <p:nvPicPr>
              <p:cNvPr id="8200" name="Picture 8"/>
              <p:cNvPicPr>
                <a:picLocks noChangeAspect="1" noChangeArrowheads="1"/>
              </p:cNvPicPr>
              <p:nvPr/>
            </p:nvPicPr>
            <p:blipFill>
              <a:blip r:embed="rId4" cstate="print"/>
              <a:srcRect/>
              <a:stretch>
                <a:fillRect/>
              </a:stretch>
            </p:blipFill>
            <p:spPr bwMode="auto">
              <a:xfrm>
                <a:off x="433388" y="447675"/>
                <a:ext cx="8277225" cy="495300"/>
              </a:xfrm>
              <a:prstGeom prst="rect">
                <a:avLst/>
              </a:prstGeom>
              <a:grpFill/>
              <a:ln w="9525">
                <a:noFill/>
                <a:miter lim="800000"/>
                <a:headEnd/>
                <a:tailEnd/>
              </a:ln>
            </p:spPr>
          </p:pic>
          <p:pic>
            <p:nvPicPr>
              <p:cNvPr id="8201" name="Picture 9"/>
              <p:cNvPicPr>
                <a:picLocks noChangeAspect="1" noChangeArrowheads="1"/>
              </p:cNvPicPr>
              <p:nvPr/>
            </p:nvPicPr>
            <p:blipFill>
              <a:blip r:embed="rId5" cstate="print"/>
              <a:srcRect/>
              <a:stretch>
                <a:fillRect/>
              </a:stretch>
            </p:blipFill>
            <p:spPr bwMode="auto">
              <a:xfrm>
                <a:off x="3181350" y="981075"/>
                <a:ext cx="2781300" cy="390525"/>
              </a:xfrm>
              <a:prstGeom prst="rect">
                <a:avLst/>
              </a:prstGeom>
              <a:grpFill/>
              <a:ln w="9525">
                <a:noFill/>
                <a:miter lim="800000"/>
                <a:headEnd/>
                <a:tailEnd/>
              </a:ln>
            </p:spPr>
          </p:pic>
        </p:grpSp>
      </p:grpSp>
      <p:grpSp>
        <p:nvGrpSpPr>
          <p:cNvPr id="9" name="Group 8"/>
          <p:cNvGrpSpPr/>
          <p:nvPr/>
        </p:nvGrpSpPr>
        <p:grpSpPr>
          <a:xfrm>
            <a:off x="2130004" y="1262835"/>
            <a:ext cx="4751893" cy="3821037"/>
            <a:chOff x="0" y="139485"/>
            <a:chExt cx="8229600" cy="6617490"/>
          </a:xfrm>
          <a:solidFill>
            <a:schemeClr val="bg1"/>
          </a:solidFill>
        </p:grpSpPr>
        <p:sp>
          <p:nvSpPr>
            <p:cNvPr id="8" name="Rectangle 7"/>
            <p:cNvSpPr/>
            <p:nvPr/>
          </p:nvSpPr>
          <p:spPr>
            <a:xfrm>
              <a:off x="0" y="139485"/>
              <a:ext cx="8229600" cy="6617490"/>
            </a:xfrm>
            <a:prstGeom prst="rect">
              <a:avLst/>
            </a:prstGeom>
            <a:solidFill>
              <a:srgbClr val="FFFFFF"/>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solidFill>
                  <a:schemeClr val="accent6">
                    <a:lumMod val="20000"/>
                    <a:lumOff val="80000"/>
                  </a:schemeClr>
                </a:solidFill>
              </a:endParaRPr>
            </a:p>
          </p:txBody>
        </p:sp>
        <p:pic>
          <p:nvPicPr>
            <p:cNvPr id="18" name="Picture 3"/>
            <p:cNvPicPr>
              <a:picLocks noChangeAspect="1" noChangeArrowheads="1"/>
            </p:cNvPicPr>
            <p:nvPr/>
          </p:nvPicPr>
          <p:blipFill>
            <a:blip r:embed="rId6" cstate="print"/>
            <a:srcRect/>
            <a:stretch>
              <a:fillRect/>
            </a:stretch>
          </p:blipFill>
          <p:spPr bwMode="auto">
            <a:xfrm>
              <a:off x="1843088" y="228600"/>
              <a:ext cx="5457825" cy="1771650"/>
            </a:xfrm>
            <a:prstGeom prst="rect">
              <a:avLst/>
            </a:prstGeom>
            <a:grpFill/>
            <a:ln w="9525">
              <a:noFill/>
              <a:miter lim="800000"/>
              <a:headEnd/>
              <a:tailEnd/>
            </a:ln>
          </p:spPr>
        </p:pic>
        <p:pic>
          <p:nvPicPr>
            <p:cNvPr id="19" name="Picture 4"/>
            <p:cNvPicPr>
              <a:picLocks noChangeAspect="1" noChangeArrowheads="1"/>
            </p:cNvPicPr>
            <p:nvPr/>
          </p:nvPicPr>
          <p:blipFill>
            <a:blip r:embed="rId7" cstate="print"/>
            <a:srcRect/>
            <a:stretch>
              <a:fillRect/>
            </a:stretch>
          </p:blipFill>
          <p:spPr bwMode="auto">
            <a:xfrm>
              <a:off x="971550" y="2514600"/>
              <a:ext cx="7200900" cy="2962275"/>
            </a:xfrm>
            <a:prstGeom prst="rect">
              <a:avLst/>
            </a:prstGeom>
            <a:grpFill/>
            <a:ln w="9525">
              <a:noFill/>
              <a:miter lim="800000"/>
              <a:headEnd/>
              <a:tailEnd/>
            </a:ln>
          </p:spPr>
        </p:pic>
        <p:sp>
          <p:nvSpPr>
            <p:cNvPr id="20" name="TextBox 19"/>
            <p:cNvSpPr txBox="1"/>
            <p:nvPr/>
          </p:nvSpPr>
          <p:spPr>
            <a:xfrm>
              <a:off x="76200" y="5957477"/>
              <a:ext cx="2288677" cy="692933"/>
            </a:xfrm>
            <a:prstGeom prst="rect">
              <a:avLst/>
            </a:prstGeom>
            <a:grpFill/>
          </p:spPr>
          <p:txBody>
            <a:bodyPr wrap="square" rtlCol="0">
              <a:spAutoFit/>
            </a:bodyPr>
            <a:lstStyle/>
            <a:p>
              <a:r>
                <a:rPr lang="en-US" sz="2000" dirty="0" smtClean="0">
                  <a:solidFill>
                    <a:schemeClr val="accent6">
                      <a:lumMod val="20000"/>
                      <a:lumOff val="80000"/>
                    </a:schemeClr>
                  </a:solidFill>
                </a:rPr>
                <a:t>POPL 1981</a:t>
              </a:r>
            </a:p>
          </p:txBody>
        </p:sp>
      </p:grpSp>
      <p:grpSp>
        <p:nvGrpSpPr>
          <p:cNvPr id="16" name="Group 15"/>
          <p:cNvGrpSpPr/>
          <p:nvPr/>
        </p:nvGrpSpPr>
        <p:grpSpPr>
          <a:xfrm>
            <a:off x="3778726" y="2212384"/>
            <a:ext cx="4820528" cy="4068306"/>
            <a:chOff x="766104" y="178231"/>
            <a:chExt cx="7455747" cy="6292311"/>
          </a:xfrm>
          <a:solidFill>
            <a:schemeClr val="bg1"/>
          </a:solidFill>
        </p:grpSpPr>
        <p:sp>
          <p:nvSpPr>
            <p:cNvPr id="15" name="Rectangle 14"/>
            <p:cNvSpPr/>
            <p:nvPr/>
          </p:nvSpPr>
          <p:spPr>
            <a:xfrm>
              <a:off x="766104" y="178231"/>
              <a:ext cx="7455747" cy="6292311"/>
            </a:xfrm>
            <a:prstGeom prst="rect">
              <a:avLst/>
            </a:prstGeom>
            <a:solidFill>
              <a:srgbClr val="FFFFFF"/>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accent6">
                    <a:lumMod val="20000"/>
                    <a:lumOff val="80000"/>
                  </a:schemeClr>
                </a:solidFill>
              </a:endParaRPr>
            </a:p>
          </p:txBody>
        </p:sp>
        <p:grpSp>
          <p:nvGrpSpPr>
            <p:cNvPr id="24" name="Group 10"/>
            <p:cNvGrpSpPr/>
            <p:nvPr/>
          </p:nvGrpSpPr>
          <p:grpSpPr>
            <a:xfrm>
              <a:off x="1019175" y="3267075"/>
              <a:ext cx="7105650" cy="2371725"/>
              <a:chOff x="1019175" y="3076575"/>
              <a:chExt cx="7105650" cy="2371725"/>
            </a:xfrm>
            <a:grpFill/>
          </p:grpSpPr>
          <p:pic>
            <p:nvPicPr>
              <p:cNvPr id="25" name="Picture 4"/>
              <p:cNvPicPr>
                <a:picLocks noChangeAspect="1" noChangeArrowheads="1"/>
              </p:cNvPicPr>
              <p:nvPr/>
            </p:nvPicPr>
            <p:blipFill>
              <a:blip r:embed="rId8" cstate="print"/>
              <a:srcRect/>
              <a:stretch>
                <a:fillRect/>
              </a:stretch>
            </p:blipFill>
            <p:spPr bwMode="auto">
              <a:xfrm>
                <a:off x="1019175" y="3076575"/>
                <a:ext cx="7105650" cy="704850"/>
              </a:xfrm>
              <a:prstGeom prst="rect">
                <a:avLst/>
              </a:prstGeom>
              <a:grpFill/>
              <a:ln w="9525">
                <a:noFill/>
                <a:miter lim="800000"/>
                <a:headEnd/>
                <a:tailEnd/>
              </a:ln>
            </p:spPr>
          </p:pic>
          <p:pic>
            <p:nvPicPr>
              <p:cNvPr id="26" name="Picture 5"/>
              <p:cNvPicPr>
                <a:picLocks noChangeAspect="1" noChangeArrowheads="1"/>
              </p:cNvPicPr>
              <p:nvPr/>
            </p:nvPicPr>
            <p:blipFill>
              <a:blip r:embed="rId9" cstate="print"/>
              <a:srcRect/>
              <a:stretch>
                <a:fillRect/>
              </a:stretch>
            </p:blipFill>
            <p:spPr bwMode="auto">
              <a:xfrm>
                <a:off x="1033463" y="3733800"/>
                <a:ext cx="7077075" cy="1714500"/>
              </a:xfrm>
              <a:prstGeom prst="rect">
                <a:avLst/>
              </a:prstGeom>
              <a:grpFill/>
              <a:ln w="9525">
                <a:noFill/>
                <a:miter lim="800000"/>
                <a:headEnd/>
                <a:tailEnd/>
              </a:ln>
            </p:spPr>
          </p:pic>
        </p:grpSp>
        <p:pic>
          <p:nvPicPr>
            <p:cNvPr id="27" name="Picture 6"/>
            <p:cNvPicPr>
              <a:picLocks noChangeAspect="1" noChangeArrowheads="1"/>
            </p:cNvPicPr>
            <p:nvPr/>
          </p:nvPicPr>
          <p:blipFill>
            <a:blip r:embed="rId10" cstate="print"/>
            <a:srcRect/>
            <a:stretch>
              <a:fillRect/>
            </a:stretch>
          </p:blipFill>
          <p:spPr bwMode="auto">
            <a:xfrm>
              <a:off x="1095375" y="266700"/>
              <a:ext cx="6953250" cy="2619375"/>
            </a:xfrm>
            <a:prstGeom prst="rect">
              <a:avLst/>
            </a:prstGeom>
            <a:grpFill/>
            <a:ln w="9525">
              <a:noFill/>
              <a:miter lim="800000"/>
              <a:headEnd/>
              <a:tailEnd/>
            </a:ln>
          </p:spPr>
        </p:pic>
        <p:sp>
          <p:nvSpPr>
            <p:cNvPr id="28" name="TextBox 27"/>
            <p:cNvSpPr txBox="1"/>
            <p:nvPr/>
          </p:nvSpPr>
          <p:spPr>
            <a:xfrm>
              <a:off x="845912" y="5771574"/>
              <a:ext cx="2044877" cy="618837"/>
            </a:xfrm>
            <a:prstGeom prst="rect">
              <a:avLst/>
            </a:prstGeom>
            <a:grpFill/>
          </p:spPr>
          <p:txBody>
            <a:bodyPr wrap="square" rtlCol="0">
              <a:spAutoFit/>
            </a:bodyPr>
            <a:lstStyle/>
            <a:p>
              <a:r>
                <a:rPr lang="en-US" sz="2000" dirty="0" smtClean="0">
                  <a:solidFill>
                    <a:schemeClr val="accent6">
                      <a:lumMod val="20000"/>
                      <a:lumOff val="80000"/>
                    </a:schemeClr>
                  </a:solidFill>
                </a:rPr>
                <a:t>POPL 1982</a:t>
              </a:r>
            </a:p>
          </p:txBody>
        </p:sp>
      </p:grpSp>
      <p:sp>
        <p:nvSpPr>
          <p:cNvPr id="21" name="Slide Number Placeholder 20"/>
          <p:cNvSpPr>
            <a:spLocks noGrp="1"/>
          </p:cNvSpPr>
          <p:nvPr>
            <p:ph type="sldNum" sz="quarter" idx="12"/>
          </p:nvPr>
        </p:nvSpPr>
        <p:spPr/>
        <p:txBody>
          <a:bodyPr/>
          <a:lstStyle/>
          <a:p>
            <a:fld id="{B391FB5E-02AC-4740-B8E7-5C283DE11477}" type="slidenum">
              <a:rPr lang="en-US" smtClean="0"/>
              <a:t>3</a:t>
            </a:fld>
            <a:endParaRPr lang="en-US"/>
          </a:p>
        </p:txBody>
      </p:sp>
    </p:spTree>
    <p:extLst>
      <p:ext uri="{BB962C8B-B14F-4D97-AF65-F5344CB8AC3E}">
        <p14:creationId xmlns:p14="http://schemas.microsoft.com/office/powerpoint/2010/main" val="2306047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Consolas" pitchFamily="49" charset="0"/>
                <a:cs typeface="Consolas" pitchFamily="49" charset="0"/>
              </a:rPr>
              <a:t>$(“.tweet span”).next</a:t>
            </a:r>
            <a:r>
              <a:rPr lang="en-US" sz="3600" dirty="0" smtClean="0">
                <a:latin typeface="Consolas" pitchFamily="49" charset="0"/>
                <a:cs typeface="Consolas" pitchFamily="49" charset="0"/>
              </a:rPr>
              <a:t>()</a:t>
            </a:r>
            <a:r>
              <a:rPr lang="en-US" sz="3600" dirty="0" smtClean="0">
                <a:solidFill>
                  <a:srgbClr val="FF4F4F"/>
                </a:solidFill>
                <a:latin typeface="Consolas" pitchFamily="49" charset="0"/>
                <a:cs typeface="Consolas" pitchFamily="49" charset="0"/>
              </a:rPr>
              <a:t>.text()</a:t>
            </a:r>
            <a:endParaRPr lang="en-US" sz="3600" dirty="0">
              <a:solidFill>
                <a:srgbClr val="FF4F4F"/>
              </a:solidFill>
              <a:latin typeface="Consolas" pitchFamily="49" charset="0"/>
              <a:cs typeface="Consolas" pitchFamily="49" charset="0"/>
            </a:endParaRPr>
          </a:p>
        </p:txBody>
      </p:sp>
      <p:sp>
        <p:nvSpPr>
          <p:cNvPr id="16" name="Rectangle 15"/>
          <p:cNvSpPr/>
          <p:nvPr/>
        </p:nvSpPr>
        <p:spPr>
          <a:xfrm>
            <a:off x="457200" y="1524000"/>
            <a:ext cx="8153400" cy="4953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&lt;Body&gt;</a:t>
            </a:r>
          </a:p>
        </p:txBody>
      </p:sp>
      <p:sp>
        <p:nvSpPr>
          <p:cNvPr id="17" name="Rectangle 16"/>
          <p:cNvSpPr/>
          <p:nvPr/>
        </p:nvSpPr>
        <p:spPr>
          <a:xfrm>
            <a:off x="1219200" y="2375337"/>
            <a:ext cx="6324600" cy="39624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class=“main-content”&gt;</a:t>
            </a:r>
          </a:p>
        </p:txBody>
      </p:sp>
      <p:sp>
        <p:nvSpPr>
          <p:cNvPr id="18" name="Rectangle 17"/>
          <p:cNvSpPr/>
          <p:nvPr/>
        </p:nvSpPr>
        <p:spPr>
          <a:xfrm>
            <a:off x="1309852" y="2819400"/>
            <a:ext cx="22098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class=“sidebar”&gt;</a:t>
            </a:r>
          </a:p>
        </p:txBody>
      </p:sp>
      <p:sp>
        <p:nvSpPr>
          <p:cNvPr id="19" name="Rectangle 18"/>
          <p:cNvSpPr/>
          <p:nvPr/>
        </p:nvSpPr>
        <p:spPr>
          <a:xfrm>
            <a:off x="609600" y="1905000"/>
            <a:ext cx="7851228" cy="3810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class=“header-bar”&gt;</a:t>
            </a:r>
          </a:p>
        </p:txBody>
      </p:sp>
      <p:sp>
        <p:nvSpPr>
          <p:cNvPr id="20" name="Rectangle 19"/>
          <p:cNvSpPr/>
          <p:nvPr/>
        </p:nvSpPr>
        <p:spPr>
          <a:xfrm>
            <a:off x="457200" y="1524000"/>
            <a:ext cx="8153400" cy="4953000"/>
          </a:xfrm>
          <a:prstGeom prst="rect">
            <a:avLst/>
          </a:prstGeom>
          <a:solidFill>
            <a:sysClr val="windowText" lastClr="000000">
              <a:lumMod val="85000"/>
              <a:lumOff val="15000"/>
              <a:alpha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ndParaRPr>
          </a:p>
        </p:txBody>
      </p:sp>
      <p:sp>
        <p:nvSpPr>
          <p:cNvPr id="21" name="Rectangle 20"/>
          <p:cNvSpPr/>
          <p:nvPr/>
        </p:nvSpPr>
        <p:spPr>
          <a:xfrm>
            <a:off x="3657600" y="2819399"/>
            <a:ext cx="3810000" cy="3442137"/>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class=“stream”&gt;</a:t>
            </a:r>
          </a:p>
        </p:txBody>
      </p:sp>
      <p:sp>
        <p:nvSpPr>
          <p:cNvPr id="22" name="Rectangle 21"/>
          <p:cNvSpPr/>
          <p:nvPr/>
        </p:nvSpPr>
        <p:spPr>
          <a:xfrm>
            <a:off x="3733800" y="3200401"/>
            <a:ext cx="3657600" cy="1676399"/>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p:txBody>
      </p:sp>
      <p:sp>
        <p:nvSpPr>
          <p:cNvPr id="23" name="Rectangle 22"/>
          <p:cNvSpPr/>
          <p:nvPr/>
        </p:nvSpPr>
        <p:spPr>
          <a:xfrm>
            <a:off x="3733800" y="4953000"/>
            <a:ext cx="3657600" cy="685800"/>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a:t>
            </a:r>
            <a:r>
              <a:rPr kumimoji="0" lang="en-US" sz="1800" b="0" i="0" u="none" strike="noStrike" kern="0" cap="none" spc="0" normalizeH="0" baseline="0" noProof="0" dirty="0" err="1" smtClean="0">
                <a:ln>
                  <a:noFill/>
                </a:ln>
                <a:solidFill>
                  <a:prstClr val="black"/>
                </a:solidFill>
                <a:effectLst/>
                <a:uLnTx/>
                <a:uFillTx/>
                <a:latin typeface="Consolas" pitchFamily="49" charset="0"/>
                <a:cs typeface="Consolas" pitchFamily="49" charset="0"/>
              </a:rPr>
              <a:t>Div</a:t>
            </a: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class=“tweet”&gt;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    …</a:t>
            </a:r>
          </a:p>
        </p:txBody>
      </p:sp>
      <p:sp>
        <p:nvSpPr>
          <p:cNvPr id="24" name="Rectangle 23"/>
          <p:cNvSpPr/>
          <p:nvPr/>
        </p:nvSpPr>
        <p:spPr>
          <a:xfrm>
            <a:off x="3810000" y="3587968"/>
            <a:ext cx="3505200" cy="374432"/>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class=“Author”&gt;  Ben</a:t>
            </a:r>
          </a:p>
        </p:txBody>
      </p:sp>
      <p:sp>
        <p:nvSpPr>
          <p:cNvPr id="25" name="Rectangle 24"/>
          <p:cNvSpPr/>
          <p:nvPr/>
        </p:nvSpPr>
        <p:spPr>
          <a:xfrm>
            <a:off x="3810000" y="4015606"/>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class=“Time”&gt;    Now</a:t>
            </a:r>
          </a:p>
        </p:txBody>
      </p:sp>
      <p:sp>
        <p:nvSpPr>
          <p:cNvPr id="26" name="Rectangle 25"/>
          <p:cNvSpPr/>
          <p:nvPr/>
        </p:nvSpPr>
        <p:spPr>
          <a:xfrm>
            <a:off x="3810000" y="4419600"/>
            <a:ext cx="3505200" cy="374432"/>
          </a:xfrm>
          <a:prstGeom prst="rect">
            <a:avLst/>
          </a:prstGeom>
          <a:gradFill rotWithShape="1">
            <a:gsLst>
              <a:gs pos="0">
                <a:srgbClr val="4F81BD">
                  <a:tint val="50000"/>
                  <a:satMod val="300000"/>
                  <a:lumMod val="78000"/>
                </a:srgbClr>
              </a:gs>
              <a:gs pos="35000">
                <a:srgbClr val="4F81BD">
                  <a:tint val="37000"/>
                  <a:satMod val="300000"/>
                  <a:lumMod val="96000"/>
                </a:srgbClr>
              </a:gs>
              <a:gs pos="100000">
                <a:srgbClr val="4F81BD">
                  <a:tint val="15000"/>
                  <a:satMod val="350000"/>
                  <a:lumMod val="88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t" anchorCtr="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cs typeface="Consolas" pitchFamily="49" charset="0"/>
              </a:rPr>
              <a:t>&lt;Span class=“Content”&gt; Hi</a:t>
            </a:r>
          </a:p>
        </p:txBody>
      </p:sp>
      <p:sp>
        <p:nvSpPr>
          <p:cNvPr id="27" name="Rounded Rectangle 26"/>
          <p:cNvSpPr/>
          <p:nvPr/>
        </p:nvSpPr>
        <p:spPr>
          <a:xfrm rot="21041797">
            <a:off x="685800" y="3331777"/>
            <a:ext cx="7696200" cy="1981199"/>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smtClean="0">
                <a:ln>
                  <a:noFill/>
                </a:ln>
                <a:solidFill>
                  <a:prstClr val="white"/>
                </a:solidFill>
                <a:effectLst/>
                <a:uLnTx/>
                <a:uFillTx/>
                <a:latin typeface="Consolas" panose="020B0609020204030204" pitchFamily="49" charset="0"/>
                <a:cs typeface="Consolas" panose="020B0609020204030204" pitchFamily="49" charset="0"/>
              </a:rPr>
              <a:t>“    Now  Hi”</a:t>
            </a:r>
          </a:p>
        </p:txBody>
      </p:sp>
    </p:spTree>
    <p:extLst>
      <p:ext uri="{BB962C8B-B14F-4D97-AF65-F5344CB8AC3E}">
        <p14:creationId xmlns:p14="http://schemas.microsoft.com/office/powerpoint/2010/main" val="15741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250" fill="hold"/>
                                        <p:tgtEl>
                                          <p:spTgt spid="27"/>
                                        </p:tgtEl>
                                        <p:attrNameLst>
                                          <p:attrName>ppt_w</p:attrName>
                                        </p:attrNameLst>
                                      </p:cBhvr>
                                      <p:tavLst>
                                        <p:tav tm="0">
                                          <p:val>
                                            <p:fltVal val="0"/>
                                          </p:val>
                                        </p:tav>
                                        <p:tav tm="100000">
                                          <p:val>
                                            <p:strVal val="#ppt_w"/>
                                          </p:val>
                                        </p:tav>
                                      </p:tavLst>
                                    </p:anim>
                                    <p:anim calcmode="lin" valueType="num">
                                      <p:cBhvr>
                                        <p:cTn id="8" dur="250" fill="hold"/>
                                        <p:tgtEl>
                                          <p:spTgt spid="27"/>
                                        </p:tgtEl>
                                        <p:attrNameLst>
                                          <p:attrName>ppt_h</p:attrName>
                                        </p:attrNameLst>
                                      </p:cBhvr>
                                      <p:tavLst>
                                        <p:tav tm="0">
                                          <p:val>
                                            <p:fltVal val="0"/>
                                          </p:val>
                                        </p:tav>
                                        <p:tav tm="100000">
                                          <p:val>
                                            <p:strVal val="#ppt_h"/>
                                          </p:val>
                                        </p:tav>
                                      </p:tavLst>
                                    </p:anim>
                                    <p:animEffect transition="in" filter="fade">
                                      <p:cBhvr>
                                        <p:cTn id="9"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Retrofitted Type System</a:t>
            </a:r>
            <a:br>
              <a:rPr lang="en-US" dirty="0" smtClean="0"/>
            </a:br>
            <a:r>
              <a:rPr lang="en-US" dirty="0" smtClean="0"/>
              <a:t>Design Principle</a:t>
            </a:r>
            <a:endParaRPr lang="en-US" dirty="0"/>
          </a:p>
        </p:txBody>
      </p:sp>
      <p:sp>
        <p:nvSpPr>
          <p:cNvPr id="4" name="Content Placeholder 3"/>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dirty="0" smtClean="0"/>
              <a:t>Statically prevent (most) </a:t>
            </a:r>
          </a:p>
          <a:p>
            <a:pPr algn="ctr">
              <a:buNone/>
            </a:pPr>
            <a:r>
              <a:rPr lang="en-US" dirty="0" smtClean="0"/>
              <a:t>existing run-time errors</a:t>
            </a:r>
          </a:p>
        </p:txBody>
      </p:sp>
      <p:sp>
        <p:nvSpPr>
          <p:cNvPr id="5" name="Slide Number Placeholder 4"/>
          <p:cNvSpPr>
            <a:spLocks noGrp="1"/>
          </p:cNvSpPr>
          <p:nvPr>
            <p:ph type="sldNum" sz="quarter" idx="12"/>
          </p:nvPr>
        </p:nvSpPr>
        <p:spPr/>
        <p:txBody>
          <a:bodyPr/>
          <a:lstStyle/>
          <a:p>
            <a:fld id="{B391FB5E-02AC-4740-B8E7-5C283DE11477}" type="slidenum">
              <a:rPr lang="en-US" smtClean="0"/>
              <a:t>4</a:t>
            </a:fld>
            <a:endParaRPr lang="en-US"/>
          </a:p>
        </p:txBody>
      </p:sp>
    </p:spTree>
    <p:extLst>
      <p:ext uri="{BB962C8B-B14F-4D97-AF65-F5344CB8AC3E}">
        <p14:creationId xmlns:p14="http://schemas.microsoft.com/office/powerpoint/2010/main" val="2350828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91FB5E-02AC-4740-B8E7-5C283DE11477}" type="slidenum">
              <a:rPr lang="en-US" smtClean="0"/>
              <a:t>5</a:t>
            </a:fld>
            <a:endParaRPr lang="en-US"/>
          </a:p>
        </p:txBody>
      </p:sp>
      <p:sp>
        <p:nvSpPr>
          <p:cNvPr id="4" name="Rectangle 2"/>
          <p:cNvSpPr txBox="1">
            <a:spLocks noChangeArrowheads="1"/>
          </p:cNvSpPr>
          <p:nvPr/>
        </p:nvSpPr>
        <p:spPr>
          <a:xfrm>
            <a:off x="457200" y="731838"/>
            <a:ext cx="8229600" cy="5440362"/>
          </a:xfrm>
          <a:prstGeom prst="rect">
            <a:avLst/>
          </a:prstGeom>
        </p:spPr>
        <p:txBody>
          <a:bodyPr/>
          <a:lstStyle/>
          <a:p>
            <a:pPr marL="342900" marR="0" lvl="0" indent="-342900" defTabSz="914400" rtl="0" eaLnBrk="1" fontAlgn="base" latinLnBrk="0" hangingPunct="1">
              <a:lnSpc>
                <a:spcPct val="80000"/>
              </a:lnSpc>
              <a:spcBef>
                <a:spcPct val="20000"/>
              </a:spcBef>
              <a:spcAft>
                <a:spcPct val="0"/>
              </a:spcAft>
              <a:buClrTx/>
              <a:buSzTx/>
              <a:buFontTx/>
              <a:buNone/>
              <a:tabLst/>
              <a:defRPr/>
            </a:pPr>
            <a:r>
              <a:rPr kumimoji="0" lang="en-US" sz="3200" b="1" i="0" u="none" strike="noStrike" kern="0" cap="none" spc="0" normalizeH="0" baseline="0" noProof="0" dirty="0" smtClean="0">
                <a:ln>
                  <a:noFill/>
                </a:ln>
                <a:solidFill>
                  <a:schemeClr val="tx1"/>
                </a:solidFill>
                <a:effectLst/>
                <a:uLnTx/>
                <a:uFillTx/>
                <a:latin typeface="Consolas" panose="020B0609020204030204" pitchFamily="49" charset="0"/>
                <a:cs typeface="Consolas" panose="020B0609020204030204" pitchFamily="49" charset="0"/>
              </a:rPr>
              <a:t>“a string” – “another</a:t>
            </a:r>
            <a:r>
              <a:rPr kumimoji="0" lang="en-US" sz="3200" b="1" i="0" u="none" strike="noStrike" kern="0" cap="none" spc="0" normalizeH="0" noProof="0" dirty="0" smtClean="0">
                <a:ln>
                  <a:noFill/>
                </a:ln>
                <a:solidFill>
                  <a:schemeClr val="tx1"/>
                </a:solidFill>
                <a:effectLst/>
                <a:uLnTx/>
                <a:uFillTx/>
                <a:latin typeface="Consolas" panose="020B0609020204030204" pitchFamily="49" charset="0"/>
                <a:cs typeface="Consolas" panose="020B0609020204030204" pitchFamily="49" charset="0"/>
              </a:rPr>
              <a:t> string</a:t>
            </a:r>
            <a:r>
              <a:rPr kumimoji="0" lang="en-US" sz="3200" b="1" i="0" u="none" strike="noStrike" kern="0" cap="none" spc="0" normalizeH="0" baseline="0" noProof="0" dirty="0" smtClean="0">
                <a:ln>
                  <a:noFill/>
                </a:ln>
                <a:solidFill>
                  <a:schemeClr val="tx1"/>
                </a:solidFill>
                <a:effectLst/>
                <a:uLnTx/>
                <a:uFillTx/>
                <a:latin typeface="Consolas" panose="020B0609020204030204" pitchFamily="49" charset="0"/>
                <a:cs typeface="Consolas" panose="020B0609020204030204" pitchFamily="49" charset="0"/>
              </a:rPr>
              <a:t>”</a:t>
            </a:r>
          </a:p>
          <a:p>
            <a:pPr marL="342900" marR="0" lvl="0" indent="-342900" defTabSz="914400" rtl="0" eaLnBrk="1" fontAlgn="base" latinLnBrk="0" hangingPunct="1">
              <a:lnSpc>
                <a:spcPct val="80000"/>
              </a:lnSpc>
              <a:spcBef>
                <a:spcPct val="20000"/>
              </a:spcBef>
              <a:spcAft>
                <a:spcPct val="0"/>
              </a:spcAft>
              <a:buClrTx/>
              <a:buSzTx/>
              <a:buFontTx/>
              <a:buNone/>
              <a:tabLst/>
              <a:defRPr/>
            </a:pPr>
            <a:r>
              <a:rPr lang="en-US" sz="3200" b="1" kern="0" dirty="0" smtClean="0">
                <a:latin typeface="Consolas" panose="020B0609020204030204" pitchFamily="49" charset="0"/>
                <a:cs typeface="Consolas" panose="020B0609020204030204" pitchFamily="49" charset="0"/>
                <a:sym typeface="Wingdings" pitchFamily="2" charset="2"/>
              </a:rPr>
              <a:t> </a:t>
            </a:r>
            <a:r>
              <a:rPr lang="en-US" sz="3200" b="1" kern="0" dirty="0" err="1" smtClean="0">
                <a:latin typeface="Consolas" panose="020B0609020204030204" pitchFamily="49" charset="0"/>
                <a:cs typeface="Consolas" panose="020B0609020204030204" pitchFamily="49" charset="0"/>
                <a:sym typeface="Wingdings" pitchFamily="2" charset="2"/>
              </a:rPr>
              <a:t>NaN</a:t>
            </a:r>
            <a:endParaRPr lang="en-US" sz="3200" b="1" kern="0" dirty="0" smtClean="0">
              <a:latin typeface="Consolas" panose="020B0609020204030204" pitchFamily="49" charset="0"/>
              <a:cs typeface="Consolas" panose="020B0609020204030204" pitchFamily="49" charset="0"/>
              <a:sym typeface="Wingdings" pitchFamily="2" charset="2"/>
            </a:endParaRPr>
          </a:p>
          <a:p>
            <a:pPr marL="342900" marR="0" lvl="0" indent="-342900" algn="l" defTabSz="914400" rtl="0" eaLnBrk="1" fontAlgn="base" latinLnBrk="0" hangingPunct="1">
              <a:lnSpc>
                <a:spcPct val="80000"/>
              </a:lnSpc>
              <a:spcBef>
                <a:spcPct val="20000"/>
              </a:spcBef>
              <a:spcAft>
                <a:spcPct val="0"/>
              </a:spcAft>
              <a:buClrTx/>
              <a:buSzTx/>
              <a:tabLst/>
              <a:defRPr/>
            </a:pPr>
            <a:endParaRPr kumimoji="0" lang="en-US" sz="3200" b="1" i="0" u="none" strike="noStrike" kern="0" cap="none" spc="0" normalizeH="0" baseline="0" noProof="0" dirty="0" smtClean="0">
              <a:ln>
                <a:noFill/>
              </a:ln>
              <a:solidFill>
                <a:schemeClr val="tx1"/>
              </a:solidFill>
              <a:effectLst/>
              <a:uLnTx/>
              <a:uFillTx/>
              <a:latin typeface="+mn-lt"/>
              <a:ea typeface="+mn-ea"/>
              <a:cs typeface="+mn-cs"/>
            </a:endParaRPr>
          </a:p>
          <a:p>
            <a:pPr marL="342900" indent="-342900" algn="l">
              <a:lnSpc>
                <a:spcPct val="80000"/>
              </a:lnSpc>
              <a:spcBef>
                <a:spcPct val="20000"/>
              </a:spcBef>
              <a:buFont typeface="Arial" pitchFamily="34" charset="0"/>
              <a:buChar char="•"/>
            </a:pPr>
            <a:r>
              <a:rPr lang="en-US" sz="3200" kern="0" dirty="0">
                <a:cs typeface="Garamond"/>
                <a:sym typeface="Wingdings" pitchFamily="2" charset="2"/>
              </a:rPr>
              <a:t>Arithmetic doesn’t signal errors</a:t>
            </a:r>
          </a:p>
          <a:p>
            <a:pPr marL="342900" marR="0" lvl="0" indent="-342900" algn="l" defTabSz="914400" rtl="0" eaLnBrk="1" fontAlgn="base" latinLnBrk="0" hangingPunct="1">
              <a:lnSpc>
                <a:spcPct val="80000"/>
              </a:lnSpc>
              <a:spcBef>
                <a:spcPct val="20000"/>
              </a:spcBef>
              <a:spcAft>
                <a:spcPct val="0"/>
              </a:spcAft>
              <a:buClrTx/>
              <a:buSzTx/>
              <a:buFont typeface="Arial" pitchFamily="34" charset="0"/>
              <a:buChar char="•"/>
              <a:tabLst/>
              <a:defRPr/>
            </a:pPr>
            <a:r>
              <a:rPr lang="en-US" sz="3200" kern="0" dirty="0">
                <a:cs typeface="Garamond"/>
              </a:rPr>
              <a:t>No </a:t>
            </a:r>
            <a:r>
              <a:rPr lang="en-US" sz="3200" kern="0" dirty="0" err="1">
                <a:cs typeface="Garamond"/>
              </a:rPr>
              <a:t>arity</a:t>
            </a:r>
            <a:r>
              <a:rPr lang="en-US" sz="3200" kern="0" dirty="0">
                <a:cs typeface="Garamond"/>
              </a:rPr>
              <a:t> mismatch errors</a:t>
            </a:r>
          </a:p>
          <a:p>
            <a:pPr marL="342900" indent="-342900" algn="l">
              <a:lnSpc>
                <a:spcPct val="80000"/>
              </a:lnSpc>
              <a:spcBef>
                <a:spcPct val="20000"/>
              </a:spcBef>
              <a:buFont typeface="Arial" pitchFamily="34" charset="0"/>
              <a:buChar char="•"/>
              <a:defRPr/>
            </a:pPr>
            <a:r>
              <a:rPr lang="en-US" sz="3200" kern="0" dirty="0">
                <a:cs typeface="Garamond"/>
                <a:sym typeface="Wingdings" pitchFamily="2" charset="2"/>
              </a:rPr>
              <a:t>Reading non-existent field </a:t>
            </a:r>
            <a:r>
              <a:rPr lang="en-US" sz="3200" kern="0" dirty="0" smtClean="0">
                <a:latin typeface="Garamond"/>
                <a:cs typeface="Garamond"/>
                <a:sym typeface="Wingdings" pitchFamily="2" charset="2"/>
              </a:rPr>
              <a:t> </a:t>
            </a:r>
            <a:r>
              <a:rPr lang="en-US" sz="3200" b="1" kern="0" dirty="0" smtClean="0">
                <a:latin typeface="Consolas" panose="020B0609020204030204" pitchFamily="49" charset="0"/>
                <a:cs typeface="Consolas" panose="020B0609020204030204" pitchFamily="49" charset="0"/>
                <a:sym typeface="Wingdings" pitchFamily="2" charset="2"/>
              </a:rPr>
              <a:t>undefined</a:t>
            </a:r>
          </a:p>
          <a:p>
            <a:pPr marL="342900" marR="0" lvl="0" indent="-342900" defTabSz="914400" fontAlgn="base">
              <a:lnSpc>
                <a:spcPct val="80000"/>
              </a:lnSpc>
              <a:spcBef>
                <a:spcPct val="20000"/>
              </a:spcBef>
              <a:spcAft>
                <a:spcPct val="0"/>
              </a:spcAft>
              <a:buClrTx/>
              <a:buSzTx/>
              <a:buFont typeface="Arial" pitchFamily="34" charset="0"/>
              <a:buChar char="•"/>
              <a:tabLst/>
              <a:defRPr/>
            </a:pPr>
            <a:r>
              <a:rPr lang="en-US" sz="3200" kern="0" dirty="0">
                <a:cs typeface="Garamond"/>
                <a:sym typeface="Wingdings" pitchFamily="2" charset="2"/>
              </a:rPr>
              <a:t>Writing non-existent field  creates field</a:t>
            </a:r>
          </a:p>
          <a:p>
            <a:pPr marL="342900" indent="-342900" defTabSz="914400" fontAlgn="base">
              <a:lnSpc>
                <a:spcPct val="80000"/>
              </a:lnSpc>
              <a:spcBef>
                <a:spcPct val="20000"/>
              </a:spcBef>
              <a:spcAft>
                <a:spcPct val="0"/>
              </a:spcAft>
              <a:buFont typeface="Arial" pitchFamily="34" charset="0"/>
              <a:buChar char="•"/>
              <a:defRPr/>
            </a:pPr>
            <a:r>
              <a:rPr lang="en-US" sz="3200" kern="0" dirty="0">
                <a:cs typeface="Garamond"/>
              </a:rPr>
              <a:t>Unbound identifiers </a:t>
            </a:r>
            <a:r>
              <a:rPr lang="en-US" sz="3200" kern="0" dirty="0">
                <a:cs typeface="Garamond"/>
                <a:sym typeface="Wingdings" pitchFamily="2" charset="2"/>
              </a:rPr>
              <a:t> same story</a:t>
            </a:r>
          </a:p>
          <a:p>
            <a:pPr marL="342900" indent="-342900" defTabSz="914400" fontAlgn="base">
              <a:lnSpc>
                <a:spcPct val="80000"/>
              </a:lnSpc>
              <a:spcBef>
                <a:spcPct val="20000"/>
              </a:spcBef>
              <a:spcAft>
                <a:spcPct val="0"/>
              </a:spcAft>
              <a:buFont typeface="Arial" pitchFamily="34" charset="0"/>
              <a:buChar char="•"/>
              <a:defRPr/>
            </a:pPr>
            <a:r>
              <a:rPr lang="en-US" sz="3200" kern="0" dirty="0">
                <a:cs typeface="Garamond"/>
              </a:rPr>
              <a:t>Breaching array bounds </a:t>
            </a:r>
            <a:r>
              <a:rPr lang="en-US" sz="3200" kern="0" dirty="0">
                <a:cs typeface="Garamond"/>
                <a:sym typeface="Wingdings" pitchFamily="2" charset="2"/>
              </a:rPr>
              <a:t> </a:t>
            </a:r>
            <a:r>
              <a:rPr lang="en-US" sz="3200" b="1" kern="0" dirty="0" smtClean="0">
                <a:latin typeface="Consolas" panose="020B0609020204030204" pitchFamily="49" charset="0"/>
                <a:cs typeface="Consolas" panose="020B0609020204030204" pitchFamily="49" charset="0"/>
                <a:sym typeface="Wingdings" pitchFamily="2" charset="2"/>
              </a:rPr>
              <a:t>undefined</a:t>
            </a:r>
            <a:endParaRPr lang="en-US" sz="3200" b="1" kern="0" dirty="0" smtClean="0">
              <a:latin typeface="Consolas" panose="020B0609020204030204" pitchFamily="49" charset="0"/>
              <a:cs typeface="Consolas" panose="020B0609020204030204" pitchFamily="49" charset="0"/>
            </a:endParaRPr>
          </a:p>
          <a:p>
            <a:pPr marL="342900" marR="0" lvl="0" indent="-342900" defTabSz="914400" fontAlgn="base">
              <a:lnSpc>
                <a:spcPct val="80000"/>
              </a:lnSpc>
              <a:spcBef>
                <a:spcPct val="20000"/>
              </a:spcBef>
              <a:spcAft>
                <a:spcPct val="0"/>
              </a:spcAft>
              <a:buClrTx/>
              <a:buSzTx/>
              <a:buFont typeface="Arial" pitchFamily="34" charset="0"/>
              <a:buChar char="•"/>
              <a:tabLst/>
              <a:defRPr/>
            </a:pPr>
            <a:r>
              <a:rPr lang="en-US" sz="3200" kern="0" dirty="0">
                <a:cs typeface="Garamond"/>
              </a:rPr>
              <a:t>Some object weirdness, too</a:t>
            </a:r>
          </a:p>
        </p:txBody>
      </p:sp>
    </p:spTree>
    <p:extLst>
      <p:ext uri="{BB962C8B-B14F-4D97-AF65-F5344CB8AC3E}">
        <p14:creationId xmlns:p14="http://schemas.microsoft.com/office/powerpoint/2010/main" val="32585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391FB5E-02AC-4740-B8E7-5C283DE11477}" type="slidenum">
              <a:rPr lang="en-US" smtClean="0">
                <a:latin typeface="Consolas" panose="020B0609020204030204" pitchFamily="49" charset="0"/>
                <a:cs typeface="Consolas" panose="020B0609020204030204" pitchFamily="49" charset="0"/>
              </a:rPr>
              <a:t>6</a:t>
            </a:fld>
            <a:endParaRPr lang="en-US" dirty="0">
              <a:latin typeface="Consolas" panose="020B0609020204030204" pitchFamily="49" charset="0"/>
              <a:cs typeface="Consolas" panose="020B0609020204030204" pitchFamily="49" charset="0"/>
            </a:endParaRPr>
          </a:p>
        </p:txBody>
      </p:sp>
      <p:sp>
        <p:nvSpPr>
          <p:cNvPr id="6" name="Rectangle 5"/>
          <p:cNvSpPr/>
          <p:nvPr/>
        </p:nvSpPr>
        <p:spPr bwMode="auto">
          <a:xfrm>
            <a:off x="432663" y="5903556"/>
            <a:ext cx="1752600" cy="457200"/>
          </a:xfrm>
          <a:prstGeom prst="rect">
            <a:avLst/>
          </a:prstGeom>
          <a:ln>
            <a:headEnd type="none" w="med" len="med"/>
            <a:tailEnd type="triangl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400" b="0" i="0" u="none" strike="noStrike" cap="none" normalizeH="0" baseline="0" smtClean="0">
              <a:ln>
                <a:noFill/>
              </a:ln>
              <a:solidFill>
                <a:schemeClr val="tx1"/>
              </a:solidFill>
              <a:effectLst/>
              <a:latin typeface="Consolas" panose="020B0609020204030204" pitchFamily="49" charset="0"/>
              <a:cs typeface="Consolas" panose="020B0609020204030204" pitchFamily="49" charset="0"/>
            </a:endParaRPr>
          </a:p>
        </p:txBody>
      </p:sp>
      <p:sp>
        <p:nvSpPr>
          <p:cNvPr id="103427" name="Rectangle 3"/>
          <p:cNvSpPr>
            <a:spLocks noGrp="1" noChangeArrowheads="1"/>
          </p:cNvSpPr>
          <p:nvPr>
            <p:ph type="body" idx="1"/>
          </p:nvPr>
        </p:nvSpPr>
        <p:spPr>
          <a:xfrm>
            <a:off x="457200" y="731837"/>
            <a:ext cx="8229600" cy="5730955"/>
          </a:xfrm>
        </p:spPr>
        <p:txBody>
          <a:bodyPr>
            <a:noAutofit/>
          </a:bodyPr>
          <a:lstStyle/>
          <a:p>
            <a:pPr>
              <a:lnSpc>
                <a:spcPct val="80000"/>
              </a:lnSpc>
              <a:buFontTx/>
              <a:buNone/>
            </a:pPr>
            <a:r>
              <a:rPr lang="en-US" sz="2000" b="1" dirty="0" err="1" smtClean="0">
                <a:latin typeface="Consolas" panose="020B0609020204030204" pitchFamily="49" charset="0"/>
                <a:cs typeface="Consolas" panose="020B0609020204030204" pitchFamily="49" charset="0"/>
              </a:rPr>
              <a:t>var</a:t>
            </a:r>
            <a:r>
              <a:rPr lang="en-US" sz="2000" b="1" dirty="0" smtClean="0">
                <a:latin typeface="Consolas" panose="020B0609020204030204" pitchFamily="49" charset="0"/>
                <a:cs typeface="Consolas" panose="020B0609020204030204" pitchFamily="49" charset="0"/>
              </a:rPr>
              <a:t> slice = function (</a:t>
            </a:r>
            <a:r>
              <a:rPr lang="en-US" sz="2000" b="1" dirty="0" err="1" smtClean="0">
                <a:latin typeface="Consolas" panose="020B0609020204030204" pitchFamily="49" charset="0"/>
                <a:cs typeface="Consolas" panose="020B0609020204030204" pitchFamily="49" charset="0"/>
              </a:rPr>
              <a:t>arr</a:t>
            </a:r>
            <a:r>
              <a:rPr lang="en-US" sz="2000" b="1" dirty="0" smtClean="0">
                <a:latin typeface="Consolas" panose="020B0609020204030204" pitchFamily="49" charset="0"/>
                <a:cs typeface="Consolas" panose="020B0609020204030204" pitchFamily="49" charset="0"/>
              </a:rPr>
              <a:t>, start, stop) {</a:t>
            </a:r>
          </a:p>
          <a:p>
            <a:pPr>
              <a:lnSpc>
                <a:spcPct val="80000"/>
              </a:lnSpc>
              <a:buFontTx/>
              <a:buNone/>
            </a:pPr>
            <a:endParaRPr lang="en-US" sz="2000" b="1" dirty="0" smtClean="0">
              <a:latin typeface="Consolas" panose="020B0609020204030204" pitchFamily="49" charset="0"/>
              <a:cs typeface="Consolas" panose="020B0609020204030204" pitchFamily="49" charset="0"/>
            </a:endParaRPr>
          </a:p>
          <a:p>
            <a:pPr>
              <a:lnSpc>
                <a:spcPct val="80000"/>
              </a:lnSpc>
              <a:buFontTx/>
              <a:buNone/>
            </a:pPr>
            <a:r>
              <a:rPr lang="en-US" sz="2000" b="1" dirty="0" smtClean="0">
                <a:latin typeface="Consolas" panose="020B0609020204030204" pitchFamily="49" charset="0"/>
                <a:cs typeface="Consolas" panose="020B0609020204030204" pitchFamily="49" charset="0"/>
              </a:rPr>
              <a:t>  if (</a:t>
            </a:r>
            <a:r>
              <a:rPr lang="en-US" sz="2000" b="1" dirty="0" err="1" smtClean="0">
                <a:latin typeface="Consolas" panose="020B0609020204030204" pitchFamily="49" charset="0"/>
                <a:cs typeface="Consolas" panose="020B0609020204030204" pitchFamily="49" charset="0"/>
              </a:rPr>
              <a:t>typeof</a:t>
            </a:r>
            <a:r>
              <a:rPr lang="en-US" sz="2000" b="1" dirty="0" smtClean="0">
                <a:latin typeface="Consolas" panose="020B0609020204030204" pitchFamily="49" charset="0"/>
                <a:cs typeface="Consolas" panose="020B0609020204030204" pitchFamily="49" charset="0"/>
              </a:rPr>
              <a:t> stop === "undefined") {</a:t>
            </a:r>
          </a:p>
          <a:p>
            <a:pPr>
              <a:lnSpc>
                <a:spcPct val="80000"/>
              </a:lnSpc>
              <a:buFontTx/>
              <a:buNone/>
            </a:pPr>
            <a:r>
              <a:rPr lang="en-US" sz="2000" b="1" dirty="0" smtClean="0">
                <a:latin typeface="Consolas" panose="020B0609020204030204" pitchFamily="49" charset="0"/>
                <a:cs typeface="Consolas" panose="020B0609020204030204" pitchFamily="49" charset="0"/>
              </a:rPr>
              <a:t>    stop = </a:t>
            </a:r>
            <a:r>
              <a:rPr lang="en-US" sz="2000" b="1" dirty="0" err="1" smtClean="0">
                <a:latin typeface="Consolas" panose="020B0609020204030204" pitchFamily="49" charset="0"/>
                <a:cs typeface="Consolas" panose="020B0609020204030204" pitchFamily="49" charset="0"/>
              </a:rPr>
              <a:t>arr.length</a:t>
            </a:r>
            <a:r>
              <a:rPr lang="en-US" sz="2000" b="1" dirty="0" smtClean="0">
                <a:latin typeface="Consolas" panose="020B0609020204030204" pitchFamily="49" charset="0"/>
                <a:cs typeface="Consolas" panose="020B0609020204030204" pitchFamily="49" charset="0"/>
              </a:rPr>
              <a:t> – 1;</a:t>
            </a:r>
          </a:p>
          <a:p>
            <a:pPr>
              <a:lnSpc>
                <a:spcPct val="80000"/>
              </a:lnSpc>
              <a:buFontTx/>
              <a:buNone/>
            </a:pPr>
            <a:r>
              <a:rPr lang="en-US" sz="2000" b="1" dirty="0" smtClean="0">
                <a:latin typeface="Consolas" panose="020B0609020204030204" pitchFamily="49" charset="0"/>
                <a:cs typeface="Consolas" panose="020B0609020204030204" pitchFamily="49" charset="0"/>
              </a:rPr>
              <a:t>  }</a:t>
            </a:r>
          </a:p>
          <a:p>
            <a:pPr>
              <a:lnSpc>
                <a:spcPct val="80000"/>
              </a:lnSpc>
              <a:buFontTx/>
              <a:buNone/>
            </a:pPr>
            <a:endParaRPr lang="en-US" sz="2000" b="1" dirty="0" smtClean="0">
              <a:latin typeface="Consolas" panose="020B0609020204030204" pitchFamily="49" charset="0"/>
              <a:cs typeface="Consolas" panose="020B0609020204030204" pitchFamily="49" charset="0"/>
            </a:endParaRPr>
          </a:p>
          <a:p>
            <a:pPr>
              <a:lnSpc>
                <a:spcPct val="80000"/>
              </a:lnSpc>
              <a:buFontTx/>
              <a:buNone/>
            </a:pPr>
            <a:r>
              <a:rPr lang="en-US" sz="2000" b="1" dirty="0" smtClean="0">
                <a:latin typeface="Consolas" panose="020B0609020204030204" pitchFamily="49" charset="0"/>
                <a:cs typeface="Consolas" panose="020B0609020204030204" pitchFamily="49" charset="0"/>
              </a:rPr>
              <a:t>  </a:t>
            </a:r>
            <a:r>
              <a:rPr lang="en-US" sz="2000" b="1" dirty="0" err="1" smtClean="0">
                <a:latin typeface="Consolas" panose="020B0609020204030204" pitchFamily="49" charset="0"/>
                <a:cs typeface="Consolas" panose="020B0609020204030204" pitchFamily="49" charset="0"/>
              </a:rPr>
              <a:t>var</a:t>
            </a:r>
            <a:r>
              <a:rPr lang="en-US" sz="2000" b="1" dirty="0" smtClean="0">
                <a:latin typeface="Consolas" panose="020B0609020204030204" pitchFamily="49" charset="0"/>
                <a:cs typeface="Consolas" panose="020B0609020204030204" pitchFamily="49" charset="0"/>
              </a:rPr>
              <a:t> result = [];</a:t>
            </a:r>
          </a:p>
          <a:p>
            <a:pPr>
              <a:lnSpc>
                <a:spcPct val="80000"/>
              </a:lnSpc>
              <a:buFontTx/>
              <a:buNone/>
            </a:pPr>
            <a:r>
              <a:rPr lang="en-US" sz="2000" b="1" dirty="0" smtClean="0">
                <a:latin typeface="Consolas" panose="020B0609020204030204" pitchFamily="49" charset="0"/>
                <a:cs typeface="Consolas" panose="020B0609020204030204" pitchFamily="49" charset="0"/>
              </a:rPr>
              <a:t>  for (</a:t>
            </a:r>
            <a:r>
              <a:rPr lang="en-US" sz="2000" b="1" dirty="0" err="1" smtClean="0">
                <a:latin typeface="Consolas" panose="020B0609020204030204" pitchFamily="49" charset="0"/>
                <a:cs typeface="Consolas" panose="020B0609020204030204" pitchFamily="49" charset="0"/>
              </a:rPr>
              <a:t>var</a:t>
            </a:r>
            <a:r>
              <a:rPr lang="en-US" sz="2000" b="1" dirty="0" smtClean="0">
                <a:latin typeface="Consolas" panose="020B0609020204030204" pitchFamily="49" charset="0"/>
                <a:cs typeface="Consolas" panose="020B0609020204030204" pitchFamily="49" charset="0"/>
              </a:rPr>
              <a:t> i = 0; i &lt;= stop - start; i++) {</a:t>
            </a:r>
          </a:p>
          <a:p>
            <a:pPr>
              <a:lnSpc>
                <a:spcPct val="80000"/>
              </a:lnSpc>
              <a:buFontTx/>
              <a:buNone/>
            </a:pPr>
            <a:r>
              <a:rPr lang="en-US" sz="2000" b="1" dirty="0" smtClean="0">
                <a:latin typeface="Consolas" panose="020B0609020204030204" pitchFamily="49" charset="0"/>
                <a:cs typeface="Consolas" panose="020B0609020204030204" pitchFamily="49" charset="0"/>
              </a:rPr>
              <a:t>    result[i] = </a:t>
            </a:r>
            <a:r>
              <a:rPr lang="en-US" sz="2000" b="1" dirty="0" err="1" smtClean="0">
                <a:latin typeface="Consolas" panose="020B0609020204030204" pitchFamily="49" charset="0"/>
                <a:cs typeface="Consolas" panose="020B0609020204030204" pitchFamily="49" charset="0"/>
              </a:rPr>
              <a:t>arr</a:t>
            </a:r>
            <a:r>
              <a:rPr lang="en-US" sz="2000" b="1" dirty="0" smtClean="0">
                <a:latin typeface="Consolas" panose="020B0609020204030204" pitchFamily="49" charset="0"/>
                <a:cs typeface="Consolas" panose="020B0609020204030204" pitchFamily="49" charset="0"/>
              </a:rPr>
              <a:t>[start + i];</a:t>
            </a:r>
          </a:p>
          <a:p>
            <a:pPr>
              <a:lnSpc>
                <a:spcPct val="80000"/>
              </a:lnSpc>
              <a:buFontTx/>
              <a:buNone/>
            </a:pPr>
            <a:r>
              <a:rPr lang="en-US" sz="2000" b="1" dirty="0" smtClean="0">
                <a:latin typeface="Consolas" panose="020B0609020204030204" pitchFamily="49" charset="0"/>
                <a:cs typeface="Consolas" panose="020B0609020204030204" pitchFamily="49" charset="0"/>
              </a:rPr>
              <a:t>  }</a:t>
            </a:r>
          </a:p>
          <a:p>
            <a:pPr>
              <a:lnSpc>
                <a:spcPct val="80000"/>
              </a:lnSpc>
              <a:buFontTx/>
              <a:buNone/>
            </a:pPr>
            <a:r>
              <a:rPr lang="en-US" sz="2000" b="1" dirty="0" smtClean="0">
                <a:latin typeface="Consolas" panose="020B0609020204030204" pitchFamily="49" charset="0"/>
                <a:cs typeface="Consolas" panose="020B0609020204030204" pitchFamily="49" charset="0"/>
              </a:rPr>
              <a:t>  return result;</a:t>
            </a:r>
          </a:p>
          <a:p>
            <a:pPr>
              <a:lnSpc>
                <a:spcPct val="80000"/>
              </a:lnSpc>
              <a:buFontTx/>
              <a:buNone/>
            </a:pPr>
            <a:r>
              <a:rPr lang="en-US" sz="2000" b="1" dirty="0" smtClean="0">
                <a:latin typeface="Consolas" panose="020B0609020204030204" pitchFamily="49" charset="0"/>
                <a:cs typeface="Consolas" panose="020B0609020204030204" pitchFamily="49" charset="0"/>
              </a:rPr>
              <a:t>} </a:t>
            </a:r>
          </a:p>
          <a:p>
            <a:pPr>
              <a:lnSpc>
                <a:spcPct val="80000"/>
              </a:lnSpc>
              <a:buFontTx/>
              <a:buNone/>
            </a:pPr>
            <a:endParaRPr lang="en-US" sz="2000" b="1" dirty="0" smtClean="0">
              <a:latin typeface="Consolas" panose="020B0609020204030204" pitchFamily="49" charset="0"/>
              <a:cs typeface="Consolas" panose="020B0609020204030204" pitchFamily="49" charset="0"/>
            </a:endParaRPr>
          </a:p>
          <a:p>
            <a:pPr>
              <a:lnSpc>
                <a:spcPct val="80000"/>
              </a:lnSpc>
              <a:buFontTx/>
              <a:buNone/>
            </a:pPr>
            <a:r>
              <a:rPr lang="en-US" sz="2000" b="1" dirty="0" smtClean="0">
                <a:latin typeface="Consolas" panose="020B0609020204030204" pitchFamily="49" charset="0"/>
                <a:cs typeface="Consolas" panose="020B0609020204030204" pitchFamily="49" charset="0"/>
              </a:rPr>
              <a:t>	slice([5, 7, 11, 13], 0, 2)</a:t>
            </a:r>
          </a:p>
          <a:p>
            <a:pPr marL="0" indent="0">
              <a:lnSpc>
                <a:spcPct val="125000"/>
              </a:lnSpc>
              <a:buNone/>
            </a:pPr>
            <a:r>
              <a:rPr lang="en-US" sz="2000" b="1" dirty="0" smtClean="0">
                <a:latin typeface="Consolas" panose="020B0609020204030204" pitchFamily="49" charset="0"/>
                <a:cs typeface="Consolas" panose="020B0609020204030204" pitchFamily="49" charset="0"/>
                <a:sym typeface="Wingdings" pitchFamily="2" charset="2"/>
              </a:rPr>
              <a:t> [5, 7, 11]</a:t>
            </a:r>
          </a:p>
          <a:p>
            <a:pPr>
              <a:lnSpc>
                <a:spcPct val="125000"/>
              </a:lnSpc>
              <a:buNone/>
            </a:pPr>
            <a:r>
              <a:rPr lang="en-US" sz="2000" b="1" dirty="0" smtClean="0">
                <a:latin typeface="Consolas" panose="020B0609020204030204" pitchFamily="49" charset="0"/>
                <a:cs typeface="Consolas" panose="020B0609020204030204" pitchFamily="49" charset="0"/>
                <a:sym typeface="Wingdings" pitchFamily="2" charset="2"/>
              </a:rPr>
              <a:t>	slice([5, 7, 11, 13], 2)</a:t>
            </a:r>
          </a:p>
          <a:p>
            <a:pPr>
              <a:lnSpc>
                <a:spcPct val="125000"/>
              </a:lnSpc>
              <a:buNone/>
            </a:pPr>
            <a:r>
              <a:rPr lang="en-US" sz="2000" b="1" dirty="0" smtClean="0">
                <a:latin typeface="Consolas" panose="020B0609020204030204" pitchFamily="49" charset="0"/>
                <a:cs typeface="Consolas" panose="020B0609020204030204" pitchFamily="49" charset="0"/>
                <a:sym typeface="Wingdings" pitchFamily="2" charset="2"/>
              </a:rPr>
              <a:t> [11, 13]</a:t>
            </a:r>
          </a:p>
        </p:txBody>
      </p:sp>
      <p:sp>
        <p:nvSpPr>
          <p:cNvPr id="8" name="Rounded Rectangular Callout 7"/>
          <p:cNvSpPr/>
          <p:nvPr/>
        </p:nvSpPr>
        <p:spPr bwMode="auto">
          <a:xfrm>
            <a:off x="5867400" y="1589314"/>
            <a:ext cx="2514600" cy="442674"/>
          </a:xfrm>
          <a:prstGeom prst="wedgeRoundRectCallout">
            <a:avLst>
              <a:gd name="adj1" fmla="val -94735"/>
              <a:gd name="adj2" fmla="val -42848"/>
              <a:gd name="adj3" fmla="val 16667"/>
            </a:avLst>
          </a:prstGeom>
          <a:solidFill>
            <a:schemeClr val="accent6"/>
          </a:solidFill>
          <a:ln w="9525" cap="flat" cmpd="sng" algn="ctr">
            <a:solidFill>
              <a:schemeClr val="tx1"/>
            </a:solidFill>
            <a:prstDash val="solid"/>
            <a:round/>
            <a:headEnd type="none" w="med" len="med"/>
            <a:tailEnd type="triangle" w="med" len="med"/>
          </a:ln>
          <a:effectLst/>
        </p:spPr>
        <p:txBody>
          <a:bodyPr vert="horz" wrap="square" lIns="0" tIns="45720" rIns="0" bIns="45720" numCol="1" rtlCol="0" anchor="t" anchorCtr="0" compatLnSpc="1">
            <a:prstTxWarp prst="textNoShape">
              <a:avLst/>
            </a:prstTxWarp>
            <a:spAutoFit/>
          </a:bodyPr>
          <a:lstStyle/>
          <a:p>
            <a:pPr algn="ctr"/>
            <a:r>
              <a:rPr lang="en-US" sz="2000" b="1" dirty="0" smtClean="0">
                <a:solidFill>
                  <a:schemeClr val="bg2">
                    <a:lumMod val="10000"/>
                  </a:schemeClr>
                </a:solidFill>
                <a:latin typeface="Consolas" panose="020B0609020204030204" pitchFamily="49" charset="0"/>
                <a:cs typeface="Consolas" panose="020B0609020204030204" pitchFamily="49" charset="0"/>
              </a:rPr>
              <a:t>stop: </a:t>
            </a:r>
            <a:r>
              <a:rPr lang="en-US" sz="2000" b="1" dirty="0" err="1" smtClean="0">
                <a:solidFill>
                  <a:schemeClr val="bg2">
                    <a:lumMod val="10000"/>
                  </a:schemeClr>
                </a:solidFill>
                <a:latin typeface="Consolas" panose="020B0609020204030204" pitchFamily="49" charset="0"/>
                <a:cs typeface="Consolas" panose="020B0609020204030204" pitchFamily="49" charset="0"/>
                <a:sym typeface="Symbol" pitchFamily="18" charset="2"/>
              </a:rPr>
              <a:t>Undef</a:t>
            </a:r>
            <a:endParaRPr kumimoji="0" lang="en-US" sz="2000" b="1" i="0" u="none" strike="noStrike" cap="none" normalizeH="0" baseline="0" dirty="0" smtClean="0">
              <a:ln>
                <a:noFill/>
              </a:ln>
              <a:solidFill>
                <a:schemeClr val="bg2">
                  <a:lumMod val="10000"/>
                </a:schemeClr>
              </a:solidFill>
              <a:effectLst/>
              <a:latin typeface="Consolas" panose="020B0609020204030204" pitchFamily="49" charset="0"/>
              <a:cs typeface="Consolas" panose="020B0609020204030204" pitchFamily="49" charset="0"/>
            </a:endParaRPr>
          </a:p>
        </p:txBody>
      </p:sp>
      <p:sp>
        <p:nvSpPr>
          <p:cNvPr id="9" name="Rounded Rectangular Callout 8"/>
          <p:cNvSpPr/>
          <p:nvPr/>
        </p:nvSpPr>
        <p:spPr bwMode="auto">
          <a:xfrm>
            <a:off x="5867400" y="2217063"/>
            <a:ext cx="2514600" cy="442674"/>
          </a:xfrm>
          <a:prstGeom prst="wedgeRoundRectCallout">
            <a:avLst>
              <a:gd name="adj1" fmla="val -99930"/>
              <a:gd name="adj2" fmla="val -72356"/>
              <a:gd name="adj3" fmla="val 16667"/>
            </a:avLst>
          </a:prstGeom>
          <a:solidFill>
            <a:schemeClr val="accent6"/>
          </a:solidFill>
          <a:ln w="9525" cap="flat" cmpd="sng" algn="ctr">
            <a:solidFill>
              <a:schemeClr val="tx1"/>
            </a:solidFill>
            <a:prstDash val="solid"/>
            <a:round/>
            <a:headEnd type="none" w="med" len="med"/>
            <a:tailEnd type="triangle" w="med" len="med"/>
          </a:ln>
          <a:effectLst/>
        </p:spPr>
        <p:txBody>
          <a:bodyPr vert="horz" wrap="square" lIns="0" tIns="45720" rIns="0" bIns="45720" numCol="1" rtlCol="0" anchor="t" anchorCtr="0" compatLnSpc="1">
            <a:prstTxWarp prst="textNoShape">
              <a:avLst/>
            </a:prstTxWarp>
            <a:spAutoFit/>
          </a:bodyPr>
          <a:lstStyle/>
          <a:p>
            <a:pPr algn="ctr"/>
            <a:r>
              <a:rPr lang="en-US" sz="2000" b="1" dirty="0" smtClean="0">
                <a:solidFill>
                  <a:schemeClr val="bg2">
                    <a:lumMod val="10000"/>
                  </a:schemeClr>
                </a:solidFill>
                <a:latin typeface="Consolas" panose="020B0609020204030204" pitchFamily="49" charset="0"/>
                <a:cs typeface="Consolas" panose="020B0609020204030204" pitchFamily="49" charset="0"/>
              </a:rPr>
              <a:t>stop: </a:t>
            </a:r>
            <a:r>
              <a:rPr lang="en-US" sz="2000" b="1" dirty="0" err="1" smtClean="0">
                <a:solidFill>
                  <a:schemeClr val="bg2">
                    <a:lumMod val="10000"/>
                  </a:schemeClr>
                </a:solidFill>
                <a:latin typeface="Consolas" panose="020B0609020204030204" pitchFamily="49" charset="0"/>
                <a:cs typeface="Consolas" panose="020B0609020204030204" pitchFamily="49" charset="0"/>
                <a:sym typeface="Symbol" pitchFamily="18" charset="2"/>
              </a:rPr>
              <a:t>Num</a:t>
            </a:r>
            <a:endParaRPr kumimoji="0" lang="en-US" sz="2000" b="1" i="0" u="none" strike="noStrike" cap="none" normalizeH="0" baseline="0" dirty="0" smtClean="0">
              <a:ln>
                <a:noFill/>
              </a:ln>
              <a:solidFill>
                <a:schemeClr val="bg2">
                  <a:lumMod val="10000"/>
                </a:schemeClr>
              </a:solidFill>
              <a:effectLst/>
              <a:latin typeface="Consolas" panose="020B0609020204030204" pitchFamily="49" charset="0"/>
              <a:cs typeface="Consolas" panose="020B0609020204030204" pitchFamily="49" charset="0"/>
            </a:endParaRPr>
          </a:p>
        </p:txBody>
      </p:sp>
      <p:sp>
        <p:nvSpPr>
          <p:cNvPr id="10" name="Rounded Rectangular Callout 9"/>
          <p:cNvSpPr/>
          <p:nvPr/>
        </p:nvSpPr>
        <p:spPr bwMode="auto">
          <a:xfrm>
            <a:off x="5214257" y="197107"/>
            <a:ext cx="3015343" cy="442674"/>
          </a:xfrm>
          <a:prstGeom prst="wedgeRoundRectCallout">
            <a:avLst>
              <a:gd name="adj1" fmla="val -16384"/>
              <a:gd name="adj2" fmla="val 88303"/>
              <a:gd name="adj3" fmla="val 16667"/>
            </a:avLst>
          </a:prstGeom>
          <a:solidFill>
            <a:schemeClr val="accent6"/>
          </a:solidFill>
          <a:ln w="9525" cap="flat" cmpd="sng" algn="ctr">
            <a:solidFill>
              <a:schemeClr val="tx1"/>
            </a:solidFill>
            <a:prstDash val="solid"/>
            <a:round/>
            <a:headEnd type="none" w="med" len="med"/>
            <a:tailEnd type="triangle" w="med" len="med"/>
          </a:ln>
          <a:effectLst/>
        </p:spPr>
        <p:txBody>
          <a:bodyPr vert="horz" wrap="square" lIns="0" tIns="45720" rIns="0" bIns="45720" numCol="1" rtlCol="0" anchor="t" anchorCtr="0" compatLnSpc="1">
            <a:prstTxWarp prst="textNoShape">
              <a:avLst/>
            </a:prstTxWarp>
            <a:spAutoFit/>
          </a:bodyPr>
          <a:lstStyle/>
          <a:p>
            <a:pPr algn="ctr"/>
            <a:r>
              <a:rPr lang="en-US" sz="2000" b="1" dirty="0" smtClean="0">
                <a:solidFill>
                  <a:schemeClr val="bg2">
                    <a:lumMod val="10000"/>
                  </a:schemeClr>
                </a:solidFill>
                <a:latin typeface="Consolas" panose="020B0609020204030204" pitchFamily="49" charset="0"/>
                <a:cs typeface="Consolas" panose="020B0609020204030204" pitchFamily="49" charset="0"/>
              </a:rPr>
              <a:t>stop: </a:t>
            </a:r>
            <a:r>
              <a:rPr lang="en-US" sz="2000" b="1" dirty="0" err="1" smtClean="0">
                <a:solidFill>
                  <a:schemeClr val="bg2">
                    <a:lumMod val="10000"/>
                  </a:schemeClr>
                </a:solidFill>
                <a:latin typeface="Consolas" panose="020B0609020204030204" pitchFamily="49" charset="0"/>
                <a:cs typeface="Consolas" panose="020B0609020204030204" pitchFamily="49" charset="0"/>
              </a:rPr>
              <a:t>Num</a:t>
            </a:r>
            <a:r>
              <a:rPr lang="en-US" sz="2000" b="1" dirty="0" smtClean="0">
                <a:solidFill>
                  <a:schemeClr val="bg2">
                    <a:lumMod val="10000"/>
                  </a:schemeClr>
                </a:solidFill>
                <a:latin typeface="Consolas" panose="020B0609020204030204" pitchFamily="49" charset="0"/>
                <a:cs typeface="Consolas" panose="020B0609020204030204" pitchFamily="49" charset="0"/>
              </a:rPr>
              <a:t> </a:t>
            </a:r>
            <a:r>
              <a:rPr lang="en-US" sz="2000" b="1" dirty="0">
                <a:solidFill>
                  <a:schemeClr val="bg2">
                    <a:lumMod val="10000"/>
                  </a:schemeClr>
                </a:solidFill>
                <a:latin typeface="Consolas" panose="020B0609020204030204" pitchFamily="49" charset="0"/>
                <a:ea typeface="DejaVu Sans Mono" pitchFamily="49" charset="0"/>
                <a:cs typeface="Consolas" panose="020B0609020204030204" pitchFamily="49" charset="0"/>
                <a:sym typeface="Symbol"/>
              </a:rPr>
              <a:t> </a:t>
            </a:r>
            <a:r>
              <a:rPr lang="en-US" sz="2000" b="1" dirty="0" err="1" smtClean="0">
                <a:solidFill>
                  <a:schemeClr val="bg2">
                    <a:lumMod val="10000"/>
                  </a:schemeClr>
                </a:solidFill>
                <a:latin typeface="Consolas" panose="020B0609020204030204" pitchFamily="49" charset="0"/>
                <a:cs typeface="Consolas" panose="020B0609020204030204" pitchFamily="49" charset="0"/>
                <a:sym typeface="Symbol" pitchFamily="18" charset="2"/>
              </a:rPr>
              <a:t>Undef</a:t>
            </a:r>
            <a:endParaRPr kumimoji="0" lang="en-US" sz="2000" b="1" i="0" u="none" strike="noStrike" cap="none" normalizeH="0" baseline="0" dirty="0" smtClean="0">
              <a:ln>
                <a:noFill/>
              </a:ln>
              <a:solidFill>
                <a:schemeClr val="bg2">
                  <a:lumMod val="10000"/>
                </a:schemeClr>
              </a:solidFill>
              <a:effectLst/>
              <a:latin typeface="Consolas" panose="020B0609020204030204" pitchFamily="49" charset="0"/>
              <a:cs typeface="Consolas" panose="020B0609020204030204" pitchFamily="49" charset="0"/>
            </a:endParaRPr>
          </a:p>
        </p:txBody>
      </p:sp>
      <p:sp>
        <p:nvSpPr>
          <p:cNvPr id="11" name="Rounded Rectangular Callout 10"/>
          <p:cNvSpPr/>
          <p:nvPr/>
        </p:nvSpPr>
        <p:spPr bwMode="auto">
          <a:xfrm>
            <a:off x="5867400" y="3214926"/>
            <a:ext cx="2514600" cy="442674"/>
          </a:xfrm>
          <a:prstGeom prst="wedgeRoundRectCallout">
            <a:avLst>
              <a:gd name="adj1" fmla="val -99930"/>
              <a:gd name="adj2" fmla="val -72356"/>
              <a:gd name="adj3" fmla="val 16667"/>
            </a:avLst>
          </a:prstGeom>
          <a:solidFill>
            <a:schemeClr val="accent6"/>
          </a:solidFill>
          <a:ln w="9525" cap="flat" cmpd="sng" algn="ctr">
            <a:solidFill>
              <a:schemeClr val="tx1"/>
            </a:solidFill>
            <a:prstDash val="solid"/>
            <a:round/>
            <a:headEnd type="none" w="med" len="med"/>
            <a:tailEnd type="triangle" w="med" len="med"/>
          </a:ln>
          <a:effectLst/>
        </p:spPr>
        <p:txBody>
          <a:bodyPr vert="horz" wrap="square" lIns="0" tIns="45720" rIns="0" bIns="45720" numCol="1" rtlCol="0" anchor="t" anchorCtr="0" compatLnSpc="1">
            <a:prstTxWarp prst="textNoShape">
              <a:avLst/>
            </a:prstTxWarp>
            <a:spAutoFit/>
          </a:bodyPr>
          <a:lstStyle/>
          <a:p>
            <a:pPr algn="ctr"/>
            <a:r>
              <a:rPr lang="en-US" sz="2000" b="1" dirty="0" smtClean="0">
                <a:solidFill>
                  <a:schemeClr val="bg2">
                    <a:lumMod val="10000"/>
                  </a:schemeClr>
                </a:solidFill>
                <a:latin typeface="Consolas" panose="020B0609020204030204" pitchFamily="49" charset="0"/>
                <a:cs typeface="Consolas" panose="020B0609020204030204" pitchFamily="49" charset="0"/>
              </a:rPr>
              <a:t>stop: </a:t>
            </a:r>
            <a:r>
              <a:rPr lang="en-US" sz="2000" b="1" dirty="0" err="1" smtClean="0">
                <a:solidFill>
                  <a:schemeClr val="bg2">
                    <a:lumMod val="10000"/>
                  </a:schemeClr>
                </a:solidFill>
                <a:latin typeface="Consolas" panose="020B0609020204030204" pitchFamily="49" charset="0"/>
                <a:cs typeface="Consolas" panose="020B0609020204030204" pitchFamily="49" charset="0"/>
                <a:sym typeface="Symbol" pitchFamily="18" charset="2"/>
              </a:rPr>
              <a:t>Num</a:t>
            </a:r>
            <a:endParaRPr kumimoji="0" lang="en-US" sz="2000" b="1" i="0" u="none" strike="noStrike" cap="none" normalizeH="0" baseline="0" dirty="0" smtClean="0">
              <a:ln>
                <a:noFill/>
              </a:ln>
              <a:solidFill>
                <a:schemeClr val="bg2">
                  <a:lumMod val="10000"/>
                </a:schemeClr>
              </a:solidFill>
              <a:effectLst/>
              <a:latin typeface="Consolas" panose="020B0609020204030204" pitchFamily="49" charset="0"/>
              <a:cs typeface="Consolas" panose="020B0609020204030204" pitchFamily="49" charset="0"/>
            </a:endParaRPr>
          </a:p>
        </p:txBody>
      </p:sp>
      <p:sp>
        <p:nvSpPr>
          <p:cNvPr id="12" name="Rectangle 11"/>
          <p:cNvSpPr/>
          <p:nvPr/>
        </p:nvSpPr>
        <p:spPr>
          <a:xfrm>
            <a:off x="0" y="0"/>
            <a:ext cx="9144000" cy="685800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reen Shot 2013-05-04 at 9.16.10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708" y="2249726"/>
            <a:ext cx="5283200" cy="1930400"/>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81146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pRg st="14"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7">
                                            <p:txEl>
                                              <p:pRg st="15" end="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7">
                                            <p:txEl>
                                              <p:pRg st="16" end="1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chemeClr val="bg1">
                    <a:lumMod val="50000"/>
                  </a:schemeClr>
                </a:solidFill>
              </a:rPr>
              <a:t>A Completely Different Application</a:t>
            </a:r>
            <a:endParaRPr lang="en-US"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B391FB5E-02AC-4740-B8E7-5C283DE11477}" type="slidenum">
              <a:rPr lang="en-US" smtClean="0"/>
              <a:t>7</a:t>
            </a:fld>
            <a:endParaRPr lang="en-US"/>
          </a:p>
        </p:txBody>
      </p:sp>
    </p:spTree>
    <p:extLst>
      <p:ext uri="{BB962C8B-B14F-4D97-AF65-F5344CB8AC3E}">
        <p14:creationId xmlns:p14="http://schemas.microsoft.com/office/powerpoint/2010/main" val="3324401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web.appstorm.net/wp-content/uploads/2011/05/110502-W1-20-Firefox-AddOns-Screenshots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990600"/>
            <a:ext cx="7874000" cy="4724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B391FB5E-02AC-4740-B8E7-5C283DE11477}" type="slidenum">
              <a:rPr lang="en-US" smtClean="0"/>
              <a:t>8</a:t>
            </a:fld>
            <a:endParaRPr lang="en-US"/>
          </a:p>
        </p:txBody>
      </p:sp>
    </p:spTree>
    <p:extLst>
      <p:ext uri="{BB962C8B-B14F-4D97-AF65-F5344CB8AC3E}">
        <p14:creationId xmlns:p14="http://schemas.microsoft.com/office/powerpoint/2010/main" val="4058604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990600"/>
            <a:ext cx="78771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391FB5E-02AC-4740-B8E7-5C283DE11477}" type="slidenum">
              <a:rPr lang="en-US" smtClean="0"/>
              <a:t>9</a:t>
            </a:fld>
            <a:endParaRPr lang="en-US"/>
          </a:p>
        </p:txBody>
      </p:sp>
    </p:spTree>
    <p:extLst>
      <p:ext uri="{BB962C8B-B14F-4D97-AF65-F5344CB8AC3E}">
        <p14:creationId xmlns:p14="http://schemas.microsoft.com/office/powerpoint/2010/main" val="293518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25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Inverted">
      <a:dk1>
        <a:srgbClr val="D8D8D8"/>
      </a:dk1>
      <a:lt1>
        <a:srgbClr val="7F7F7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48DD4"/>
      </a:hlink>
      <a:folHlink>
        <a:srgbClr val="B2A2C7"/>
      </a:folHlink>
    </a:clrScheme>
    <a:fontScheme name="Custom 1">
      <a:majorFont>
        <a:latin typeface="Fontin"/>
        <a:ea typeface=""/>
        <a:cs typeface=""/>
      </a:majorFont>
      <a:minorFont>
        <a:latin typeface="Arno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8558</TotalTime>
  <Words>1634</Words>
  <Application>Microsoft Office PowerPoint</Application>
  <PresentationFormat>On-screen Show (4:3)</PresentationFormat>
  <Paragraphs>325</Paragraphs>
  <Slides>30</Slides>
  <Notes>7</Notes>
  <HiddenSlides>6</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The TeJaS Family of  Type-systems for JavaScript</vt:lpstr>
      <vt:lpstr>Engineering JavaScript Semantics</vt:lpstr>
      <vt:lpstr>PowerPoint Presentation</vt:lpstr>
      <vt:lpstr>Retrofitted Type System Design Principle</vt:lpstr>
      <vt:lpstr>PowerPoint Presentation</vt:lpstr>
      <vt:lpstr>PowerPoint Presentation</vt:lpstr>
      <vt:lpstr>A Completely Different Application</vt:lpstr>
      <vt:lpstr>PowerPoint Presentation</vt:lpstr>
      <vt:lpstr>PowerPoint Presentation</vt:lpstr>
      <vt:lpstr>PowerPoint Presentation</vt:lpstr>
      <vt:lpstr>And another…</vt:lpstr>
      <vt:lpstr>What does this jQuery code do?</vt:lpstr>
      <vt:lpstr>What’s going on here?</vt:lpstr>
      <vt:lpstr>How to catch these errors?</vt:lpstr>
      <vt:lpstr>PowerPoint Presentation</vt:lpstr>
      <vt:lpstr>PowerPoint Presentation</vt:lpstr>
      <vt:lpstr>PowerPoint Presentation</vt:lpstr>
      <vt:lpstr>What TeJaS provides</vt:lpstr>
      <vt:lpstr>Implementation: ML functors</vt:lpstr>
      <vt:lpstr>Points of Variation</vt:lpstr>
      <vt:lpstr>PowerPoint Presentation</vt:lpstr>
      <vt:lpstr>PowerPoint Presentation</vt:lpstr>
      <vt:lpstr>PowerPoint Presentation</vt:lpstr>
      <vt:lpstr>TeJaS</vt:lpstr>
      <vt:lpstr>$(“.tweet span”).next().html()</vt:lpstr>
      <vt:lpstr>$(“.tweet span”).next().html()</vt:lpstr>
      <vt:lpstr>$(“.tweet span”).next().html()</vt:lpstr>
      <vt:lpstr>$(“.tweet span”).next().html()</vt:lpstr>
      <vt:lpstr>$(“.tweet span”).next().html()</vt:lpstr>
      <vt:lpstr>$(“.tweet span”).next().text()</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Shriram Krishnamurthi</dc:creator>
  <cp:lastModifiedBy>Benjamin Lerner</cp:lastModifiedBy>
  <cp:revision>232</cp:revision>
  <dcterms:created xsi:type="dcterms:W3CDTF">2013-05-03T23:07:24Z</dcterms:created>
  <dcterms:modified xsi:type="dcterms:W3CDTF">2013-10-28T03:44:35Z</dcterms:modified>
</cp:coreProperties>
</file>