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21" r:id="rId2"/>
    <p:sldId id="481" r:id="rId3"/>
    <p:sldId id="482" r:id="rId4"/>
    <p:sldId id="483" r:id="rId5"/>
    <p:sldId id="484" r:id="rId6"/>
    <p:sldId id="422" r:id="rId7"/>
    <p:sldId id="423" r:id="rId8"/>
    <p:sldId id="424" r:id="rId9"/>
    <p:sldId id="425" r:id="rId10"/>
    <p:sldId id="426" r:id="rId11"/>
    <p:sldId id="427" r:id="rId12"/>
    <p:sldId id="428" r:id="rId13"/>
    <p:sldId id="429" r:id="rId14"/>
    <p:sldId id="473" r:id="rId15"/>
    <p:sldId id="474" r:id="rId16"/>
    <p:sldId id="472" r:id="rId17"/>
    <p:sldId id="430" r:id="rId18"/>
    <p:sldId id="478" r:id="rId19"/>
    <p:sldId id="431" r:id="rId20"/>
    <p:sldId id="475" r:id="rId21"/>
    <p:sldId id="432" r:id="rId22"/>
    <p:sldId id="433" r:id="rId23"/>
    <p:sldId id="434" r:id="rId24"/>
    <p:sldId id="435" r:id="rId25"/>
    <p:sldId id="486" r:id="rId26"/>
    <p:sldId id="476" r:id="rId27"/>
    <p:sldId id="479" r:id="rId28"/>
    <p:sldId id="480" r:id="rId29"/>
    <p:sldId id="477" r:id="rId30"/>
    <p:sldId id="485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3BAC54C-CBE4-4744-88AD-025C8F18FFE2}">
          <p14:sldIdLst>
            <p14:sldId id="421"/>
            <p14:sldId id="481"/>
            <p14:sldId id="482"/>
            <p14:sldId id="483"/>
            <p14:sldId id="484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73"/>
            <p14:sldId id="474"/>
            <p14:sldId id="472"/>
            <p14:sldId id="430"/>
            <p14:sldId id="478"/>
            <p14:sldId id="431"/>
            <p14:sldId id="475"/>
            <p14:sldId id="432"/>
            <p14:sldId id="433"/>
            <p14:sldId id="434"/>
            <p14:sldId id="435"/>
            <p14:sldId id="486"/>
            <p14:sldId id="476"/>
            <p14:sldId id="479"/>
            <p14:sldId id="480"/>
            <p14:sldId id="477"/>
            <p14:sldId id="48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29" autoAdjust="0"/>
    <p:restoredTop sz="75930" autoAdjust="0"/>
  </p:normalViewPr>
  <p:slideViewPr>
    <p:cSldViewPr snapToGrid="0">
      <p:cViewPr varScale="1">
        <p:scale>
          <a:sx n="123" d="100"/>
          <a:sy n="123" d="100"/>
        </p:scale>
        <p:origin x="-6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759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A30DB6-99F6-441F-B0B5-3DAD3B8D06DA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6F3557-E839-4790-BB73-5110382074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0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6F3557-E839-4790-BB73-5110382074E6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39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Trebuchet MS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Trebuchet MS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5201-649E-415B-AB27-C0A7121D4FF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E1F2-C7F5-43BD-BB30-FCD1833C5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5201-649E-415B-AB27-C0A7121D4FF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E1F2-C7F5-43BD-BB30-FCD1833C5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5201-649E-415B-AB27-C0A7121D4FF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E1F2-C7F5-43BD-BB30-FCD1833C5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5201-649E-415B-AB27-C0A7121D4FF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E1F2-C7F5-43BD-BB30-FCD1833C5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5240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t" anchorCtr="0"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5201-649E-415B-AB27-C0A7121D4FF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E1F2-C7F5-43BD-BB30-FCD1833C5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5201-649E-415B-AB27-C0A7121D4FF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E1F2-C7F5-43BD-BB30-FCD1833C5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5201-649E-415B-AB27-C0A7121D4FF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E1F2-C7F5-43BD-BB30-FCD1833C5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5201-649E-415B-AB27-C0A7121D4FF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E1F2-C7F5-43BD-BB30-FCD1833C5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5201-649E-415B-AB27-C0A7121D4FF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E1F2-C7F5-43BD-BB30-FCD1833C5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5201-649E-415B-AB27-C0A7121D4FF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E1F2-C7F5-43BD-BB30-FCD1833C5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15201-649E-415B-AB27-C0A7121D4FF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92E1F2-C7F5-43BD-BB30-FCD1833C5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15201-649E-415B-AB27-C0A7121D4FF9}" type="datetimeFigureOut">
              <a:rPr lang="en-US" smtClean="0"/>
              <a:pPr/>
              <a:t>7/1/2013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2E1F2-C7F5-43BD-BB30-FCD1833C59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rownplt/TeJa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://www.jswebtools.or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as Languages:</a:t>
            </a:r>
            <a:br>
              <a:rPr lang="en-US" dirty="0" smtClean="0"/>
            </a:br>
            <a:r>
              <a:rPr lang="en-US" dirty="0" err="1" smtClean="0"/>
              <a:t>Typechecking</a:t>
            </a:r>
            <a:r>
              <a:rPr lang="en-US" dirty="0" smtClean="0"/>
              <a:t> </a:t>
            </a:r>
            <a:r>
              <a:rPr lang="en-US" dirty="0" err="1" smtClean="0"/>
              <a:t>jQuery</a:t>
            </a:r>
            <a:r>
              <a:rPr lang="en-US" dirty="0" smtClean="0"/>
              <a:t> Programs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3341687"/>
          </a:xfrm>
        </p:spPr>
        <p:txBody>
          <a:bodyPr>
            <a:normAutofit/>
          </a:bodyPr>
          <a:lstStyle/>
          <a:p>
            <a:r>
              <a:rPr lang="en-US" dirty="0" smtClean="0"/>
              <a:t>Benjamin Lerner</a:t>
            </a:r>
          </a:p>
          <a:p>
            <a:r>
              <a:rPr lang="en-US" dirty="0" smtClean="0"/>
              <a:t>Liam </a:t>
            </a:r>
            <a:r>
              <a:rPr lang="en-US" dirty="0" err="1" smtClean="0"/>
              <a:t>Elberty</a:t>
            </a:r>
            <a:endParaRPr lang="en-US" dirty="0" smtClean="0"/>
          </a:p>
          <a:p>
            <a:r>
              <a:rPr lang="en-US" dirty="0" err="1" smtClean="0"/>
              <a:t>Jincheng</a:t>
            </a:r>
            <a:r>
              <a:rPr lang="en-US" dirty="0" smtClean="0"/>
              <a:t> Li</a:t>
            </a:r>
          </a:p>
          <a:p>
            <a:r>
              <a:rPr lang="en-US" dirty="0" err="1" smtClean="0"/>
              <a:t>Shriram</a:t>
            </a:r>
            <a:r>
              <a:rPr lang="en-US" dirty="0" smtClean="0"/>
              <a:t> </a:t>
            </a:r>
            <a:r>
              <a:rPr lang="en-US" dirty="0" err="1" smtClean="0"/>
              <a:t>Krishnamurthi</a:t>
            </a:r>
            <a:endParaRPr lang="en-US" dirty="0"/>
          </a:p>
        </p:txBody>
      </p:sp>
      <p:pic>
        <p:nvPicPr>
          <p:cNvPr id="1026" name="Picture 2" descr="http://cs.brown.edu/~joe/public/logos/brownpl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4606" y="4191000"/>
            <a:ext cx="1569394" cy="2611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96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$(“.tweet span”).next</a:t>
            </a:r>
            <a:r>
              <a:rPr lang="en-US" sz="3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()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.html()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153400" cy="495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&lt;Body&gt;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375337"/>
            <a:ext cx="6324600" cy="396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class=“main-content”&gt;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9852" y="2819400"/>
            <a:ext cx="2209800" cy="3442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class=“sidebar”&gt;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905000"/>
            <a:ext cx="7851228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class=“header-bar”&gt;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524000"/>
            <a:ext cx="8153400" cy="49530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2819399"/>
            <a:ext cx="3810000" cy="3442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class=“stream”&gt;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3200401"/>
            <a:ext cx="3657600" cy="16763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class=“tweet”&gt;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4953000"/>
            <a:ext cx="3657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class=“tweet”&gt;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…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3587968"/>
            <a:ext cx="3505200" cy="3744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&lt;Span class=“Author”&gt;  Ben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0" y="4015606"/>
            <a:ext cx="3505200" cy="374432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lumMod val="78000"/>
                </a:schemeClr>
              </a:gs>
              <a:gs pos="35000">
                <a:schemeClr val="accent1">
                  <a:tint val="37000"/>
                  <a:satMod val="300000"/>
                  <a:lumMod val="96000"/>
                </a:schemeClr>
              </a:gs>
              <a:gs pos="100000">
                <a:schemeClr val="accent1">
                  <a:tint val="15000"/>
                  <a:satMod val="350000"/>
                  <a:lumMod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&lt;Span class=“Time”&gt;    Now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0" y="4419600"/>
            <a:ext cx="3505200" cy="374432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lumMod val="78000"/>
                </a:schemeClr>
              </a:gs>
              <a:gs pos="35000">
                <a:schemeClr val="accent1">
                  <a:tint val="37000"/>
                  <a:satMod val="300000"/>
                  <a:lumMod val="96000"/>
                </a:schemeClr>
              </a:gs>
              <a:gs pos="100000">
                <a:schemeClr val="accent1">
                  <a:tint val="15000"/>
                  <a:satMod val="350000"/>
                  <a:lumMod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&lt;Span class=“Content”&gt; Hi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038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$(“.tweet span”).next</a:t>
            </a:r>
            <a:r>
              <a:rPr lang="en-US" sz="3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().html()</a:t>
            </a:r>
            <a:endParaRPr lang="en-US" sz="36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153400" cy="495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&lt;Body&gt;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375337"/>
            <a:ext cx="6324600" cy="396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class=“main-content”&gt;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9852" y="2819400"/>
            <a:ext cx="2209800" cy="3442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class=“sidebar”&gt;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905000"/>
            <a:ext cx="7851228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class=“header-bar”&gt;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1524000"/>
            <a:ext cx="8153400" cy="49530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2819399"/>
            <a:ext cx="3810000" cy="3442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class=“stream”&gt;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3200401"/>
            <a:ext cx="3657600" cy="16763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class=“tweet”&gt;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4953000"/>
            <a:ext cx="3657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class=“tweet”&gt;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…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3587968"/>
            <a:ext cx="3505200" cy="3744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&lt;Span class=“Author”&gt;  Ben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0" y="4015606"/>
            <a:ext cx="3505200" cy="374432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lumMod val="78000"/>
                </a:schemeClr>
              </a:gs>
              <a:gs pos="35000">
                <a:schemeClr val="accent1">
                  <a:tint val="37000"/>
                  <a:satMod val="300000"/>
                  <a:lumMod val="96000"/>
                </a:schemeClr>
              </a:gs>
              <a:gs pos="100000">
                <a:schemeClr val="accent1">
                  <a:tint val="15000"/>
                  <a:satMod val="350000"/>
                  <a:lumMod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&lt;Span class=“Time”&gt;    Now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0" y="4419600"/>
            <a:ext cx="3505200" cy="374432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lumMod val="78000"/>
                </a:schemeClr>
              </a:gs>
              <a:gs pos="35000">
                <a:schemeClr val="accent1">
                  <a:tint val="37000"/>
                  <a:satMod val="300000"/>
                  <a:lumMod val="96000"/>
                </a:schemeClr>
              </a:gs>
              <a:gs pos="100000">
                <a:schemeClr val="accent1">
                  <a:tint val="15000"/>
                  <a:satMod val="350000"/>
                  <a:lumMod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&lt;Span class=“Content”&gt; Hi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21041797">
            <a:off x="685800" y="3331777"/>
            <a:ext cx="7696200" cy="1981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“&lt;Span class=“Time”&gt;    Now”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158251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Consolas" pitchFamily="49" charset="0"/>
                <a:cs typeface="Consolas" pitchFamily="49" charset="0"/>
              </a:rPr>
              <a:t>$(“.tweet span”).next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()</a:t>
            </a:r>
            <a:r>
              <a:rPr lang="en-US" sz="3600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.text()</a:t>
            </a:r>
            <a:endParaRPr lang="en-US" sz="3600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153400" cy="495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&lt;Body&gt;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375337"/>
            <a:ext cx="6324600" cy="396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class=“main-content”&gt;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9852" y="2819400"/>
            <a:ext cx="2209800" cy="3442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class=“sidebar”&gt;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905000"/>
            <a:ext cx="7851228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class=“header-bar”&gt;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57200" y="1524000"/>
            <a:ext cx="8153400" cy="49530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2819399"/>
            <a:ext cx="3810000" cy="3442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class=“stream”&gt;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3200401"/>
            <a:ext cx="3657600" cy="16763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class=“tweet”&gt;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4953000"/>
            <a:ext cx="3657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class=“tweet”&gt;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…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3587968"/>
            <a:ext cx="3505200" cy="3744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&lt;Span class=“Author”&gt;  Ben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0" y="4015606"/>
            <a:ext cx="3505200" cy="374432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lumMod val="78000"/>
                </a:schemeClr>
              </a:gs>
              <a:gs pos="35000">
                <a:schemeClr val="accent1">
                  <a:tint val="37000"/>
                  <a:satMod val="300000"/>
                  <a:lumMod val="96000"/>
                </a:schemeClr>
              </a:gs>
              <a:gs pos="100000">
                <a:schemeClr val="accent1">
                  <a:tint val="15000"/>
                  <a:satMod val="350000"/>
                  <a:lumMod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&lt;Span class=“Time”&gt;    Now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0" y="4419600"/>
            <a:ext cx="3505200" cy="374432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lumMod val="78000"/>
                </a:schemeClr>
              </a:gs>
              <a:gs pos="35000">
                <a:schemeClr val="accent1">
                  <a:tint val="37000"/>
                  <a:satMod val="300000"/>
                  <a:lumMod val="96000"/>
                </a:schemeClr>
              </a:gs>
              <a:gs pos="100000">
                <a:schemeClr val="accent1">
                  <a:tint val="15000"/>
                  <a:satMod val="350000"/>
                  <a:lumMod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&lt;Span class=“Content”&gt; Hi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 rot="21041797">
            <a:off x="685800" y="3331777"/>
            <a:ext cx="7696200" cy="198119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“    Now  Hi”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4644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Line Callout 3 6"/>
          <p:cNvSpPr/>
          <p:nvPr/>
        </p:nvSpPr>
        <p:spPr>
          <a:xfrm>
            <a:off x="1173889" y="2286000"/>
            <a:ext cx="3276601" cy="762000"/>
          </a:xfrm>
          <a:prstGeom prst="borderCallout3">
            <a:avLst>
              <a:gd name="adj1" fmla="val 18750"/>
              <a:gd name="adj2" fmla="val -45"/>
              <a:gd name="adj3" fmla="val 18750"/>
              <a:gd name="adj4" fmla="val -11262"/>
              <a:gd name="adj5" fmla="val 101081"/>
              <a:gd name="adj6" fmla="val -11442"/>
              <a:gd name="adj7" fmla="val 139934"/>
              <a:gd name="adj8" fmla="val 4461"/>
            </a:avLst>
          </a:prstGeom>
          <a:gradFill>
            <a:gsLst>
              <a:gs pos="0">
                <a:schemeClr val="accent6">
                  <a:tint val="50000"/>
                  <a:satMod val="300000"/>
                  <a:lumMod val="72000"/>
                  <a:lumOff val="28000"/>
                </a:schemeClr>
              </a:gs>
              <a:gs pos="35000">
                <a:schemeClr val="accent6">
                  <a:tint val="37000"/>
                  <a:satMod val="300000"/>
                  <a:lumMod val="66000"/>
                  <a:lumOff val="34000"/>
                </a:schemeClr>
              </a:gs>
              <a:gs pos="100000">
                <a:schemeClr val="accent6">
                  <a:tint val="15000"/>
                  <a:satMod val="350000"/>
                  <a:lumMod val="37000"/>
                  <a:lumOff val="63000"/>
                </a:schemeClr>
              </a:gs>
            </a:gsLst>
          </a:gradFill>
          <a:ln w="28575"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Query: Selects some nodes in the page</a:t>
            </a:r>
            <a:endParaRPr lang="en-US" dirty="0"/>
          </a:p>
        </p:txBody>
      </p:sp>
      <p:sp>
        <p:nvSpPr>
          <p:cNvPr id="8" name="Line Callout 3 7"/>
          <p:cNvSpPr/>
          <p:nvPr/>
        </p:nvSpPr>
        <p:spPr>
          <a:xfrm>
            <a:off x="4145691" y="4114800"/>
            <a:ext cx="3047999" cy="990600"/>
          </a:xfrm>
          <a:prstGeom prst="borderCallout3">
            <a:avLst>
              <a:gd name="adj1" fmla="val 19182"/>
              <a:gd name="adj2" fmla="val -508"/>
              <a:gd name="adj3" fmla="val 18318"/>
              <a:gd name="adj4" fmla="val -12874"/>
              <a:gd name="adj5" fmla="val -19594"/>
              <a:gd name="adj6" fmla="val -13165"/>
              <a:gd name="adj7" fmla="val -38961"/>
              <a:gd name="adj8" fmla="val 21090"/>
            </a:avLst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Navigate: Move to new nodes, relative to existing ones</a:t>
            </a:r>
          </a:p>
        </p:txBody>
      </p:sp>
      <p:sp>
        <p:nvSpPr>
          <p:cNvPr id="9" name="Line Callout 3 8"/>
          <p:cNvSpPr/>
          <p:nvPr/>
        </p:nvSpPr>
        <p:spPr>
          <a:xfrm flipH="1">
            <a:off x="4907690" y="2286000"/>
            <a:ext cx="3017110" cy="762000"/>
          </a:xfrm>
          <a:prstGeom prst="borderCallout3">
            <a:avLst>
              <a:gd name="adj1" fmla="val 18750"/>
              <a:gd name="adj2" fmla="val 6"/>
              <a:gd name="adj3" fmla="val 18750"/>
              <a:gd name="adj4" fmla="val -16667"/>
              <a:gd name="adj5" fmla="val 128181"/>
              <a:gd name="adj6" fmla="val -15910"/>
              <a:gd name="adj7" fmla="val 156841"/>
              <a:gd name="adj8" fmla="val 24423"/>
            </a:avLst>
          </a:prstGeom>
          <a:ln w="28575"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Manipulate: Retrieve or modify data from node(s)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250090" y="3352800"/>
            <a:ext cx="3200400" cy="38100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67000">
                <a:srgbClr val="E8D2A7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0" scaled="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26690" y="3349033"/>
            <a:ext cx="1295400" cy="381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898290" y="3352800"/>
            <a:ext cx="1295400" cy="38100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going on here?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73889" y="3248854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$(“.tweet span”).next().html()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16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/>
          <p:cNvGrpSpPr/>
          <p:nvPr/>
        </p:nvGrpSpPr>
        <p:grpSpPr>
          <a:xfrm>
            <a:off x="228600" y="1956484"/>
            <a:ext cx="3657600" cy="2386916"/>
            <a:chOff x="228600" y="1956484"/>
            <a:chExt cx="3657600" cy="2386916"/>
          </a:xfrm>
        </p:grpSpPr>
        <p:grpSp>
          <p:nvGrpSpPr>
            <p:cNvPr id="20" name="Group 19"/>
            <p:cNvGrpSpPr/>
            <p:nvPr/>
          </p:nvGrpSpPr>
          <p:grpSpPr>
            <a:xfrm>
              <a:off x="228600" y="2342072"/>
              <a:ext cx="3657600" cy="2001328"/>
              <a:chOff x="838200" y="1604801"/>
              <a:chExt cx="4038600" cy="2209800"/>
            </a:xfrm>
          </p:grpSpPr>
          <p:sp>
            <p:nvSpPr>
              <p:cNvPr id="6" name="Rounded Rectangle 5"/>
              <p:cNvSpPr/>
              <p:nvPr/>
            </p:nvSpPr>
            <p:spPr>
              <a:xfrm>
                <a:off x="838200" y="1604801"/>
                <a:ext cx="4038600" cy="22098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Rounded Rectangle 6"/>
              <p:cNvSpPr/>
              <p:nvPr/>
            </p:nvSpPr>
            <p:spPr>
              <a:xfrm>
                <a:off x="1143000" y="1828800"/>
                <a:ext cx="1219200" cy="8382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Rounded Rectangle 7"/>
              <p:cNvSpPr/>
              <p:nvPr/>
            </p:nvSpPr>
            <p:spPr>
              <a:xfrm>
                <a:off x="1295400" y="1981200"/>
                <a:ext cx="1219200" cy="8382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1447800" y="2133600"/>
                <a:ext cx="1219200" cy="8382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ounded Rectangle 9"/>
              <p:cNvSpPr/>
              <p:nvPr/>
            </p:nvSpPr>
            <p:spPr>
              <a:xfrm>
                <a:off x="1600200" y="2286000"/>
                <a:ext cx="1219200" cy="8382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DOM</a:t>
                </a:r>
              </a:p>
              <a:p>
                <a:pPr algn="ctr"/>
                <a:r>
                  <a:rPr lang="en-US" dirty="0" smtClean="0"/>
                  <a:t>nodes</a:t>
                </a:r>
                <a:endParaRPr lang="en-US" dirty="0"/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047999" y="1872734"/>
                <a:ext cx="1564852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.map()</a:t>
                </a:r>
              </a:p>
              <a:p>
                <a:r>
                  <a:rPr lang="en-US" sz="2800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.html()</a:t>
                </a:r>
              </a:p>
              <a:p>
                <a:r>
                  <a:rPr lang="en-US" sz="2800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.next()</a:t>
                </a:r>
              </a:p>
              <a:p>
                <a:r>
                  <a:rPr lang="en-US" sz="2800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...</a:t>
                </a:r>
                <a:endParaRPr lang="en-US" sz="28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43" name="Right Arrow 42"/>
            <p:cNvSpPr/>
            <p:nvPr/>
          </p:nvSpPr>
          <p:spPr>
            <a:xfrm rot="1757555">
              <a:off x="1423778" y="1956484"/>
              <a:ext cx="768810" cy="379562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</a:t>
            </a:r>
            <a:r>
              <a:rPr lang="en-US" dirty="0" err="1" smtClean="0"/>
              <a:t>jQuery</a:t>
            </a:r>
            <a:r>
              <a:rPr lang="en-US" dirty="0" smtClean="0"/>
              <a:t> works</a:t>
            </a:r>
            <a:endParaRPr lang="en-US" dirty="0"/>
          </a:p>
        </p:txBody>
      </p:sp>
      <p:grpSp>
        <p:nvGrpSpPr>
          <p:cNvPr id="25" name="Group 24"/>
          <p:cNvGrpSpPr/>
          <p:nvPr/>
        </p:nvGrpSpPr>
        <p:grpSpPr>
          <a:xfrm>
            <a:off x="3733800" y="2337905"/>
            <a:ext cx="4623758" cy="2001328"/>
            <a:chOff x="3886200" y="1600200"/>
            <a:chExt cx="5105400" cy="2209800"/>
          </a:xfrm>
        </p:grpSpPr>
        <p:grpSp>
          <p:nvGrpSpPr>
            <p:cNvPr id="21" name="Group 20"/>
            <p:cNvGrpSpPr/>
            <p:nvPr/>
          </p:nvGrpSpPr>
          <p:grpSpPr>
            <a:xfrm>
              <a:off x="4953000" y="1600200"/>
              <a:ext cx="4038600" cy="2209800"/>
              <a:chOff x="5105400" y="1600200"/>
              <a:chExt cx="4038600" cy="2209800"/>
            </a:xfrm>
          </p:grpSpPr>
          <p:sp>
            <p:nvSpPr>
              <p:cNvPr id="14" name="Rounded Rectangle 13"/>
              <p:cNvSpPr/>
              <p:nvPr/>
            </p:nvSpPr>
            <p:spPr>
              <a:xfrm>
                <a:off x="5105400" y="1600200"/>
                <a:ext cx="4038600" cy="22098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Rounded Rectangle 14"/>
              <p:cNvSpPr/>
              <p:nvPr/>
            </p:nvSpPr>
            <p:spPr>
              <a:xfrm>
                <a:off x="5410200" y="1828800"/>
                <a:ext cx="1219200" cy="8382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>
                <a:off x="5562600" y="1981200"/>
                <a:ext cx="1219200" cy="8382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ed Rectangle 16"/>
              <p:cNvSpPr/>
              <p:nvPr/>
            </p:nvSpPr>
            <p:spPr>
              <a:xfrm>
                <a:off x="5715000" y="2133600"/>
                <a:ext cx="1219200" cy="8382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5867400" y="2286000"/>
                <a:ext cx="1219200" cy="8382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New</a:t>
                </a:r>
              </a:p>
              <a:p>
                <a:pPr algn="ctr"/>
                <a:r>
                  <a:rPr lang="en-US" dirty="0" smtClean="0"/>
                  <a:t>DOM</a:t>
                </a:r>
              </a:p>
              <a:p>
                <a:pPr algn="ctr"/>
                <a:r>
                  <a:rPr lang="en-US" dirty="0" smtClean="0"/>
                  <a:t>nodes</a:t>
                </a:r>
                <a:endParaRPr lang="en-US" dirty="0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315199" y="1872734"/>
                <a:ext cx="1564852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.map()</a:t>
                </a:r>
              </a:p>
              <a:p>
                <a:r>
                  <a:rPr lang="en-US" sz="2800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.html()</a:t>
                </a:r>
              </a:p>
              <a:p>
                <a:r>
                  <a:rPr lang="en-US" sz="2800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.next()</a:t>
                </a:r>
              </a:p>
              <a:p>
                <a:r>
                  <a:rPr lang="en-US" sz="2800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...</a:t>
                </a:r>
                <a:endParaRPr lang="en-US" sz="28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2" name="Right Arrow 21"/>
            <p:cNvSpPr/>
            <p:nvPr/>
          </p:nvSpPr>
          <p:spPr>
            <a:xfrm>
              <a:off x="3886200" y="1905000"/>
              <a:ext cx="1066799" cy="4191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3886200" y="3709505"/>
            <a:ext cx="2057400" cy="461665"/>
            <a:chOff x="4267200" y="3226951"/>
            <a:chExt cx="2057400" cy="461665"/>
          </a:xfrm>
        </p:grpSpPr>
        <p:sp>
          <p:nvSpPr>
            <p:cNvPr id="23" name="TextBox 22"/>
            <p:cNvSpPr txBox="1"/>
            <p:nvPr/>
          </p:nvSpPr>
          <p:spPr>
            <a:xfrm>
              <a:off x="5460261" y="3226951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prev</a:t>
              </a:r>
              <a:endPara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Right Arrow 23"/>
            <p:cNvSpPr/>
            <p:nvPr/>
          </p:nvSpPr>
          <p:spPr>
            <a:xfrm flipH="1">
              <a:off x="4267200" y="3248233"/>
              <a:ext cx="1193061" cy="4191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752600" y="3899683"/>
            <a:ext cx="3657600" cy="2882117"/>
            <a:chOff x="4953000" y="627663"/>
            <a:chExt cx="4038600" cy="3182337"/>
          </a:xfrm>
        </p:grpSpPr>
        <p:grpSp>
          <p:nvGrpSpPr>
            <p:cNvPr id="28" name="Group 27"/>
            <p:cNvGrpSpPr/>
            <p:nvPr/>
          </p:nvGrpSpPr>
          <p:grpSpPr>
            <a:xfrm>
              <a:off x="4953000" y="1600200"/>
              <a:ext cx="4038600" cy="2209800"/>
              <a:chOff x="5105400" y="1600200"/>
              <a:chExt cx="4038600" cy="2209800"/>
            </a:xfrm>
          </p:grpSpPr>
          <p:sp>
            <p:nvSpPr>
              <p:cNvPr id="30" name="Rounded Rectangle 29"/>
              <p:cNvSpPr/>
              <p:nvPr/>
            </p:nvSpPr>
            <p:spPr>
              <a:xfrm>
                <a:off x="5105400" y="1600200"/>
                <a:ext cx="4038600" cy="2209800"/>
              </a:xfrm>
              <a:prstGeom prst="round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2" name="Rounded Rectangle 31"/>
              <p:cNvSpPr/>
              <p:nvPr/>
            </p:nvSpPr>
            <p:spPr>
              <a:xfrm>
                <a:off x="5562600" y="1981200"/>
                <a:ext cx="1219200" cy="8382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ounded Rectangle 33"/>
              <p:cNvSpPr/>
              <p:nvPr/>
            </p:nvSpPr>
            <p:spPr>
              <a:xfrm>
                <a:off x="5867400" y="2286000"/>
                <a:ext cx="1219200" cy="838200"/>
              </a:xfrm>
              <a:prstGeom prst="roundRect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New</a:t>
                </a:r>
              </a:p>
              <a:p>
                <a:pPr algn="ctr"/>
                <a:r>
                  <a:rPr lang="en-US" dirty="0" smtClean="0"/>
                  <a:t>DOM</a:t>
                </a:r>
              </a:p>
              <a:p>
                <a:pPr algn="ctr"/>
                <a:r>
                  <a:rPr lang="en-US" dirty="0" smtClean="0"/>
                  <a:t>nodes</a:t>
                </a:r>
                <a:endParaRPr lang="en-US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315199" y="1872734"/>
                <a:ext cx="1564852" cy="18158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.map()</a:t>
                </a:r>
              </a:p>
              <a:p>
                <a:r>
                  <a:rPr lang="en-US" sz="2800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.html()</a:t>
                </a:r>
              </a:p>
              <a:p>
                <a:r>
                  <a:rPr lang="en-US" sz="2800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.next()</a:t>
                </a:r>
              </a:p>
              <a:p>
                <a:r>
                  <a:rPr lang="en-US" sz="2800" dirty="0" smtClean="0">
                    <a:solidFill>
                      <a:schemeClr val="bg1"/>
                    </a:solidFill>
                    <a:latin typeface="Consolas" pitchFamily="49" charset="0"/>
                    <a:cs typeface="Consolas" pitchFamily="49" charset="0"/>
                  </a:rPr>
                  <a:t>...</a:t>
                </a:r>
                <a:endParaRPr lang="en-US" sz="28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</p:grpSp>
        <p:sp>
          <p:nvSpPr>
            <p:cNvPr id="29" name="Right Arrow 28"/>
            <p:cNvSpPr/>
            <p:nvPr/>
          </p:nvSpPr>
          <p:spPr>
            <a:xfrm rot="3797228">
              <a:off x="6437996" y="946715"/>
              <a:ext cx="1057203" cy="4191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1308369" y="4241639"/>
            <a:ext cx="1494192" cy="2444547"/>
            <a:chOff x="4830408" y="1244069"/>
            <a:chExt cx="1494192" cy="2444547"/>
          </a:xfrm>
        </p:grpSpPr>
        <p:sp>
          <p:nvSpPr>
            <p:cNvPr id="37" name="TextBox 36"/>
            <p:cNvSpPr txBox="1"/>
            <p:nvPr/>
          </p:nvSpPr>
          <p:spPr>
            <a:xfrm>
              <a:off x="5460261" y="3226951"/>
              <a:ext cx="8643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prev</a:t>
              </a:r>
              <a:endParaRPr lang="en-US" sz="24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Right Arrow 37"/>
            <p:cNvSpPr/>
            <p:nvPr/>
          </p:nvSpPr>
          <p:spPr>
            <a:xfrm rot="4200180" flipH="1">
              <a:off x="3886292" y="2188185"/>
              <a:ext cx="2307332" cy="4191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5258939" y="5462105"/>
            <a:ext cx="3892820" cy="461665"/>
            <a:chOff x="5460261" y="5100935"/>
            <a:chExt cx="3892820" cy="461665"/>
          </a:xfrm>
        </p:grpSpPr>
        <p:sp>
          <p:nvSpPr>
            <p:cNvPr id="39" name="Right Arrow 38"/>
            <p:cNvSpPr/>
            <p:nvPr/>
          </p:nvSpPr>
          <p:spPr>
            <a:xfrm>
              <a:off x="5460261" y="5114099"/>
              <a:ext cx="1066799" cy="419100"/>
            </a:xfrm>
            <a:prstGeom prst="rightArrow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49722" y="5100935"/>
              <a:ext cx="290335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itchFamily="49" charset="0"/>
                  <a:cs typeface="Consolas" pitchFamily="49" charset="0"/>
                </a:rPr>
                <a:t>“&lt;div&gt;...&lt;/div&gt;”</a:t>
              </a:r>
              <a:endParaRPr lang="en-US" sz="2400" dirty="0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42" name="Rectangle 41"/>
          <p:cNvSpPr/>
          <p:nvPr/>
        </p:nvSpPr>
        <p:spPr>
          <a:xfrm>
            <a:off x="262572" y="1438759"/>
            <a:ext cx="33393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$(“.tweet span”)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517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 what can go wrong?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“Standard” type errors: 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.map()</a:t>
            </a:r>
            <a:r>
              <a:rPr lang="en-US" dirty="0" smtClean="0"/>
              <a:t> a function over wrong types of elements</a:t>
            </a:r>
          </a:p>
          <a:p>
            <a:r>
              <a:rPr lang="en-US" dirty="0" smtClean="0"/>
              <a:t>Ambiguity:</a:t>
            </a:r>
          </a:p>
          <a:p>
            <a:pPr lvl="1"/>
            <a:r>
              <a:rPr lang="en-US" dirty="0" smtClean="0"/>
              <a:t>Getting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.html()</a:t>
            </a:r>
            <a:r>
              <a:rPr lang="en-US" dirty="0" smtClean="0"/>
              <a:t> of one node, but have many</a:t>
            </a:r>
          </a:p>
          <a:p>
            <a:r>
              <a:rPr lang="en-US" dirty="0" smtClean="0"/>
              <a:t>Overshooting:</a:t>
            </a:r>
          </a:p>
          <a:p>
            <a:pPr lvl="1"/>
            <a:r>
              <a:rPr lang="en-US" dirty="0" smtClean="0"/>
              <a:t>Asking for the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.children()</a:t>
            </a:r>
            <a:r>
              <a:rPr lang="en-US" dirty="0" smtClean="0"/>
              <a:t> of a leaf node…</a:t>
            </a:r>
          </a:p>
          <a:p>
            <a:r>
              <a:rPr lang="en-US" dirty="0" smtClean="0"/>
              <a:t>Wrong selection:</a:t>
            </a:r>
          </a:p>
          <a:p>
            <a:pPr lvl="1"/>
            <a:r>
              <a:rPr lang="en-US" dirty="0" smtClean="0">
                <a:latin typeface="Consolas" pitchFamily="49" charset="0"/>
                <a:cs typeface="Consolas" pitchFamily="49" charset="0"/>
              </a:rPr>
              <a:t>$(“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div.mispleling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”)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39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38200" y="2895600"/>
            <a:ext cx="304800" cy="381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31742" y="2286000"/>
            <a:ext cx="304800" cy="381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33800" y="2286000"/>
            <a:ext cx="304800" cy="381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738966" y="2894954"/>
            <a:ext cx="304800" cy="381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36542" y="2895600"/>
            <a:ext cx="1295400" cy="381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524000" y="3505200"/>
            <a:ext cx="685800" cy="38100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67000">
                <a:srgbClr val="E8D2A7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0" scaled="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43000" y="2286000"/>
            <a:ext cx="1295400" cy="38100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catch these errors?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Working backwards:</a:t>
            </a:r>
          </a:p>
          <a:p>
            <a:r>
              <a:rPr lang="en-US" sz="2800" dirty="0">
                <a:latin typeface="Consolas" pitchFamily="49" charset="0"/>
                <a:cs typeface="Consolas" pitchFamily="49" charset="0"/>
              </a:rPr>
              <a:t>x.html() </a:t>
            </a:r>
            <a:r>
              <a:rPr lang="en-US" dirty="0" smtClean="0"/>
              <a:t>is ok if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has </a:t>
            </a:r>
            <a:r>
              <a:rPr lang="en-US" b="1" dirty="0" smtClean="0"/>
              <a:t>exactly 1</a:t>
            </a:r>
            <a:r>
              <a:rPr lang="en-US" dirty="0" smtClean="0"/>
              <a:t> node</a:t>
            </a:r>
            <a:r>
              <a:rPr lang="en-US" dirty="0" smtClean="0">
                <a:sym typeface="Wingdings" pitchFamily="2" charset="2"/>
              </a:rPr>
              <a:t> </a:t>
            </a:r>
            <a:endParaRPr lang="en-US" dirty="0" smtClean="0"/>
          </a:p>
          <a:p>
            <a:r>
              <a:rPr lang="en-US" sz="2800" dirty="0" err="1">
                <a:latin typeface="Consolas" pitchFamily="49" charset="0"/>
                <a:cs typeface="Consolas" pitchFamily="49" charset="0"/>
              </a:rPr>
              <a:t>x.next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() </a:t>
            </a:r>
            <a:r>
              <a:rPr lang="en-US" dirty="0" smtClean="0"/>
              <a:t>is ok if </a:t>
            </a:r>
            <a:r>
              <a:rPr lang="en-US" sz="2800" dirty="0">
                <a:latin typeface="Consolas" pitchFamily="49" charset="0"/>
                <a:cs typeface="Consolas" pitchFamily="49" charset="0"/>
              </a:rPr>
              <a:t>x</a:t>
            </a:r>
            <a:r>
              <a:rPr lang="en-US" dirty="0" smtClean="0"/>
              <a:t> has </a:t>
            </a:r>
            <a:r>
              <a:rPr lang="en-US" b="1" dirty="0" smtClean="0"/>
              <a:t>at least 1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The </a:t>
            </a:r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$()</a:t>
            </a:r>
            <a:r>
              <a:rPr lang="en-US" dirty="0" smtClean="0"/>
              <a:t> function returns some number of nodes, based on its argument…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1461904" y="5105400"/>
            <a:ext cx="60320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 smtClean="0"/>
              <a:t>Need more than just simple types:</a:t>
            </a:r>
          </a:p>
          <a:p>
            <a:pPr algn="ctr"/>
            <a:r>
              <a:rPr lang="en-US" sz="3200" dirty="0" smtClean="0"/>
              <a:t>Need to track </a:t>
            </a:r>
            <a:r>
              <a:rPr lang="en-US" sz="3200" b="1" i="1" dirty="0" smtClean="0"/>
              <a:t>sizes</a:t>
            </a:r>
            <a:endParaRPr lang="en-US" sz="3200" b="1" dirty="0" smtClean="0"/>
          </a:p>
        </p:txBody>
      </p:sp>
    </p:spTree>
    <p:extLst>
      <p:ext uri="{BB962C8B-B14F-4D97-AF65-F5344CB8AC3E}">
        <p14:creationId xmlns:p14="http://schemas.microsoft.com/office/powerpoint/2010/main" val="190566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8" grpId="0" animBg="1"/>
      <p:bldP spid="9" grpId="0" animBg="1"/>
      <p:bldP spid="7" grpId="0" animBg="1"/>
      <p:bldP spid="1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52700" y="2209800"/>
            <a:ext cx="723900" cy="38100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700" y="2667000"/>
            <a:ext cx="723900" cy="38100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700" y="4114800"/>
            <a:ext cx="723900" cy="381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“standard type errors”</a:t>
            </a:r>
            <a:endParaRPr 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half" idx="4294967295"/>
          </p:nvPr>
        </p:nvSpPr>
        <p:spPr>
          <a:xfrm>
            <a:off x="1295400" y="1676400"/>
            <a:ext cx="6934200" cy="3736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A recursive, parametric type of ...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html :  [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   'e &gt;]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text :  [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   'e &gt;]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lnSpc>
                <a:spcPct val="135000"/>
              </a:lnSpc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...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next : [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   'e &gt;]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????</a:t>
            </a:r>
          </a:p>
        </p:txBody>
      </p:sp>
      <p:sp>
        <p:nvSpPr>
          <p:cNvPr id="5" name="Left Brace 4"/>
          <p:cNvSpPr/>
          <p:nvPr/>
        </p:nvSpPr>
        <p:spPr>
          <a:xfrm>
            <a:off x="2286000" y="2133600"/>
            <a:ext cx="266700" cy="2438400"/>
          </a:xfrm>
          <a:prstGeom prst="leftBrace">
            <a:avLst>
              <a:gd name="adj1" fmla="val 50032"/>
              <a:gd name="adj2" fmla="val 50000"/>
            </a:avLst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" name="Left Brace 5"/>
          <p:cNvSpPr/>
          <p:nvPr/>
        </p:nvSpPr>
        <p:spPr>
          <a:xfrm rot="10800000">
            <a:off x="7505700" y="2133600"/>
            <a:ext cx="266700" cy="2438400"/>
          </a:xfrm>
          <a:prstGeom prst="leftBrace">
            <a:avLst>
              <a:gd name="adj1" fmla="val 50032"/>
              <a:gd name="adj2" fmla="val 50000"/>
            </a:avLst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69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52700" y="2209800"/>
            <a:ext cx="723900" cy="38100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552700" y="2667000"/>
            <a:ext cx="723900" cy="38100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700" y="4114800"/>
            <a:ext cx="723900" cy="381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ambiguity errors</a:t>
            </a:r>
            <a:endParaRPr 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half" idx="4294967295"/>
          </p:nvPr>
        </p:nvSpPr>
        <p:spPr>
          <a:xfrm>
            <a:off x="1295400" y="1676400"/>
            <a:ext cx="6934200" cy="3736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A recursive, parametric type of ...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html :  [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   'e &gt;]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text :  [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   'e &gt;]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lnSpc>
                <a:spcPct val="135000"/>
              </a:lnSpc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...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next : [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   'e &gt;]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????</a:t>
            </a:r>
          </a:p>
        </p:txBody>
      </p:sp>
      <p:sp>
        <p:nvSpPr>
          <p:cNvPr id="5" name="Left Brace 4"/>
          <p:cNvSpPr/>
          <p:nvPr/>
        </p:nvSpPr>
        <p:spPr>
          <a:xfrm>
            <a:off x="2286000" y="2133600"/>
            <a:ext cx="266700" cy="2438400"/>
          </a:xfrm>
          <a:prstGeom prst="leftBrace">
            <a:avLst>
              <a:gd name="adj1" fmla="val 50032"/>
              <a:gd name="adj2" fmla="val 50000"/>
            </a:avLst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6" name="Left Brace 5"/>
          <p:cNvSpPr/>
          <p:nvPr/>
        </p:nvSpPr>
        <p:spPr>
          <a:xfrm rot="10800000">
            <a:off x="7505700" y="2133600"/>
            <a:ext cx="266700" cy="2438400"/>
          </a:xfrm>
          <a:prstGeom prst="leftBrace">
            <a:avLst>
              <a:gd name="adj1" fmla="val 50032"/>
              <a:gd name="adj2" fmla="val 50000"/>
            </a:avLst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558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52700" y="2209800"/>
            <a:ext cx="723900" cy="38100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700" y="2667000"/>
            <a:ext cx="723900" cy="38100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700" y="4114800"/>
            <a:ext cx="723900" cy="381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ambiguity errors</a:t>
            </a:r>
            <a:endParaRPr 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half" idx="4294967295"/>
          </p:nvPr>
        </p:nvSpPr>
        <p:spPr>
          <a:xfrm>
            <a:off x="1295400" y="1676400"/>
            <a:ext cx="6934200" cy="3736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A recursive, parametric type of ...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html :  [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1&lt;'e&gt;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&gt;]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text :  [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1+&lt;'e&gt;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&gt;]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lnSpc>
                <a:spcPct val="135000"/>
              </a:lnSpc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...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next : [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1+&lt;'e&gt;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&gt;]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????</a:t>
            </a:r>
          </a:p>
        </p:txBody>
      </p:sp>
      <p:sp>
        <p:nvSpPr>
          <p:cNvPr id="7" name="Left Brace 6"/>
          <p:cNvSpPr/>
          <p:nvPr/>
        </p:nvSpPr>
        <p:spPr>
          <a:xfrm>
            <a:off x="2286000" y="2133600"/>
            <a:ext cx="266700" cy="2438400"/>
          </a:xfrm>
          <a:prstGeom prst="leftBrace">
            <a:avLst>
              <a:gd name="adj1" fmla="val 50032"/>
              <a:gd name="adj2" fmla="val 50000"/>
            </a:avLst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" name="Left Brace 7"/>
          <p:cNvSpPr/>
          <p:nvPr/>
        </p:nvSpPr>
        <p:spPr>
          <a:xfrm rot="10800000">
            <a:off x="7505700" y="2133600"/>
            <a:ext cx="266700" cy="2438400"/>
          </a:xfrm>
          <a:prstGeom prst="leftBrace">
            <a:avLst>
              <a:gd name="adj1" fmla="val 50032"/>
              <a:gd name="adj2" fmla="val 50000"/>
            </a:avLst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5329535"/>
            <a:ext cx="7543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/>
              <a:t>Multiplicities</a:t>
            </a:r>
            <a:r>
              <a:rPr lang="en-US" sz="2800" dirty="0" smtClean="0"/>
              <a:t>: Lightweight sizes for containers</a:t>
            </a:r>
          </a:p>
        </p:txBody>
      </p:sp>
    </p:spTree>
    <p:extLst>
      <p:ext uri="{BB962C8B-B14F-4D97-AF65-F5344CB8AC3E}">
        <p14:creationId xmlns:p14="http://schemas.microsoft.com/office/powerpoint/2010/main" val="173410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Web Pages in JavaScript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Myth 1</a:t>
            </a:r>
            <a:r>
              <a:rPr lang="en-US" dirty="0" smtClean="0"/>
              <a:t>: HTML documents are trees of pointers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Reality: much more tightly linked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5257800" y="1981200"/>
            <a:ext cx="3276600" cy="3564835"/>
            <a:chOff x="5257800" y="1981200"/>
            <a:chExt cx="3276600" cy="3564835"/>
          </a:xfrm>
        </p:grpSpPr>
        <p:sp>
          <p:nvSpPr>
            <p:cNvPr id="6" name="Rectangle 5"/>
            <p:cNvSpPr/>
            <p:nvPr/>
          </p:nvSpPr>
          <p:spPr>
            <a:xfrm>
              <a:off x="6705600" y="19812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body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5943600" y="27432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7620000" y="27432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257800" y="35052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553200" y="3505200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div</a:t>
              </a:r>
              <a:endParaRPr lang="en-US" dirty="0"/>
            </a:p>
          </p:txBody>
        </p:sp>
        <p:cxnSp>
          <p:nvCxnSpPr>
            <p:cNvPr id="12" name="Straight Arrow Connector 11"/>
            <p:cNvCxnSpPr>
              <a:endCxn id="7" idx="0"/>
            </p:cNvCxnSpPr>
            <p:nvPr/>
          </p:nvCxnSpPr>
          <p:spPr>
            <a:xfrm flipH="1">
              <a:off x="6400800" y="2514600"/>
              <a:ext cx="5334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8" idx="0"/>
            </p:cNvCxnSpPr>
            <p:nvPr/>
          </p:nvCxnSpPr>
          <p:spPr>
            <a:xfrm>
              <a:off x="7239000" y="2514600"/>
              <a:ext cx="838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9" idx="0"/>
            </p:cNvCxnSpPr>
            <p:nvPr/>
          </p:nvCxnSpPr>
          <p:spPr>
            <a:xfrm flipH="1">
              <a:off x="5715000" y="3276600"/>
              <a:ext cx="457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10" idx="0"/>
            </p:cNvCxnSpPr>
            <p:nvPr/>
          </p:nvCxnSpPr>
          <p:spPr>
            <a:xfrm>
              <a:off x="6553200" y="3276600"/>
              <a:ext cx="457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6066182" y="4248647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endParaRPr lang="en-US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75782" y="5010647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span</a:t>
              </a:r>
              <a:endParaRPr lang="en-US" dirty="0"/>
            </a:p>
          </p:txBody>
        </p:sp>
        <p:cxnSp>
          <p:nvCxnSpPr>
            <p:cNvPr id="35" name="Straight Arrow Connector 34"/>
            <p:cNvCxnSpPr>
              <a:endCxn id="33" idx="0"/>
            </p:cNvCxnSpPr>
            <p:nvPr/>
          </p:nvCxnSpPr>
          <p:spPr>
            <a:xfrm flipH="1">
              <a:off x="6523382" y="4020047"/>
              <a:ext cx="5334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endCxn id="34" idx="0"/>
            </p:cNvCxnSpPr>
            <p:nvPr/>
          </p:nvCxnSpPr>
          <p:spPr>
            <a:xfrm>
              <a:off x="6675782" y="4782047"/>
              <a:ext cx="457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5410200" y="5012635"/>
              <a:ext cx="914400" cy="533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span</a:t>
              </a:r>
              <a:endParaRPr lang="en-US" dirty="0"/>
            </a:p>
          </p:txBody>
        </p:sp>
        <p:cxnSp>
          <p:nvCxnSpPr>
            <p:cNvPr id="38" name="Straight Arrow Connector 37"/>
            <p:cNvCxnSpPr>
              <a:endCxn id="37" idx="0"/>
            </p:cNvCxnSpPr>
            <p:nvPr/>
          </p:nvCxnSpPr>
          <p:spPr>
            <a:xfrm flipH="1">
              <a:off x="5867400" y="4784035"/>
              <a:ext cx="457200" cy="228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5257800" y="1600200"/>
            <a:ext cx="3048000" cy="3679135"/>
            <a:chOff x="5257800" y="1600200"/>
            <a:chExt cx="3048000" cy="3679135"/>
          </a:xfrm>
        </p:grpSpPr>
        <p:grpSp>
          <p:nvGrpSpPr>
            <p:cNvPr id="57" name="Group 56"/>
            <p:cNvGrpSpPr/>
            <p:nvPr/>
          </p:nvGrpSpPr>
          <p:grpSpPr>
            <a:xfrm>
              <a:off x="5257800" y="1600200"/>
              <a:ext cx="2362200" cy="3679135"/>
              <a:chOff x="5257800" y="1600200"/>
              <a:chExt cx="2362200" cy="3679135"/>
            </a:xfrm>
          </p:grpSpPr>
          <p:cxnSp>
            <p:nvCxnSpPr>
              <p:cNvPr id="40" name="Straight Arrow Connector 39"/>
              <p:cNvCxnSpPr>
                <a:stCxn id="6" idx="1"/>
              </p:cNvCxnSpPr>
              <p:nvPr/>
            </p:nvCxnSpPr>
            <p:spPr>
              <a:xfrm flipH="1" flipV="1">
                <a:off x="5410201" y="1600200"/>
                <a:ext cx="1295399" cy="647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7" idx="1"/>
              </p:cNvCxnSpPr>
              <p:nvPr/>
            </p:nvCxnSpPr>
            <p:spPr>
              <a:xfrm flipH="1" flipV="1">
                <a:off x="5410200" y="1600200"/>
                <a:ext cx="533400" cy="1409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/>
              <p:cNvCxnSpPr>
                <a:stCxn id="8" idx="1"/>
              </p:cNvCxnSpPr>
              <p:nvPr/>
            </p:nvCxnSpPr>
            <p:spPr>
              <a:xfrm flipH="1" flipV="1">
                <a:off x="5410201" y="1600200"/>
                <a:ext cx="2209799" cy="1409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0" idx="1"/>
              </p:cNvCxnSpPr>
              <p:nvPr/>
            </p:nvCxnSpPr>
            <p:spPr>
              <a:xfrm flipH="1" flipV="1">
                <a:off x="5410201" y="1600200"/>
                <a:ext cx="1142999" cy="2171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9" idx="1"/>
              </p:cNvCxnSpPr>
              <p:nvPr/>
            </p:nvCxnSpPr>
            <p:spPr>
              <a:xfrm flipV="1">
                <a:off x="5257800" y="1600200"/>
                <a:ext cx="152401" cy="21717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/>
              <p:cNvCxnSpPr>
                <a:stCxn id="33" idx="1"/>
              </p:cNvCxnSpPr>
              <p:nvPr/>
            </p:nvCxnSpPr>
            <p:spPr>
              <a:xfrm flipH="1" flipV="1">
                <a:off x="5410201" y="1600200"/>
                <a:ext cx="655981" cy="29151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/>
              <p:cNvCxnSpPr>
                <a:stCxn id="37" idx="1"/>
              </p:cNvCxnSpPr>
              <p:nvPr/>
            </p:nvCxnSpPr>
            <p:spPr>
              <a:xfrm flipV="1">
                <a:off x="5410200" y="1600200"/>
                <a:ext cx="0" cy="367913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34" idx="1"/>
              </p:cNvCxnSpPr>
              <p:nvPr/>
            </p:nvCxnSpPr>
            <p:spPr>
              <a:xfrm flipH="1" flipV="1">
                <a:off x="5410201" y="1600200"/>
                <a:ext cx="1265581" cy="367714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3"/>
              </a:lnRef>
              <a:fillRef idx="0">
                <a:schemeClr val="accent3"/>
              </a:fillRef>
              <a:effectRef idx="1">
                <a:schemeClr val="accent3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Arrow Connector 60"/>
            <p:cNvCxnSpPr>
              <a:stCxn id="7" idx="3"/>
              <a:endCxn id="8" idx="1"/>
            </p:cNvCxnSpPr>
            <p:nvPr/>
          </p:nvCxnSpPr>
          <p:spPr>
            <a:xfrm>
              <a:off x="6858000" y="3009900"/>
              <a:ext cx="762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9" idx="3"/>
              <a:endCxn id="10" idx="1"/>
            </p:cNvCxnSpPr>
            <p:nvPr/>
          </p:nvCxnSpPr>
          <p:spPr>
            <a:xfrm>
              <a:off x="6172200" y="3771900"/>
              <a:ext cx="381000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37" idx="3"/>
              <a:endCxn id="34" idx="1"/>
            </p:cNvCxnSpPr>
            <p:nvPr/>
          </p:nvCxnSpPr>
          <p:spPr>
            <a:xfrm flipV="1">
              <a:off x="6324600" y="5277347"/>
              <a:ext cx="351182" cy="198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>
              <a:endCxn id="6" idx="0"/>
            </p:cNvCxnSpPr>
            <p:nvPr/>
          </p:nvCxnSpPr>
          <p:spPr>
            <a:xfrm>
              <a:off x="5410200" y="1600200"/>
              <a:ext cx="1752600" cy="3810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 flipH="1">
              <a:off x="6629400" y="2514600"/>
              <a:ext cx="533400" cy="22860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7467600" y="2514600"/>
              <a:ext cx="838200" cy="22860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5943600" y="3276600"/>
              <a:ext cx="457200" cy="22860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6781800" y="3276600"/>
              <a:ext cx="457200" cy="22860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 flipH="1">
              <a:off x="6751982" y="4020047"/>
              <a:ext cx="533400" cy="22860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6904382" y="4782047"/>
              <a:ext cx="457200" cy="22860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 flipH="1">
              <a:off x="6096000" y="4784035"/>
              <a:ext cx="457200" cy="228600"/>
            </a:xfrm>
            <a:prstGeom prst="straightConnector1">
              <a:avLst/>
            </a:prstGeom>
            <a:ln>
              <a:headEnd type="arrow"/>
              <a:tailEnd type="none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6366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Multiplicities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</a:t>
            </a:r>
            <a:r>
              <a:rPr lang="en-US" b="1" i="1" dirty="0" smtClean="0"/>
              <a:t>kind </a:t>
            </a:r>
            <a:r>
              <a:rPr lang="en-US" b="1" dirty="0" smtClean="0">
                <a:latin typeface="Consolas" pitchFamily="49" charset="0"/>
                <a:cs typeface="Consolas" pitchFamily="49" charset="0"/>
              </a:rPr>
              <a:t>M</a:t>
            </a:r>
          </a:p>
          <a:p>
            <a:pPr marL="457200" lvl="1" indent="0">
              <a:buNone/>
            </a:pPr>
            <a:r>
              <a:rPr lang="en-US" dirty="0" smtClean="0"/>
              <a:t>Only allowed as arguments to type constructors</a:t>
            </a:r>
          </a:p>
          <a:p>
            <a:pPr marL="457200" lvl="1" indent="0">
              <a:buNone/>
            </a:pPr>
            <a:r>
              <a:rPr lang="en-US" dirty="0" smtClean="0"/>
              <a:t>No values have a type of kind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M</a:t>
            </a:r>
            <a:endParaRPr lang="en-US" dirty="0"/>
          </a:p>
          <a:p>
            <a:r>
              <a:rPr lang="en-US" dirty="0" smtClean="0"/>
              <a:t>Simple, finite set of constructors: </a:t>
            </a:r>
            <a:endParaRPr lang="en-US" dirty="0"/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0</a:t>
            </a:r>
            <a:r>
              <a:rPr lang="en-US" dirty="0">
                <a:latin typeface="Consolas" pitchFamily="49" charset="0"/>
                <a:cs typeface="Consolas" pitchFamily="49" charset="0"/>
              </a:rPr>
              <a:t>, 1, 01, 1+, 0+</a:t>
            </a:r>
          </a:p>
          <a:p>
            <a:r>
              <a:rPr lang="en-US" dirty="0" smtClean="0"/>
              <a:t>Intuition: interval arithmetic</a:t>
            </a:r>
          </a:p>
          <a:p>
            <a:pPr marL="457200" lvl="1" indent="0">
              <a:buNone/>
            </a:pPr>
            <a:r>
              <a:rPr lang="en-US" dirty="0" smtClean="0">
                <a:latin typeface="+mj-lt"/>
                <a:cs typeface="Consolas" pitchFamily="49" charset="0"/>
                <a:sym typeface="Wingdings" pitchFamily="2" charset="2"/>
              </a:rPr>
              <a:t>Multiplication: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01&lt;1+&lt;</a:t>
            </a:r>
            <a:r>
              <a:rPr lang="el-GR" i="1" dirty="0" smtClean="0"/>
              <a:t>τ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&gt;&gt; = 0+&lt;</a:t>
            </a:r>
            <a:r>
              <a:rPr lang="el-GR" i="1" dirty="0" smtClean="0"/>
              <a:t>τ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 smtClean="0">
                <a:cs typeface="Consolas" pitchFamily="49" charset="0"/>
                <a:sym typeface="Wingdings" pitchFamily="2" charset="2"/>
              </a:rPr>
              <a:t>Addition: </a:t>
            </a:r>
            <a:r>
              <a:rPr lang="en-US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0&lt;</a:t>
            </a:r>
            <a:r>
              <a:rPr lang="el-GR" i="1" dirty="0" smtClean="0">
                <a:latin typeface="Consolas" pitchFamily="49" charset="0"/>
                <a:cs typeface="Consolas" pitchFamily="49" charset="0"/>
              </a:rPr>
              <a:t>τ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++ 1&lt;</a:t>
            </a:r>
            <a:r>
              <a:rPr lang="el-GR" i="1" dirty="0" smtClean="0">
                <a:latin typeface="Consolas" pitchFamily="49" charset="0"/>
                <a:cs typeface="Consolas" pitchFamily="49" charset="0"/>
              </a:rPr>
              <a:t>τ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 &lt;: 01&lt;</a:t>
            </a:r>
            <a:r>
              <a:rPr lang="el-GR" i="1" dirty="0" smtClean="0">
                <a:latin typeface="Consolas" pitchFamily="49" charset="0"/>
                <a:cs typeface="Consolas" pitchFamily="49" charset="0"/>
              </a:rPr>
              <a:t>τ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1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+ </a:t>
            </a:r>
            <a:r>
              <a:rPr lang="el-GR" i="1" dirty="0" smtClean="0"/>
              <a:t>τ</a:t>
            </a:r>
            <a:r>
              <a:rPr lang="en-US" baseline="-25000" dirty="0" smtClean="0">
                <a:latin typeface="Consolas" pitchFamily="49" charset="0"/>
                <a:cs typeface="Consolas" pitchFamily="49" charset="0"/>
              </a:rPr>
              <a:t>2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63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552700" y="2209800"/>
            <a:ext cx="723900" cy="38100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700" y="2667000"/>
            <a:ext cx="723900" cy="38100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2700" y="4114800"/>
            <a:ext cx="723900" cy="381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ambiguity errors</a:t>
            </a:r>
            <a:endParaRPr 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half" idx="4294967295"/>
          </p:nvPr>
        </p:nvSpPr>
        <p:spPr>
          <a:xfrm>
            <a:off x="1295400" y="1676400"/>
            <a:ext cx="6934200" cy="3736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A recursive, parametric type of ...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html :  [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 1&lt;'e&gt;&gt;]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text :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&lt;1+&lt;'e&gt;&gt;]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) &amp;</a:t>
            </a:r>
            <a:endParaRPr lang="en-US" sz="2000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          ([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[1+&lt;'e&gt;&gt;]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Str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&lt;1+&lt;'e&gt;&gt;)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,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...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next : 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&lt;1+&lt;'e&gt;&gt;]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????</a:t>
            </a:r>
          </a:p>
        </p:txBody>
      </p:sp>
      <p:sp>
        <p:nvSpPr>
          <p:cNvPr id="7" name="Left Brace 6"/>
          <p:cNvSpPr/>
          <p:nvPr/>
        </p:nvSpPr>
        <p:spPr>
          <a:xfrm>
            <a:off x="2286000" y="2133600"/>
            <a:ext cx="266700" cy="2438400"/>
          </a:xfrm>
          <a:prstGeom prst="leftBrace">
            <a:avLst>
              <a:gd name="adj1" fmla="val 50032"/>
              <a:gd name="adj2" fmla="val 50000"/>
            </a:avLst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" name="Left Brace 7"/>
          <p:cNvSpPr/>
          <p:nvPr/>
        </p:nvSpPr>
        <p:spPr>
          <a:xfrm rot="10800000">
            <a:off x="7505700" y="2133600"/>
            <a:ext cx="266700" cy="2438400"/>
          </a:xfrm>
          <a:prstGeom prst="leftBrace">
            <a:avLst>
              <a:gd name="adj1" fmla="val 50032"/>
              <a:gd name="adj2" fmla="val 50000"/>
            </a:avLst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0" y="5253335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Intersection types + multiplicities = precise getter/setter types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581400" y="2667000"/>
            <a:ext cx="1524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800" y="2667000"/>
            <a:ext cx="45720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914650" y="3124200"/>
            <a:ext cx="455295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66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 animBg="1"/>
      <p:bldP spid="13" grpId="0" animBg="1"/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2552700" y="2209800"/>
            <a:ext cx="723900" cy="38100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52700" y="2667000"/>
            <a:ext cx="723900" cy="38100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552700" y="4114800"/>
            <a:ext cx="723900" cy="381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Catching overshoot errors</a:t>
            </a:r>
            <a:endParaRPr 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half" idx="4294967295"/>
          </p:nvPr>
        </p:nvSpPr>
        <p:spPr>
          <a:xfrm>
            <a:off x="1295400" y="1676400"/>
            <a:ext cx="6934200" cy="37368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A recursive, parametric type of ...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html :  [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 1&lt;'e&gt;&gt;]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text :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&lt;1+&lt;'e&gt;&gt;]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&amp;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  ([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[1+&lt;'e&gt;&gt;]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&lt;1+&lt;'e&gt;&gt;),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...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next : 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&lt;1+&lt;'e&gt;&gt;]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&lt;1+&lt;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@</a:t>
            </a:r>
            <a:r>
              <a:rPr lang="en-US" sz="2000" b="1" dirty="0" err="1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nextOf</a:t>
            </a:r>
            <a:r>
              <a:rPr lang="en-US" sz="20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&lt;'e&gt;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&gt;&gt;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286000" y="2133600"/>
            <a:ext cx="266700" cy="2438400"/>
          </a:xfrm>
          <a:prstGeom prst="leftBrace">
            <a:avLst>
              <a:gd name="adj1" fmla="val 50032"/>
              <a:gd name="adj2" fmla="val 50000"/>
            </a:avLst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" name="Left Brace 7"/>
          <p:cNvSpPr/>
          <p:nvPr/>
        </p:nvSpPr>
        <p:spPr>
          <a:xfrm rot="10800000">
            <a:off x="7505700" y="2133600"/>
            <a:ext cx="266700" cy="2438400"/>
          </a:xfrm>
          <a:prstGeom prst="leftBrace">
            <a:avLst>
              <a:gd name="adj1" fmla="val 50032"/>
              <a:gd name="adj2" fmla="val 50000"/>
            </a:avLst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19199" y="5634335"/>
            <a:ext cx="6705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Type-level functions to figure out structure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3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get structure information?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7244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“Well, on </a:t>
            </a:r>
            <a:r>
              <a:rPr lang="en-US" i="1" dirty="0" smtClean="0"/>
              <a:t>this </a:t>
            </a:r>
            <a:r>
              <a:rPr lang="en-US" dirty="0" smtClean="0"/>
              <a:t>page, a Tweet is …”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(Tweet : </a:t>
            </a:r>
            <a:r>
              <a:rPr lang="en-US" sz="3000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classes = {tweet} </a:t>
            </a:r>
          </a:p>
          <a:p>
            <a:pPr marL="0" indent="0">
              <a:buNone/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          optional = {starred}</a:t>
            </a:r>
          </a:p>
          <a:p>
            <a:pPr marL="0" indent="0">
              <a:buNone/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(Author : Span classes = {span})</a:t>
            </a:r>
          </a:p>
          <a:p>
            <a:pPr marL="0" indent="0">
              <a:buNone/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(Time : Span classes = {time})</a:t>
            </a:r>
          </a:p>
          <a:p>
            <a:pPr marL="0" indent="0">
              <a:buNone/>
            </a:pPr>
            <a:r>
              <a:rPr lang="en-US" sz="3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dirty="0" smtClean="0">
                <a:latin typeface="Consolas" pitchFamily="49" charset="0"/>
                <a:cs typeface="Consolas" pitchFamily="49" charset="0"/>
              </a:rPr>
              <a:t>  (Content : Span classes = {content}))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Compute type functions from this </a:t>
            </a:r>
            <a:r>
              <a:rPr lang="en-US" b="1" i="1" dirty="0" smtClean="0"/>
              <a:t>local structure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60576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95400" y="5562600"/>
            <a:ext cx="6096000" cy="381000"/>
          </a:xfrm>
          <a:prstGeom prst="rect">
            <a:avLst/>
          </a:prstGeom>
          <a:gradFill>
            <a:gsLst>
              <a:gs pos="0">
                <a:schemeClr val="accent6">
                  <a:lumMod val="60000"/>
                  <a:lumOff val="40000"/>
                </a:schemeClr>
              </a:gs>
              <a:gs pos="67000">
                <a:srgbClr val="E8D2A7"/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0" scaled="0"/>
          </a:gra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552700" y="2209800"/>
            <a:ext cx="723900" cy="38100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552700" y="2667000"/>
            <a:ext cx="723900" cy="381000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0000">
                <a:schemeClr val="accent1">
                  <a:lumMod val="60000"/>
                  <a:lumOff val="40000"/>
                </a:schemeClr>
              </a:gs>
            </a:gsLst>
            <a:lin ang="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552700" y="4114800"/>
            <a:ext cx="723900" cy="381000"/>
          </a:xfrm>
          <a:prstGeom prst="rect">
            <a:avLst/>
          </a:prstGeom>
          <a:solidFill>
            <a:schemeClr val="accent3">
              <a:alpha val="40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 last piece: matching selectors</a:t>
            </a:r>
            <a:endParaRPr lang="en-US" dirty="0"/>
          </a:p>
        </p:txBody>
      </p:sp>
      <p:sp>
        <p:nvSpPr>
          <p:cNvPr id="4" name="Content Placeholder 6"/>
          <p:cNvSpPr>
            <a:spLocks noGrp="1"/>
          </p:cNvSpPr>
          <p:nvPr>
            <p:ph sz="half" idx="4294967295"/>
          </p:nvPr>
        </p:nvSpPr>
        <p:spPr>
          <a:xfrm>
            <a:off x="1295400" y="1676400"/>
            <a:ext cx="6934200" cy="464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35000"/>
              </a:lnSpc>
              <a:buNone/>
            </a:pP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= A recursive, parametric type of ...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html :  [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 1&lt;'e&gt;&gt;]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        text :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&lt;1+&lt;'e&gt;&gt;]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) &amp;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  ([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[1+&lt;'e&gt;&gt;]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Str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&lt;1+&lt;'e&gt;&gt;),</a:t>
            </a: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...</a:t>
            </a: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next : [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&lt;1+&lt;'e&gt;&gt;] </a:t>
            </a:r>
            <a:r>
              <a:rPr lang="en-US" sz="2000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                 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jq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&lt;1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+&lt;@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nextOf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&lt;'e&gt;&gt;&gt;</a:t>
            </a:r>
          </a:p>
          <a:p>
            <a:pPr marL="0" indent="0">
              <a:lnSpc>
                <a:spcPct val="135000"/>
              </a:lnSpc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135000"/>
              </a:lnSpc>
              <a:buNone/>
            </a:pP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$ : </a:t>
            </a:r>
            <a:r>
              <a:rPr lang="en-US" sz="2000" b="1" dirty="0" err="1" smtClean="0">
                <a:latin typeface="Consolas" pitchFamily="49" charset="0"/>
                <a:cs typeface="Consolas" pitchFamily="49" charset="0"/>
              </a:rPr>
              <a:t>forall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s &lt;: String, s 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  <a:sym typeface="Wingdings" pitchFamily="2" charset="2"/>
              </a:rPr>
              <a:t></a:t>
            </a:r>
            <a:r>
              <a:rPr lang="en-US" sz="2000" b="1" dirty="0" smtClean="0">
                <a:latin typeface="Consolas" pitchFamily="49" charset="0"/>
                <a:cs typeface="Consolas" pitchFamily="49" charset="0"/>
              </a:rPr>
              <a:t> @selector&lt;'s&gt;</a:t>
            </a:r>
            <a:endParaRPr lang="en-US" sz="2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Left Brace 6"/>
          <p:cNvSpPr/>
          <p:nvPr/>
        </p:nvSpPr>
        <p:spPr>
          <a:xfrm>
            <a:off x="2286000" y="2133600"/>
            <a:ext cx="266700" cy="2438400"/>
          </a:xfrm>
          <a:prstGeom prst="leftBrace">
            <a:avLst>
              <a:gd name="adj1" fmla="val 50032"/>
              <a:gd name="adj2" fmla="val 50000"/>
            </a:avLst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  <p:sp>
        <p:nvSpPr>
          <p:cNvPr id="8" name="Left Brace 7"/>
          <p:cNvSpPr/>
          <p:nvPr/>
        </p:nvSpPr>
        <p:spPr>
          <a:xfrm rot="10800000">
            <a:off x="7505700" y="2133600"/>
            <a:ext cx="266700" cy="2438400"/>
          </a:xfrm>
          <a:prstGeom prst="leftBrace">
            <a:avLst>
              <a:gd name="adj1" fmla="val 50032"/>
              <a:gd name="adj2" fmla="val 50000"/>
            </a:avLst>
          </a:prstGeom>
          <a:ln w="571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254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ounded Rectangle 18"/>
          <p:cNvSpPr/>
          <p:nvPr/>
        </p:nvSpPr>
        <p:spPr>
          <a:xfrm>
            <a:off x="4747446" y="5389183"/>
            <a:ext cx="245764" cy="3048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5928102" y="3562027"/>
            <a:ext cx="1239864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Matching selectors against </a:t>
            </a:r>
            <a:br>
              <a:rPr lang="en-US" dirty="0" smtClean="0"/>
            </a:br>
            <a:r>
              <a:rPr lang="en-US" dirty="0" smtClean="0"/>
              <a:t>local structure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4968498" y="2096145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5410200" y="3200400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1447800" y="4650432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3062853" y="4634934"/>
            <a:ext cx="762000" cy="30480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38200" y="2023408"/>
            <a:ext cx="74676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(Tweet : 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Div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 classes = {tweet} 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          optional = {starred}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(Author : Span classes = {span})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(Time : Span classes = {time})</a:t>
            </a:r>
          </a:p>
          <a:p>
            <a:r>
              <a:rPr lang="en-US" sz="2400" dirty="0">
                <a:latin typeface="Consolas" pitchFamily="49" charset="0"/>
                <a:cs typeface="Consolas" pitchFamily="49" charset="0"/>
              </a:rPr>
              <a:t>   (Content : Span classes = {content}))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4538419"/>
            <a:ext cx="3243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“*.tweet &gt; *.time”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4081396" y="4538419"/>
            <a:ext cx="3836605" cy="461665"/>
            <a:chOff x="4081396" y="4538419"/>
            <a:chExt cx="3836605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6373989" y="4538419"/>
              <a:ext cx="15440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itchFamily="49" charset="0"/>
                  <a:cs typeface="Consolas" pitchFamily="49" charset="0"/>
                </a:rPr>
                <a:t>1+&lt;Time&gt;</a:t>
              </a:r>
              <a:endParaRPr lang="en-US" sz="24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2" name="Straight Arrow Connector 11"/>
            <p:cNvCxnSpPr>
              <a:stCxn id="5" idx="3"/>
              <a:endCxn id="10" idx="1"/>
            </p:cNvCxnSpPr>
            <p:nvPr/>
          </p:nvCxnSpPr>
          <p:spPr>
            <a:xfrm>
              <a:off x="4081396" y="4769252"/>
              <a:ext cx="2292593" cy="0"/>
            </a:xfrm>
            <a:prstGeom prst="straightConnector1">
              <a:avLst/>
            </a:prstGeom>
            <a:ln w="539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ounded Rectangle 13"/>
          <p:cNvSpPr/>
          <p:nvPr/>
        </p:nvSpPr>
        <p:spPr>
          <a:xfrm>
            <a:off x="1447800" y="5422763"/>
            <a:ext cx="838200" cy="3048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/>
          <p:cNvSpPr/>
          <p:nvPr/>
        </p:nvSpPr>
        <p:spPr>
          <a:xfrm>
            <a:off x="3062852" y="5407265"/>
            <a:ext cx="1271331" cy="3048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838200" y="5310750"/>
            <a:ext cx="4432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Consolas" pitchFamily="49" charset="0"/>
                <a:cs typeface="Consolas" pitchFamily="49" charset="0"/>
              </a:rPr>
              <a:t>“*.tweet &gt; *.content + *”</a:t>
            </a:r>
            <a:endParaRPr lang="en-US" sz="2400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270824" y="5310751"/>
            <a:ext cx="2987014" cy="461665"/>
            <a:chOff x="5270824" y="5310751"/>
            <a:chExt cx="2987014" cy="461665"/>
          </a:xfrm>
        </p:grpSpPr>
        <p:sp>
          <p:nvSpPr>
            <p:cNvPr id="17" name="TextBox 16"/>
            <p:cNvSpPr txBox="1"/>
            <p:nvPr/>
          </p:nvSpPr>
          <p:spPr>
            <a:xfrm>
              <a:off x="6373989" y="5310751"/>
              <a:ext cx="18838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latin typeface="Consolas" pitchFamily="49" charset="0"/>
                  <a:cs typeface="Consolas" pitchFamily="49" charset="0"/>
                </a:rPr>
                <a:t>0&lt;Element&gt;</a:t>
              </a:r>
              <a:endParaRPr lang="en-US" sz="2400" dirty="0"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6" idx="3"/>
              <a:endCxn id="17" idx="1"/>
            </p:cNvCxnSpPr>
            <p:nvPr/>
          </p:nvCxnSpPr>
          <p:spPr>
            <a:xfrm>
              <a:off x="5270824" y="5541583"/>
              <a:ext cx="1103165" cy="1"/>
            </a:xfrm>
            <a:prstGeom prst="straightConnector1">
              <a:avLst/>
            </a:prstGeom>
            <a:ln w="539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55538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3" grpId="0" animBg="1"/>
      <p:bldP spid="6" grpId="0" animBg="1"/>
      <p:bldP spid="7" grpId="0" animBg="1"/>
      <p:bldP spid="8" grpId="0" animBg="1"/>
      <p:bldP spid="9" grpId="0" animBg="1"/>
      <p:bldP spid="5" grpId="0"/>
      <p:bldP spid="14" grpId="0" animBg="1"/>
      <p:bldP spid="15" grpId="0" animBg="1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recipe: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“Standard type errors” </a:t>
            </a:r>
            <a:r>
              <a:rPr lang="en-US" dirty="0" smtClean="0">
                <a:sym typeface="Wingdings" pitchFamily="2" charset="2"/>
              </a:rPr>
              <a:t> standard types</a:t>
            </a:r>
          </a:p>
          <a:p>
            <a:r>
              <a:rPr lang="en-US" dirty="0" smtClean="0">
                <a:sym typeface="Wingdings" pitchFamily="2" charset="2"/>
              </a:rPr>
              <a:t>Ambiguity errors  multiplicities</a:t>
            </a:r>
          </a:p>
          <a:p>
            <a:r>
              <a:rPr lang="en-US" dirty="0" smtClean="0">
                <a:sym typeface="Wingdings" pitchFamily="2" charset="2"/>
              </a:rPr>
              <a:t>Overshooting errors  local structure</a:t>
            </a:r>
          </a:p>
          <a:p>
            <a:r>
              <a:rPr lang="en-US" dirty="0" smtClean="0">
                <a:sym typeface="Wingdings" pitchFamily="2" charset="2"/>
              </a:rPr>
              <a:t>Wrong selection  local structure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5873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Examined 12 examples from </a:t>
            </a:r>
            <a:r>
              <a:rPr lang="en-US" i="1" dirty="0" smtClean="0"/>
              <a:t>Learning </a:t>
            </a:r>
            <a:r>
              <a:rPr lang="en-US" i="1" dirty="0" err="1" smtClean="0"/>
              <a:t>JQuery</a:t>
            </a:r>
            <a:r>
              <a:rPr lang="en-US" dirty="0"/>
              <a:t> </a:t>
            </a:r>
            <a:r>
              <a:rPr lang="en-US" dirty="0" smtClean="0"/>
              <a:t>and its accompanying blog</a:t>
            </a:r>
          </a:p>
          <a:p>
            <a:pPr lvl="1"/>
            <a:r>
              <a:rPr lang="en-US" dirty="0" smtClean="0"/>
              <a:t>Manually derived local structure from text descriptions</a:t>
            </a:r>
          </a:p>
          <a:p>
            <a:r>
              <a:rPr lang="en-US" dirty="0" smtClean="0"/>
              <a:t>Type-checked example queries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 All pass </a:t>
            </a:r>
            <a:r>
              <a:rPr lang="en-US" dirty="0" err="1" smtClean="0">
                <a:sym typeface="Wingdings" pitchFamily="2" charset="2"/>
              </a:rPr>
              <a:t>typechecking</a:t>
            </a:r>
            <a:r>
              <a:rPr lang="en-US" dirty="0" smtClean="0">
                <a:sym typeface="Wingdings" pitchFamily="2" charset="2"/>
              </a:rPr>
              <a:t>, with no extra annotations</a:t>
            </a:r>
            <a:endParaRPr lang="en-US" dirty="0" smtClean="0"/>
          </a:p>
          <a:p>
            <a:r>
              <a:rPr lang="en-US" dirty="0" smtClean="0"/>
              <a:t>Manually introduced bugs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 All now fail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52932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Evaluation: Typical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470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$(“.tweet”).children().next().next().next().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(“color”)</a:t>
            </a: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endParaRPr lang="en-US" sz="2000" dirty="0" smtClean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$(“.tweet”).children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().next().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next().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(“color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”)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$(“.tweet”).children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().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next().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(“color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”)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762000" y="2286000"/>
            <a:ext cx="7543800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3200" dirty="0" smtClean="0">
                <a:latin typeface="Wingdings" pitchFamily="2" charset="2"/>
              </a:rPr>
              <a:t>û</a:t>
            </a:r>
            <a:r>
              <a:rPr lang="en-US" sz="2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‘</a:t>
            </a:r>
            <a:r>
              <a:rPr lang="en-US" sz="24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400" dirty="0">
                <a:latin typeface="Consolas" pitchFamily="49" charset="0"/>
                <a:cs typeface="Consolas" pitchFamily="49" charset="0"/>
              </a:rPr>
              <a:t>’ expects 1&lt;Element&gt;, got 0&lt;Element&gt;</a:t>
            </a:r>
            <a:endParaRPr lang="en-US" sz="2400" dirty="0"/>
          </a:p>
        </p:txBody>
      </p:sp>
      <p:sp>
        <p:nvSpPr>
          <p:cNvPr id="6" name="Rounded Rectangle 5"/>
          <p:cNvSpPr/>
          <p:nvPr/>
        </p:nvSpPr>
        <p:spPr>
          <a:xfrm>
            <a:off x="762000" y="5257800"/>
            <a:ext cx="7543800" cy="609600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2800" dirty="0" smtClean="0">
                <a:latin typeface="Wingdings" pitchFamily="2" charset="2"/>
              </a:rPr>
              <a:t>û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‘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css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’ expects 1&lt;Element&gt;, got 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1+&lt;</a:t>
            </a:r>
            <a:r>
              <a:rPr lang="en-US" sz="2000" dirty="0" err="1" smtClean="0">
                <a:latin typeface="Consolas" pitchFamily="49" charset="0"/>
                <a:cs typeface="Consolas" pitchFamily="49" charset="0"/>
              </a:rPr>
              <a:t>Author+Time</a:t>
            </a:r>
            <a:r>
              <a:rPr lang="en-US" sz="2000" dirty="0" smtClean="0">
                <a:latin typeface="Consolas" pitchFamily="49" charset="0"/>
                <a:cs typeface="Consolas" pitchFamily="49" charset="0"/>
              </a:rPr>
              <a:t>&gt;</a:t>
            </a:r>
            <a:endParaRPr lang="en-US" sz="2000" dirty="0"/>
          </a:p>
        </p:txBody>
      </p:sp>
      <p:sp>
        <p:nvSpPr>
          <p:cNvPr id="7" name="Rounded Rectangle 6"/>
          <p:cNvSpPr/>
          <p:nvPr/>
        </p:nvSpPr>
        <p:spPr>
          <a:xfrm>
            <a:off x="762000" y="3828081"/>
            <a:ext cx="7543800" cy="6096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b" anchorCtr="1"/>
          <a:lstStyle/>
          <a:p>
            <a:pPr algn="ctr"/>
            <a:r>
              <a:rPr lang="en-US" sz="2800" dirty="0">
                <a:latin typeface="Wingdings" pitchFamily="2" charset="2"/>
              </a:rPr>
              <a:t>ü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7585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Subtleties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DOM Mutation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</a:rPr>
              <a:t>$(“.tweet”).</a:t>
            </a:r>
            <a:r>
              <a:rPr lang="en-US" dirty="0" err="1" smtClean="0">
                <a:latin typeface="Consolas" pitchFamily="49" charset="0"/>
              </a:rPr>
              <a:t>findClass</a:t>
            </a:r>
            <a:r>
              <a:rPr lang="en-US" dirty="0" smtClean="0">
                <a:latin typeface="Consolas" pitchFamily="49" charset="0"/>
              </a:rPr>
              <a:t>(“starred”)</a:t>
            </a:r>
          </a:p>
          <a:p>
            <a:pPr marL="457200" lvl="1" indent="0">
              <a:buNone/>
            </a:pPr>
            <a:r>
              <a:rPr lang="en-US" dirty="0">
                <a:latin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</a:rPr>
              <a:t>          .</a:t>
            </a:r>
            <a:r>
              <a:rPr lang="en-US" dirty="0" err="1" smtClean="0">
                <a:latin typeface="Consolas" pitchFamily="49" charset="0"/>
              </a:rPr>
              <a:t>removeClass</a:t>
            </a:r>
            <a:r>
              <a:rPr lang="en-US" dirty="0" smtClean="0">
                <a:latin typeface="Consolas" pitchFamily="49" charset="0"/>
              </a:rPr>
              <a:t>(“starred”)</a:t>
            </a:r>
          </a:p>
          <a:p>
            <a:pPr marL="457200" lvl="1" indent="0">
              <a:buNone/>
            </a:pPr>
            <a:r>
              <a:rPr lang="en-US" dirty="0" smtClean="0">
                <a:latin typeface="Consolas" pitchFamily="49" charset="0"/>
              </a:rPr>
              <a:t>$(“.tweet”).</a:t>
            </a:r>
            <a:r>
              <a:rPr lang="en-US" dirty="0" err="1" smtClean="0">
                <a:latin typeface="Consolas" pitchFamily="49" charset="0"/>
              </a:rPr>
              <a:t>findClass</a:t>
            </a:r>
            <a:r>
              <a:rPr lang="en-US" dirty="0" smtClean="0">
                <a:latin typeface="Consolas" pitchFamily="49" charset="0"/>
              </a:rPr>
              <a:t>(“starred”)</a:t>
            </a:r>
            <a:r>
              <a:rPr lang="en-US" dirty="0" smtClean="0"/>
              <a:t> </a:t>
            </a:r>
          </a:p>
          <a:p>
            <a:pPr marL="457200" lvl="1" indent="0">
              <a:buNone/>
            </a:pPr>
            <a:r>
              <a:rPr lang="en-US" dirty="0">
                <a:sym typeface="Wingdings" pitchFamily="2" charset="2"/>
              </a:rPr>
              <a:t> </a:t>
            </a:r>
            <a:r>
              <a:rPr lang="en-US" dirty="0" smtClean="0">
                <a:sym typeface="Wingdings" pitchFamily="2" charset="2"/>
              </a:rPr>
              <a:t>            how many??</a:t>
            </a:r>
          </a:p>
          <a:p>
            <a:r>
              <a:rPr lang="en-US" dirty="0" smtClean="0">
                <a:sym typeface="Wingdings" pitchFamily="2" charset="2"/>
              </a:rPr>
              <a:t>Overly broad queries</a:t>
            </a:r>
          </a:p>
          <a:p>
            <a:pPr marL="457200" lvl="1" indent="0">
              <a:buNone/>
            </a:pPr>
            <a:r>
              <a:rPr lang="en-US" dirty="0" smtClean="0">
                <a:sym typeface="Wingdings" pitchFamily="2" charset="2"/>
              </a:rPr>
              <a:t>What should $(“div &gt; p”) match?</a:t>
            </a:r>
          </a:p>
          <a:p>
            <a:r>
              <a:rPr lang="en-US" dirty="0" smtClean="0">
                <a:sym typeface="Wingdings" pitchFamily="2" charset="2"/>
              </a:rPr>
              <a:t>…</a:t>
            </a:r>
          </a:p>
          <a:p>
            <a:pPr marL="0" indent="0" algn="r">
              <a:buNone/>
            </a:pPr>
            <a:r>
              <a:rPr lang="en-US" i="1" dirty="0" smtClean="0">
                <a:sym typeface="Wingdings" pitchFamily="2" charset="2"/>
              </a:rPr>
              <a:t>See paper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85185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Web Pages in JavaScript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i="1" dirty="0" smtClean="0"/>
              <a:t>Myth 2</a:t>
            </a:r>
            <a:r>
              <a:rPr lang="en-US" dirty="0" smtClean="0"/>
              <a:t>: </a:t>
            </a:r>
            <a:r>
              <a:rPr lang="en-US" dirty="0"/>
              <a:t>just walk pointers from node to </a:t>
            </a:r>
            <a:r>
              <a:rPr lang="en-US" dirty="0" smtClean="0"/>
              <a:t>node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findAllP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results = [];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q = [body];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while ((cur =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q.pop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()) !== null) {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if 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cur.elementName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== “p”)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results.push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(cur);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q.push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cur.childNodes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6705600" y="1981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body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943600" y="2743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620000" y="2743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57800" y="3505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553200" y="3505200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</a:t>
            </a:r>
            <a:endParaRPr lang="en-US" dirty="0"/>
          </a:p>
        </p:txBody>
      </p:sp>
      <p:cxnSp>
        <p:nvCxnSpPr>
          <p:cNvPr id="12" name="Straight Arrow Connector 11"/>
          <p:cNvCxnSpPr>
            <a:endCxn id="7" idx="0"/>
          </p:cNvCxnSpPr>
          <p:nvPr/>
        </p:nvCxnSpPr>
        <p:spPr>
          <a:xfrm flipH="1">
            <a:off x="6400800" y="25146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8" idx="0"/>
          </p:cNvCxnSpPr>
          <p:nvPr/>
        </p:nvCxnSpPr>
        <p:spPr>
          <a:xfrm>
            <a:off x="7239000" y="2514600"/>
            <a:ext cx="838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9" idx="0"/>
          </p:cNvCxnSpPr>
          <p:nvPr/>
        </p:nvCxnSpPr>
        <p:spPr>
          <a:xfrm flipH="1">
            <a:off x="5715000" y="32766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0" idx="0"/>
          </p:cNvCxnSpPr>
          <p:nvPr/>
        </p:nvCxnSpPr>
        <p:spPr>
          <a:xfrm>
            <a:off x="6553200" y="32766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6066182" y="4248647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4" name="Rectangle 33"/>
          <p:cNvSpPr/>
          <p:nvPr/>
        </p:nvSpPr>
        <p:spPr>
          <a:xfrm>
            <a:off x="6675782" y="5010647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span</a:t>
            </a:r>
            <a:endParaRPr lang="en-US" dirty="0"/>
          </a:p>
        </p:txBody>
      </p:sp>
      <p:cxnSp>
        <p:nvCxnSpPr>
          <p:cNvPr id="35" name="Straight Arrow Connector 34"/>
          <p:cNvCxnSpPr>
            <a:endCxn id="33" idx="0"/>
          </p:cNvCxnSpPr>
          <p:nvPr/>
        </p:nvCxnSpPr>
        <p:spPr>
          <a:xfrm flipH="1">
            <a:off x="6523382" y="4020047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endCxn id="34" idx="0"/>
          </p:cNvCxnSpPr>
          <p:nvPr/>
        </p:nvCxnSpPr>
        <p:spPr>
          <a:xfrm>
            <a:off x="6675782" y="4782047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5410200" y="5012635"/>
            <a:ext cx="9144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span</a:t>
            </a:r>
            <a:endParaRPr lang="en-US" dirty="0"/>
          </a:p>
        </p:txBody>
      </p:sp>
      <p:cxnSp>
        <p:nvCxnSpPr>
          <p:cNvPr id="38" name="Straight Arrow Connector 37"/>
          <p:cNvCxnSpPr>
            <a:endCxn id="37" idx="0"/>
          </p:cNvCxnSpPr>
          <p:nvPr/>
        </p:nvCxnSpPr>
        <p:spPr>
          <a:xfrm flipH="1">
            <a:off x="5867400" y="4784035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Explosion 2 2"/>
          <p:cNvSpPr/>
          <p:nvPr/>
        </p:nvSpPr>
        <p:spPr>
          <a:xfrm rot="20906553">
            <a:off x="-48105" y="1490087"/>
            <a:ext cx="9220200" cy="4256222"/>
          </a:xfrm>
          <a:prstGeom prst="irregularSeal2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400" dirty="0" smtClean="0"/>
              <a:t>Assembly language for trees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632502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"/>
                            </p:stCondLst>
                            <p:childTnLst>
                              <p:par>
                                <p:cTn id="3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6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7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750"/>
                            </p:stCondLst>
                            <p:childTnLst>
                              <p:par>
                                <p:cTn id="49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5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9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60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1" dur="2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50"/>
                            </p:stCondLst>
                            <p:childTnLst>
                              <p:par>
                                <p:cTn id="63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500"/>
                            </p:stCondLst>
                            <p:childTnLst>
                              <p:par>
                                <p:cTn id="68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BBB59"/>
                                      </p:to>
                                    </p:animClr>
                                    <p:set>
                                      <p:cBhvr>
                                        <p:cTn id="74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750"/>
                            </p:stCondLst>
                            <p:childTnLst>
                              <p:par>
                                <p:cTn id="77" presetID="1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3" grpId="0" animBg="1"/>
      <p:bldP spid="34" grpId="0" animBg="1"/>
      <p:bldP spid="37" grpId="0" animBg="1"/>
      <p:bldP spid="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71221" cy="3060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Try it out!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 smtClean="0"/>
              <a:t>Implemented in </a:t>
            </a:r>
            <a:r>
              <a:rPr lang="en-US" b="1" i="1" dirty="0" err="1" smtClean="0"/>
              <a:t>TeJaS</a:t>
            </a:r>
            <a:r>
              <a:rPr lang="en-US" dirty="0" smtClean="0"/>
              <a:t>:</a:t>
            </a:r>
          </a:p>
          <a:p>
            <a:pPr marL="0" indent="0" algn="ctr">
              <a:buNone/>
            </a:pPr>
            <a:r>
              <a:rPr lang="en-US" dirty="0" smtClean="0"/>
              <a:t>Customizable, extensible type systems for JS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1FB5E-02AC-4740-B8E7-5C283DE11477}" type="slidenum">
              <a:rPr lang="en-US" smtClean="0"/>
              <a:t>30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0" y="3647289"/>
            <a:ext cx="9143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https://</a:t>
            </a:r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3"/>
              </a:rPr>
              <a:t>github.com/brownplt/TeJaS</a:t>
            </a:r>
            <a:endParaRPr lang="en-US" sz="3600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sz="3600" dirty="0" smtClean="0">
                <a:solidFill>
                  <a:schemeClr val="tx2">
                    <a:lumMod val="60000"/>
                    <a:lumOff val="40000"/>
                  </a:schemeClr>
                </a:solidFill>
                <a:hlinkClick r:id="rId4"/>
              </a:rPr>
              <a:t>http://www.jswebtools.org/</a:t>
            </a:r>
            <a:endParaRPr lang="en-US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7" name="Picture 2" descr="http://cs.brown.edu/~joe/public/logos/brownplt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7350" y="4494507"/>
            <a:ext cx="1406650" cy="2340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3235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Programming Web Pages </a:t>
            </a:r>
            <a:br>
              <a:rPr lang="en-US" dirty="0" smtClean="0"/>
            </a:br>
            <a:r>
              <a:rPr lang="en-US" dirty="0" smtClean="0"/>
              <a:t>with Query Languages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</a:t>
            </a:r>
            <a:r>
              <a:rPr lang="en-US" i="1" dirty="0" smtClean="0"/>
              <a:t>higher-level languages </a:t>
            </a:r>
            <a:r>
              <a:rPr lang="en-US" dirty="0" smtClean="0"/>
              <a:t>to express these ideas!</a:t>
            </a:r>
          </a:p>
          <a:p>
            <a:endParaRPr lang="en-US" dirty="0"/>
          </a:p>
          <a:p>
            <a:pPr lvl="1"/>
            <a:r>
              <a:rPr lang="en-US" dirty="0" smtClean="0"/>
              <a:t>Any intuitions you have from XQuery, CSS, </a:t>
            </a:r>
            <a:r>
              <a:rPr lang="en-US" dirty="0" err="1" smtClean="0"/>
              <a:t>XDuce</a:t>
            </a:r>
            <a:r>
              <a:rPr lang="en-US" dirty="0" smtClean="0"/>
              <a:t>/</a:t>
            </a:r>
            <a:r>
              <a:rPr lang="en-US" dirty="0" err="1" smtClean="0"/>
              <a:t>CDuce</a:t>
            </a:r>
            <a:r>
              <a:rPr lang="en-US" dirty="0" smtClean="0"/>
              <a:t> are appropriate here…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652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with </a:t>
            </a:r>
            <a:r>
              <a:rPr lang="en-US" dirty="0" err="1" smtClean="0"/>
              <a:t>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jQuery</a:t>
            </a:r>
            <a:r>
              <a:rPr lang="en-US" dirty="0" smtClean="0"/>
              <a:t> is a library for tree programming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E.g. “Find all &lt;p&gt; nodes and turn them green”</a:t>
            </a:r>
          </a:p>
          <a:p>
            <a:pPr marL="457200" lvl="1" indent="0" algn="ctr">
              <a:buNone/>
            </a:pPr>
            <a:r>
              <a:rPr lang="en-US" dirty="0" smtClean="0">
                <a:latin typeface="Consolas" pitchFamily="49" charset="0"/>
                <a:cs typeface="Consolas" pitchFamily="49" charset="0"/>
              </a:rPr>
              <a:t>$(“p”).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css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(“color”, “green”)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667000" y="1676400"/>
            <a:ext cx="1143000" cy="4572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28800" y="2209800"/>
            <a:ext cx="33849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Domain-specific language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188019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this </a:t>
            </a:r>
            <a:r>
              <a:rPr lang="en-US" dirty="0" err="1" smtClean="0"/>
              <a:t>jQuery</a:t>
            </a:r>
            <a:r>
              <a:rPr lang="en-US" dirty="0" smtClean="0"/>
              <a:t> code do?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47799" y="3248854"/>
            <a:ext cx="62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Consolas" pitchFamily="49" charset="0"/>
                <a:cs typeface="Consolas" pitchFamily="49" charset="0"/>
              </a:rPr>
              <a:t>$(“.tweet span”).next().html()</a:t>
            </a:r>
            <a:endParaRPr lang="en-US" sz="28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53481" y="4996218"/>
            <a:ext cx="6037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Depends on the shape of the page!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912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Consolas" pitchFamily="49" charset="0"/>
                <a:cs typeface="Consolas" pitchFamily="49" charset="0"/>
              </a:rPr>
              <a:t>$(“.tweet span”).next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().html()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153400" cy="495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&lt;Body&gt;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375337"/>
            <a:ext cx="6324600" cy="396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class=“main-content”&gt;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9852" y="2819400"/>
            <a:ext cx="2209800" cy="3442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class=“sidebar”&gt;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905000"/>
            <a:ext cx="7851228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class=“header-bar”&gt;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524000"/>
            <a:ext cx="8153400" cy="49530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2819399"/>
            <a:ext cx="3810000" cy="3442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class=“stream”&gt;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3200401"/>
            <a:ext cx="3657600" cy="16763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class=“tweet”&gt;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4953000"/>
            <a:ext cx="3657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class=“tweet”&gt;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…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3587968"/>
            <a:ext cx="3505200" cy="3744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&lt;Span class=“Author”&gt;  Ben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0" y="4015606"/>
            <a:ext cx="3505200" cy="3744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&lt;Span class=“Time”&gt;    Now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0" y="4419600"/>
            <a:ext cx="3505200" cy="3744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&lt;Span class=“Content”&gt; Hi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28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Consolas" pitchFamily="49" charset="0"/>
                <a:cs typeface="Consolas" pitchFamily="49" charset="0"/>
              </a:rPr>
              <a:t>$(“</a:t>
            </a:r>
            <a:r>
              <a:rPr lang="en-US" sz="3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.tweet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 span”).next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().html()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153400" cy="495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&lt;Body&gt;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375337"/>
            <a:ext cx="6324600" cy="396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class=“main-content”&gt;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9852" y="2819400"/>
            <a:ext cx="2209800" cy="3442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class=“sidebar”&gt;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905000"/>
            <a:ext cx="7851228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class=“header-bar”&gt;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524000"/>
            <a:ext cx="8153400" cy="49530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57600" y="2819399"/>
            <a:ext cx="3810000" cy="3442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class=“stream”&gt;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3200401"/>
            <a:ext cx="3657600" cy="1676399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lumMod val="78000"/>
                </a:schemeClr>
              </a:gs>
              <a:gs pos="35000">
                <a:schemeClr val="accent1">
                  <a:tint val="37000"/>
                  <a:satMod val="300000"/>
                  <a:lumMod val="96000"/>
                </a:schemeClr>
              </a:gs>
              <a:gs pos="100000">
                <a:schemeClr val="accent1">
                  <a:tint val="15000"/>
                  <a:satMod val="350000"/>
                  <a:lumMod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class=“tweet”&gt;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4953000"/>
            <a:ext cx="3657600" cy="685800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lumMod val="78000"/>
                </a:schemeClr>
              </a:gs>
              <a:gs pos="35000">
                <a:schemeClr val="accent1">
                  <a:tint val="37000"/>
                  <a:satMod val="300000"/>
                  <a:lumMod val="96000"/>
                </a:schemeClr>
              </a:gs>
              <a:gs pos="100000">
                <a:schemeClr val="accent1">
                  <a:tint val="15000"/>
                  <a:satMod val="350000"/>
                  <a:lumMod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class=“tweet”&gt;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…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3587968"/>
            <a:ext cx="3505200" cy="3744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&lt;Span class=“Author”&gt;  Ben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0" y="4015606"/>
            <a:ext cx="3505200" cy="3744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&lt;Span class=“Time”&gt;    Now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0" y="4419600"/>
            <a:ext cx="3505200" cy="37443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&lt;Span class=“Content”&gt; Hi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$(“.tweet span”)</a:t>
            </a:r>
            <a:r>
              <a:rPr lang="en-US" sz="3600" dirty="0">
                <a:latin typeface="Consolas" pitchFamily="49" charset="0"/>
                <a:cs typeface="Consolas" pitchFamily="49" charset="0"/>
              </a:rPr>
              <a:t>.next</a:t>
            </a:r>
            <a:r>
              <a:rPr lang="en-US" sz="3600" dirty="0" smtClean="0">
                <a:latin typeface="Consolas" pitchFamily="49" charset="0"/>
                <a:cs typeface="Consolas" pitchFamily="49" charset="0"/>
              </a:rPr>
              <a:t>().html()</a:t>
            </a:r>
            <a:endParaRPr lang="en-US" sz="36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7200" y="1524000"/>
            <a:ext cx="8153400" cy="4953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&lt;Body&gt;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9200" y="2375337"/>
            <a:ext cx="6324600" cy="39624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class=“main-content”&gt;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309852" y="2819400"/>
            <a:ext cx="2209800" cy="3442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class=“sidebar”&gt;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09600" y="1905000"/>
            <a:ext cx="7851228" cy="3810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class=“header-bar”&gt;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57200" y="1524000"/>
            <a:ext cx="8153400" cy="4953000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2819399"/>
            <a:ext cx="3810000" cy="344213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class=“stream”&gt;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33800" y="3200401"/>
            <a:ext cx="3657600" cy="16763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class=“tweet”&gt;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33800" y="4953000"/>
            <a:ext cx="3657600" cy="6858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</a:t>
            </a:r>
            <a:r>
              <a:rPr lang="en-US" dirty="0" err="1" smtClean="0">
                <a:latin typeface="Consolas" pitchFamily="49" charset="0"/>
                <a:cs typeface="Consolas" pitchFamily="49" charset="0"/>
              </a:rPr>
              <a:t>Div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class=“tweet”&gt;</a:t>
            </a:r>
          </a:p>
          <a:p>
            <a:r>
              <a:rPr lang="en-US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latin typeface="Consolas" pitchFamily="49" charset="0"/>
                <a:cs typeface="Consolas" pitchFamily="49" charset="0"/>
              </a:rPr>
              <a:t>   …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3587968"/>
            <a:ext cx="3505200" cy="374432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lumMod val="78000"/>
                </a:schemeClr>
              </a:gs>
              <a:gs pos="35000">
                <a:schemeClr val="accent1">
                  <a:tint val="37000"/>
                  <a:satMod val="300000"/>
                  <a:lumMod val="96000"/>
                </a:schemeClr>
              </a:gs>
              <a:gs pos="100000">
                <a:schemeClr val="accent1">
                  <a:tint val="15000"/>
                  <a:satMod val="350000"/>
                  <a:lumMod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&lt;Span class=“Author”&gt;  Ben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810000" y="4015606"/>
            <a:ext cx="3505200" cy="374432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lumMod val="78000"/>
                </a:schemeClr>
              </a:gs>
              <a:gs pos="35000">
                <a:schemeClr val="accent1">
                  <a:tint val="37000"/>
                  <a:satMod val="300000"/>
                  <a:lumMod val="96000"/>
                </a:schemeClr>
              </a:gs>
              <a:gs pos="100000">
                <a:schemeClr val="accent1">
                  <a:tint val="15000"/>
                  <a:satMod val="350000"/>
                  <a:lumMod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&lt;Span class=“Time”&gt;    Now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810000" y="4419600"/>
            <a:ext cx="3505200" cy="374432"/>
          </a:xfrm>
          <a:prstGeom prst="rect">
            <a:avLst/>
          </a:prstGeom>
          <a:gradFill>
            <a:gsLst>
              <a:gs pos="0">
                <a:schemeClr val="accent1">
                  <a:tint val="50000"/>
                  <a:satMod val="300000"/>
                  <a:lumMod val="78000"/>
                </a:schemeClr>
              </a:gs>
              <a:gs pos="35000">
                <a:schemeClr val="accent1">
                  <a:tint val="37000"/>
                  <a:satMod val="300000"/>
                  <a:lumMod val="96000"/>
                </a:schemeClr>
              </a:gs>
              <a:gs pos="100000">
                <a:schemeClr val="accent1">
                  <a:tint val="15000"/>
                  <a:satMod val="350000"/>
                  <a:lumMod val="88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dirty="0" smtClean="0">
                <a:latin typeface="Consolas" pitchFamily="49" charset="0"/>
                <a:cs typeface="Consolas" pitchFamily="49" charset="0"/>
              </a:rPr>
              <a:t>&lt;Span class=“Content”&gt; Hi</a:t>
            </a:r>
            <a:endParaRPr lang="en-US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02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B3E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28197</TotalTime>
  <Words>1609</Words>
  <Application>Microsoft Office PowerPoint</Application>
  <PresentationFormat>On-screen Show (4:3)</PresentationFormat>
  <Paragraphs>295</Paragraphs>
  <Slides>30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Office Theme</vt:lpstr>
      <vt:lpstr>Libraries as Languages: Typechecking jQuery Programs</vt:lpstr>
      <vt:lpstr>Programming Web Pages in JavaScript</vt:lpstr>
      <vt:lpstr>Programming Web Pages in JavaScript</vt:lpstr>
      <vt:lpstr>Programming Web Pages  with Query Languages</vt:lpstr>
      <vt:lpstr>Programming with jQuery</vt:lpstr>
      <vt:lpstr>What does this jQuery code do?</vt:lpstr>
      <vt:lpstr>$(“.tweet span”).next().html()</vt:lpstr>
      <vt:lpstr>$(“.tweet span”).next().html()</vt:lpstr>
      <vt:lpstr>$(“.tweet span”).next().html()</vt:lpstr>
      <vt:lpstr>$(“.tweet span”).next().html()</vt:lpstr>
      <vt:lpstr>$(“.tweet span”).next().html()</vt:lpstr>
      <vt:lpstr>$(“.tweet span”).next().text()</vt:lpstr>
      <vt:lpstr>What’s going on here?</vt:lpstr>
      <vt:lpstr>How jQuery works</vt:lpstr>
      <vt:lpstr>So what can go wrong?</vt:lpstr>
      <vt:lpstr>How to catch these errors?</vt:lpstr>
      <vt:lpstr>Catching “standard type errors”</vt:lpstr>
      <vt:lpstr>Catching ambiguity errors</vt:lpstr>
      <vt:lpstr>Catching ambiguity errors</vt:lpstr>
      <vt:lpstr>Multiplicities</vt:lpstr>
      <vt:lpstr>Catching ambiguity errors</vt:lpstr>
      <vt:lpstr>Catching overshoot errors</vt:lpstr>
      <vt:lpstr>How to get structure information?</vt:lpstr>
      <vt:lpstr>One last piece: matching selectors</vt:lpstr>
      <vt:lpstr>Matching selectors against  local structure</vt:lpstr>
      <vt:lpstr>Full recipe:</vt:lpstr>
      <vt:lpstr>Evaluation</vt:lpstr>
      <vt:lpstr>Evaluation: Typical example</vt:lpstr>
      <vt:lpstr>Subtleties</vt:lpstr>
      <vt:lpstr>Try it out!</vt:lpstr>
    </vt:vector>
  </TitlesOfParts>
  <Company>Brown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JavaScript to the Browser</dc:title>
  <dc:creator>Shriram Krishnamurthi</dc:creator>
  <cp:lastModifiedBy>Ben</cp:lastModifiedBy>
  <cp:revision>318</cp:revision>
  <dcterms:created xsi:type="dcterms:W3CDTF">2012-05-12T16:09:13Z</dcterms:created>
  <dcterms:modified xsi:type="dcterms:W3CDTF">2013-07-03T06:22:05Z</dcterms:modified>
</cp:coreProperties>
</file>