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405" r:id="rId2"/>
    <p:sldId id="437" r:id="rId3"/>
    <p:sldId id="382" r:id="rId4"/>
    <p:sldId id="383" r:id="rId5"/>
    <p:sldId id="384" r:id="rId6"/>
    <p:sldId id="385" r:id="rId7"/>
    <p:sldId id="386" r:id="rId8"/>
    <p:sldId id="387" r:id="rId9"/>
    <p:sldId id="388" r:id="rId10"/>
    <p:sldId id="389" r:id="rId11"/>
    <p:sldId id="390" r:id="rId12"/>
    <p:sldId id="391" r:id="rId13"/>
    <p:sldId id="392" r:id="rId14"/>
    <p:sldId id="393" r:id="rId15"/>
    <p:sldId id="394" r:id="rId16"/>
    <p:sldId id="396" r:id="rId17"/>
    <p:sldId id="397" r:id="rId18"/>
    <p:sldId id="398" r:id="rId19"/>
    <p:sldId id="438" r:id="rId20"/>
    <p:sldId id="399" r:id="rId21"/>
    <p:sldId id="439" r:id="rId22"/>
    <p:sldId id="440" r:id="rId23"/>
    <p:sldId id="441"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3BAC54C-CBE4-4744-88AD-025C8F18FFE2}">
          <p14:sldIdLst>
            <p14:sldId id="405"/>
            <p14:sldId id="437"/>
            <p14:sldId id="382"/>
            <p14:sldId id="383"/>
            <p14:sldId id="384"/>
            <p14:sldId id="385"/>
            <p14:sldId id="386"/>
            <p14:sldId id="387"/>
            <p14:sldId id="388"/>
            <p14:sldId id="389"/>
            <p14:sldId id="390"/>
            <p14:sldId id="391"/>
            <p14:sldId id="392"/>
            <p14:sldId id="393"/>
            <p14:sldId id="394"/>
            <p14:sldId id="396"/>
            <p14:sldId id="397"/>
            <p14:sldId id="398"/>
            <p14:sldId id="438"/>
            <p14:sldId id="399"/>
            <p14:sldId id="439"/>
            <p14:sldId id="440"/>
            <p14:sldId id="44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34555" autoAdjust="0"/>
    <p:restoredTop sz="78559" autoAdjust="0"/>
  </p:normalViewPr>
  <p:slideViewPr>
    <p:cSldViewPr>
      <p:cViewPr varScale="1">
        <p:scale>
          <a:sx n="123" d="100"/>
          <a:sy n="123" d="100"/>
        </p:scale>
        <p:origin x="-1272" y="-90"/>
      </p:cViewPr>
      <p:guideLst>
        <p:guide orient="horz" pos="2160"/>
        <p:guide pos="2880"/>
      </p:guideLst>
    </p:cSldViewPr>
  </p:slideViewPr>
  <p:outlineViewPr>
    <p:cViewPr>
      <p:scale>
        <a:sx n="33" d="100"/>
        <a:sy n="33" d="100"/>
      </p:scale>
      <p:origin x="0" y="17592"/>
    </p:cViewPr>
  </p:outlineViewPr>
  <p:notesTextViewPr>
    <p:cViewPr>
      <p:scale>
        <a:sx n="100" d="100"/>
        <a:sy n="100" d="100"/>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A30DB6-99F6-441F-B0B5-3DAD3B8D06DA}" type="datetimeFigureOut">
              <a:rPr lang="en-US" smtClean="0"/>
              <a:pPr/>
              <a:t>9/8/2013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6F3557-E839-4790-BB73-5110382074E6}" type="slidenum">
              <a:rPr lang="en-US" smtClean="0"/>
              <a:pPr/>
              <a:t>‹#›</a:t>
            </a:fld>
            <a:endParaRPr lang="en-US"/>
          </a:p>
        </p:txBody>
      </p:sp>
    </p:spTree>
    <p:extLst>
      <p:ext uri="{BB962C8B-B14F-4D97-AF65-F5344CB8AC3E}">
        <p14:creationId xmlns:p14="http://schemas.microsoft.com/office/powerpoint/2010/main" val="2982804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might</a:t>
            </a:r>
            <a:r>
              <a:rPr lang="en-US" baseline="0" dirty="0" smtClean="0"/>
              <a:t> browser extensions do?  Well, here’s one example, where an extension adds a thumbnail preview of background tabs to your browser.  It even adds a mini-navigation bar, too.  In general, extensions can do just about anything your browser can already do (talk to the network, download/upload files, cookies, </a:t>
            </a:r>
            <a:r>
              <a:rPr lang="en-US" baseline="0" dirty="0" err="1" smtClean="0"/>
              <a:t>etc</a:t>
            </a:r>
            <a:r>
              <a:rPr lang="en-US" baseline="0" dirty="0" smtClean="0"/>
              <a:t>), and for the most part, extensions are benign and helpful.”</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3</a:t>
            </a:fld>
            <a:endParaRPr lang="en-US"/>
          </a:p>
        </p:txBody>
      </p:sp>
    </p:spTree>
    <p:extLst>
      <p:ext uri="{BB962C8B-B14F-4D97-AF65-F5344CB8AC3E}">
        <p14:creationId xmlns:p14="http://schemas.microsoft.com/office/powerpoint/2010/main" val="17865332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one more challenge we have to address.  Sometimes, the Unsafe functions aren’t called directly, but they escape to an uncontrolled context.  Let’s look again at the </a:t>
            </a:r>
            <a:r>
              <a:rPr lang="en-US" dirty="0" err="1" smtClean="0"/>
              <a:t>commandrun</a:t>
            </a:r>
            <a:r>
              <a:rPr lang="en-US" baseline="0" dirty="0" smtClean="0"/>
              <a:t> extension.  Here, there’s a handler object that has two methods: a predicate checking if a given command is allowed, and a run command method.  Oddly, these methods are never called from within the extension.  Instead, this handler object is injected into web content!  WE have three opportunities to catch this escape.  First, we note that the </a:t>
            </a:r>
            <a:r>
              <a:rPr lang="en-US" baseline="0" dirty="0" err="1" smtClean="0"/>
              <a:t>defaultView</a:t>
            </a:r>
            <a:r>
              <a:rPr lang="en-US" baseline="0" dirty="0" smtClean="0"/>
              <a:t> field leads to potentially unsafe values, so that in itself is risky.  Second, the “</a:t>
            </a:r>
            <a:r>
              <a:rPr lang="en-US" baseline="0" dirty="0" err="1" smtClean="0"/>
              <a:t>wrappedJSObject</a:t>
            </a:r>
            <a:r>
              <a:rPr lang="en-US" baseline="0" dirty="0" smtClean="0"/>
              <a:t>” field is the escape hatch from Firefox’s built-in protections, giving the extension unmediated access to the actual web content object.  Very risky!  And finally, the assignment on the last line fails too, because the </a:t>
            </a:r>
            <a:r>
              <a:rPr lang="en-US" baseline="0" dirty="0" err="1" smtClean="0"/>
              <a:t>CommandRunHandler</a:t>
            </a:r>
            <a:r>
              <a:rPr lang="en-US" baseline="0" dirty="0" smtClean="0"/>
              <a:t> object is not a safe Ext-typed thing, because it has an Unsafe run() method.  In order for any of this code to </a:t>
            </a:r>
            <a:r>
              <a:rPr lang="en-US" baseline="0" dirty="0" err="1" smtClean="0"/>
              <a:t>typecheck</a:t>
            </a:r>
            <a:r>
              <a:rPr lang="en-US" baseline="0" dirty="0" smtClean="0"/>
              <a:t>, we’d require several cheat statements…functions can’t escape without notice </a:t>
            </a:r>
            <a:r>
              <a:rPr lang="en-US" baseline="0" dirty="0" smtClean="0">
                <a:sym typeface="Wingdings" pitchFamily="2" charset="2"/>
              </a:rPr>
              <a:t>”</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16</a:t>
            </a:fld>
            <a:endParaRPr lang="en-US"/>
          </a:p>
        </p:txBody>
      </p:sp>
    </p:spTree>
    <p:extLst>
      <p:ext uri="{BB962C8B-B14F-4D97-AF65-F5344CB8AC3E}">
        <p14:creationId xmlns:p14="http://schemas.microsoft.com/office/powerpoint/2010/main" val="846245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NOT A SLIDE – it’s just stats you can pull apart into</a:t>
            </a:r>
            <a:r>
              <a:rPr lang="en-US" baseline="0" dirty="0" smtClean="0"/>
              <a:t> slides as you see fit.  For the cheats to </a:t>
            </a:r>
            <a:r>
              <a:rPr lang="en-US" baseline="0" dirty="0" err="1" smtClean="0"/>
              <a:t>Bool</a:t>
            </a:r>
            <a:r>
              <a:rPr lang="en-US" baseline="0" dirty="0" smtClean="0"/>
              <a:t> or </a:t>
            </a:r>
            <a:r>
              <a:rPr lang="en-US" baseline="0" dirty="0" err="1" smtClean="0"/>
              <a:t>Str</a:t>
            </a:r>
            <a:r>
              <a:rPr lang="en-US" baseline="0" dirty="0" smtClean="0"/>
              <a:t>, it was a pain to change the default in our </a:t>
            </a:r>
            <a:r>
              <a:rPr lang="en-US" baseline="0" dirty="0" err="1" smtClean="0"/>
              <a:t>typechecker</a:t>
            </a:r>
            <a:r>
              <a:rPr lang="en-US" baseline="0" dirty="0" smtClean="0"/>
              <a:t> (you can’t change the rule that says true has type True, or else if-splitting won’t work; similarly for strings).  A production system could easily be engineered to fix this.</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18</a:t>
            </a:fld>
            <a:endParaRPr lang="en-US"/>
          </a:p>
        </p:txBody>
      </p:sp>
    </p:spTree>
    <p:extLst>
      <p:ext uri="{BB962C8B-B14F-4D97-AF65-F5344CB8AC3E}">
        <p14:creationId xmlns:p14="http://schemas.microsoft.com/office/powerpoint/2010/main" val="1803614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browsers have other features besides extensibility, that</a:t>
            </a:r>
            <a:r>
              <a:rPr lang="en-US" baseline="0" dirty="0" smtClean="0"/>
              <a:t> may not obviously work right when extensions are present. For instance, b</a:t>
            </a:r>
            <a:r>
              <a:rPr lang="en-US" dirty="0" smtClean="0"/>
              <a:t>rowsers</a:t>
            </a:r>
            <a:r>
              <a:rPr lang="en-US" baseline="0" dirty="0" smtClean="0"/>
              <a:t> also implement a so-called ‘private browsing mode’, or ‘incognito mode’.  Browsers inform you that PBM will leave behind no history, cookies, or temp files.  And browser vendors have spent huge development effort engineering PBM to be correct and robust.  And *you* installed an extension!  That same thumbnail extension that seemed so benign before is now taking screenshots of your private session, and possibly of private details, too.  It isn’t *malicious*, it just wasn’t written with PBM in mind.”</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4</a:t>
            </a:fld>
            <a:endParaRPr lang="en-US"/>
          </a:p>
        </p:txBody>
      </p:sp>
    </p:spTree>
    <p:extLst>
      <p:ext uri="{BB962C8B-B14F-4D97-AF65-F5344CB8AC3E}">
        <p14:creationId xmlns:p14="http://schemas.microsoft.com/office/powerpoint/2010/main" val="928813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commandrun</a:t>
            </a:r>
            <a:r>
              <a:rPr lang="en-US" dirty="0" smtClean="0"/>
              <a:t> extension is a small (~100LOC)</a:t>
            </a:r>
            <a:r>
              <a:rPr lang="en-US" baseline="0" dirty="0" smtClean="0"/>
              <a:t> </a:t>
            </a:r>
            <a:r>
              <a:rPr lang="en-US" dirty="0" smtClean="0"/>
              <a:t>developers’ tool,</a:t>
            </a:r>
            <a:r>
              <a:rPr lang="en-US" baseline="0" dirty="0" smtClean="0"/>
              <a:t> that lets you spawn processes from within your browser.  Powerful, right?  Not only that, but it exposes this functionality to arbitrary web content!  This seems like a dangerous-enough extension even in normal mode, but surely it’s too powerful for PBM?  Yet it has been preliminarily reviewed by Mozilla, meaning the reviewers think there are no security problems here!  We’ll come back to the many issues of this extension later, but the point remains: manual review of extensions is hard and error-prone.”</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7</a:t>
            </a:fld>
            <a:endParaRPr lang="en-US"/>
          </a:p>
        </p:txBody>
      </p:sp>
    </p:spTree>
    <p:extLst>
      <p:ext uri="{BB962C8B-B14F-4D97-AF65-F5344CB8AC3E}">
        <p14:creationId xmlns:p14="http://schemas.microsoft.com/office/powerpoint/2010/main" val="1897805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do we do?  We automate a large portion</a:t>
            </a:r>
            <a:r>
              <a:rPr lang="en-US" baseline="0" dirty="0" smtClean="0"/>
              <a:t> of the problem, by transforming it into a </a:t>
            </a:r>
            <a:r>
              <a:rPr lang="en-US" baseline="0" dirty="0" err="1" smtClean="0"/>
              <a:t>typechecking</a:t>
            </a:r>
            <a:r>
              <a:rPr lang="en-US" baseline="0" dirty="0" smtClean="0"/>
              <a:t> problem.  And we know how to </a:t>
            </a:r>
            <a:r>
              <a:rPr lang="en-US" baseline="0" dirty="0" err="1" smtClean="0"/>
              <a:t>typecheck</a:t>
            </a:r>
            <a:r>
              <a:rPr lang="en-US" baseline="0" dirty="0" smtClean="0"/>
              <a:t>.  Here’s the two key types in our system, Ext…and Unsafe.  Unsafe means it *might* be used to break the PBM guarantee; remember, all these APIs are dual-purpose and could be used to write innocuous data too”</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9</a:t>
            </a:fld>
            <a:endParaRPr lang="en-US"/>
          </a:p>
        </p:txBody>
      </p:sp>
    </p:spTree>
    <p:extLst>
      <p:ext uri="{BB962C8B-B14F-4D97-AF65-F5344CB8AC3E}">
        <p14:creationId xmlns:p14="http://schemas.microsoft.com/office/powerpoint/2010/main" val="688821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that were all we did, then extensions could never use Unsafe APIs, even in</a:t>
            </a:r>
            <a:r>
              <a:rPr lang="en-US" baseline="0" dirty="0" smtClean="0"/>
              <a:t> non-PBM.  But let’s look at the following simplistic example.  Suppose an extension had a ‘save settings’ function that ran every so often.  It does two things: open the settings file, and write to it.  This isn’t safe in PBM, because it’s persisting (possibly-sensitive) data to disk.  But if we add a check for private browsing mode, then the write becomes dead code, so we shouldn’t flag it as an error.”</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10</a:t>
            </a:fld>
            <a:endParaRPr lang="en-US"/>
          </a:p>
        </p:txBody>
      </p:sp>
    </p:spTree>
    <p:extLst>
      <p:ext uri="{BB962C8B-B14F-4D97-AF65-F5344CB8AC3E}">
        <p14:creationId xmlns:p14="http://schemas.microsoft.com/office/powerpoint/2010/main" val="2520638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how do we distinguish</a:t>
            </a:r>
            <a:r>
              <a:rPr lang="en-US" baseline="0" dirty="0" smtClean="0"/>
              <a:t> safe calls to unsafe functions from unsafe calls to unsafe functions?  Well, only in PBM do we need to avoid Unsafe calls.  And fortunately we have a flag telling us whether we’re in PBM or not.  In PBM that flag is always true, and outside PBM, we don’t even need to check.”</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11</a:t>
            </a:fld>
            <a:endParaRPr lang="en-US"/>
          </a:p>
        </p:txBody>
      </p:sp>
    </p:spTree>
    <p:extLst>
      <p:ext uri="{BB962C8B-B14F-4D97-AF65-F5344CB8AC3E}">
        <p14:creationId xmlns:p14="http://schemas.microsoft.com/office/powerpoint/2010/main" val="425763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start getting technical.  We choose a type system that is more refined</a:t>
            </a:r>
            <a:r>
              <a:rPr lang="en-US" baseline="0" dirty="0" smtClean="0"/>
              <a:t> that you might expect.  In particular, True and False are primitives, and </a:t>
            </a:r>
            <a:r>
              <a:rPr lang="en-US" baseline="0" dirty="0" err="1" smtClean="0"/>
              <a:t>Bool</a:t>
            </a:r>
            <a:r>
              <a:rPr lang="en-US" baseline="0" dirty="0" smtClean="0"/>
              <a:t> is a compound type.  And we can use those True and False types in our typing rules, to ignore dead code.  (If we don’t know for sure, then the normal if-rule ensures we check both branches.”</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12</a:t>
            </a:fld>
            <a:endParaRPr lang="en-US"/>
          </a:p>
        </p:txBody>
      </p:sp>
    </p:spTree>
    <p:extLst>
      <p:ext uri="{BB962C8B-B14F-4D97-AF65-F5344CB8AC3E}">
        <p14:creationId xmlns:p14="http://schemas.microsoft.com/office/powerpoint/2010/main" val="36503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at one real example, where the developer was keenly aware</a:t>
            </a:r>
            <a:r>
              <a:rPr lang="en-US" baseline="0" dirty="0" smtClean="0"/>
              <a:t> of PBM, and tried to make his code more robust.  He refactored the check for PBM into a helper function, and made sure to call that helper everywhere necessary.  Let’s see how our typing rules handle it.  This code is intended to work in old versions of Firefox, that predate PBM, so the private browsing service may not yet exist.  If it doesn’t, the helper returns false (there’s no PBM to be in), otherwise it returns whether private browsing is enabled.  So this helper function has type () -&gt; </a:t>
            </a:r>
            <a:r>
              <a:rPr lang="en-US" baseline="0" dirty="0" err="1" smtClean="0"/>
              <a:t>Bool</a:t>
            </a:r>
            <a:r>
              <a:rPr lang="en-US" baseline="0" dirty="0" smtClean="0"/>
              <a:t>.  But then our typing rules say that the call to </a:t>
            </a:r>
            <a:r>
              <a:rPr lang="en-US" baseline="0" dirty="0" err="1" smtClean="0"/>
              <a:t>writeToPref</a:t>
            </a:r>
            <a:r>
              <a:rPr lang="en-US" baseline="0" dirty="0" smtClean="0"/>
              <a:t> is reachable…and that’s bad.  If the developer had changed the default to *true*, then the helper would have type () -&gt; True, and our type system would see that the return statement is always taken, and the </a:t>
            </a:r>
            <a:r>
              <a:rPr lang="en-US" baseline="0" dirty="0" err="1" smtClean="0"/>
              <a:t>writeToPref</a:t>
            </a:r>
            <a:r>
              <a:rPr lang="en-US" baseline="0" dirty="0" smtClean="0"/>
              <a:t> call is dead code.”</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13</a:t>
            </a:fld>
            <a:endParaRPr lang="en-US"/>
          </a:p>
        </p:txBody>
      </p:sp>
    </p:spTree>
    <p:extLst>
      <p:ext uri="{BB962C8B-B14F-4D97-AF65-F5344CB8AC3E}">
        <p14:creationId xmlns:p14="http://schemas.microsoft.com/office/powerpoint/2010/main" val="154591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typical</a:t>
            </a:r>
            <a:r>
              <a:rPr lang="en-US" baseline="0" dirty="0" smtClean="0"/>
              <a:t> factory method invocation.  There’s an array of factory objects that can call </a:t>
            </a:r>
            <a:r>
              <a:rPr lang="en-US" baseline="0" dirty="0" err="1" smtClean="0"/>
              <a:t>createInstance</a:t>
            </a:r>
            <a:r>
              <a:rPr lang="en-US" baseline="0" dirty="0" smtClean="0"/>
              <a:t> to construct the corresponding object for some interface (named foo, here).  Let’s walk through the steps here…”</a:t>
            </a:r>
            <a:endParaRPr lang="en-US" dirty="0"/>
          </a:p>
        </p:txBody>
      </p:sp>
      <p:sp>
        <p:nvSpPr>
          <p:cNvPr id="4" name="Slide Number Placeholder 3"/>
          <p:cNvSpPr>
            <a:spLocks noGrp="1"/>
          </p:cNvSpPr>
          <p:nvPr>
            <p:ph type="sldNum" sz="quarter" idx="10"/>
          </p:nvPr>
        </p:nvSpPr>
        <p:spPr/>
        <p:txBody>
          <a:bodyPr/>
          <a:lstStyle/>
          <a:p>
            <a:fld id="{EB9E7A76-53C5-489C-96D5-20DD36DE0877}" type="slidenum">
              <a:rPr lang="en-US" smtClean="0"/>
              <a:pPr/>
              <a:t>15</a:t>
            </a:fld>
            <a:endParaRPr lang="en-US"/>
          </a:p>
        </p:txBody>
      </p:sp>
    </p:spTree>
    <p:extLst>
      <p:ext uri="{BB962C8B-B14F-4D97-AF65-F5344CB8AC3E}">
        <p14:creationId xmlns:p14="http://schemas.microsoft.com/office/powerpoint/2010/main" val="296911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rebuchet MS"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rebuchet MS"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3815201-649E-415B-AB27-C0A7121D4FF9}"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15201-649E-415B-AB27-C0A7121D4FF9}"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15201-649E-415B-AB27-C0A7121D4FF9}"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815201-649E-415B-AB27-C0A7121D4FF9}"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5240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t" anchorCtr="0">
            <a:normAutofit/>
          </a:bodyPr>
          <a:lstStyle>
            <a:lvl1pPr marL="0" indent="0">
              <a:buNone/>
              <a:defRPr sz="32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3815201-649E-415B-AB27-C0A7121D4FF9}" type="datetimeFigureOut">
              <a:rPr lang="en-US" smtClean="0"/>
              <a:pPr/>
              <a:t>9/8/2013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3815201-649E-415B-AB27-C0A7121D4FF9}"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3815201-649E-415B-AB27-C0A7121D4FF9}" type="datetimeFigureOut">
              <a:rPr lang="en-US" smtClean="0"/>
              <a:pPr/>
              <a:t>9/8/2013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815201-649E-415B-AB27-C0A7121D4FF9}" type="datetimeFigureOut">
              <a:rPr lang="en-US" smtClean="0"/>
              <a:pPr/>
              <a:t>9/8/2013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815201-649E-415B-AB27-C0A7121D4FF9}" type="datetimeFigureOut">
              <a:rPr lang="en-US" smtClean="0"/>
              <a:pPr/>
              <a:t>9/8/2013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15201-649E-415B-AB27-C0A7121D4FF9}"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815201-649E-415B-AB27-C0A7121D4FF9}" type="datetimeFigureOut">
              <a:rPr lang="en-US" smtClean="0"/>
              <a:pPr/>
              <a:t>9/8/2013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92E1F2-C7F5-43BD-BB30-FCD1833C594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815201-649E-415B-AB27-C0A7121D4FF9}" type="datetimeFigureOut">
              <a:rPr lang="en-US" smtClean="0"/>
              <a:pPr/>
              <a:t>9/8/2013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92E1F2-C7F5-43BD-BB30-FCD1833C594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microsoft.com/office/2007/relationships/hdphoto" Target="../media/hdphoto2.wdp"/><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Verifying Web Browser </a:t>
            </a:r>
            <a:r>
              <a:rPr lang="en-US" dirty="0" smtClean="0"/>
              <a:t>Extensions</a:t>
            </a:r>
            <a:r>
              <a:rPr lang="en-US" dirty="0"/>
              <a:t>’ </a:t>
            </a:r>
            <a:r>
              <a:rPr lang="en-US" dirty="0" smtClean="0"/>
              <a:t>Compliance with </a:t>
            </a:r>
            <a:r>
              <a:rPr lang="en-US" dirty="0"/>
              <a:t>Private-Browsing Mode</a:t>
            </a:r>
          </a:p>
        </p:txBody>
      </p:sp>
      <p:sp>
        <p:nvSpPr>
          <p:cNvPr id="5" name="Text Placeholder 4"/>
          <p:cNvSpPr>
            <a:spLocks noGrp="1"/>
          </p:cNvSpPr>
          <p:nvPr>
            <p:ph type="body" idx="1"/>
          </p:nvPr>
        </p:nvSpPr>
        <p:spPr>
          <a:xfrm>
            <a:off x="722313" y="3276600"/>
            <a:ext cx="7772400" cy="3352800"/>
          </a:xfrm>
        </p:spPr>
        <p:txBody>
          <a:bodyPr anchor="t" anchorCtr="0">
            <a:normAutofit/>
          </a:bodyPr>
          <a:lstStyle/>
          <a:p>
            <a:r>
              <a:rPr lang="en-US" sz="2800" b="1" dirty="0" smtClean="0"/>
              <a:t>Benjamin Lerner</a:t>
            </a:r>
            <a:r>
              <a:rPr lang="en-US" sz="2800" dirty="0" smtClean="0"/>
              <a:t>, Neal Poole,</a:t>
            </a:r>
          </a:p>
          <a:p>
            <a:r>
              <a:rPr lang="en-US" sz="2800" dirty="0" smtClean="0"/>
              <a:t>Liam </a:t>
            </a:r>
            <a:r>
              <a:rPr lang="en-US" sz="2800" dirty="0" err="1" smtClean="0"/>
              <a:t>Elberty</a:t>
            </a:r>
            <a:r>
              <a:rPr lang="en-US" sz="2800" dirty="0" smtClean="0"/>
              <a:t>, </a:t>
            </a:r>
            <a:r>
              <a:rPr lang="en-US" sz="2800" dirty="0" err="1" smtClean="0"/>
              <a:t>Shriram</a:t>
            </a:r>
            <a:r>
              <a:rPr lang="en-US" sz="2800" dirty="0" smtClean="0"/>
              <a:t> </a:t>
            </a:r>
            <a:r>
              <a:rPr lang="en-US" sz="2800" dirty="0" err="1" smtClean="0"/>
              <a:t>Krishnamurthi</a:t>
            </a:r>
            <a:endParaRPr lang="en-US" sz="2800" dirty="0" smtClean="0"/>
          </a:p>
          <a:p>
            <a:endParaRPr lang="en-US" sz="2800" dirty="0"/>
          </a:p>
          <a:p>
            <a:r>
              <a:rPr lang="en-US" sz="2800" dirty="0" smtClean="0"/>
              <a:t>Brown University</a:t>
            </a:r>
          </a:p>
          <a:p>
            <a:endParaRPr lang="en-US" sz="2800" dirty="0"/>
          </a:p>
          <a:p>
            <a:r>
              <a:rPr lang="en-US" sz="2800" dirty="0" smtClean="0"/>
              <a:t>ESORICS 2013</a:t>
            </a:r>
            <a:endParaRPr lang="en-US" sz="2800" dirty="0"/>
          </a:p>
        </p:txBody>
      </p:sp>
      <p:pic>
        <p:nvPicPr>
          <p:cNvPr id="8" name="Picture 2" descr="http://cs.brown.edu/~joe/public/logos/brownpl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03105" y="4278086"/>
            <a:ext cx="1540894" cy="25635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1872048" y="3658463"/>
            <a:ext cx="3842951" cy="380137"/>
          </a:xfrm>
          <a:prstGeom prst="roundRect">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Our approach, in one slide</a:t>
            </a:r>
            <a:endParaRPr lang="en-US" dirty="0"/>
          </a:p>
        </p:txBody>
      </p:sp>
      <p:sp>
        <p:nvSpPr>
          <p:cNvPr id="6" name="Rounded Rectangle 5"/>
          <p:cNvSpPr/>
          <p:nvPr/>
        </p:nvSpPr>
        <p:spPr>
          <a:xfrm>
            <a:off x="3191132" y="3132438"/>
            <a:ext cx="2180968" cy="304800"/>
          </a:xfrm>
          <a:prstGeom prst="roundRect">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7" name="Rounded Rectangle 6"/>
          <p:cNvSpPr/>
          <p:nvPr/>
        </p:nvSpPr>
        <p:spPr>
          <a:xfrm>
            <a:off x="2024447" y="3696563"/>
            <a:ext cx="3569043" cy="304800"/>
          </a:xfrm>
          <a:prstGeom prst="roundRect">
            <a:avLst/>
          </a:prstGeom>
          <a:gradFill flip="none" rotWithShape="1">
            <a:gsLst>
              <a:gs pos="0">
                <a:schemeClr val="accent6">
                  <a:lumMod val="60000"/>
                  <a:lumOff val="40000"/>
                </a:schemeClr>
              </a:gs>
              <a:gs pos="100000">
                <a:schemeClr val="accent2">
                  <a:tint val="28000"/>
                  <a:satMod val="160000"/>
                </a:schemeClr>
              </a:gs>
            </a:gsLst>
            <a:lin ang="4800000" scaled="0"/>
            <a:tileRect/>
          </a:gradFill>
          <a:ln w="22225">
            <a:solidFill>
              <a:schemeClr val="tx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8" name="Rectangular Callout 7"/>
          <p:cNvSpPr/>
          <p:nvPr/>
        </p:nvSpPr>
        <p:spPr>
          <a:xfrm>
            <a:off x="6096000" y="2218038"/>
            <a:ext cx="2743200" cy="1219200"/>
          </a:xfrm>
          <a:prstGeom prst="wedgeRectCallout">
            <a:avLst>
              <a:gd name="adj1" fmla="val -72131"/>
              <a:gd name="adj2" fmla="val 34797"/>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a:solidFill>
                  <a:schemeClr val="dk1"/>
                </a:solidFill>
                <a:latin typeface="Calibri" pitchFamily="34" charset="0"/>
              </a:rPr>
              <a:t>Has type </a:t>
            </a:r>
            <a:r>
              <a:rPr lang="en-US" dirty="0" smtClean="0">
                <a:solidFill>
                  <a:schemeClr val="dk1"/>
                </a:solidFill>
                <a:latin typeface="Consolas" pitchFamily="49" charset="0"/>
                <a:cs typeface="Consolas" pitchFamily="49" charset="0"/>
              </a:rPr>
              <a:t>File = {</a:t>
            </a:r>
          </a:p>
          <a:p>
            <a:r>
              <a:rPr lang="en-US" dirty="0">
                <a:latin typeface="Consolas" pitchFamily="49" charset="0"/>
                <a:cs typeface="Consolas" pitchFamily="49" charset="0"/>
              </a:rPr>
              <a:t> </a:t>
            </a:r>
            <a:r>
              <a:rPr lang="en-US" dirty="0" smtClean="0">
                <a:latin typeface="Consolas" pitchFamily="49" charset="0"/>
                <a:cs typeface="Consolas" pitchFamily="49" charset="0"/>
              </a:rPr>
              <a:t> read : </a:t>
            </a:r>
            <a:r>
              <a:rPr lang="en-US" dirty="0" err="1" smtClean="0">
                <a:latin typeface="Consolas" pitchFamily="49" charset="0"/>
                <a:cs typeface="Consolas" pitchFamily="49" charset="0"/>
              </a:rPr>
              <a:t>Num</a:t>
            </a:r>
            <a:r>
              <a:rPr lang="en-US" dirty="0" smtClean="0">
                <a:latin typeface="Consolas" pitchFamily="49" charset="0"/>
                <a:cs typeface="Consolas" pitchFamily="49" charset="0"/>
              </a:rPr>
              <a:t> </a:t>
            </a:r>
            <a:r>
              <a:rPr lang="en-US" dirty="0" smtClean="0">
                <a:latin typeface="Consolas" pitchFamily="49" charset="0"/>
                <a:cs typeface="Consolas" pitchFamily="49" charset="0"/>
                <a:sym typeface="Wingdings" pitchFamily="2" charset="2"/>
              </a:rPr>
              <a:t> </a:t>
            </a:r>
            <a:r>
              <a:rPr lang="en-US" dirty="0" err="1" smtClean="0">
                <a:latin typeface="Consolas" pitchFamily="49" charset="0"/>
                <a:cs typeface="Consolas" pitchFamily="49" charset="0"/>
                <a:sym typeface="Wingdings" pitchFamily="2" charset="2"/>
              </a:rPr>
              <a:t>Str</a:t>
            </a:r>
            <a:r>
              <a:rPr lang="en-US" dirty="0" smtClean="0">
                <a:latin typeface="Consolas" pitchFamily="49" charset="0"/>
                <a:cs typeface="Consolas" pitchFamily="49" charset="0"/>
                <a:sym typeface="Wingdings" pitchFamily="2" charset="2"/>
              </a:rPr>
              <a:t>,</a:t>
            </a:r>
          </a:p>
          <a:p>
            <a:r>
              <a:rPr lang="en-US" dirty="0">
                <a:solidFill>
                  <a:schemeClr val="dk1"/>
                </a:solidFill>
                <a:latin typeface="Consolas" pitchFamily="49" charset="0"/>
                <a:cs typeface="Consolas" pitchFamily="49" charset="0"/>
                <a:sym typeface="Wingdings" pitchFamily="2" charset="2"/>
              </a:rPr>
              <a:t> </a:t>
            </a:r>
            <a:r>
              <a:rPr lang="en-US" dirty="0" smtClean="0">
                <a:solidFill>
                  <a:schemeClr val="dk1"/>
                </a:solidFill>
                <a:latin typeface="Consolas" pitchFamily="49" charset="0"/>
                <a:cs typeface="Consolas" pitchFamily="49" charset="0"/>
                <a:sym typeface="Wingdings" pitchFamily="2" charset="2"/>
              </a:rPr>
              <a:t> write : </a:t>
            </a:r>
            <a:r>
              <a:rPr lang="en-US" sz="2000" dirty="0">
                <a:solidFill>
                  <a:schemeClr val="tx1"/>
                </a:solidFill>
                <a:latin typeface="Consolas" pitchFamily="49" charset="0"/>
                <a:cs typeface="Consolas" pitchFamily="49" charset="0"/>
                <a:sym typeface="Wingdings" pitchFamily="2" charset="2"/>
              </a:rPr>
              <a:t>Unsafe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solidFill>
                <a:schemeClr val="dk1"/>
              </a:solidFill>
              <a:latin typeface="Consolas" pitchFamily="49" charset="0"/>
              <a:cs typeface="Consolas" pitchFamily="49" charset="0"/>
            </a:endParaRPr>
          </a:p>
        </p:txBody>
      </p:sp>
      <p:sp>
        <p:nvSpPr>
          <p:cNvPr id="11" name="Rectangular Callout 10"/>
          <p:cNvSpPr/>
          <p:nvPr/>
        </p:nvSpPr>
        <p:spPr>
          <a:xfrm>
            <a:off x="6096000" y="3658463"/>
            <a:ext cx="2552700" cy="685800"/>
          </a:xfrm>
          <a:prstGeom prst="wedgeRectCallout">
            <a:avLst>
              <a:gd name="adj1" fmla="val -71082"/>
              <a:gd name="adj2" fmla="val -29135"/>
            </a:avLst>
          </a:prstGeom>
          <a:gradFill flip="none" rotWithShape="1">
            <a:gsLst>
              <a:gs pos="0">
                <a:schemeClr val="accent6">
                  <a:lumMod val="60000"/>
                  <a:lumOff val="40000"/>
                </a:schemeClr>
              </a:gs>
              <a:gs pos="100000">
                <a:schemeClr val="accent2">
                  <a:tint val="28000"/>
                  <a:satMod val="160000"/>
                </a:schemeClr>
              </a:gs>
            </a:gsLst>
            <a:lin ang="4800000" scaled="0"/>
            <a:tileRect/>
          </a:gradFill>
          <a:ln w="22225">
            <a:solidFill>
              <a:schemeClr val="tx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itchFamily="34" charset="0"/>
              </a:rPr>
              <a:t>ERROR: Cannot call</a:t>
            </a:r>
          </a:p>
          <a:p>
            <a:pPr algn="ctr"/>
            <a:r>
              <a:rPr lang="en-US" dirty="0" smtClean="0">
                <a:latin typeface="Consolas" pitchFamily="49" charset="0"/>
                <a:cs typeface="Consolas" pitchFamily="49" charset="0"/>
              </a:rPr>
              <a:t>Unsafe</a:t>
            </a:r>
            <a:r>
              <a:rPr lang="en-US" dirty="0" smtClean="0">
                <a:latin typeface="Calibri" pitchFamily="34" charset="0"/>
              </a:rPr>
              <a:t> function!</a:t>
            </a:r>
            <a:endParaRPr lang="en-US" dirty="0">
              <a:latin typeface="Calibri" pitchFamily="34" charset="0"/>
            </a:endParaRPr>
          </a:p>
        </p:txBody>
      </p:sp>
      <p:sp>
        <p:nvSpPr>
          <p:cNvPr id="12" name="Rounded Rectangle 11"/>
          <p:cNvSpPr/>
          <p:nvPr/>
        </p:nvSpPr>
        <p:spPr>
          <a:xfrm>
            <a:off x="2362200" y="3437237"/>
            <a:ext cx="2667000" cy="259325"/>
          </a:xfrm>
          <a:prstGeom prst="roundRect">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3" name="Rectangular Callout 12"/>
          <p:cNvSpPr/>
          <p:nvPr/>
        </p:nvSpPr>
        <p:spPr>
          <a:xfrm>
            <a:off x="228600" y="2209800"/>
            <a:ext cx="1643449" cy="609600"/>
          </a:xfrm>
          <a:prstGeom prst="wedgeRectCallout">
            <a:avLst>
              <a:gd name="adj1" fmla="val 79749"/>
              <a:gd name="adj2" fmla="val 151013"/>
            </a:avLst>
          </a:prstGeom>
          <a:gradFill>
            <a:gsLst>
              <a:gs pos="100000">
                <a:srgbClr val="DDEBCF"/>
              </a:gs>
              <a:gs pos="0">
                <a:srgbClr val="77E674"/>
              </a:gs>
            </a:gsLst>
            <a:lin ang="4800000" scaled="0"/>
          </a:gradFill>
          <a:ln w="25400">
            <a:solidFill>
              <a:srgbClr val="77E674"/>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dirty="0" smtClean="0">
                <a:solidFill>
                  <a:schemeClr val="dk1"/>
                </a:solidFill>
                <a:latin typeface="Calibri" pitchFamily="34" charset="0"/>
              </a:rPr>
              <a:t>Always true in PBM</a:t>
            </a:r>
            <a:endParaRPr lang="en-US" dirty="0">
              <a:solidFill>
                <a:schemeClr val="dk1"/>
              </a:solidFill>
              <a:latin typeface="Consolas" pitchFamily="49" charset="0"/>
              <a:cs typeface="Consolas" pitchFamily="49" charset="0"/>
            </a:endParaRPr>
          </a:p>
        </p:txBody>
      </p:sp>
      <p:sp>
        <p:nvSpPr>
          <p:cNvPr id="15" name="Rectangular Callout 14"/>
          <p:cNvSpPr/>
          <p:nvPr/>
        </p:nvSpPr>
        <p:spPr>
          <a:xfrm>
            <a:off x="3048000" y="4609600"/>
            <a:ext cx="3048000" cy="685800"/>
          </a:xfrm>
          <a:prstGeom prst="wedgeRectCallout">
            <a:avLst>
              <a:gd name="adj1" fmla="val -56040"/>
              <a:gd name="adj2" fmla="val -133640"/>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Calibri" pitchFamily="34" charset="0"/>
              </a:rPr>
              <a:t>This code is dead in private mode…so no violation!</a:t>
            </a:r>
            <a:endParaRPr lang="en-US" dirty="0">
              <a:latin typeface="Calibri" pitchFamily="34" charset="0"/>
            </a:endParaRPr>
          </a:p>
        </p:txBody>
      </p:sp>
      <p:sp>
        <p:nvSpPr>
          <p:cNvPr id="5" name="TextBox 4"/>
          <p:cNvSpPr txBox="1"/>
          <p:nvPr/>
        </p:nvSpPr>
        <p:spPr>
          <a:xfrm>
            <a:off x="1371600" y="2819400"/>
            <a:ext cx="4553465" cy="1754326"/>
          </a:xfrm>
          <a:prstGeom prst="rect">
            <a:avLst/>
          </a:prstGeom>
          <a:noFill/>
        </p:spPr>
        <p:txBody>
          <a:bodyPr wrap="square" rtlCol="0">
            <a:spAutoFit/>
          </a:bodyPr>
          <a:lstStyle/>
          <a:p>
            <a:r>
              <a:rPr lang="en-US" dirty="0" smtClean="0">
                <a:latin typeface="Consolas" pitchFamily="49" charset="0"/>
                <a:cs typeface="Consolas" pitchFamily="49" charset="0"/>
              </a:rPr>
              <a:t>function </a:t>
            </a:r>
            <a:r>
              <a:rPr lang="en-US" dirty="0" err="1" smtClean="0">
                <a:latin typeface="Consolas" pitchFamily="49" charset="0"/>
                <a:cs typeface="Consolas" pitchFamily="49" charset="0"/>
              </a:rPr>
              <a:t>autoSaveSettings</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var</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aFile</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getSettingsFile</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if (!</a:t>
            </a:r>
            <a:r>
              <a:rPr lang="en-US" dirty="0" err="1" smtClean="0">
                <a:latin typeface="Consolas" pitchFamily="49" charset="0"/>
                <a:cs typeface="Consolas" pitchFamily="49" charset="0"/>
              </a:rPr>
              <a:t>inPrivateBrowsingMode</a:t>
            </a:r>
            <a:r>
              <a:rPr lang="en-US" dirty="0" smtClean="0">
                <a:latin typeface="Consolas" pitchFamily="49" charset="0"/>
                <a:cs typeface="Consolas" pitchFamily="49" charset="0"/>
              </a:rPr>
              <a:t>) {</a:t>
            </a:r>
          </a:p>
          <a:p>
            <a:r>
              <a:rPr lang="en-US" dirty="0" smtClean="0">
                <a:latin typeface="Consolas" pitchFamily="49" charset="0"/>
                <a:cs typeface="Consolas" pitchFamily="49" charset="0"/>
              </a:rPr>
              <a:t>     </a:t>
            </a:r>
            <a:r>
              <a:rPr lang="en-US" dirty="0" err="1" smtClean="0">
                <a:latin typeface="Consolas" pitchFamily="49" charset="0"/>
                <a:cs typeface="Consolas" pitchFamily="49" charset="0"/>
              </a:rPr>
              <a:t>aFile.write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currentSettings</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endParaRPr lang="en-US" dirty="0">
              <a:latin typeface="Consolas" pitchFamily="49" charset="0"/>
              <a:cs typeface="Consolas" pitchFamily="49" charset="0"/>
            </a:endParaRP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6" name="Rounded Rectangle 15"/>
          <p:cNvSpPr/>
          <p:nvPr/>
        </p:nvSpPr>
        <p:spPr>
          <a:xfrm>
            <a:off x="1867926" y="3654341"/>
            <a:ext cx="3842951" cy="380137"/>
          </a:xfrm>
          <a:prstGeom prst="roundRect">
            <a:avLst/>
          </a:prstGeom>
          <a:gradFill flip="none" rotWithShape="1">
            <a:gsLst>
              <a:gs pos="0">
                <a:schemeClr val="accent5">
                  <a:lumMod val="60000"/>
                  <a:lumOff val="40000"/>
                </a:schemeClr>
              </a:gs>
              <a:gs pos="100000">
                <a:schemeClr val="accent2">
                  <a:tint val="28000"/>
                  <a:satMod val="160000"/>
                </a:schemeClr>
              </a:gs>
            </a:gsLst>
            <a:lin ang="4800000" scaled="0"/>
            <a:tileRect/>
          </a:gradFill>
          <a:ln w="22225">
            <a:solidFill>
              <a:schemeClr val="accent4">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Tree>
    <p:extLst>
      <p:ext uri="{BB962C8B-B14F-4D97-AF65-F5344CB8AC3E}">
        <p14:creationId xmlns:p14="http://schemas.microsoft.com/office/powerpoint/2010/main" val="2278587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250"/>
                                        <p:tgtEl>
                                          <p:spTgt spid="7"/>
                                        </p:tgtEl>
                                      </p:cBhvr>
                                    </p:animEffect>
                                    <p:set>
                                      <p:cBhvr>
                                        <p:cTn id="41" dur="1" fill="hold">
                                          <p:stCondLst>
                                            <p:cond delay="249"/>
                                          </p:stCondLst>
                                        </p:cTn>
                                        <p:tgtEl>
                                          <p:spTgt spid="7"/>
                                        </p:tgtEl>
                                        <p:attrNameLst>
                                          <p:attrName>style.visibility</p:attrName>
                                        </p:attrNameLst>
                                      </p:cBhvr>
                                      <p:to>
                                        <p:strVal val="hidden"/>
                                      </p:to>
                                    </p:set>
                                  </p:childTnLst>
                                </p:cTn>
                              </p:par>
                              <p:par>
                                <p:cTn id="42" presetID="10" presetClass="exit" presetSubtype="0" fill="hold" grpId="1" nodeType="withEffect">
                                  <p:stCondLst>
                                    <p:cond delay="0"/>
                                  </p:stCondLst>
                                  <p:childTnLst>
                                    <p:animEffect transition="out" filter="fade">
                                      <p:cBhvr>
                                        <p:cTn id="43" dur="250"/>
                                        <p:tgtEl>
                                          <p:spTgt spid="11"/>
                                        </p:tgtEl>
                                      </p:cBhvr>
                                    </p:animEffect>
                                    <p:set>
                                      <p:cBhvr>
                                        <p:cTn id="44" dur="1" fill="hold">
                                          <p:stCondLst>
                                            <p:cond delay="249"/>
                                          </p:stCondLst>
                                        </p:cTn>
                                        <p:tgtEl>
                                          <p:spTgt spid="11"/>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6" grpId="0" animBg="1"/>
      <p:bldP spid="7" grpId="0" animBg="1"/>
      <p:bldP spid="7" grpId="1" animBg="1"/>
      <p:bldP spid="8" grpId="0" animBg="1"/>
      <p:bldP spid="11" grpId="0" animBg="1"/>
      <p:bldP spid="11" grpId="1" animBg="1"/>
      <p:bldP spid="12" grpId="0" animBg="1"/>
      <p:bldP spid="13"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Staying Safe</a:t>
            </a:r>
            <a:endParaRPr lang="en-US" dirty="0"/>
          </a:p>
        </p:txBody>
      </p:sp>
      <p:sp>
        <p:nvSpPr>
          <p:cNvPr id="3" name="Content Placeholder 2"/>
          <p:cNvSpPr>
            <a:spLocks noGrp="1"/>
          </p:cNvSpPr>
          <p:nvPr>
            <p:ph idx="1"/>
          </p:nvPr>
        </p:nvSpPr>
        <p:spPr/>
        <p:txBody>
          <a:bodyPr>
            <a:normAutofit fontScale="92500"/>
          </a:bodyPr>
          <a:lstStyle/>
          <a:p>
            <a:r>
              <a:rPr lang="en-US" dirty="0" smtClean="0"/>
              <a:t>In PBM, must not use </a:t>
            </a:r>
            <a:r>
              <a:rPr lang="en-US" b="1" dirty="0">
                <a:latin typeface="Consolas" pitchFamily="49" charset="0"/>
                <a:cs typeface="Consolas" pitchFamily="49" charset="0"/>
              </a:rPr>
              <a:t>Unsafe</a:t>
            </a:r>
            <a:r>
              <a:rPr lang="en-US" dirty="0" smtClean="0"/>
              <a:t> functions</a:t>
            </a:r>
          </a:p>
          <a:p>
            <a:pPr lvl="1"/>
            <a:r>
              <a:rPr lang="en-US" sz="2400" b="1" dirty="0" err="1">
                <a:latin typeface="Consolas" pitchFamily="49" charset="0"/>
                <a:cs typeface="Consolas" pitchFamily="49" charset="0"/>
              </a:rPr>
              <a:t>inPrivateBrowsingMode</a:t>
            </a:r>
            <a:r>
              <a:rPr lang="en-US" dirty="0" smtClean="0"/>
              <a:t> is guaranteed to be </a:t>
            </a:r>
            <a:r>
              <a:rPr lang="en-US" sz="2400" b="1" dirty="0">
                <a:latin typeface="Consolas" pitchFamily="49" charset="0"/>
                <a:cs typeface="Consolas" pitchFamily="49" charset="0"/>
              </a:rPr>
              <a:t>True</a:t>
            </a:r>
          </a:p>
          <a:p>
            <a:pPr lvl="1"/>
            <a:r>
              <a:rPr lang="en-US" dirty="0" smtClean="0"/>
              <a:t>Must check to make sure such functions aren’t called</a:t>
            </a:r>
          </a:p>
          <a:p>
            <a:endParaRPr lang="en-US" dirty="0" smtClean="0"/>
          </a:p>
          <a:p>
            <a:r>
              <a:rPr lang="en-US" dirty="0" smtClean="0"/>
              <a:t>In normal mode, can use any functions at all</a:t>
            </a:r>
          </a:p>
          <a:p>
            <a:pPr lvl="1"/>
            <a:r>
              <a:rPr lang="en-US" sz="2400" b="1" dirty="0" err="1">
                <a:latin typeface="Consolas" pitchFamily="49" charset="0"/>
                <a:cs typeface="Consolas" pitchFamily="49" charset="0"/>
              </a:rPr>
              <a:t>inPrivateBrowsingMode</a:t>
            </a:r>
            <a:r>
              <a:rPr lang="en-US" dirty="0" smtClean="0"/>
              <a:t> is guaranteed to be </a:t>
            </a:r>
            <a:r>
              <a:rPr lang="en-US" sz="2400" b="1" dirty="0">
                <a:latin typeface="Consolas" pitchFamily="49" charset="0"/>
                <a:cs typeface="Consolas" pitchFamily="49" charset="0"/>
              </a:rPr>
              <a:t>False</a:t>
            </a:r>
          </a:p>
          <a:p>
            <a:pPr lvl="1"/>
            <a:r>
              <a:rPr lang="en-US" dirty="0" smtClean="0"/>
              <a:t>Nothing in particular to </a:t>
            </a:r>
            <a:r>
              <a:rPr lang="en-US" dirty="0" err="1" smtClean="0"/>
              <a:t>typecheck</a:t>
            </a:r>
            <a:endParaRPr lang="en-US" dirty="0"/>
          </a:p>
          <a:p>
            <a:pPr lvl="1"/>
            <a:r>
              <a:rPr lang="en-US" dirty="0" smtClean="0"/>
              <a:t>Might as well not bother!</a:t>
            </a:r>
            <a:endParaRPr lang="en-US" dirty="0"/>
          </a:p>
        </p:txBody>
      </p:sp>
    </p:spTree>
    <p:extLst>
      <p:ext uri="{BB962C8B-B14F-4D97-AF65-F5344CB8AC3E}">
        <p14:creationId xmlns:p14="http://schemas.microsoft.com/office/powerpoint/2010/main" val="30721055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Idea</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Represent </a:t>
            </a:r>
            <a:r>
              <a:rPr lang="en-US" b="1" dirty="0" smtClean="0">
                <a:latin typeface="Consolas" pitchFamily="49" charset="0"/>
                <a:cs typeface="Consolas" pitchFamily="49" charset="0"/>
              </a:rPr>
              <a:t>True</a:t>
            </a:r>
            <a:r>
              <a:rPr lang="en-US" dirty="0" smtClean="0"/>
              <a:t> and </a:t>
            </a:r>
            <a:r>
              <a:rPr lang="en-US" b="1" dirty="0">
                <a:latin typeface="Consolas" pitchFamily="49" charset="0"/>
                <a:cs typeface="Consolas" pitchFamily="49" charset="0"/>
              </a:rPr>
              <a:t>False</a:t>
            </a:r>
            <a:r>
              <a:rPr lang="en-US" dirty="0" smtClean="0"/>
              <a:t> as </a:t>
            </a:r>
            <a:r>
              <a:rPr lang="en-US" i="1" dirty="0" smtClean="0"/>
              <a:t>primitive types</a:t>
            </a:r>
          </a:p>
          <a:p>
            <a:pPr>
              <a:buNone/>
            </a:pPr>
            <a:r>
              <a:rPr lang="en-US" dirty="0" smtClean="0"/>
              <a:t>Define </a:t>
            </a:r>
            <a:r>
              <a:rPr lang="en-US" b="1" dirty="0" err="1">
                <a:latin typeface="Consolas" pitchFamily="49" charset="0"/>
                <a:cs typeface="Consolas" pitchFamily="49" charset="0"/>
              </a:rPr>
              <a:t>Bool</a:t>
            </a:r>
            <a:r>
              <a:rPr lang="en-US" dirty="0" smtClean="0"/>
              <a:t> = </a:t>
            </a:r>
            <a:r>
              <a:rPr lang="en-US" b="1" dirty="0">
                <a:latin typeface="Consolas" pitchFamily="49" charset="0"/>
                <a:cs typeface="Consolas" pitchFamily="49" charset="0"/>
              </a:rPr>
              <a:t>True</a:t>
            </a:r>
            <a:r>
              <a:rPr lang="en-US" dirty="0" smtClean="0"/>
              <a:t> + </a:t>
            </a:r>
            <a:r>
              <a:rPr lang="en-US" b="1" dirty="0">
                <a:latin typeface="Consolas" pitchFamily="49" charset="0"/>
                <a:cs typeface="Consolas" pitchFamily="49" charset="0"/>
              </a:rPr>
              <a:t>False</a:t>
            </a:r>
          </a:p>
          <a:p>
            <a:pPr>
              <a:buNone/>
            </a:pPr>
            <a:r>
              <a:rPr lang="en-US" dirty="0" smtClean="0"/>
              <a:t>Give </a:t>
            </a:r>
            <a:r>
              <a:rPr lang="en-US" b="1" dirty="0" err="1">
                <a:latin typeface="Consolas" pitchFamily="49" charset="0"/>
                <a:cs typeface="Consolas" pitchFamily="49" charset="0"/>
              </a:rPr>
              <a:t>inPrivateBrowsingMode</a:t>
            </a:r>
            <a:r>
              <a:rPr lang="en-US" dirty="0" smtClean="0"/>
              <a:t> the type </a:t>
            </a:r>
            <a:r>
              <a:rPr lang="en-US" b="1" dirty="0" smtClean="0">
                <a:latin typeface="Consolas" pitchFamily="49" charset="0"/>
                <a:cs typeface="Consolas" pitchFamily="49" charset="0"/>
              </a:rPr>
              <a:t>True</a:t>
            </a:r>
            <a:endParaRPr lang="en-US" dirty="0" smtClean="0">
              <a:latin typeface="Consolas" pitchFamily="49" charset="0"/>
              <a:cs typeface="Consolas" pitchFamily="49" charset="0"/>
            </a:endParaRPr>
          </a:p>
          <a:p>
            <a:pPr>
              <a:buNone/>
            </a:pPr>
            <a:r>
              <a:rPr lang="en-US" dirty="0" smtClean="0">
                <a:cs typeface="Calibri" pitchFamily="34" charset="0"/>
              </a:rPr>
              <a:t>Use these types to check only the relevant branches</a:t>
            </a:r>
            <a:endParaRPr lang="en-US" dirty="0">
              <a:cs typeface="Calibri" pitchFamily="34" charset="0"/>
            </a:endParaRPr>
          </a:p>
          <a:p>
            <a:endParaRPr lang="en-US" dirty="0" smtClean="0">
              <a:cs typeface="Calibri" pitchFamily="34" charset="0"/>
              <a:sym typeface="Wingdings" pitchFamily="2" charset="2"/>
            </a:endParaRPr>
          </a:p>
          <a:p>
            <a:endParaRPr lang="en-US" dirty="0">
              <a:cs typeface="Calibri" pitchFamily="34" charset="0"/>
              <a:sym typeface="Wingdings" pitchFamily="2" charset="2"/>
            </a:endParaRPr>
          </a:p>
          <a:p>
            <a:endParaRPr lang="en-US" dirty="0" smtClean="0">
              <a:cs typeface="Calibri" pitchFamily="34" charset="0"/>
              <a:sym typeface="Wingdings" pitchFamily="2" charset="2"/>
            </a:endParaRPr>
          </a:p>
          <a:p>
            <a:endParaRPr lang="en-US" dirty="0" smtClean="0">
              <a:cs typeface="Calibri" pitchFamily="34" charset="0"/>
              <a:sym typeface="Wingdings" pitchFamily="2" charset="2"/>
            </a:endParaRPr>
          </a:p>
          <a:p>
            <a:endParaRPr lang="en-US" dirty="0">
              <a:cs typeface="Calibri" pitchFamily="34" charset="0"/>
              <a:sym typeface="Wingdings" pitchFamily="2" charset="2"/>
            </a:endParaRPr>
          </a:p>
          <a:p>
            <a:pPr marL="0" indent="0">
              <a:buNone/>
            </a:pPr>
            <a:r>
              <a:rPr lang="en-US" dirty="0" smtClean="0">
                <a:cs typeface="Calibri" pitchFamily="34" charset="0"/>
                <a:sym typeface="Wingdings" pitchFamily="2" charset="2"/>
              </a:rPr>
              <a:t> dead-code-for-private-browsing-mode elimination</a:t>
            </a:r>
            <a:endParaRPr lang="en-US" dirty="0">
              <a:cs typeface="Calibri" pitchFamily="34" charset="0"/>
            </a:endParaRPr>
          </a:p>
        </p:txBody>
      </p:sp>
      <p:pic>
        <p:nvPicPr>
          <p:cNvPr id="205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0512" y="3352800"/>
            <a:ext cx="34194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0726" y="3390900"/>
            <a:ext cx="3476625"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7658" y="4471342"/>
            <a:ext cx="4962525"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94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25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250"/>
                                        <p:tgtEl>
                                          <p:spTgt spid="2050"/>
                                        </p:tgtEl>
                                      </p:cBhvr>
                                    </p:animEffect>
                                  </p:childTnLst>
                                </p:cTn>
                              </p:par>
                              <p:par>
                                <p:cTn id="13" presetID="10" presetClass="entr" presetSubtype="0" fill="hold" nodeType="with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fade">
                                      <p:cBhvr>
                                        <p:cTn id="15" dur="250"/>
                                        <p:tgtEl>
                                          <p:spTgt spid="20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a:xfrm>
            <a:off x="5625288" y="4169032"/>
            <a:ext cx="958817" cy="369332"/>
          </a:xfrm>
          <a:prstGeom prst="rect">
            <a:avLst/>
          </a:prstGeom>
          <a:solidFill>
            <a:srgbClr val="77E674"/>
          </a:solidFill>
        </p:spPr>
        <p:txBody>
          <a:bodyPr wrap="square">
            <a:spAutoFit/>
          </a:bodyPr>
          <a:lstStyle/>
          <a:p>
            <a:endParaRPr lang="en-US" dirty="0">
              <a:latin typeface="Calibri" pitchFamily="34" charset="0"/>
            </a:endParaRPr>
          </a:p>
        </p:txBody>
      </p:sp>
      <p:sp>
        <p:nvSpPr>
          <p:cNvPr id="9" name="Rectangle 8"/>
          <p:cNvSpPr/>
          <p:nvPr/>
        </p:nvSpPr>
        <p:spPr>
          <a:xfrm>
            <a:off x="1911178" y="4767649"/>
            <a:ext cx="2817341" cy="271849"/>
          </a:xfrm>
          <a:prstGeom prst="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Calibri" pitchFamily="34" charset="0"/>
            </a:endParaRPr>
          </a:p>
        </p:txBody>
      </p:sp>
      <p:sp>
        <p:nvSpPr>
          <p:cNvPr id="4" name="TextBox 3"/>
          <p:cNvSpPr txBox="1"/>
          <p:nvPr/>
        </p:nvSpPr>
        <p:spPr>
          <a:xfrm>
            <a:off x="1598141" y="2220616"/>
            <a:ext cx="6136616" cy="1200329"/>
          </a:xfrm>
          <a:prstGeom prst="rect">
            <a:avLst/>
          </a:prstGeom>
          <a:noFill/>
        </p:spPr>
        <p:txBody>
          <a:bodyPr wrap="none" rtlCol="0">
            <a:spAutoFit/>
          </a:bodyPr>
          <a:lstStyle/>
          <a:p>
            <a:r>
              <a:rPr lang="en-US" dirty="0" smtClean="0">
                <a:latin typeface="Consolas" pitchFamily="49" charset="0"/>
                <a:cs typeface="Consolas" pitchFamily="49" charset="0"/>
              </a:rPr>
              <a:t>/*: ???        */</a:t>
            </a:r>
          </a:p>
          <a:p>
            <a:r>
              <a:rPr lang="en-US" dirty="0" err="1" smtClean="0">
                <a:latin typeface="Consolas" pitchFamily="49" charset="0"/>
                <a:cs typeface="Consolas" pitchFamily="49" charset="0"/>
              </a:rPr>
              <a:t>textareaCache.inPrivateBrowsing</a:t>
            </a:r>
            <a:r>
              <a:rPr lang="en-US" dirty="0" smtClean="0">
                <a:latin typeface="Consolas" pitchFamily="49" charset="0"/>
                <a:cs typeface="Consolas" pitchFamily="49" charset="0"/>
              </a:rPr>
              <a:t> </a:t>
            </a:r>
            <a:r>
              <a:rPr lang="en-US" dirty="0">
                <a:latin typeface="Consolas" pitchFamily="49" charset="0"/>
                <a:cs typeface="Consolas" pitchFamily="49" charset="0"/>
              </a:rPr>
              <a:t>= function () </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    return </a:t>
            </a:r>
            <a:r>
              <a:rPr lang="en-US" dirty="0" err="1">
                <a:latin typeface="Consolas" pitchFamily="49" charset="0"/>
                <a:cs typeface="Consolas" pitchFamily="49" charset="0"/>
              </a:rPr>
              <a:t>this._PBS.privateBrowsingEnabled</a:t>
            </a:r>
            <a:r>
              <a:rPr lang="en-US" dirty="0" smtClean="0">
                <a:latin typeface="Consolas" pitchFamily="49" charset="0"/>
                <a:cs typeface="Consolas" pitchFamily="49" charset="0"/>
              </a:rPr>
              <a:t>;</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5" name="Title 4"/>
          <p:cNvSpPr>
            <a:spLocks noGrp="1"/>
          </p:cNvSpPr>
          <p:nvPr>
            <p:ph type="title"/>
          </p:nvPr>
        </p:nvSpPr>
        <p:spPr/>
        <p:txBody>
          <a:bodyPr/>
          <a:lstStyle/>
          <a:p>
            <a:r>
              <a:rPr lang="en-US" dirty="0" smtClean="0"/>
              <a:t>Checking for PBM</a:t>
            </a:r>
            <a:endParaRPr lang="en-US" dirty="0"/>
          </a:p>
        </p:txBody>
      </p:sp>
      <p:sp>
        <p:nvSpPr>
          <p:cNvPr id="6" name="TextBox 5"/>
          <p:cNvSpPr txBox="1"/>
          <p:nvPr/>
        </p:nvSpPr>
        <p:spPr>
          <a:xfrm>
            <a:off x="1598141" y="3886200"/>
            <a:ext cx="5756704" cy="1477328"/>
          </a:xfrm>
          <a:prstGeom prst="rect">
            <a:avLst/>
          </a:prstGeom>
          <a:noFill/>
        </p:spPr>
        <p:txBody>
          <a:bodyPr wrap="none" rtlCol="0">
            <a:spAutoFit/>
          </a:bodyPr>
          <a:lstStyle/>
          <a:p>
            <a:r>
              <a:rPr lang="en-US" dirty="0" err="1">
                <a:latin typeface="Consolas" pitchFamily="49" charset="0"/>
                <a:cs typeface="Consolas" pitchFamily="49" charset="0"/>
              </a:rPr>
              <a:t>textareaCache.beforeWrite</a:t>
            </a:r>
            <a:r>
              <a:rPr lang="en-US" dirty="0">
                <a:latin typeface="Consolas" pitchFamily="49" charset="0"/>
                <a:cs typeface="Consolas" pitchFamily="49" charset="0"/>
              </a:rPr>
              <a:t> = function(node) {</a:t>
            </a:r>
          </a:p>
          <a:p>
            <a:r>
              <a:rPr lang="en-US" dirty="0">
                <a:latin typeface="Consolas" pitchFamily="49" charset="0"/>
                <a:cs typeface="Consolas" pitchFamily="49" charset="0"/>
              </a:rPr>
              <a:t>  if (</a:t>
            </a:r>
            <a:r>
              <a:rPr lang="en-US" dirty="0" err="1">
                <a:latin typeface="Consolas" pitchFamily="49" charset="0"/>
                <a:cs typeface="Consolas" pitchFamily="49" charset="0"/>
              </a:rPr>
              <a:t>this.inPrivateBrowsing</a:t>
            </a:r>
            <a:r>
              <a:rPr lang="en-US" dirty="0">
                <a:latin typeface="Consolas" pitchFamily="49" charset="0"/>
                <a:cs typeface="Consolas" pitchFamily="49" charset="0"/>
              </a:rPr>
              <a:t>()) return;</a:t>
            </a:r>
          </a:p>
          <a:p>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err="1">
                <a:latin typeface="Consolas" pitchFamily="49" charset="0"/>
                <a:cs typeface="Consolas" pitchFamily="49" charset="0"/>
              </a:rPr>
              <a:t>this.writeToPref</a:t>
            </a:r>
            <a:r>
              <a:rPr lang="en-US" dirty="0">
                <a:latin typeface="Consolas" pitchFamily="49" charset="0"/>
                <a:cs typeface="Consolas" pitchFamily="49" charset="0"/>
              </a:rPr>
              <a:t>(node);</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7" name="TextBox 6"/>
          <p:cNvSpPr txBox="1"/>
          <p:nvPr/>
        </p:nvSpPr>
        <p:spPr>
          <a:xfrm>
            <a:off x="1598141" y="2221990"/>
            <a:ext cx="2337499" cy="369332"/>
          </a:xfrm>
          <a:prstGeom prst="rect">
            <a:avLst/>
          </a:prstGeom>
          <a:solidFill>
            <a:schemeClr val="tx2">
              <a:lumMod val="60000"/>
              <a:lumOff val="40000"/>
            </a:schemeClr>
          </a:solidFill>
          <a:ln w="22225">
            <a:solidFill>
              <a:schemeClr val="tx2"/>
            </a:solidFill>
          </a:ln>
        </p:spPr>
        <p:txBody>
          <a:bodyPr wrap="none" rtlCol="0">
            <a:spAutoFit/>
          </a:bodyPr>
          <a:lstStyle/>
          <a:p>
            <a:r>
              <a:rPr lang="en-US" dirty="0" smtClean="0">
                <a:latin typeface="Consolas" pitchFamily="49" charset="0"/>
                <a:cs typeface="Consolas" pitchFamily="49" charset="0"/>
              </a:rPr>
              <a:t>/*: () -&gt;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 */</a:t>
            </a:r>
            <a:endParaRPr lang="en-US" dirty="0">
              <a:latin typeface="Consolas" pitchFamily="49" charset="0"/>
              <a:cs typeface="Consolas" pitchFamily="49" charset="0"/>
            </a:endParaRPr>
          </a:p>
        </p:txBody>
      </p:sp>
      <p:sp>
        <p:nvSpPr>
          <p:cNvPr id="12" name="Rectangle 11"/>
          <p:cNvSpPr/>
          <p:nvPr/>
        </p:nvSpPr>
        <p:spPr>
          <a:xfrm>
            <a:off x="2840440" y="2221990"/>
            <a:ext cx="726544" cy="369332"/>
          </a:xfrm>
          <a:prstGeom prst="rect">
            <a:avLst/>
          </a:prstGeom>
          <a:solidFill>
            <a:srgbClr val="77E674"/>
          </a:solidFill>
        </p:spPr>
        <p:txBody>
          <a:bodyPr wrap="square">
            <a:spAutoFit/>
          </a:bodyPr>
          <a:lstStyle/>
          <a:p>
            <a:r>
              <a:rPr lang="en-US" dirty="0" smtClean="0">
                <a:latin typeface="Consolas" pitchFamily="49" charset="0"/>
                <a:cs typeface="Consolas" pitchFamily="49" charset="0"/>
              </a:rPr>
              <a:t>True</a:t>
            </a:r>
            <a:endParaRPr lang="en-US" dirty="0">
              <a:latin typeface="Calibri" pitchFamily="34" charset="0"/>
            </a:endParaRPr>
          </a:p>
        </p:txBody>
      </p:sp>
      <p:sp>
        <p:nvSpPr>
          <p:cNvPr id="14" name="Rectangular Callout 13"/>
          <p:cNvSpPr/>
          <p:nvPr/>
        </p:nvSpPr>
        <p:spPr>
          <a:xfrm>
            <a:off x="4975081" y="1759293"/>
            <a:ext cx="2858530" cy="556747"/>
          </a:xfrm>
          <a:prstGeom prst="wedgeRectCallout">
            <a:avLst>
              <a:gd name="adj1" fmla="val -76619"/>
              <a:gd name="adj2" fmla="val 1375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The singleton Private-browsing service</a:t>
            </a:r>
            <a:endParaRPr lang="en-US" dirty="0">
              <a:latin typeface="Calibri" pitchFamily="34" charset="0"/>
            </a:endParaRPr>
          </a:p>
        </p:txBody>
      </p:sp>
      <p:sp>
        <p:nvSpPr>
          <p:cNvPr id="15" name="Rectangular Callout 14"/>
          <p:cNvSpPr/>
          <p:nvPr/>
        </p:nvSpPr>
        <p:spPr>
          <a:xfrm>
            <a:off x="6404346" y="3276600"/>
            <a:ext cx="2178335" cy="556747"/>
          </a:xfrm>
          <a:prstGeom prst="wedgeRectCallout">
            <a:avLst>
              <a:gd name="adj1" fmla="val -66585"/>
              <a:gd name="adj2" fmla="val -8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We give this</a:t>
            </a:r>
            <a:br>
              <a:rPr lang="en-US" dirty="0" smtClean="0">
                <a:latin typeface="Calibri" pitchFamily="34" charset="0"/>
              </a:rPr>
            </a:br>
            <a:r>
              <a:rPr lang="en-US" dirty="0" smtClean="0">
                <a:latin typeface="Calibri" pitchFamily="34" charset="0"/>
              </a:rPr>
              <a:t>type </a:t>
            </a:r>
            <a:r>
              <a:rPr lang="en-US" b="1" dirty="0" smtClean="0">
                <a:latin typeface="Consolas" pitchFamily="49" charset="0"/>
                <a:cs typeface="Consolas" pitchFamily="49" charset="0"/>
              </a:rPr>
              <a:t>True</a:t>
            </a:r>
            <a:endParaRPr lang="en-US" b="1" dirty="0">
              <a:latin typeface="Consolas" pitchFamily="49" charset="0"/>
              <a:cs typeface="Consolas" pitchFamily="49" charset="0"/>
            </a:endParaRPr>
          </a:p>
        </p:txBody>
      </p:sp>
      <p:sp>
        <p:nvSpPr>
          <p:cNvPr id="17" name="Rectangular Callout 16"/>
          <p:cNvSpPr/>
          <p:nvPr/>
        </p:nvSpPr>
        <p:spPr>
          <a:xfrm>
            <a:off x="5133372" y="5203908"/>
            <a:ext cx="2178335" cy="556747"/>
          </a:xfrm>
          <a:prstGeom prst="wedgeRectCallout">
            <a:avLst>
              <a:gd name="adj1" fmla="val -66585"/>
              <a:gd name="adj2" fmla="val -82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Unreachable code</a:t>
            </a:r>
            <a:endParaRPr lang="en-US" b="1" dirty="0">
              <a:latin typeface="Consolas" pitchFamily="49" charset="0"/>
              <a:cs typeface="Consolas" pitchFamily="49" charset="0"/>
            </a:endParaRPr>
          </a:p>
        </p:txBody>
      </p:sp>
    </p:spTree>
    <p:extLst>
      <p:ext uri="{BB962C8B-B14F-4D97-AF65-F5344CB8AC3E}">
        <p14:creationId xmlns:p14="http://schemas.microsoft.com/office/powerpoint/2010/main" val="228681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5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5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25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25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25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P spid="7" grpId="0" animBg="1"/>
      <p:bldP spid="12" grpId="0" animBg="1"/>
      <p:bldP spid="14" grpId="0" animBg="1"/>
      <p:bldP spid="15"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Practical Issues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a:t>
            </a:r>
            <a:r>
              <a:rPr lang="en-US" dirty="0" err="1" smtClean="0"/>
              <a:t>cheat”s</a:t>
            </a:r>
            <a:endParaRPr lang="en-US" dirty="0" smtClean="0"/>
          </a:p>
          <a:p>
            <a:pPr marL="514350" indent="-514350">
              <a:buFont typeface="+mj-lt"/>
              <a:buAutoNum type="arabicPeriod"/>
            </a:pPr>
            <a:endParaRPr lang="en-US" dirty="0" smtClean="0"/>
          </a:p>
          <a:p>
            <a:pPr marL="514350" indent="-514350">
              <a:buFont typeface="+mj-lt"/>
              <a:buAutoNum type="arabicPeriod"/>
            </a:pPr>
            <a:r>
              <a:rPr lang="en-US" dirty="0" smtClean="0"/>
              <a:t>With 14K APIs, must automate the environment creation</a:t>
            </a:r>
          </a:p>
          <a:p>
            <a:pPr lvl="1"/>
            <a:r>
              <a:rPr lang="en-US" dirty="0" smtClean="0"/>
              <a:t>All APIs obtained through a single factory method</a:t>
            </a:r>
          </a:p>
          <a:p>
            <a:pPr lvl="1"/>
            <a:r>
              <a:rPr lang="en-US" dirty="0" smtClean="0">
                <a:sym typeface="Wingdings" pitchFamily="2" charset="2"/>
              </a:rPr>
              <a:t> need to have a </a:t>
            </a:r>
            <a:r>
              <a:rPr lang="en-US" i="1" dirty="0" smtClean="0">
                <a:sym typeface="Wingdings" pitchFamily="2" charset="2"/>
              </a:rPr>
              <a:t>very precise</a:t>
            </a:r>
            <a:r>
              <a:rPr lang="en-US" dirty="0" smtClean="0">
                <a:sym typeface="Wingdings" pitchFamily="2" charset="2"/>
              </a:rPr>
              <a:t> type for that method!</a:t>
            </a:r>
            <a:endParaRPr lang="en-US" dirty="0" smtClean="0"/>
          </a:p>
        </p:txBody>
      </p:sp>
    </p:spTree>
    <p:extLst>
      <p:ext uri="{BB962C8B-B14F-4D97-AF65-F5344CB8AC3E}">
        <p14:creationId xmlns:p14="http://schemas.microsoft.com/office/powerpoint/2010/main" val="5419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Mozilla APIs</a:t>
            </a:r>
            <a:endParaRPr lang="en-US" dirty="0"/>
          </a:p>
        </p:txBody>
      </p:sp>
      <p:sp>
        <p:nvSpPr>
          <p:cNvPr id="4" name="TextBox 3"/>
          <p:cNvSpPr txBox="1"/>
          <p:nvPr/>
        </p:nvSpPr>
        <p:spPr>
          <a:xfrm>
            <a:off x="444767" y="3668003"/>
            <a:ext cx="8416086" cy="369332"/>
          </a:xfrm>
          <a:prstGeom prst="rect">
            <a:avLst/>
          </a:prstGeom>
          <a:noFill/>
        </p:spPr>
        <p:txBody>
          <a:bodyPr wrap="none" rtlCol="0">
            <a:spAutoFit/>
          </a:bodyPr>
          <a:lstStyle/>
          <a:p>
            <a:r>
              <a:rPr lang="en-US" dirty="0" err="1">
                <a:latin typeface="Consolas" pitchFamily="49" charset="0"/>
                <a:cs typeface="Consolas" pitchFamily="49" charset="0"/>
              </a:rPr>
              <a:t>Components.classes</a:t>
            </a:r>
            <a:r>
              <a:rPr lang="en-US" dirty="0">
                <a:latin typeface="Consolas" pitchFamily="49" charset="0"/>
                <a:cs typeface="Consolas" pitchFamily="49" charset="0"/>
              </a:rPr>
              <a:t>[</a:t>
            </a:r>
            <a:r>
              <a:rPr lang="en-US" i="1" dirty="0" err="1">
                <a:latin typeface="Consolas" pitchFamily="49" charset="0"/>
                <a:cs typeface="Consolas" pitchFamily="49" charset="0"/>
              </a:rPr>
              <a:t>cID</a:t>
            </a:r>
            <a:r>
              <a:rPr lang="en-US" dirty="0">
                <a:latin typeface="Consolas" pitchFamily="49" charset="0"/>
                <a:cs typeface="Consolas" pitchFamily="49" charset="0"/>
              </a:rPr>
              <a:t>].</a:t>
            </a:r>
            <a:r>
              <a:rPr lang="en-US" dirty="0" err="1" smtClean="0">
                <a:latin typeface="Consolas" pitchFamily="49" charset="0"/>
                <a:cs typeface="Consolas" pitchFamily="49" charset="0"/>
              </a:rPr>
              <a:t>createInstance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Components.interfaces.</a:t>
            </a:r>
            <a:r>
              <a:rPr lang="en-US" i="1" dirty="0" err="1" smtClean="0">
                <a:latin typeface="Consolas" pitchFamily="49" charset="0"/>
                <a:cs typeface="Consolas" pitchFamily="49" charset="0"/>
              </a:rPr>
              <a:t>foo</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11" name="Right Brace 10"/>
          <p:cNvSpPr/>
          <p:nvPr/>
        </p:nvSpPr>
        <p:spPr>
          <a:xfrm rot="5400000" flipH="1">
            <a:off x="2811016" y="473530"/>
            <a:ext cx="235070" cy="4761468"/>
          </a:xfrm>
          <a:prstGeom prst="rightBrace">
            <a:avLst>
              <a:gd name="adj1" fmla="val 4226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itchFamily="34" charset="0"/>
            </a:endParaRPr>
          </a:p>
        </p:txBody>
      </p:sp>
      <p:sp>
        <p:nvSpPr>
          <p:cNvPr id="12" name="Right Brace 11"/>
          <p:cNvSpPr/>
          <p:nvPr/>
        </p:nvSpPr>
        <p:spPr>
          <a:xfrm rot="5400000" flipH="1">
            <a:off x="6647790" y="2226236"/>
            <a:ext cx="235070" cy="2648464"/>
          </a:xfrm>
          <a:prstGeom prst="rightBrace">
            <a:avLst>
              <a:gd name="adj1" fmla="val 42262"/>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itchFamily="34" charset="0"/>
            </a:endParaRPr>
          </a:p>
        </p:txBody>
      </p:sp>
      <p:sp>
        <p:nvSpPr>
          <p:cNvPr id="18" name="TextBox 17"/>
          <p:cNvSpPr txBox="1"/>
          <p:nvPr/>
        </p:nvSpPr>
        <p:spPr>
          <a:xfrm>
            <a:off x="576625" y="2239724"/>
            <a:ext cx="6922408" cy="369332"/>
          </a:xfrm>
          <a:prstGeom prst="rect">
            <a:avLst/>
          </a:prstGeom>
          <a:noFill/>
        </p:spPr>
        <p:txBody>
          <a:bodyPr wrap="none" rtlCol="0">
            <a:spAutoFit/>
          </a:bodyPr>
          <a:lstStyle/>
          <a:p>
            <a:r>
              <a:rPr lang="en-US" dirty="0" smtClean="0">
                <a:latin typeface="Calibri" pitchFamily="34" charset="0"/>
              </a:rPr>
              <a:t>A function mapping </a:t>
            </a:r>
            <a:r>
              <a:rPr lang="en-US" dirty="0" err="1" smtClean="0">
                <a:latin typeface="Consolas" pitchFamily="49" charset="0"/>
                <a:cs typeface="Consolas" pitchFamily="49" charset="0"/>
              </a:rPr>
              <a:t>nsIFooIID</a:t>
            </a:r>
            <a:r>
              <a:rPr lang="en-US" dirty="0" smtClean="0">
                <a:latin typeface="Calibri" pitchFamily="34" charset="0"/>
              </a:rPr>
              <a:t> to </a:t>
            </a:r>
            <a:r>
              <a:rPr lang="en-US" dirty="0">
                <a:latin typeface="Consolas" pitchFamily="49" charset="0"/>
                <a:cs typeface="Consolas" pitchFamily="49" charset="0"/>
              </a:rPr>
              <a:t>Foo</a:t>
            </a:r>
            <a:r>
              <a:rPr lang="en-US" dirty="0" smtClean="0">
                <a:latin typeface="Calibri" pitchFamily="34" charset="0"/>
              </a:rPr>
              <a:t>, and </a:t>
            </a:r>
            <a:r>
              <a:rPr lang="en-US" dirty="0" err="1" smtClean="0">
                <a:latin typeface="Consolas" pitchFamily="49" charset="0"/>
                <a:cs typeface="Consolas" pitchFamily="49" charset="0"/>
              </a:rPr>
              <a:t>nsIBarIID</a:t>
            </a:r>
            <a:r>
              <a:rPr lang="en-US" dirty="0" smtClean="0">
                <a:latin typeface="Calibri" pitchFamily="34" charset="0"/>
              </a:rPr>
              <a:t> to </a:t>
            </a:r>
            <a:r>
              <a:rPr lang="en-US" dirty="0" smtClean="0">
                <a:latin typeface="Consolas" pitchFamily="49" charset="0"/>
                <a:cs typeface="Consolas" pitchFamily="49" charset="0"/>
              </a:rPr>
              <a:t>Bar</a:t>
            </a:r>
            <a:r>
              <a:rPr lang="en-US" dirty="0" smtClean="0">
                <a:latin typeface="Calibri" pitchFamily="34" charset="0"/>
              </a:rPr>
              <a:t>, and …</a:t>
            </a:r>
            <a:endParaRPr lang="en-US" dirty="0">
              <a:latin typeface="Calibri" pitchFamily="34" charset="0"/>
            </a:endParaRPr>
          </a:p>
        </p:txBody>
      </p:sp>
      <p:sp>
        <p:nvSpPr>
          <p:cNvPr id="19" name="TextBox 18"/>
          <p:cNvSpPr txBox="1"/>
          <p:nvPr/>
        </p:nvSpPr>
        <p:spPr>
          <a:xfrm>
            <a:off x="5346475" y="2938456"/>
            <a:ext cx="3132652" cy="369332"/>
          </a:xfrm>
          <a:prstGeom prst="rect">
            <a:avLst/>
          </a:prstGeom>
          <a:noFill/>
        </p:spPr>
        <p:txBody>
          <a:bodyPr wrap="none" rtlCol="0">
            <a:spAutoFit/>
          </a:bodyPr>
          <a:lstStyle/>
          <a:p>
            <a:r>
              <a:rPr lang="en-US" dirty="0" smtClean="0">
                <a:latin typeface="Calibri" pitchFamily="34" charset="0"/>
              </a:rPr>
              <a:t>A dictionary of all </a:t>
            </a:r>
            <a:r>
              <a:rPr lang="en-US" dirty="0" err="1" smtClean="0">
                <a:latin typeface="Consolas" pitchFamily="49" charset="0"/>
                <a:cs typeface="Consolas" pitchFamily="49" charset="0"/>
              </a:rPr>
              <a:t>nsIJSIIDs</a:t>
            </a:r>
            <a:endParaRPr lang="en-US" dirty="0">
              <a:latin typeface="Calibri" pitchFamily="34" charset="0"/>
            </a:endParaRPr>
          </a:p>
        </p:txBody>
      </p:sp>
      <p:sp>
        <p:nvSpPr>
          <p:cNvPr id="20" name="TextBox 19"/>
          <p:cNvSpPr txBox="1"/>
          <p:nvPr/>
        </p:nvSpPr>
        <p:spPr>
          <a:xfrm>
            <a:off x="444767" y="1382003"/>
            <a:ext cx="8416086" cy="646331"/>
          </a:xfrm>
          <a:prstGeom prst="rect">
            <a:avLst/>
          </a:prstGeom>
          <a:noFill/>
        </p:spPr>
        <p:txBody>
          <a:bodyPr wrap="none" rtlCol="0">
            <a:spAutoFit/>
          </a:bodyPr>
          <a:lstStyle/>
          <a:p>
            <a:r>
              <a:rPr lang="en-US" dirty="0" err="1" smtClean="0">
                <a:latin typeface="Consolas" pitchFamily="49" charset="0"/>
                <a:cs typeface="Consolas" pitchFamily="49" charset="0"/>
              </a:rPr>
              <a:t>Components.classes</a:t>
            </a:r>
            <a:r>
              <a:rPr lang="en-US" dirty="0" smtClean="0">
                <a:latin typeface="Consolas" pitchFamily="49" charset="0"/>
                <a:cs typeface="Consolas" pitchFamily="49" charset="0"/>
              </a:rPr>
              <a:t>[“@mozilla.org/file/local;1”]</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createInstance</a:t>
            </a:r>
            <a:r>
              <a:rPr lang="en-US" dirty="0" smtClean="0">
                <a:latin typeface="Consolas" pitchFamily="49" charset="0"/>
                <a:cs typeface="Consolas" pitchFamily="49" charset="0"/>
              </a:rPr>
              <a:t>(</a:t>
            </a:r>
            <a:r>
              <a:rPr lang="en-US" dirty="0" err="1" smtClean="0">
                <a:latin typeface="Consolas" pitchFamily="49" charset="0"/>
                <a:cs typeface="Consolas" pitchFamily="49" charset="0"/>
              </a:rPr>
              <a:t>Components.interfaces.nsIFile</a:t>
            </a:r>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21" name="Content Placeholder 4"/>
          <p:cNvSpPr>
            <a:spLocks noGrp="1"/>
          </p:cNvSpPr>
          <p:nvPr>
            <p:ph sz="half" idx="4294967295"/>
          </p:nvPr>
        </p:nvSpPr>
        <p:spPr>
          <a:xfrm>
            <a:off x="2038350" y="4343400"/>
            <a:ext cx="5048250" cy="1924049"/>
          </a:xfrm>
          <a:prstGeom prst="rect">
            <a:avLst/>
          </a:prstGeom>
          <a:solidFill>
            <a:schemeClr val="accent3"/>
          </a:solidFill>
        </p:spPr>
        <p:txBody>
          <a:bodyPr>
            <a:normAutofit fontScale="85000" lnSpcReduction="10000"/>
          </a:bodyPr>
          <a:lstStyle/>
          <a:p>
            <a:pPr marL="0" indent="0">
              <a:buNone/>
            </a:pPr>
            <a:r>
              <a:rPr lang="en-US" sz="2000" dirty="0" err="1" smtClean="0">
                <a:latin typeface="Consolas" pitchFamily="49" charset="0"/>
                <a:cs typeface="Consolas" pitchFamily="49" charset="0"/>
              </a:rPr>
              <a:t>createInstance</a:t>
            </a:r>
            <a:r>
              <a:rPr lang="en-US" sz="2000" dirty="0" smtClean="0">
                <a:latin typeface="Consolas" pitchFamily="49" charset="0"/>
                <a:cs typeface="Consolas" pitchFamily="49" charset="0"/>
              </a:rPr>
              <a:t> :</a:t>
            </a:r>
          </a:p>
          <a:p>
            <a:pPr marL="0" indent="0">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nsIFile_IID</a:t>
            </a:r>
            <a:r>
              <a:rPr lang="en-US" sz="2000" dirty="0">
                <a:latin typeface="Consolas" pitchFamily="49" charset="0"/>
                <a:cs typeface="Consolas" pitchFamily="49" charset="0"/>
              </a:rPr>
              <a:t> </a:t>
            </a:r>
            <a:r>
              <a:rPr lang="en-US" sz="2000" dirty="0" smtClean="0">
                <a:latin typeface="Consolas" pitchFamily="49" charset="0"/>
                <a:cs typeface="Consolas" pitchFamily="49" charset="0"/>
                <a:sym typeface="Wingdings" pitchFamily="2" charset="2"/>
              </a:rPr>
              <a:t></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nsIFile</a:t>
            </a:r>
            <a:r>
              <a:rPr lang="en-US" sz="2000" dirty="0">
                <a:latin typeface="Consolas" pitchFamily="49" charset="0"/>
                <a:cs typeface="Consolas" pitchFamily="49" charset="0"/>
              </a:rPr>
              <a:t>) &amp;</a:t>
            </a:r>
          </a:p>
          <a:p>
            <a:pPr marL="0" indent="0">
              <a:buNone/>
            </a:pP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nsIProcess_IID</a:t>
            </a:r>
            <a:r>
              <a:rPr lang="en-US" sz="2000" dirty="0">
                <a:latin typeface="Consolas" pitchFamily="49" charset="0"/>
                <a:cs typeface="Consolas" pitchFamily="49" charset="0"/>
              </a:rPr>
              <a:t> </a:t>
            </a:r>
            <a:r>
              <a:rPr lang="en-US" sz="2000" dirty="0" smtClean="0">
                <a:latin typeface="Consolas" pitchFamily="49" charset="0"/>
                <a:cs typeface="Consolas" pitchFamily="49" charset="0"/>
                <a:sym typeface="Wingdings" pitchFamily="2" charset="2"/>
              </a:rPr>
              <a:t> </a:t>
            </a:r>
            <a:r>
              <a:rPr lang="en-US" sz="2000" dirty="0" err="1" smtClean="0">
                <a:latin typeface="Consolas" pitchFamily="49" charset="0"/>
                <a:cs typeface="Consolas" pitchFamily="49" charset="0"/>
              </a:rPr>
              <a:t>nsIProcess</a:t>
            </a:r>
            <a:r>
              <a:rPr lang="en-US" sz="2000" dirty="0">
                <a:latin typeface="Consolas" pitchFamily="49" charset="0"/>
                <a:cs typeface="Consolas" pitchFamily="49" charset="0"/>
              </a:rPr>
              <a:t>) &amp;</a:t>
            </a:r>
          </a:p>
          <a:p>
            <a:pPr marL="0" indent="0">
              <a:buNone/>
            </a:pP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nsIPrefBranch_IID</a:t>
            </a:r>
            <a:r>
              <a:rPr lang="en-US" sz="2000" dirty="0">
                <a:latin typeface="Consolas" pitchFamily="49" charset="0"/>
                <a:cs typeface="Consolas" pitchFamily="49" charset="0"/>
              </a:rPr>
              <a:t> </a:t>
            </a:r>
            <a:r>
              <a:rPr lang="en-US" sz="2000" dirty="0" smtClean="0">
                <a:latin typeface="Consolas" pitchFamily="49" charset="0"/>
                <a:cs typeface="Consolas" pitchFamily="49" charset="0"/>
                <a:sym typeface="Wingdings" pitchFamily="2" charset="2"/>
              </a:rPr>
              <a:t></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nsIPrefBranch</a:t>
            </a:r>
            <a:r>
              <a:rPr lang="en-US" sz="2000" dirty="0">
                <a:latin typeface="Consolas" pitchFamily="49" charset="0"/>
                <a:cs typeface="Consolas" pitchFamily="49" charset="0"/>
              </a:rPr>
              <a:t>) &amp;</a:t>
            </a:r>
          </a:p>
          <a:p>
            <a:pPr marL="0" indent="0">
              <a:buNone/>
            </a:pPr>
            <a:r>
              <a:rPr lang="en-US" sz="2000" dirty="0" smtClean="0">
                <a:latin typeface="Consolas" pitchFamily="49" charset="0"/>
                <a:cs typeface="Consolas" pitchFamily="49" charset="0"/>
              </a:rPr>
              <a:t>  ... </a:t>
            </a:r>
            <a:r>
              <a:rPr lang="en-US" sz="2000" dirty="0">
                <a:latin typeface="Consolas" pitchFamily="49" charset="0"/>
                <a:cs typeface="Consolas" pitchFamily="49" charset="0"/>
              </a:rPr>
              <a:t>&amp;</a:t>
            </a:r>
          </a:p>
          <a:p>
            <a:pPr marL="0" indent="0">
              <a:buNone/>
            </a:pP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nsIJSIID</a:t>
            </a:r>
            <a:r>
              <a:rPr lang="en-US" sz="2000" dirty="0">
                <a:latin typeface="Consolas" pitchFamily="49" charset="0"/>
                <a:cs typeface="Consolas" pitchFamily="49" charset="0"/>
              </a:rPr>
              <a:t> </a:t>
            </a:r>
            <a:r>
              <a:rPr lang="en-US" sz="2000" dirty="0" smtClean="0">
                <a:latin typeface="Consolas" pitchFamily="49" charset="0"/>
                <a:cs typeface="Consolas" pitchFamily="49" charset="0"/>
                <a:sym typeface="Wingdings" pitchFamily="2" charset="2"/>
              </a:rPr>
              <a:t></a:t>
            </a:r>
            <a:r>
              <a:rPr lang="en-US" sz="2000" dirty="0" smtClean="0">
                <a:latin typeface="Consolas" pitchFamily="49" charset="0"/>
                <a:cs typeface="Consolas" pitchFamily="49" charset="0"/>
              </a:rPr>
              <a:t> </a:t>
            </a:r>
            <a:r>
              <a:rPr lang="en-US" sz="2000" dirty="0" err="1">
                <a:latin typeface="Consolas" pitchFamily="49" charset="0"/>
                <a:cs typeface="Consolas" pitchFamily="49" charset="0"/>
              </a:rPr>
              <a:t>nsISupports</a:t>
            </a:r>
            <a:r>
              <a:rPr lang="en-US" sz="2000" dirty="0">
                <a:latin typeface="Consolas" pitchFamily="49" charset="0"/>
                <a:cs typeface="Consolas" pitchFamily="49" charset="0"/>
              </a:rPr>
              <a:t>)</a:t>
            </a:r>
          </a:p>
        </p:txBody>
      </p:sp>
    </p:spTree>
    <p:extLst>
      <p:ext uri="{BB962C8B-B14F-4D97-AF65-F5344CB8AC3E}">
        <p14:creationId xmlns:p14="http://schemas.microsoft.com/office/powerpoint/2010/main" val="7058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0"/>
                                        </p:tgtEl>
                                      </p:cBhvr>
                                    </p:animEffect>
                                    <p:anim calcmode="lin" valueType="num">
                                      <p:cBhvr>
                                        <p:cTn id="7" dur="1000"/>
                                        <p:tgtEl>
                                          <p:spTgt spid="20"/>
                                        </p:tgtEl>
                                        <p:attrNameLst>
                                          <p:attrName>ppt_x</p:attrName>
                                        </p:attrNameLst>
                                      </p:cBhvr>
                                      <p:tavLst>
                                        <p:tav tm="0">
                                          <p:val>
                                            <p:strVal val="ppt_x"/>
                                          </p:val>
                                        </p:tav>
                                        <p:tav tm="100000">
                                          <p:val>
                                            <p:strVal val="ppt_x"/>
                                          </p:val>
                                        </p:tav>
                                      </p:tavLst>
                                    </p:anim>
                                    <p:anim calcmode="lin" valueType="num">
                                      <p:cBhvr>
                                        <p:cTn id="8" dur="1000"/>
                                        <p:tgtEl>
                                          <p:spTgt spid="20"/>
                                        </p:tgtEl>
                                        <p:attrNameLst>
                                          <p:attrName>ppt_y</p:attrName>
                                        </p:attrNameLst>
                                      </p:cBhvr>
                                      <p:tavLst>
                                        <p:tav tm="0">
                                          <p:val>
                                            <p:strVal val="ppt_y"/>
                                          </p:val>
                                        </p:tav>
                                        <p:tav tm="100000">
                                          <p:val>
                                            <p:strVal val="ppt_y+.1"/>
                                          </p:val>
                                        </p:tav>
                                      </p:tavLst>
                                    </p:anim>
                                    <p:set>
                                      <p:cBhvr>
                                        <p:cTn id="9" dur="1" fill="hold">
                                          <p:stCondLst>
                                            <p:cond delay="999"/>
                                          </p:stCondLst>
                                        </p:cTn>
                                        <p:tgtEl>
                                          <p:spTgt spid="20"/>
                                        </p:tgtEl>
                                        <p:attrNameLst>
                                          <p:attrName>style.visibility</p:attrName>
                                        </p:attrNameLst>
                                      </p:cBhvr>
                                      <p:to>
                                        <p:strVal val="hidden"/>
                                      </p:to>
                                    </p:set>
                                  </p:childTnLst>
                                </p:cTn>
                              </p:par>
                              <p:par>
                                <p:cTn id="10" presetID="47"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25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5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bg/>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xEl>
                                              <p:pRg st="0" end="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4" end="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animBg="1"/>
      <p:bldP spid="12" grpId="0" animBg="1"/>
      <p:bldP spid="18" grpId="0"/>
      <p:bldP spid="19" grpId="0"/>
      <p:bldP spid="20" grpId="0"/>
      <p:bldP spid="21" grpId="0" uiExpand="1"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p:cNvSpPr/>
          <p:nvPr/>
        </p:nvSpPr>
        <p:spPr>
          <a:xfrm>
            <a:off x="1083275" y="5511114"/>
            <a:ext cx="5086866" cy="304800"/>
          </a:xfrm>
          <a:prstGeom prst="round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Calibri" pitchFamily="34" charset="0"/>
            </a:endParaRPr>
          </a:p>
        </p:txBody>
      </p:sp>
      <p:sp>
        <p:nvSpPr>
          <p:cNvPr id="7" name="Rounded Rectangle 6"/>
          <p:cNvSpPr/>
          <p:nvPr/>
        </p:nvSpPr>
        <p:spPr>
          <a:xfrm>
            <a:off x="4975654" y="5206314"/>
            <a:ext cx="1515762" cy="304800"/>
          </a:xfrm>
          <a:prstGeom prst="round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Calibri" pitchFamily="34" charset="0"/>
            </a:endParaRPr>
          </a:p>
        </p:txBody>
      </p:sp>
      <p:sp>
        <p:nvSpPr>
          <p:cNvPr id="8" name="Rounded Rectangle 7"/>
          <p:cNvSpPr/>
          <p:nvPr/>
        </p:nvSpPr>
        <p:spPr>
          <a:xfrm>
            <a:off x="6491416" y="5206314"/>
            <a:ext cx="2034746" cy="304800"/>
          </a:xfrm>
          <a:prstGeom prst="roundRect">
            <a:avLst/>
          </a:prstGeom>
          <a:solidFill>
            <a:schemeClr val="tx2">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When Unsafe Functions Escape!</a:t>
            </a:r>
            <a:endParaRPr lang="en-US" dirty="0"/>
          </a:p>
        </p:txBody>
      </p:sp>
      <p:sp>
        <p:nvSpPr>
          <p:cNvPr id="3" name="Rectangle 2"/>
          <p:cNvSpPr/>
          <p:nvPr/>
        </p:nvSpPr>
        <p:spPr>
          <a:xfrm>
            <a:off x="584884" y="1334880"/>
            <a:ext cx="8270789" cy="2862322"/>
          </a:xfrm>
          <a:prstGeom prst="rect">
            <a:avLst/>
          </a:prstGeom>
        </p:spPr>
        <p:txBody>
          <a:bodyPr wrap="square">
            <a:spAutoFit/>
          </a:bodyPr>
          <a:lstStyle/>
          <a:p>
            <a:r>
              <a:rPr lang="en-US" dirty="0" err="1">
                <a:latin typeface="Consolas" pitchFamily="49" charset="0"/>
                <a:cs typeface="Consolas" pitchFamily="49" charset="0"/>
              </a:rPr>
              <a:t>CommandRunHandler</a:t>
            </a:r>
            <a:r>
              <a:rPr lang="en-US" dirty="0">
                <a:latin typeface="Consolas" pitchFamily="49" charset="0"/>
                <a:cs typeface="Consolas" pitchFamily="49" charset="0"/>
              </a:rPr>
              <a:t> = function() {</a:t>
            </a: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this.isCommandAllowed</a:t>
            </a:r>
            <a:r>
              <a:rPr lang="en-US" dirty="0" smtClean="0">
                <a:latin typeface="Consolas" pitchFamily="49" charset="0"/>
                <a:cs typeface="Consolas" pitchFamily="49" charset="0"/>
              </a:rPr>
              <a:t> </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 </a:t>
            </a:r>
            <a:r>
              <a:rPr lang="en-US" dirty="0" err="1" smtClean="0">
                <a:latin typeface="Consolas" pitchFamily="49" charset="0"/>
                <a:cs typeface="Consolas" pitchFamily="49" charset="0"/>
              </a:rPr>
              <a:t>Str</a:t>
            </a:r>
            <a:r>
              <a:rPr lang="en-US" dirty="0" smtClean="0">
                <a:latin typeface="Consolas" pitchFamily="49" charset="0"/>
                <a:cs typeface="Consolas" pitchFamily="49" charset="0"/>
              </a:rPr>
              <a:t>*... -&gt; </a:t>
            </a:r>
            <a:r>
              <a:rPr lang="en-US" dirty="0" err="1" smtClean="0">
                <a:latin typeface="Consolas" pitchFamily="49" charset="0"/>
                <a:cs typeface="Consolas" pitchFamily="49" charset="0"/>
              </a:rPr>
              <a:t>Bool</a:t>
            </a:r>
            <a:r>
              <a:rPr lang="en-US" dirty="0">
                <a:latin typeface="Consolas" pitchFamily="49" charset="0"/>
                <a:cs typeface="Consolas" pitchFamily="49" charset="0"/>
              </a:rPr>
              <a:t> </a:t>
            </a:r>
            <a:r>
              <a:rPr lang="en-US" dirty="0" smtClean="0">
                <a:latin typeface="Consolas" pitchFamily="49" charset="0"/>
                <a:cs typeface="Consolas" pitchFamily="49" charset="0"/>
              </a:rPr>
              <a:t>*/ function(command</a:t>
            </a:r>
            <a:r>
              <a:rPr lang="en-US" dirty="0">
                <a:latin typeface="Consolas" pitchFamily="49" charset="0"/>
                <a:cs typeface="Consolas" pitchFamily="49" charset="0"/>
              </a:rPr>
              <a:t>, </a:t>
            </a:r>
            <a:r>
              <a:rPr lang="en-US" dirty="0" err="1">
                <a:latin typeface="Consolas" pitchFamily="49" charset="0"/>
                <a:cs typeface="Consolas" pitchFamily="49" charset="0"/>
              </a:rPr>
              <a:t>args</a:t>
            </a:r>
            <a:r>
              <a:rPr lang="en-US" dirty="0">
                <a:latin typeface="Consolas" pitchFamily="49" charset="0"/>
                <a:cs typeface="Consolas" pitchFamily="49" charset="0"/>
              </a:rPr>
              <a:t>){ ... </a:t>
            </a:r>
            <a:r>
              <a:rPr lang="en-US" dirty="0" smtClean="0">
                <a:latin typeface="Consolas" pitchFamily="49" charset="0"/>
                <a:cs typeface="Consolas" pitchFamily="49" charset="0"/>
              </a:rPr>
              <a:t>};</a:t>
            </a:r>
          </a:p>
          <a:p>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err="1" smtClean="0">
                <a:latin typeface="Consolas" pitchFamily="49" charset="0"/>
                <a:cs typeface="Consolas" pitchFamily="49" charset="0"/>
              </a:rPr>
              <a:t>this.run</a:t>
            </a:r>
            <a:r>
              <a:rPr lang="en-US" dirty="0" smtClean="0">
                <a:latin typeface="Consolas" pitchFamily="49" charset="0"/>
                <a:cs typeface="Consolas" pitchFamily="49" charset="0"/>
              </a:rPr>
              <a:t> </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a:t>
            </a:r>
            <a:r>
              <a:rPr lang="en-US" dirty="0">
                <a:latin typeface="Consolas" pitchFamily="49" charset="0"/>
                <a:cs typeface="Consolas" pitchFamily="49" charset="0"/>
              </a:rPr>
              <a:t>cheat @Unsafe</a:t>
            </a:r>
            <a:r>
              <a:rPr lang="en-US" dirty="0" smtClean="0">
                <a:latin typeface="Consolas" pitchFamily="49" charset="0"/>
                <a:cs typeface="Consolas" pitchFamily="49" charset="0"/>
              </a:rPr>
              <a:t>*/</a:t>
            </a:r>
          </a:p>
          <a:p>
            <a:r>
              <a:rPr lang="en-US" dirty="0">
                <a:latin typeface="Consolas" pitchFamily="49" charset="0"/>
                <a:cs typeface="Consolas" pitchFamily="49" charset="0"/>
              </a:rPr>
              <a:t> </a:t>
            </a:r>
            <a:r>
              <a:rPr lang="en-US" dirty="0" smtClean="0">
                <a:latin typeface="Consolas" pitchFamily="49" charset="0"/>
                <a:cs typeface="Consolas" pitchFamily="49" charset="0"/>
              </a:rPr>
              <a:t>   function(command</a:t>
            </a:r>
            <a:r>
              <a:rPr lang="en-US" dirty="0">
                <a:latin typeface="Consolas" pitchFamily="49" charset="0"/>
                <a:cs typeface="Consolas" pitchFamily="49" charset="0"/>
              </a:rPr>
              <a:t>, </a:t>
            </a:r>
            <a:r>
              <a:rPr lang="en-US" dirty="0" err="1">
                <a:latin typeface="Consolas" pitchFamily="49" charset="0"/>
                <a:cs typeface="Consolas" pitchFamily="49" charset="0"/>
              </a:rPr>
              <a:t>args</a:t>
            </a:r>
            <a:r>
              <a:rPr lang="en-US" dirty="0">
                <a:latin typeface="Consolas" pitchFamily="49" charset="0"/>
                <a:cs typeface="Consolas" pitchFamily="49" charset="0"/>
              </a:rPr>
              <a:t>){ </a:t>
            </a:r>
            <a:endParaRPr lang="en-US" dirty="0" smtClean="0">
              <a:latin typeface="Consolas" pitchFamily="49" charset="0"/>
              <a:cs typeface="Consolas" pitchFamily="49" charset="0"/>
            </a:endParaRPr>
          </a:p>
          <a:p>
            <a:r>
              <a:rPr lang="en-US" dirty="0">
                <a:latin typeface="Consolas" pitchFamily="49" charset="0"/>
                <a:cs typeface="Consolas" pitchFamily="49" charset="0"/>
              </a:rPr>
              <a:t> </a:t>
            </a:r>
            <a:r>
              <a:rPr lang="en-US" dirty="0" smtClean="0">
                <a:latin typeface="Consolas" pitchFamily="49" charset="0"/>
                <a:cs typeface="Consolas" pitchFamily="49" charset="0"/>
              </a:rPr>
              <a:t>     ...if </a:t>
            </a:r>
            <a:r>
              <a:rPr lang="en-US" dirty="0" err="1" smtClean="0">
                <a:latin typeface="Consolas" pitchFamily="49" charset="0"/>
                <a:cs typeface="Consolas" pitchFamily="49" charset="0"/>
              </a:rPr>
              <a:t>isCommandAllowed</a:t>
            </a:r>
            <a:r>
              <a:rPr lang="en-US" dirty="0" smtClean="0">
                <a:latin typeface="Consolas" pitchFamily="49" charset="0"/>
                <a:cs typeface="Consolas" pitchFamily="49" charset="0"/>
              </a:rPr>
              <a:t>(command) then run command...</a:t>
            </a:r>
          </a:p>
          <a:p>
            <a:r>
              <a:rPr lang="en-US" dirty="0" smtClean="0">
                <a:latin typeface="Consolas" pitchFamily="49" charset="0"/>
                <a:cs typeface="Consolas" pitchFamily="49" charset="0"/>
              </a:rPr>
              <a:t>    };</a:t>
            </a:r>
          </a:p>
          <a:p>
            <a:r>
              <a:rPr lang="en-US" dirty="0" smtClean="0">
                <a:latin typeface="Consolas" pitchFamily="49" charset="0"/>
                <a:cs typeface="Consolas" pitchFamily="49" charset="0"/>
              </a:rPr>
              <a:t>};</a:t>
            </a:r>
            <a:endParaRPr lang="en-US" dirty="0">
              <a:latin typeface="Consolas" pitchFamily="49" charset="0"/>
              <a:cs typeface="Consolas" pitchFamily="49" charset="0"/>
            </a:endParaRPr>
          </a:p>
        </p:txBody>
      </p:sp>
      <p:sp>
        <p:nvSpPr>
          <p:cNvPr id="4" name="Rectangle 3"/>
          <p:cNvSpPr/>
          <p:nvPr/>
        </p:nvSpPr>
        <p:spPr>
          <a:xfrm>
            <a:off x="584882" y="4627063"/>
            <a:ext cx="8270789" cy="1929759"/>
          </a:xfrm>
          <a:prstGeom prst="rect">
            <a:avLst/>
          </a:prstGeom>
        </p:spPr>
        <p:txBody>
          <a:bodyPr wrap="square">
            <a:spAutoFit/>
          </a:bodyPr>
          <a:lstStyle/>
          <a:p>
            <a:r>
              <a:rPr lang="en-US" dirty="0" err="1">
                <a:latin typeface="Consolas" pitchFamily="49" charset="0"/>
                <a:cs typeface="Consolas" pitchFamily="49" charset="0"/>
              </a:rPr>
              <a:t>CommandRun</a:t>
            </a:r>
            <a:r>
              <a:rPr lang="en-US" dirty="0">
                <a:latin typeface="Consolas" pitchFamily="49" charset="0"/>
                <a:cs typeface="Consolas" pitchFamily="49" charset="0"/>
              </a:rPr>
              <a:t> = {</a:t>
            </a:r>
          </a:p>
          <a:p>
            <a:r>
              <a:rPr lang="en-US" dirty="0">
                <a:latin typeface="Consolas" pitchFamily="49" charset="0"/>
                <a:cs typeface="Consolas" pitchFamily="49" charset="0"/>
              </a:rPr>
              <a:t>  </a:t>
            </a:r>
            <a:r>
              <a:rPr lang="en-US" dirty="0" err="1">
                <a:latin typeface="Consolas" pitchFamily="49" charset="0"/>
                <a:cs typeface="Consolas" pitchFamily="49" charset="0"/>
              </a:rPr>
              <a:t>onPageLoad</a:t>
            </a:r>
            <a:r>
              <a:rPr lang="en-US" dirty="0">
                <a:latin typeface="Consolas" pitchFamily="49" charset="0"/>
                <a:cs typeface="Consolas" pitchFamily="49" charset="0"/>
              </a:rPr>
              <a:t>: function(event) {</a:t>
            </a:r>
          </a:p>
          <a:p>
            <a:r>
              <a:rPr lang="en-US" dirty="0">
                <a:latin typeface="Consolas" pitchFamily="49" charset="0"/>
                <a:cs typeface="Consolas" pitchFamily="49" charset="0"/>
              </a:rPr>
              <a:t>    </a:t>
            </a:r>
            <a:r>
              <a:rPr lang="en-US" dirty="0" err="1">
                <a:latin typeface="Consolas" pitchFamily="49" charset="0"/>
                <a:cs typeface="Consolas" pitchFamily="49" charset="0"/>
              </a:rPr>
              <a:t>var</a:t>
            </a:r>
            <a:r>
              <a:rPr lang="en-US" dirty="0">
                <a:latin typeface="Consolas" pitchFamily="49" charset="0"/>
                <a:cs typeface="Consolas" pitchFamily="49" charset="0"/>
              </a:rPr>
              <a:t> win = </a:t>
            </a:r>
            <a:r>
              <a:rPr lang="en-US" dirty="0" err="1">
                <a:latin typeface="Consolas" pitchFamily="49" charset="0"/>
                <a:cs typeface="Consolas" pitchFamily="49" charset="0"/>
              </a:rPr>
              <a:t>event.originalTarget.defaultView.wrappedJSObject</a:t>
            </a:r>
            <a:r>
              <a:rPr lang="en-US" dirty="0">
                <a:latin typeface="Consolas" pitchFamily="49" charset="0"/>
                <a:cs typeface="Consolas" pitchFamily="49" charset="0"/>
              </a:rPr>
              <a:t> ;</a:t>
            </a:r>
          </a:p>
          <a:p>
            <a:r>
              <a:rPr lang="en-US" dirty="0">
                <a:latin typeface="Consolas" pitchFamily="49" charset="0"/>
                <a:cs typeface="Consolas" pitchFamily="49" charset="0"/>
              </a:rPr>
              <a:t>    </a:t>
            </a:r>
            <a:r>
              <a:rPr lang="en-US" dirty="0" err="1">
                <a:latin typeface="Consolas" pitchFamily="49" charset="0"/>
                <a:cs typeface="Consolas" pitchFamily="49" charset="0"/>
              </a:rPr>
              <a:t>win.CommandRun</a:t>
            </a:r>
            <a:r>
              <a:rPr lang="en-US" dirty="0">
                <a:latin typeface="Consolas" pitchFamily="49" charset="0"/>
                <a:cs typeface="Consolas" pitchFamily="49" charset="0"/>
              </a:rPr>
              <a:t> = new </a:t>
            </a:r>
            <a:r>
              <a:rPr lang="en-US" dirty="0" err="1">
                <a:latin typeface="Consolas" pitchFamily="49" charset="0"/>
                <a:cs typeface="Consolas" pitchFamily="49" charset="0"/>
              </a:rPr>
              <a:t>CommandRunHandler</a:t>
            </a:r>
            <a:r>
              <a:rPr lang="en-US" dirty="0">
                <a:latin typeface="Consolas" pitchFamily="49" charset="0"/>
                <a:cs typeface="Consolas" pitchFamily="49" charset="0"/>
              </a:rPr>
              <a:t>();</a:t>
            </a:r>
          </a:p>
          <a:p>
            <a:r>
              <a:rPr lang="en-US" dirty="0">
                <a:latin typeface="Consolas" pitchFamily="49" charset="0"/>
                <a:cs typeface="Consolas" pitchFamily="49" charset="0"/>
              </a:rPr>
              <a:t>  }</a:t>
            </a:r>
          </a:p>
          <a:p>
            <a:r>
              <a:rPr lang="en-US" dirty="0">
                <a:latin typeface="Consolas" pitchFamily="49" charset="0"/>
                <a:cs typeface="Consolas" pitchFamily="49" charset="0"/>
              </a:rPr>
              <a:t>};</a:t>
            </a:r>
          </a:p>
        </p:txBody>
      </p:sp>
      <p:sp>
        <p:nvSpPr>
          <p:cNvPr id="6" name="Rectangle 5"/>
          <p:cNvSpPr/>
          <p:nvPr/>
        </p:nvSpPr>
        <p:spPr>
          <a:xfrm>
            <a:off x="4028303" y="1902941"/>
            <a:ext cx="4407243" cy="3459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onsolas" pitchFamily="49" charset="0"/>
                <a:cs typeface="Consolas" pitchFamily="49" charset="0"/>
              </a:rPr>
              <a:t>function (</a:t>
            </a:r>
            <a:r>
              <a:rPr lang="en-US" dirty="0" err="1" smtClean="0">
                <a:latin typeface="Consolas" pitchFamily="49" charset="0"/>
                <a:cs typeface="Consolas" pitchFamily="49" charset="0"/>
              </a:rPr>
              <a:t>x,y</a:t>
            </a:r>
            <a:r>
              <a:rPr lang="en-US" dirty="0" smtClean="0">
                <a:latin typeface="Consolas" pitchFamily="49" charset="0"/>
                <a:cs typeface="Consolas" pitchFamily="49" charset="0"/>
              </a:rPr>
              <a:t>) { return true; }</a:t>
            </a:r>
            <a:endParaRPr lang="en-US" dirty="0">
              <a:latin typeface="Consolas" pitchFamily="49" charset="0"/>
              <a:cs typeface="Consolas" pitchFamily="49" charset="0"/>
            </a:endParaRPr>
          </a:p>
        </p:txBody>
      </p:sp>
      <p:sp>
        <p:nvSpPr>
          <p:cNvPr id="9" name="Rectangular Callout 8"/>
          <p:cNvSpPr/>
          <p:nvPr/>
        </p:nvSpPr>
        <p:spPr>
          <a:xfrm>
            <a:off x="5115697" y="4651777"/>
            <a:ext cx="1054444" cy="472159"/>
          </a:xfrm>
          <a:prstGeom prst="wedge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Calibri" pitchFamily="34" charset="0"/>
              </a:rPr>
              <a:t>Risky!</a:t>
            </a:r>
            <a:endParaRPr lang="en-US" dirty="0">
              <a:latin typeface="Calibri" pitchFamily="34" charset="0"/>
            </a:endParaRPr>
          </a:p>
        </p:txBody>
      </p:sp>
      <p:sp>
        <p:nvSpPr>
          <p:cNvPr id="10" name="Rectangular Callout 9"/>
          <p:cNvSpPr/>
          <p:nvPr/>
        </p:nvSpPr>
        <p:spPr>
          <a:xfrm>
            <a:off x="6899188" y="4646357"/>
            <a:ext cx="1536357" cy="472159"/>
          </a:xfrm>
          <a:prstGeom prst="wedge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latin typeface="Calibri" pitchFamily="34" charset="0"/>
              </a:rPr>
              <a:t>VERY Risky!</a:t>
            </a:r>
            <a:endParaRPr lang="en-US" dirty="0">
              <a:latin typeface="Calibri" pitchFamily="34" charset="0"/>
            </a:endParaRPr>
          </a:p>
        </p:txBody>
      </p:sp>
      <p:sp>
        <p:nvSpPr>
          <p:cNvPr id="11" name="Rectangular Callout 10"/>
          <p:cNvSpPr/>
          <p:nvPr/>
        </p:nvSpPr>
        <p:spPr>
          <a:xfrm>
            <a:off x="2940908" y="6084663"/>
            <a:ext cx="2858530" cy="472159"/>
          </a:xfrm>
          <a:prstGeom prst="wedgeRectCallout">
            <a:avLst>
              <a:gd name="adj1" fmla="val -28326"/>
              <a:gd name="adj2" fmla="val -10324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Calibri" pitchFamily="34" charset="0"/>
              </a:rPr>
              <a:t>Injects object into arbitrary web code</a:t>
            </a:r>
            <a:endParaRPr lang="en-US" dirty="0">
              <a:latin typeface="Calibri" pitchFamily="34" charset="0"/>
            </a:endParaRPr>
          </a:p>
        </p:txBody>
      </p:sp>
    </p:spTree>
    <p:extLst>
      <p:ext uri="{BB962C8B-B14F-4D97-AF65-F5344CB8AC3E}">
        <p14:creationId xmlns:p14="http://schemas.microsoft.com/office/powerpoint/2010/main" val="370626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8" grpId="0" animBg="1"/>
      <p:bldP spid="6" grpId="0" animBg="1"/>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Annotations</a:t>
            </a:r>
            <a:endParaRPr lang="en-US" dirty="0"/>
          </a:p>
        </p:txBody>
      </p:sp>
      <p:sp>
        <p:nvSpPr>
          <p:cNvPr id="3" name="Content Placeholder 2"/>
          <p:cNvSpPr>
            <a:spLocks noGrp="1"/>
          </p:cNvSpPr>
          <p:nvPr>
            <p:ph idx="1"/>
          </p:nvPr>
        </p:nvSpPr>
        <p:spPr/>
        <p:txBody>
          <a:bodyPr>
            <a:normAutofit/>
          </a:bodyPr>
          <a:lstStyle/>
          <a:p>
            <a:pPr>
              <a:buNone/>
            </a:pPr>
            <a:r>
              <a:rPr lang="en-US" dirty="0" smtClean="0"/>
              <a:t>Type system based on System F</a:t>
            </a:r>
            <a:r>
              <a:rPr lang="en-US" baseline="-25000" dirty="0" smtClean="0"/>
              <a:t>&lt;:</a:t>
            </a:r>
            <a:r>
              <a:rPr lang="en-US" dirty="0" smtClean="0"/>
              <a:t> and so type inference is generally impossible</a:t>
            </a:r>
          </a:p>
          <a:p>
            <a:pPr>
              <a:buNone/>
            </a:pPr>
            <a:endParaRPr lang="en-US" smtClean="0"/>
          </a:p>
          <a:p>
            <a:pPr>
              <a:buNone/>
            </a:pPr>
            <a:r>
              <a:rPr lang="en-US" smtClean="0"/>
              <a:t>Choose </a:t>
            </a:r>
            <a:r>
              <a:rPr lang="en-US" dirty="0" smtClean="0"/>
              <a:t>reasonable default annotation: </a:t>
            </a:r>
            <a:r>
              <a:rPr lang="en-US" b="1" dirty="0" smtClean="0">
                <a:latin typeface="Consolas" pitchFamily="49" charset="0"/>
                <a:cs typeface="Consolas" pitchFamily="49" charset="0"/>
              </a:rPr>
              <a:t>Ext</a:t>
            </a:r>
            <a:endParaRPr lang="en-US" dirty="0" smtClean="0"/>
          </a:p>
          <a:p>
            <a:pPr>
              <a:buNone/>
            </a:pPr>
            <a:endParaRPr lang="en-US" dirty="0" smtClean="0"/>
          </a:p>
          <a:p>
            <a:pPr>
              <a:buNone/>
            </a:pPr>
            <a:r>
              <a:rPr lang="en-US" dirty="0" smtClean="0"/>
              <a:t>Still have to annotate:</a:t>
            </a:r>
          </a:p>
          <a:p>
            <a:pPr lvl="1"/>
            <a:r>
              <a:rPr lang="en-US" dirty="0" smtClean="0"/>
              <a:t>Functions that return specific Mozilla objects</a:t>
            </a:r>
          </a:p>
          <a:p>
            <a:pPr lvl="1"/>
            <a:r>
              <a:rPr lang="en-US" dirty="0" smtClean="0"/>
              <a:t>Objects with (transitively) Unsafe fields</a:t>
            </a:r>
            <a:endParaRPr lang="en-US" dirty="0"/>
          </a:p>
        </p:txBody>
      </p:sp>
    </p:spTree>
    <p:extLst>
      <p:ext uri="{BB962C8B-B14F-4D97-AF65-F5344CB8AC3E}">
        <p14:creationId xmlns:p14="http://schemas.microsoft.com/office/powerpoint/2010/main" val="1886667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Retrofitted</a:t>
            </a:r>
            <a:r>
              <a:rPr lang="en-US" dirty="0" smtClean="0"/>
              <a:t> annotations onto 12 extensions (total 6.8KLOC)</a:t>
            </a:r>
          </a:p>
          <a:p>
            <a:endParaRPr lang="en-US" dirty="0" smtClean="0"/>
          </a:p>
          <a:p>
            <a:r>
              <a:rPr lang="en-US" dirty="0" smtClean="0"/>
              <a:t>Two ground rules: </a:t>
            </a:r>
            <a:r>
              <a:rPr lang="en-US" i="1" dirty="0" smtClean="0"/>
              <a:t>no</a:t>
            </a:r>
            <a:r>
              <a:rPr lang="en-US" i="1" baseline="30000" dirty="0" smtClean="0"/>
              <a:t>*</a:t>
            </a:r>
            <a:r>
              <a:rPr lang="en-US" i="1" dirty="0" smtClean="0"/>
              <a:t> refactoring</a:t>
            </a:r>
            <a:r>
              <a:rPr lang="en-US" dirty="0" smtClean="0"/>
              <a:t> and </a:t>
            </a:r>
            <a:r>
              <a:rPr lang="en-US" i="1" dirty="0" smtClean="0"/>
              <a:t>type everything</a:t>
            </a:r>
          </a:p>
          <a:p>
            <a:pPr lvl="1"/>
            <a:r>
              <a:rPr lang="en-US" dirty="0" smtClean="0"/>
              <a:t>Refactoring would have improved types and reduced annotation</a:t>
            </a:r>
          </a:p>
          <a:p>
            <a:pPr>
              <a:buClr>
                <a:srgbClr val="00B050"/>
              </a:buClr>
              <a:buSzPct val="125000"/>
              <a:buFont typeface="Wingdings" pitchFamily="2" charset="2"/>
              <a:buChar char="ü"/>
            </a:pPr>
            <a:endParaRPr lang="en-US" b="1" dirty="0" smtClean="0"/>
          </a:p>
          <a:p>
            <a:pPr>
              <a:buClr>
                <a:srgbClr val="00B050"/>
              </a:buClr>
              <a:buSzPct val="125000"/>
              <a:buFont typeface="Wingdings" pitchFamily="2" charset="2"/>
              <a:buChar char="ü"/>
            </a:pPr>
            <a:r>
              <a:rPr lang="en-US" b="1" dirty="0" smtClean="0"/>
              <a:t>Seven extensions found to be safe</a:t>
            </a:r>
            <a:endParaRPr lang="en-US" dirty="0" smtClean="0"/>
          </a:p>
          <a:p>
            <a:r>
              <a:rPr lang="en-US" dirty="0" smtClean="0"/>
              <a:t> </a:t>
            </a:r>
            <a:r>
              <a:rPr lang="en-US" sz="1200" dirty="0" smtClean="0"/>
              <a:t> </a:t>
            </a:r>
            <a:r>
              <a:rPr lang="en-US" b="1" dirty="0" smtClean="0"/>
              <a:t>One</a:t>
            </a:r>
            <a:r>
              <a:rPr lang="en-US" dirty="0" smtClean="0"/>
              <a:t> extension uses Unsafe code and shouldn’t</a:t>
            </a:r>
          </a:p>
          <a:p>
            <a:pPr lvl="1"/>
            <a:r>
              <a:rPr lang="en-US" dirty="0" smtClean="0"/>
              <a:t>It initializes a settings file with default values</a:t>
            </a:r>
          </a:p>
          <a:p>
            <a:pPr lvl="1"/>
            <a:r>
              <a:rPr lang="en-US" dirty="0" smtClean="0"/>
              <a:t>All file output is Unsafe, but these values are constant…</a:t>
            </a:r>
          </a:p>
          <a:p>
            <a:pPr>
              <a:buClr>
                <a:srgbClr val="FF0000"/>
              </a:buClr>
              <a:buSzPct val="125000"/>
              <a:buFont typeface="Wingdings" pitchFamily="2" charset="2"/>
              <a:buChar char=""/>
            </a:pPr>
            <a:r>
              <a:rPr lang="en-US" b="1" dirty="0" smtClean="0"/>
              <a:t> Four </a:t>
            </a:r>
            <a:r>
              <a:rPr lang="en-US" dirty="0" smtClean="0"/>
              <a:t>extensions have security vulnerabilities</a:t>
            </a:r>
          </a:p>
          <a:p>
            <a:pPr lvl="1"/>
            <a:r>
              <a:rPr lang="en-US" b="1" dirty="0" smtClean="0"/>
              <a:t>Two confirmed </a:t>
            </a:r>
            <a:r>
              <a:rPr lang="en-US" dirty="0" smtClean="0"/>
              <a:t>by authors so far; two have not yet responded</a:t>
            </a:r>
          </a:p>
        </p:txBody>
      </p:sp>
    </p:spTree>
    <p:extLst>
      <p:ext uri="{BB962C8B-B14F-4D97-AF65-F5344CB8AC3E}">
        <p14:creationId xmlns:p14="http://schemas.microsoft.com/office/powerpoint/2010/main" val="315642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196645" y="1371600"/>
            <a:ext cx="6971071" cy="5220929"/>
          </a:xfrm>
          <a:prstGeom prst="roundRect">
            <a:avLst>
              <a:gd name="adj" fmla="val 6686"/>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dirty="0" smtClean="0">
                <a:latin typeface="Calibri" pitchFamily="34" charset="0"/>
              </a:rPr>
              <a:t>818 Annotations</a:t>
            </a:r>
            <a:endParaRPr lang="en-US" dirty="0">
              <a:latin typeface="Calibri" pitchFamily="34" charset="0"/>
            </a:endParaRPr>
          </a:p>
        </p:txBody>
      </p:sp>
      <p:sp>
        <p:nvSpPr>
          <p:cNvPr id="2" name="Title 1"/>
          <p:cNvSpPr>
            <a:spLocks noGrp="1"/>
          </p:cNvSpPr>
          <p:nvPr>
            <p:ph type="title"/>
          </p:nvPr>
        </p:nvSpPr>
        <p:spPr/>
        <p:txBody>
          <a:bodyPr/>
          <a:lstStyle/>
          <a:p>
            <a:r>
              <a:rPr lang="en-US" dirty="0" smtClean="0"/>
              <a:t>Evaluation: low-level details</a:t>
            </a:r>
            <a:endParaRPr lang="en-US" dirty="0"/>
          </a:p>
        </p:txBody>
      </p:sp>
      <p:sp>
        <p:nvSpPr>
          <p:cNvPr id="5" name="Rounded Rectangle 4"/>
          <p:cNvSpPr/>
          <p:nvPr/>
        </p:nvSpPr>
        <p:spPr>
          <a:xfrm>
            <a:off x="2128164" y="1801760"/>
            <a:ext cx="3108030"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a:latin typeface="Calibri" pitchFamily="34" charset="0"/>
              </a:rPr>
              <a:t>33 type definitions</a:t>
            </a:r>
          </a:p>
        </p:txBody>
      </p:sp>
      <p:sp>
        <p:nvSpPr>
          <p:cNvPr id="6" name="Rounded Rectangle 5"/>
          <p:cNvSpPr/>
          <p:nvPr/>
        </p:nvSpPr>
        <p:spPr>
          <a:xfrm>
            <a:off x="351008" y="2273709"/>
            <a:ext cx="6662338" cy="1402941"/>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413 checked </a:t>
            </a:r>
            <a:r>
              <a:rPr lang="en-US" dirty="0" err="1" smtClean="0">
                <a:latin typeface="Calibri" pitchFamily="34" charset="0"/>
              </a:rPr>
              <a:t>upcasts</a:t>
            </a:r>
            <a:endParaRPr lang="en-US" dirty="0" smtClean="0">
              <a:latin typeface="Calibri" pitchFamily="34" charset="0"/>
            </a:endParaRPr>
          </a:p>
        </p:txBody>
      </p:sp>
      <p:sp>
        <p:nvSpPr>
          <p:cNvPr id="7" name="Rounded Rectangle 6"/>
          <p:cNvSpPr/>
          <p:nvPr/>
        </p:nvSpPr>
        <p:spPr>
          <a:xfrm>
            <a:off x="351007" y="3781426"/>
            <a:ext cx="6662338" cy="2658704"/>
          </a:xfrm>
          <a:prstGeom prst="roundRect">
            <a:avLst>
              <a:gd name="adj" fmla="val 6686"/>
            </a:avLst>
          </a:prstGeom>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t>372 “cheats”</a:t>
            </a:r>
            <a:endParaRPr lang="en-US" dirty="0"/>
          </a:p>
        </p:txBody>
      </p:sp>
    </p:spTree>
    <p:extLst>
      <p:ext uri="{BB962C8B-B14F-4D97-AF65-F5344CB8AC3E}">
        <p14:creationId xmlns:p14="http://schemas.microsoft.com/office/powerpoint/2010/main" val="29593931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093" y="1584754"/>
            <a:ext cx="72961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How many browsers do you see?</a:t>
            </a:r>
            <a:endParaRPr lang="en-US" dirty="0"/>
          </a:p>
        </p:txBody>
      </p:sp>
      <p:sp>
        <p:nvSpPr>
          <p:cNvPr id="4" name="Slide Number Placeholder 3"/>
          <p:cNvSpPr>
            <a:spLocks noGrp="1"/>
          </p:cNvSpPr>
          <p:nvPr>
            <p:ph type="sldNum" sz="quarter" idx="12"/>
          </p:nvPr>
        </p:nvSpPr>
        <p:spPr/>
        <p:txBody>
          <a:bodyPr/>
          <a:lstStyle/>
          <a:p>
            <a:fld id="{B36E6BDB-D8A8-47EE-9FDD-2AC0F39CD953}" type="slidenum">
              <a:rPr lang="en-US" smtClean="0"/>
              <a:t>2</a:t>
            </a:fld>
            <a:endParaRPr lang="en-US" dirty="0"/>
          </a:p>
        </p:txBody>
      </p:sp>
      <p:sp>
        <p:nvSpPr>
          <p:cNvPr id="6" name="Oval 5"/>
          <p:cNvSpPr/>
          <p:nvPr/>
        </p:nvSpPr>
        <p:spPr>
          <a:xfrm>
            <a:off x="7543800" y="1981200"/>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Oval 8"/>
          <p:cNvSpPr/>
          <p:nvPr/>
        </p:nvSpPr>
        <p:spPr>
          <a:xfrm>
            <a:off x="897152" y="6019800"/>
            <a:ext cx="398248"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Oval 9"/>
          <p:cNvSpPr/>
          <p:nvPr/>
        </p:nvSpPr>
        <p:spPr>
          <a:xfrm>
            <a:off x="5638800" y="5951838"/>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Oval 10"/>
          <p:cNvSpPr/>
          <p:nvPr/>
        </p:nvSpPr>
        <p:spPr>
          <a:xfrm>
            <a:off x="7086600" y="5985819"/>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4" name="Oval 13"/>
          <p:cNvSpPr/>
          <p:nvPr/>
        </p:nvSpPr>
        <p:spPr>
          <a:xfrm>
            <a:off x="4191000" y="6003325"/>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Oval 14"/>
          <p:cNvSpPr/>
          <p:nvPr/>
        </p:nvSpPr>
        <p:spPr>
          <a:xfrm>
            <a:off x="2743200" y="6004354"/>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6" name="Oval 15"/>
          <p:cNvSpPr/>
          <p:nvPr/>
        </p:nvSpPr>
        <p:spPr>
          <a:xfrm>
            <a:off x="7907038" y="5985819"/>
            <a:ext cx="304800"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7395518" y="6004354"/>
            <a:ext cx="511519" cy="381000"/>
          </a:xfrm>
          <a:prstGeom prst="ellipse">
            <a:avLst/>
          </a:prstGeom>
          <a:solidFill>
            <a:schemeClr val="accent6">
              <a:lumMod val="20000"/>
              <a:lumOff val="80000"/>
              <a:alpha val="75000"/>
            </a:schemeClr>
          </a:solidFill>
          <a:ln w="25400"/>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nvGrpSpPr>
          <p:cNvPr id="41" name="Group 40"/>
          <p:cNvGrpSpPr/>
          <p:nvPr/>
        </p:nvGrpSpPr>
        <p:grpSpPr>
          <a:xfrm>
            <a:off x="1237078" y="2306404"/>
            <a:ext cx="6714597" cy="3769192"/>
            <a:chOff x="1237078" y="2306404"/>
            <a:chExt cx="6714597" cy="3769192"/>
          </a:xfrm>
        </p:grpSpPr>
        <p:sp>
          <p:nvSpPr>
            <p:cNvPr id="7" name="TextBox 6"/>
            <p:cNvSpPr txBox="1"/>
            <p:nvPr/>
          </p:nvSpPr>
          <p:spPr>
            <a:xfrm>
              <a:off x="3200400" y="3985054"/>
              <a:ext cx="3331874" cy="369332"/>
            </a:xfrm>
            <a:prstGeom prst="rect">
              <a:avLst/>
            </a:prstGeom>
            <a:noFill/>
          </p:spPr>
          <p:txBody>
            <a:bodyPr wrap="none" rtlCol="0">
              <a:spAutoFit/>
            </a:bodyPr>
            <a:lstStyle/>
            <a:p>
              <a:r>
                <a:rPr lang="en-US" dirty="0" smtClean="0"/>
                <a:t>Each one defined by an extension</a:t>
              </a:r>
              <a:endParaRPr lang="en-US" dirty="0"/>
            </a:p>
          </p:txBody>
        </p:sp>
        <p:cxnSp>
          <p:nvCxnSpPr>
            <p:cNvPr id="12" name="Straight Arrow Connector 11"/>
            <p:cNvCxnSpPr>
              <a:stCxn id="7" idx="0"/>
              <a:endCxn id="6" idx="3"/>
            </p:cNvCxnSpPr>
            <p:nvPr/>
          </p:nvCxnSpPr>
          <p:spPr>
            <a:xfrm flipV="1">
              <a:off x="4866337" y="2306404"/>
              <a:ext cx="2722100" cy="167865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a:stCxn id="7" idx="2"/>
              <a:endCxn id="16" idx="1"/>
            </p:cNvCxnSpPr>
            <p:nvPr/>
          </p:nvCxnSpPr>
          <p:spPr>
            <a:xfrm>
              <a:off x="4866337" y="4354386"/>
              <a:ext cx="3085338" cy="16872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17" idx="1"/>
            </p:cNvCxnSpPr>
            <p:nvPr/>
          </p:nvCxnSpPr>
          <p:spPr>
            <a:xfrm>
              <a:off x="4866337" y="4354386"/>
              <a:ext cx="2604091" cy="1705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a:endCxn id="11" idx="1"/>
            </p:cNvCxnSpPr>
            <p:nvPr/>
          </p:nvCxnSpPr>
          <p:spPr>
            <a:xfrm>
              <a:off x="4866337" y="4354386"/>
              <a:ext cx="2264900" cy="168722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4" name="Straight Arrow Connector 33"/>
            <p:cNvCxnSpPr>
              <a:stCxn id="7" idx="2"/>
              <a:endCxn id="10" idx="1"/>
            </p:cNvCxnSpPr>
            <p:nvPr/>
          </p:nvCxnSpPr>
          <p:spPr>
            <a:xfrm>
              <a:off x="4866337" y="4354386"/>
              <a:ext cx="817100" cy="165324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a:endCxn id="14" idx="7"/>
            </p:cNvCxnSpPr>
            <p:nvPr/>
          </p:nvCxnSpPr>
          <p:spPr>
            <a:xfrm flipH="1">
              <a:off x="4451163" y="4354386"/>
              <a:ext cx="415174" cy="170473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0" name="Straight Arrow Connector 39"/>
            <p:cNvCxnSpPr>
              <a:endCxn id="15" idx="7"/>
            </p:cNvCxnSpPr>
            <p:nvPr/>
          </p:nvCxnSpPr>
          <p:spPr>
            <a:xfrm flipH="1">
              <a:off x="3003363" y="4354386"/>
              <a:ext cx="1862974" cy="170576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a:endCxn id="9" idx="7"/>
            </p:cNvCxnSpPr>
            <p:nvPr/>
          </p:nvCxnSpPr>
          <p:spPr>
            <a:xfrm flipH="1">
              <a:off x="1237078" y="4354386"/>
              <a:ext cx="3629259" cy="172121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30460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Effect transition="in" filter="fade">
                                      <p:cBhvr>
                                        <p:cTn id="9" dur="250"/>
                                        <p:tgtEl>
                                          <p:spTgt spid="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250" fill="hold"/>
                                        <p:tgtEl>
                                          <p:spTgt spid="16"/>
                                        </p:tgtEl>
                                        <p:attrNameLst>
                                          <p:attrName>ppt_w</p:attrName>
                                        </p:attrNameLst>
                                      </p:cBhvr>
                                      <p:tavLst>
                                        <p:tav tm="0">
                                          <p:val>
                                            <p:fltVal val="0"/>
                                          </p:val>
                                        </p:tav>
                                        <p:tav tm="100000">
                                          <p:val>
                                            <p:strVal val="#ppt_w"/>
                                          </p:val>
                                        </p:tav>
                                      </p:tavLst>
                                    </p:anim>
                                    <p:anim calcmode="lin" valueType="num">
                                      <p:cBhvr>
                                        <p:cTn id="13" dur="250" fill="hold"/>
                                        <p:tgtEl>
                                          <p:spTgt spid="16"/>
                                        </p:tgtEl>
                                        <p:attrNameLst>
                                          <p:attrName>ppt_h</p:attrName>
                                        </p:attrNameLst>
                                      </p:cBhvr>
                                      <p:tavLst>
                                        <p:tav tm="0">
                                          <p:val>
                                            <p:fltVal val="0"/>
                                          </p:val>
                                        </p:tav>
                                        <p:tav tm="100000">
                                          <p:val>
                                            <p:strVal val="#ppt_h"/>
                                          </p:val>
                                        </p:tav>
                                      </p:tavLst>
                                    </p:anim>
                                    <p:animEffect transition="in" filter="fade">
                                      <p:cBhvr>
                                        <p:cTn id="14" dur="250"/>
                                        <p:tgtEl>
                                          <p:spTgt spid="1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p:cTn id="17" dur="250" fill="hold"/>
                                        <p:tgtEl>
                                          <p:spTgt spid="17"/>
                                        </p:tgtEl>
                                        <p:attrNameLst>
                                          <p:attrName>ppt_w</p:attrName>
                                        </p:attrNameLst>
                                      </p:cBhvr>
                                      <p:tavLst>
                                        <p:tav tm="0">
                                          <p:val>
                                            <p:fltVal val="0"/>
                                          </p:val>
                                        </p:tav>
                                        <p:tav tm="100000">
                                          <p:val>
                                            <p:strVal val="#ppt_w"/>
                                          </p:val>
                                        </p:tav>
                                      </p:tavLst>
                                    </p:anim>
                                    <p:anim calcmode="lin" valueType="num">
                                      <p:cBhvr>
                                        <p:cTn id="18" dur="250" fill="hold"/>
                                        <p:tgtEl>
                                          <p:spTgt spid="17"/>
                                        </p:tgtEl>
                                        <p:attrNameLst>
                                          <p:attrName>ppt_h</p:attrName>
                                        </p:attrNameLst>
                                      </p:cBhvr>
                                      <p:tavLst>
                                        <p:tav tm="0">
                                          <p:val>
                                            <p:fltVal val="0"/>
                                          </p:val>
                                        </p:tav>
                                        <p:tav tm="100000">
                                          <p:val>
                                            <p:strVal val="#ppt_h"/>
                                          </p:val>
                                        </p:tav>
                                      </p:tavLst>
                                    </p:anim>
                                    <p:animEffect transition="in" filter="fade">
                                      <p:cBhvr>
                                        <p:cTn id="19" dur="250"/>
                                        <p:tgtEl>
                                          <p:spTgt spid="1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250" fill="hold"/>
                                        <p:tgtEl>
                                          <p:spTgt spid="11"/>
                                        </p:tgtEl>
                                        <p:attrNameLst>
                                          <p:attrName>ppt_w</p:attrName>
                                        </p:attrNameLst>
                                      </p:cBhvr>
                                      <p:tavLst>
                                        <p:tav tm="0">
                                          <p:val>
                                            <p:fltVal val="0"/>
                                          </p:val>
                                        </p:tav>
                                        <p:tav tm="100000">
                                          <p:val>
                                            <p:strVal val="#ppt_w"/>
                                          </p:val>
                                        </p:tav>
                                      </p:tavLst>
                                    </p:anim>
                                    <p:anim calcmode="lin" valueType="num">
                                      <p:cBhvr>
                                        <p:cTn id="23" dur="250" fill="hold"/>
                                        <p:tgtEl>
                                          <p:spTgt spid="11"/>
                                        </p:tgtEl>
                                        <p:attrNameLst>
                                          <p:attrName>ppt_h</p:attrName>
                                        </p:attrNameLst>
                                      </p:cBhvr>
                                      <p:tavLst>
                                        <p:tav tm="0">
                                          <p:val>
                                            <p:fltVal val="0"/>
                                          </p:val>
                                        </p:tav>
                                        <p:tav tm="100000">
                                          <p:val>
                                            <p:strVal val="#ppt_h"/>
                                          </p:val>
                                        </p:tav>
                                      </p:tavLst>
                                    </p:anim>
                                    <p:animEffect transition="in" filter="fade">
                                      <p:cBhvr>
                                        <p:cTn id="24" dur="250"/>
                                        <p:tgtEl>
                                          <p:spTgt spid="1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250" fill="hold"/>
                                        <p:tgtEl>
                                          <p:spTgt spid="10"/>
                                        </p:tgtEl>
                                        <p:attrNameLst>
                                          <p:attrName>ppt_w</p:attrName>
                                        </p:attrNameLst>
                                      </p:cBhvr>
                                      <p:tavLst>
                                        <p:tav tm="0">
                                          <p:val>
                                            <p:fltVal val="0"/>
                                          </p:val>
                                        </p:tav>
                                        <p:tav tm="100000">
                                          <p:val>
                                            <p:strVal val="#ppt_w"/>
                                          </p:val>
                                        </p:tav>
                                      </p:tavLst>
                                    </p:anim>
                                    <p:anim calcmode="lin" valueType="num">
                                      <p:cBhvr>
                                        <p:cTn id="28" dur="250" fill="hold"/>
                                        <p:tgtEl>
                                          <p:spTgt spid="10"/>
                                        </p:tgtEl>
                                        <p:attrNameLst>
                                          <p:attrName>ppt_h</p:attrName>
                                        </p:attrNameLst>
                                      </p:cBhvr>
                                      <p:tavLst>
                                        <p:tav tm="0">
                                          <p:val>
                                            <p:fltVal val="0"/>
                                          </p:val>
                                        </p:tav>
                                        <p:tav tm="100000">
                                          <p:val>
                                            <p:strVal val="#ppt_h"/>
                                          </p:val>
                                        </p:tav>
                                      </p:tavLst>
                                    </p:anim>
                                    <p:animEffect transition="in" filter="fade">
                                      <p:cBhvr>
                                        <p:cTn id="29" dur="250"/>
                                        <p:tgtEl>
                                          <p:spTgt spid="1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250" fill="hold"/>
                                        <p:tgtEl>
                                          <p:spTgt spid="14"/>
                                        </p:tgtEl>
                                        <p:attrNameLst>
                                          <p:attrName>ppt_w</p:attrName>
                                        </p:attrNameLst>
                                      </p:cBhvr>
                                      <p:tavLst>
                                        <p:tav tm="0">
                                          <p:val>
                                            <p:fltVal val="0"/>
                                          </p:val>
                                        </p:tav>
                                        <p:tav tm="100000">
                                          <p:val>
                                            <p:strVal val="#ppt_w"/>
                                          </p:val>
                                        </p:tav>
                                      </p:tavLst>
                                    </p:anim>
                                    <p:anim calcmode="lin" valueType="num">
                                      <p:cBhvr>
                                        <p:cTn id="33" dur="250" fill="hold"/>
                                        <p:tgtEl>
                                          <p:spTgt spid="14"/>
                                        </p:tgtEl>
                                        <p:attrNameLst>
                                          <p:attrName>ppt_h</p:attrName>
                                        </p:attrNameLst>
                                      </p:cBhvr>
                                      <p:tavLst>
                                        <p:tav tm="0">
                                          <p:val>
                                            <p:fltVal val="0"/>
                                          </p:val>
                                        </p:tav>
                                        <p:tav tm="100000">
                                          <p:val>
                                            <p:strVal val="#ppt_h"/>
                                          </p:val>
                                        </p:tav>
                                      </p:tavLst>
                                    </p:anim>
                                    <p:animEffect transition="in" filter="fade">
                                      <p:cBhvr>
                                        <p:cTn id="34" dur="250"/>
                                        <p:tgtEl>
                                          <p:spTgt spid="14"/>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250" fill="hold"/>
                                        <p:tgtEl>
                                          <p:spTgt spid="15"/>
                                        </p:tgtEl>
                                        <p:attrNameLst>
                                          <p:attrName>ppt_w</p:attrName>
                                        </p:attrNameLst>
                                      </p:cBhvr>
                                      <p:tavLst>
                                        <p:tav tm="0">
                                          <p:val>
                                            <p:fltVal val="0"/>
                                          </p:val>
                                        </p:tav>
                                        <p:tav tm="100000">
                                          <p:val>
                                            <p:strVal val="#ppt_w"/>
                                          </p:val>
                                        </p:tav>
                                      </p:tavLst>
                                    </p:anim>
                                    <p:anim calcmode="lin" valueType="num">
                                      <p:cBhvr>
                                        <p:cTn id="38" dur="250" fill="hold"/>
                                        <p:tgtEl>
                                          <p:spTgt spid="15"/>
                                        </p:tgtEl>
                                        <p:attrNameLst>
                                          <p:attrName>ppt_h</p:attrName>
                                        </p:attrNameLst>
                                      </p:cBhvr>
                                      <p:tavLst>
                                        <p:tav tm="0">
                                          <p:val>
                                            <p:fltVal val="0"/>
                                          </p:val>
                                        </p:tav>
                                        <p:tav tm="100000">
                                          <p:val>
                                            <p:strVal val="#ppt_h"/>
                                          </p:val>
                                        </p:tav>
                                      </p:tavLst>
                                    </p:anim>
                                    <p:animEffect transition="in" filter="fade">
                                      <p:cBhvr>
                                        <p:cTn id="39" dur="250"/>
                                        <p:tgtEl>
                                          <p:spTgt spid="15"/>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250" fill="hold"/>
                                        <p:tgtEl>
                                          <p:spTgt spid="9"/>
                                        </p:tgtEl>
                                        <p:attrNameLst>
                                          <p:attrName>ppt_w</p:attrName>
                                        </p:attrNameLst>
                                      </p:cBhvr>
                                      <p:tavLst>
                                        <p:tav tm="0">
                                          <p:val>
                                            <p:fltVal val="0"/>
                                          </p:val>
                                        </p:tav>
                                        <p:tav tm="100000">
                                          <p:val>
                                            <p:strVal val="#ppt_w"/>
                                          </p:val>
                                        </p:tav>
                                      </p:tavLst>
                                    </p:anim>
                                    <p:anim calcmode="lin" valueType="num">
                                      <p:cBhvr>
                                        <p:cTn id="43" dur="250" fill="hold"/>
                                        <p:tgtEl>
                                          <p:spTgt spid="9"/>
                                        </p:tgtEl>
                                        <p:attrNameLst>
                                          <p:attrName>ppt_h</p:attrName>
                                        </p:attrNameLst>
                                      </p:cBhvr>
                                      <p:tavLst>
                                        <p:tav tm="0">
                                          <p:val>
                                            <p:fltVal val="0"/>
                                          </p:val>
                                        </p:tav>
                                        <p:tav tm="100000">
                                          <p:val>
                                            <p:strVal val="#ppt_h"/>
                                          </p:val>
                                        </p:tav>
                                      </p:tavLst>
                                    </p:anim>
                                    <p:animEffect transition="in" filter="fade">
                                      <p:cBhvr>
                                        <p:cTn id="44" dur="250"/>
                                        <p:tgtEl>
                                          <p:spTgt spid="9"/>
                                        </p:tgtEl>
                                      </p:cBhvr>
                                    </p:animEffect>
                                  </p:childTnLst>
                                </p:cTn>
                              </p:par>
                              <p:par>
                                <p:cTn id="45" presetID="6" presetClass="entr" presetSubtype="32"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animEffect transition="in" filter="circle(out)">
                                      <p:cBhvr>
                                        <p:cTn id="47"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4" grpId="0" animBg="1"/>
      <p:bldP spid="15" grpId="0" animBg="1"/>
      <p:bldP spid="16" grpId="0" animBg="1"/>
      <p:bldP spid="1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196645" y="1371600"/>
            <a:ext cx="6971071" cy="5220929"/>
          </a:xfrm>
          <a:prstGeom prst="roundRect">
            <a:avLst>
              <a:gd name="adj" fmla="val 6686"/>
            </a:avLst>
          </a:prstGeom>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dirty="0" smtClean="0">
                <a:latin typeface="Calibri" pitchFamily="34" charset="0"/>
              </a:rPr>
              <a:t>818 Annotations</a:t>
            </a:r>
            <a:endParaRPr lang="en-US" dirty="0">
              <a:latin typeface="Calibri" pitchFamily="34" charset="0"/>
            </a:endParaRPr>
          </a:p>
        </p:txBody>
      </p:sp>
      <p:sp>
        <p:nvSpPr>
          <p:cNvPr id="21" name="Rounded Rectangle 20"/>
          <p:cNvSpPr/>
          <p:nvPr/>
        </p:nvSpPr>
        <p:spPr>
          <a:xfrm>
            <a:off x="351007" y="2845817"/>
            <a:ext cx="6662338" cy="2571750"/>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(Mostly) Safe checks</a:t>
            </a:r>
            <a:endParaRPr lang="en-US" dirty="0">
              <a:latin typeface="Calibri" pitchFamily="34" charset="0"/>
            </a:endParaRPr>
          </a:p>
        </p:txBody>
      </p:sp>
      <p:sp>
        <p:nvSpPr>
          <p:cNvPr id="8" name="Rounded Rectangle 7"/>
          <p:cNvSpPr/>
          <p:nvPr/>
        </p:nvSpPr>
        <p:spPr>
          <a:xfrm>
            <a:off x="483808" y="4967748"/>
            <a:ext cx="6424090"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66 mark entire functions as Unsafe</a:t>
            </a:r>
            <a:endParaRPr lang="en-US" dirty="0">
              <a:latin typeface="Calibri" pitchFamily="34" charset="0"/>
            </a:endParaRPr>
          </a:p>
        </p:txBody>
      </p:sp>
      <p:sp>
        <p:nvSpPr>
          <p:cNvPr id="9" name="Rounded Rectangle 8"/>
          <p:cNvSpPr/>
          <p:nvPr/>
        </p:nvSpPr>
        <p:spPr>
          <a:xfrm>
            <a:off x="758360" y="4106814"/>
            <a:ext cx="2414336"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34 cheat for mutability</a:t>
            </a:r>
            <a:endParaRPr lang="en-US" dirty="0">
              <a:latin typeface="Calibri" pitchFamily="34" charset="0"/>
            </a:endParaRPr>
          </a:p>
        </p:txBody>
      </p:sp>
      <p:sp>
        <p:nvSpPr>
          <p:cNvPr id="10" name="Rounded Rectangle 9"/>
          <p:cNvSpPr/>
          <p:nvPr/>
        </p:nvSpPr>
        <p:spPr>
          <a:xfrm>
            <a:off x="474282" y="4526222"/>
            <a:ext cx="2982493" cy="358877"/>
          </a:xfrm>
          <a:prstGeom prst="roundRect">
            <a:avLst>
              <a:gd name="adj" fmla="val 6686"/>
            </a:avLst>
          </a:prstGeom>
          <a:gradFill>
            <a:gsLst>
              <a:gs pos="0">
                <a:srgbClr val="A4BF9D"/>
              </a:gs>
              <a:gs pos="45000">
                <a:srgbClr val="83C98A"/>
              </a:gs>
              <a:gs pos="100000">
                <a:srgbClr val="EFDDDD"/>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119 downcast to Mozilla APIs</a:t>
            </a:r>
            <a:endParaRPr lang="en-US" dirty="0">
              <a:latin typeface="Calibri" pitchFamily="34" charset="0"/>
            </a:endParaRPr>
          </a:p>
        </p:txBody>
      </p:sp>
      <p:sp>
        <p:nvSpPr>
          <p:cNvPr id="11" name="Rounded Rectangle 10"/>
          <p:cNvSpPr/>
          <p:nvPr/>
        </p:nvSpPr>
        <p:spPr>
          <a:xfrm>
            <a:off x="3809999" y="4106815"/>
            <a:ext cx="3097899"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36 cheat to user-defined types</a:t>
            </a:r>
            <a:endParaRPr lang="en-US" dirty="0">
              <a:latin typeface="Calibri" pitchFamily="34" charset="0"/>
            </a:endParaRPr>
          </a:p>
        </p:txBody>
      </p:sp>
      <p:sp>
        <p:nvSpPr>
          <p:cNvPr id="15" name="Rounded Rectangle 14"/>
          <p:cNvSpPr/>
          <p:nvPr/>
        </p:nvSpPr>
        <p:spPr>
          <a:xfrm>
            <a:off x="483807" y="5638800"/>
            <a:ext cx="6424091" cy="703624"/>
          </a:xfrm>
          <a:prstGeom prst="roundRect">
            <a:avLst>
              <a:gd name="adj" fmla="val 6686"/>
            </a:avLst>
          </a:prstGeom>
          <a:gradFill>
            <a:gsLst>
              <a:gs pos="0">
                <a:srgbClr val="FF0000">
                  <a:lumMod val="29000"/>
                  <a:lumOff val="71000"/>
                </a:srgbClr>
              </a:gs>
              <a:gs pos="71000">
                <a:srgbClr val="FF0000">
                  <a:lumMod val="59000"/>
                  <a:lumOff val="41000"/>
                </a:srgbClr>
              </a:gs>
              <a:gs pos="100000">
                <a:srgbClr val="FF0000">
                  <a:lumMod val="81000"/>
                  <a:lumOff val="19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77 have Unsafe annotations,</a:t>
            </a:r>
            <a:br>
              <a:rPr lang="en-US" dirty="0" smtClean="0">
                <a:latin typeface="Calibri" pitchFamily="34" charset="0"/>
              </a:rPr>
            </a:br>
            <a:r>
              <a:rPr lang="en-US" dirty="0" smtClean="0">
                <a:latin typeface="Calibri" pitchFamily="34" charset="0"/>
              </a:rPr>
              <a:t>many of which could be problematic </a:t>
            </a:r>
            <a:endParaRPr lang="en-US" dirty="0">
              <a:latin typeface="Calibri" pitchFamily="34" charset="0"/>
            </a:endParaRPr>
          </a:p>
        </p:txBody>
      </p:sp>
      <p:sp>
        <p:nvSpPr>
          <p:cNvPr id="18" name="Rectangular Callout 17"/>
          <p:cNvSpPr/>
          <p:nvPr/>
        </p:nvSpPr>
        <p:spPr>
          <a:xfrm>
            <a:off x="7215494" y="4800600"/>
            <a:ext cx="1871509" cy="1981200"/>
          </a:xfrm>
          <a:prstGeom prst="wedgeRectCallout">
            <a:avLst>
              <a:gd name="adj1" fmla="val -137289"/>
              <a:gd name="adj2" fmla="val 85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Deleting fields, </a:t>
            </a:r>
          </a:p>
          <a:p>
            <a:pPr algn="ctr"/>
            <a:r>
              <a:rPr lang="en-US" dirty="0" smtClean="0"/>
              <a:t>using Arrays, using Unsafe functions as callbacks (cast to Ext -&gt; Ext), …</a:t>
            </a:r>
            <a:endParaRPr lang="en-US" dirty="0"/>
          </a:p>
        </p:txBody>
      </p:sp>
      <p:sp>
        <p:nvSpPr>
          <p:cNvPr id="20" name="Rounded Rectangle 19"/>
          <p:cNvSpPr/>
          <p:nvPr/>
        </p:nvSpPr>
        <p:spPr>
          <a:xfrm>
            <a:off x="351007" y="1830488"/>
            <a:ext cx="6662338" cy="898885"/>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a:latin typeface="Calibri" pitchFamily="34" charset="0"/>
              </a:rPr>
              <a:t>Specifications</a:t>
            </a:r>
          </a:p>
        </p:txBody>
      </p:sp>
      <p:sp>
        <p:nvSpPr>
          <p:cNvPr id="5" name="Rounded Rectangle 4"/>
          <p:cNvSpPr/>
          <p:nvPr/>
        </p:nvSpPr>
        <p:spPr>
          <a:xfrm>
            <a:off x="4339278" y="2225780"/>
            <a:ext cx="2568620"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a:latin typeface="Calibri" pitchFamily="34" charset="0"/>
              </a:rPr>
              <a:t>33 type definitions</a:t>
            </a:r>
          </a:p>
        </p:txBody>
      </p:sp>
      <p:sp>
        <p:nvSpPr>
          <p:cNvPr id="14" name="Rounded Rectangle 13"/>
          <p:cNvSpPr/>
          <p:nvPr/>
        </p:nvSpPr>
        <p:spPr>
          <a:xfrm>
            <a:off x="474283" y="2211645"/>
            <a:ext cx="3451123" cy="358877"/>
          </a:xfrm>
          <a:prstGeom prst="roundRect">
            <a:avLst>
              <a:gd name="adj" fmla="val 6686"/>
            </a:avLst>
          </a:prstGeom>
          <a:gradFill>
            <a:gsLst>
              <a:gs pos="0">
                <a:srgbClr val="9900CC">
                  <a:lumMod val="49000"/>
                  <a:lumOff val="51000"/>
                </a:srgbClr>
              </a:gs>
              <a:gs pos="71000">
                <a:srgbClr val="9900FF">
                  <a:lumMod val="19000"/>
                  <a:lumOff val="81000"/>
                </a:srgbClr>
              </a:gs>
              <a:gs pos="100000">
                <a:srgbClr val="9900FF">
                  <a:lumMod val="32000"/>
                  <a:lumOff val="68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21 coerce </a:t>
            </a:r>
            <a:r>
              <a:rPr lang="en-US" dirty="0">
                <a:latin typeface="Calibri" pitchFamily="34" charset="0"/>
              </a:rPr>
              <a:t>to </a:t>
            </a:r>
            <a:r>
              <a:rPr lang="en-US" dirty="0" err="1" smtClean="0">
                <a:latin typeface="Calibri" pitchFamily="34" charset="0"/>
              </a:rPr>
              <a:t>Num</a:t>
            </a:r>
            <a:r>
              <a:rPr lang="en-US" dirty="0" smtClean="0">
                <a:latin typeface="Calibri" pitchFamily="34" charset="0"/>
              </a:rPr>
              <a:t>, </a:t>
            </a:r>
            <a:r>
              <a:rPr lang="en-US" dirty="0" err="1" smtClean="0">
                <a:latin typeface="Calibri" pitchFamily="34" charset="0"/>
              </a:rPr>
              <a:t>Bool</a:t>
            </a:r>
            <a:r>
              <a:rPr lang="en-US" dirty="0" smtClean="0">
                <a:latin typeface="Calibri" pitchFamily="34" charset="0"/>
              </a:rPr>
              <a:t>, or </a:t>
            </a:r>
            <a:r>
              <a:rPr lang="en-US" dirty="0" err="1" smtClean="0">
                <a:latin typeface="Calibri" pitchFamily="34" charset="0"/>
              </a:rPr>
              <a:t>Str</a:t>
            </a:r>
            <a:endParaRPr lang="en-US" dirty="0">
              <a:latin typeface="Calibri" pitchFamily="34" charset="0"/>
            </a:endParaRPr>
          </a:p>
        </p:txBody>
      </p:sp>
      <p:sp>
        <p:nvSpPr>
          <p:cNvPr id="16" name="Rectangular Callout 15"/>
          <p:cNvSpPr/>
          <p:nvPr/>
        </p:nvSpPr>
        <p:spPr>
          <a:xfrm>
            <a:off x="6324600" y="1143000"/>
            <a:ext cx="2790825" cy="803785"/>
          </a:xfrm>
          <a:prstGeom prst="wedgeRectCallout">
            <a:avLst>
              <a:gd name="adj1" fmla="val -85819"/>
              <a:gd name="adj2" fmla="val 664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GREAT! These are the missing, implicit specs of the code!</a:t>
            </a:r>
            <a:endParaRPr lang="en-US" dirty="0"/>
          </a:p>
        </p:txBody>
      </p:sp>
      <p:sp>
        <p:nvSpPr>
          <p:cNvPr id="6" name="Rounded Rectangle 5"/>
          <p:cNvSpPr/>
          <p:nvPr/>
        </p:nvSpPr>
        <p:spPr>
          <a:xfrm>
            <a:off x="483807" y="3312088"/>
            <a:ext cx="6424091" cy="701470"/>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413 checked </a:t>
            </a:r>
            <a:r>
              <a:rPr lang="en-US" dirty="0" err="1" smtClean="0">
                <a:latin typeface="Calibri" pitchFamily="34" charset="0"/>
              </a:rPr>
              <a:t>upcasts</a:t>
            </a:r>
            <a:endParaRPr lang="en-US" dirty="0" smtClean="0">
              <a:latin typeface="Calibri" pitchFamily="34" charset="0"/>
            </a:endParaRPr>
          </a:p>
          <a:p>
            <a:pPr algn="ctr"/>
            <a:r>
              <a:rPr lang="en-US" dirty="0" smtClean="0">
                <a:latin typeface="Calibri" pitchFamily="34" charset="0"/>
              </a:rPr>
              <a:t>(e.g., </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Bool</a:t>
            </a:r>
            <a:r>
              <a:rPr lang="en-US" dirty="0" smtClean="0">
                <a:latin typeface="Consolas" pitchFamily="49" charset="0"/>
                <a:cs typeface="Consolas" pitchFamily="49" charset="0"/>
              </a:rPr>
              <a:t>*/true, or /*:</a:t>
            </a:r>
            <a:r>
              <a:rPr lang="en-US" dirty="0" err="1" smtClean="0">
                <a:latin typeface="Consolas" pitchFamily="49" charset="0"/>
                <a:cs typeface="Consolas" pitchFamily="49" charset="0"/>
              </a:rPr>
              <a:t>Str</a:t>
            </a:r>
            <a:r>
              <a:rPr lang="en-US" dirty="0" smtClean="0">
                <a:latin typeface="Consolas" pitchFamily="49" charset="0"/>
                <a:cs typeface="Consolas" pitchFamily="49" charset="0"/>
              </a:rPr>
              <a:t>*/“”</a:t>
            </a:r>
            <a:r>
              <a:rPr lang="en-US" dirty="0" smtClean="0">
                <a:latin typeface="Calibri" pitchFamily="34" charset="0"/>
                <a:cs typeface="Calibri" pitchFamily="34" charset="0"/>
              </a:rPr>
              <a:t>)</a:t>
            </a:r>
          </a:p>
        </p:txBody>
      </p:sp>
      <p:sp>
        <p:nvSpPr>
          <p:cNvPr id="22" name="Rounded Rectangle 21"/>
          <p:cNvSpPr/>
          <p:nvPr/>
        </p:nvSpPr>
        <p:spPr>
          <a:xfrm>
            <a:off x="4399990" y="4526222"/>
            <a:ext cx="1917916" cy="358877"/>
          </a:xfrm>
          <a:prstGeom prst="roundRect">
            <a:avLst>
              <a:gd name="adj" fmla="val 6686"/>
            </a:avLst>
          </a:prstGeom>
          <a:gradFill>
            <a:gsLst>
              <a:gs pos="0">
                <a:srgbClr val="92D050">
                  <a:lumMod val="53000"/>
                  <a:lumOff val="47000"/>
                </a:srgbClr>
              </a:gs>
              <a:gs pos="45000">
                <a:srgbClr val="92D050">
                  <a:lumMod val="39000"/>
                  <a:lumOff val="61000"/>
                </a:srgbClr>
              </a:gs>
              <a:gs pos="100000">
                <a:srgbClr val="92D050">
                  <a:lumMod val="23000"/>
                  <a:lumOff val="77000"/>
                </a:srgbClr>
              </a:gs>
            </a:gsLst>
          </a:gra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dirty="0" smtClean="0">
                <a:latin typeface="Calibri" pitchFamily="34" charset="0"/>
              </a:rPr>
              <a:t>19 cheat imports</a:t>
            </a:r>
            <a:endParaRPr lang="en-US" dirty="0">
              <a:latin typeface="Calibri" pitchFamily="34" charset="0"/>
            </a:endParaRPr>
          </a:p>
        </p:txBody>
      </p:sp>
      <p:sp>
        <p:nvSpPr>
          <p:cNvPr id="17" name="Rectangular Callout 16"/>
          <p:cNvSpPr/>
          <p:nvPr/>
        </p:nvSpPr>
        <p:spPr>
          <a:xfrm>
            <a:off x="7215492" y="3045238"/>
            <a:ext cx="1871509" cy="1122411"/>
          </a:xfrm>
          <a:prstGeom prst="wedgeRectCallout">
            <a:avLst>
              <a:gd name="adj1" fmla="val -143825"/>
              <a:gd name="adj2" fmla="val 1364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always fine to mark a function as Unsafe</a:t>
            </a:r>
            <a:endParaRPr lang="en-US" dirty="0"/>
          </a:p>
        </p:txBody>
      </p:sp>
      <p:sp>
        <p:nvSpPr>
          <p:cNvPr id="19" name="Title 1"/>
          <p:cNvSpPr>
            <a:spLocks noGrp="1"/>
          </p:cNvSpPr>
          <p:nvPr>
            <p:ph type="title"/>
          </p:nvPr>
        </p:nvSpPr>
        <p:spPr>
          <a:xfrm>
            <a:off x="457200" y="274638"/>
            <a:ext cx="8229600" cy="1143000"/>
          </a:xfrm>
        </p:spPr>
        <p:txBody>
          <a:bodyPr/>
          <a:lstStyle/>
          <a:p>
            <a:r>
              <a:rPr lang="en-US" dirty="0" smtClean="0"/>
              <a:t>Evaluation: low-level details</a:t>
            </a:r>
            <a:endParaRPr lang="en-US" dirty="0"/>
          </a:p>
        </p:txBody>
      </p:sp>
    </p:spTree>
    <p:extLst>
      <p:ext uri="{BB962C8B-B14F-4D97-AF65-F5344CB8AC3E}">
        <p14:creationId xmlns:p14="http://schemas.microsoft.com/office/powerpoint/2010/main" val="755749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8" grpId="0" animBg="1"/>
      <p:bldP spid="9" grpId="0" animBg="1"/>
      <p:bldP spid="10" grpId="0" animBg="1"/>
      <p:bldP spid="11" grpId="0" animBg="1"/>
      <p:bldP spid="15" grpId="0" animBg="1"/>
      <p:bldP spid="18" grpId="0" animBg="1"/>
      <p:bldP spid="20" grpId="0" animBg="1"/>
      <p:bldP spid="14" grpId="0" animBg="1"/>
      <p:bldP spid="16" grpId="0" animBg="1"/>
      <p:bldP spid="22"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policies change</a:t>
            </a:r>
            <a:endParaRPr lang="en-US" dirty="0"/>
          </a:p>
        </p:txBody>
      </p:sp>
      <p:sp>
        <p:nvSpPr>
          <p:cNvPr id="3" name="Content Placeholder 2"/>
          <p:cNvSpPr>
            <a:spLocks noGrp="1"/>
          </p:cNvSpPr>
          <p:nvPr>
            <p:ph idx="1"/>
          </p:nvPr>
        </p:nvSpPr>
        <p:spPr/>
        <p:txBody>
          <a:bodyPr/>
          <a:lstStyle/>
          <a:p>
            <a:endParaRPr lang="en-US"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00200"/>
            <a:ext cx="5243513" cy="3922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514600"/>
            <a:ext cx="4576082"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4">
            <a:extLst>
              <a:ext uri="{BEBA8EAE-BF5A-486C-A8C5-ECC9F3942E4B}">
                <a14:imgProps xmlns:a14="http://schemas.microsoft.com/office/drawing/2010/main">
                  <a14:imgLayer r:embed="rId5">
                    <a14:imgEffect>
                      <a14:artisticBlur radius="8"/>
                    </a14:imgEffect>
                  </a14:imgLayer>
                </a14:imgProps>
              </a:ext>
              <a:ext uri="{28A0092B-C50C-407E-A947-70E740481C1C}">
                <a14:useLocalDpi xmlns:a14="http://schemas.microsoft.com/office/drawing/2010/main" val="0"/>
              </a:ext>
            </a:extLst>
          </a:blip>
          <a:srcRect/>
          <a:stretch>
            <a:fillRect/>
          </a:stretch>
        </p:blipFill>
        <p:spPr bwMode="auto">
          <a:xfrm>
            <a:off x="457200" y="1600200"/>
            <a:ext cx="5243513" cy="3922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6">
            <a:extLst>
              <a:ext uri="{BEBA8EAE-BF5A-486C-A8C5-ECC9F3942E4B}">
                <a14:imgProps xmlns:a14="http://schemas.microsoft.com/office/drawing/2010/main">
                  <a14:imgLayer r:embed="rId7">
                    <a14:imgEffect>
                      <a14:artisticBlur radius="7"/>
                    </a14:imgEffect>
                  </a14:imgLayer>
                </a14:imgProps>
              </a:ext>
              <a:ext uri="{28A0092B-C50C-407E-A947-70E740481C1C}">
                <a14:useLocalDpi xmlns:a14="http://schemas.microsoft.com/office/drawing/2010/main" val="0"/>
              </a:ext>
            </a:extLst>
          </a:blip>
          <a:srcRect/>
          <a:stretch>
            <a:fillRect/>
          </a:stretch>
        </p:blipFill>
        <p:spPr bwMode="auto">
          <a:xfrm>
            <a:off x="4114800" y="2514600"/>
            <a:ext cx="4576082" cy="3619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5"/>
          <p:cNvSpPr txBox="1">
            <a:spLocks/>
          </p:cNvSpPr>
          <p:nvPr/>
        </p:nvSpPr>
        <p:spPr>
          <a:xfrm>
            <a:off x="990600" y="3200400"/>
            <a:ext cx="7315200" cy="1524000"/>
          </a:xfrm>
          <a:prstGeom prst="rect">
            <a:avLst/>
          </a:prstGeom>
          <a:solidFill>
            <a:schemeClr val="accent6">
              <a:lumMod val="60000"/>
              <a:lumOff val="40000"/>
            </a:schemeClr>
          </a:solidFill>
          <a:ln w="38100">
            <a:solidFill>
              <a:schemeClr val="accent6">
                <a:lumMod val="50000"/>
              </a:schemeClr>
            </a:solidFill>
          </a:ln>
        </p:spPr>
        <p:txBody>
          <a:bodyPr vert="horz" lIns="91440" tIns="45720" rIns="91440" bIns="45720" rtlCol="0" anchor="t" anchorCtr="0">
            <a:no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3200" dirty="0" smtClean="0"/>
              <a:t>Public and private “modes” can now mix!</a:t>
            </a:r>
            <a:endParaRPr lang="en-US" sz="2000" dirty="0" smtClean="0"/>
          </a:p>
          <a:p>
            <a:pPr lvl="1"/>
            <a:endParaRPr lang="en-US" sz="2000" dirty="0" smtClean="0"/>
          </a:p>
          <a:p>
            <a:pPr marL="742950" lvl="1" indent="-285750">
              <a:buFont typeface="Arial" panose="020B0604020202020204" pitchFamily="34" charset="0"/>
              <a:buChar char="•"/>
            </a:pPr>
            <a:r>
              <a:rPr lang="en-US" sz="2000" dirty="0" smtClean="0"/>
              <a:t>Just update the type environment to make more APIs Unsafe</a:t>
            </a:r>
          </a:p>
          <a:p>
            <a:pPr marL="742950" lvl="1" indent="-285750">
              <a:buFont typeface="Arial" panose="020B0604020202020204" pitchFamily="34" charset="0"/>
              <a:buChar char="•"/>
            </a:pPr>
            <a:r>
              <a:rPr lang="en-US" sz="2000" dirty="0" smtClean="0"/>
              <a:t>And rerun the </a:t>
            </a:r>
            <a:r>
              <a:rPr lang="en-US" sz="2000" dirty="0" err="1" smtClean="0"/>
              <a:t>typechecker</a:t>
            </a:r>
            <a:endParaRPr lang="en-US" sz="2000" dirty="0" smtClean="0"/>
          </a:p>
        </p:txBody>
      </p:sp>
    </p:spTree>
    <p:extLst>
      <p:ext uri="{BB962C8B-B14F-4D97-AF65-F5344CB8AC3E}">
        <p14:creationId xmlns:p14="http://schemas.microsoft.com/office/powerpoint/2010/main" val="947112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additive="base">
                                        <p:cTn id="7" dur="250" fill="hold"/>
                                        <p:tgtEl>
                                          <p:spTgt spid="1027"/>
                                        </p:tgtEl>
                                        <p:attrNameLst>
                                          <p:attrName>ppt_x</p:attrName>
                                        </p:attrNameLst>
                                      </p:cBhvr>
                                      <p:tavLst>
                                        <p:tav tm="0">
                                          <p:val>
                                            <p:strVal val="1+#ppt_w/2"/>
                                          </p:val>
                                        </p:tav>
                                        <p:tav tm="100000">
                                          <p:val>
                                            <p:strVal val="#ppt_x"/>
                                          </p:val>
                                        </p:tav>
                                      </p:tavLst>
                                    </p:anim>
                                    <p:anim calcmode="lin" valueType="num">
                                      <p:cBhvr additive="base">
                                        <p:cTn id="8" dur="25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25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250"/>
                                        <p:tgtEl>
                                          <p:spTgt spid="9"/>
                                        </p:tgtEl>
                                      </p:cBhvr>
                                    </p:animEffect>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250" fill="hold"/>
                                        <p:tgtEl>
                                          <p:spTgt spid="7"/>
                                        </p:tgtEl>
                                        <p:attrNameLst>
                                          <p:attrName>ppt_x</p:attrName>
                                        </p:attrNameLst>
                                      </p:cBhvr>
                                      <p:tavLst>
                                        <p:tav tm="0">
                                          <p:val>
                                            <p:strVal val="#ppt_x"/>
                                          </p:val>
                                        </p:tav>
                                        <p:tav tm="100000">
                                          <p:val>
                                            <p:strVal val="#ppt_x"/>
                                          </p:val>
                                        </p:tav>
                                      </p:tavLst>
                                    </p:anim>
                                    <p:anim calcmode="lin" valueType="num">
                                      <p:cBhvr additive="base">
                                        <p:cTn id="20" dur="250" fill="hold"/>
                                        <p:tgtEl>
                                          <p:spTgt spid="7"/>
                                        </p:tgtEl>
                                        <p:attrNameLst>
                                          <p:attrName>ppt_y</p:attrName>
                                        </p:attrNameLst>
                                      </p:cBhvr>
                                      <p:tavLst>
                                        <p:tav tm="0">
                                          <p:val>
                                            <p:strVal val="1+#ppt_h/2"/>
                                          </p:val>
                                        </p:tav>
                                        <p:tav tm="100000">
                                          <p:val>
                                            <p:strVal val="#ppt_y"/>
                                          </p:val>
                                        </p:tav>
                                      </p:tavLst>
                                    </p:anim>
                                  </p:childTnLst>
                                </p:cTn>
                              </p:par>
                            </p:childTnLst>
                          </p:cTn>
                        </p:par>
                        <p:par>
                          <p:cTn id="21" fill="hold">
                            <p:stCondLst>
                              <p:cond delay="250"/>
                            </p:stCondLst>
                            <p:childTnLst>
                              <p:par>
                                <p:cTn id="22" presetID="10" presetClass="entr" presetSubtype="0" fill="hold" nodeType="after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25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fade">
                                      <p:cBhvr>
                                        <p:cTn id="29" dur="250"/>
                                        <p:tgtEl>
                                          <p:spTgt spid="7">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3" end="3"/>
                                            </p:txEl>
                                          </p:spTgt>
                                        </p:tgtEl>
                                        <p:attrNameLst>
                                          <p:attrName>style.visibility</p:attrName>
                                        </p:attrNameLst>
                                      </p:cBhvr>
                                      <p:to>
                                        <p:strVal val="visible"/>
                                      </p:to>
                                    </p:set>
                                    <p:animEffect transition="in" filter="fade">
                                      <p:cBhvr>
                                        <p:cTn id="34" dur="25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Extensions + private-browsing is subtle</a:t>
            </a:r>
          </a:p>
          <a:p>
            <a:r>
              <a:rPr lang="en-US" dirty="0" smtClean="0"/>
              <a:t>Analyze interactions with type systems</a:t>
            </a:r>
          </a:p>
          <a:p>
            <a:pPr lvl="1"/>
            <a:r>
              <a:rPr lang="en-US" b="1" i="1" dirty="0" smtClean="0"/>
              <a:t>Sufficiently precise</a:t>
            </a:r>
            <a:r>
              <a:rPr lang="en-US" dirty="0" smtClean="0"/>
              <a:t> to model relevant behavior</a:t>
            </a:r>
          </a:p>
          <a:p>
            <a:pPr lvl="1"/>
            <a:r>
              <a:rPr lang="en-US" b="1" i="1" dirty="0" smtClean="0"/>
              <a:t>Sufficiently lightweight</a:t>
            </a:r>
            <a:r>
              <a:rPr lang="en-US" dirty="0"/>
              <a:t> </a:t>
            </a:r>
            <a:r>
              <a:rPr lang="en-US" dirty="0" smtClean="0"/>
              <a:t>for real use</a:t>
            </a:r>
          </a:p>
          <a:p>
            <a:pPr lvl="1"/>
            <a:r>
              <a:rPr lang="en-US" b="1" i="1" dirty="0" smtClean="0"/>
              <a:t>Sufficiently flexible</a:t>
            </a:r>
            <a:r>
              <a:rPr lang="en-US" dirty="0" smtClean="0"/>
              <a:t> when policies change</a:t>
            </a:r>
          </a:p>
          <a:p>
            <a:endParaRPr lang="en-US" dirty="0" smtClean="0"/>
          </a:p>
          <a:p>
            <a:pPr lvl="1"/>
            <a:endParaRPr lang="en-US" b="1" i="1" dirty="0"/>
          </a:p>
        </p:txBody>
      </p:sp>
    </p:spTree>
    <p:extLst>
      <p:ext uri="{BB962C8B-B14F-4D97-AF65-F5344CB8AC3E}">
        <p14:creationId xmlns:p14="http://schemas.microsoft.com/office/powerpoint/2010/main" val="2909031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71221" cy="3060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B391FB5E-02AC-4740-B8E7-5C283DE11477}" type="slidenum">
              <a:rPr lang="en-US" smtClean="0"/>
              <a:t>23</a:t>
            </a:fld>
            <a:endParaRPr lang="en-US" dirty="0"/>
          </a:p>
        </p:txBody>
      </p:sp>
      <p:pic>
        <p:nvPicPr>
          <p:cNvPr id="7" name="Picture 2" descr="http://cs.brown.edu/~joe/public/logos/brownplt.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37350" y="4494507"/>
            <a:ext cx="1406650" cy="234024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2819400"/>
            <a:ext cx="9143999" cy="1754326"/>
          </a:xfrm>
          <a:prstGeom prst="rect">
            <a:avLst/>
          </a:prstGeom>
        </p:spPr>
        <p:txBody>
          <a:bodyPr wrap="square">
            <a:spAutoFit/>
          </a:bodyPr>
          <a:lstStyle/>
          <a:p>
            <a:pPr algn="ctr" defTabSz="457200"/>
            <a:r>
              <a:rPr lang="en-US" sz="3600" b="1" dirty="0" smtClean="0">
                <a:solidFill>
                  <a:srgbClr val="1F497D">
                    <a:lumMod val="60000"/>
                    <a:lumOff val="40000"/>
                  </a:srgbClr>
                </a:solidFill>
              </a:rPr>
              <a:t>Code: </a:t>
            </a:r>
            <a:r>
              <a:rPr lang="en-US" sz="2800" b="1" u="sng" dirty="0">
                <a:solidFill>
                  <a:srgbClr val="1F497D">
                    <a:lumMod val="60000"/>
                    <a:lumOff val="40000"/>
                  </a:srgbClr>
                </a:solidFill>
                <a:latin typeface="Consolas" panose="020B0609020204030204" pitchFamily="49" charset="0"/>
                <a:cs typeface="Consolas" panose="020B0609020204030204" pitchFamily="49" charset="0"/>
              </a:rPr>
              <a:t>https://</a:t>
            </a:r>
            <a:r>
              <a:rPr lang="en-US" sz="2800" b="1" u="sng" dirty="0" smtClean="0">
                <a:solidFill>
                  <a:srgbClr val="1F497D">
                    <a:lumMod val="60000"/>
                    <a:lumOff val="40000"/>
                  </a:srgbClr>
                </a:solidFill>
                <a:latin typeface="Consolas" panose="020B0609020204030204" pitchFamily="49" charset="0"/>
                <a:cs typeface="Consolas" panose="020B0609020204030204" pitchFamily="49" charset="0"/>
              </a:rPr>
              <a:t>github.com/brownplt/TeJaS/</a:t>
            </a:r>
            <a:endParaRPr lang="en-US" sz="2800" b="1" u="sng" dirty="0">
              <a:solidFill>
                <a:srgbClr val="1F497D">
                  <a:lumMod val="60000"/>
                  <a:lumOff val="40000"/>
                </a:srgbClr>
              </a:solidFill>
              <a:latin typeface="Consolas" panose="020B0609020204030204" pitchFamily="49" charset="0"/>
              <a:cs typeface="Consolas" panose="020B0609020204030204" pitchFamily="49" charset="0"/>
            </a:endParaRPr>
          </a:p>
          <a:p>
            <a:pPr algn="ctr" defTabSz="457200"/>
            <a:r>
              <a:rPr lang="en-US" sz="3600" b="1" dirty="0" smtClean="0">
                <a:solidFill>
                  <a:srgbClr val="1F497D">
                    <a:lumMod val="60000"/>
                    <a:lumOff val="40000"/>
                  </a:srgbClr>
                </a:solidFill>
              </a:rPr>
              <a:t>Blog: </a:t>
            </a:r>
            <a:r>
              <a:rPr lang="en-US" sz="2800" b="1" u="sng" dirty="0">
                <a:solidFill>
                  <a:srgbClr val="1F497D">
                    <a:lumMod val="60000"/>
                    <a:lumOff val="40000"/>
                  </a:srgbClr>
                </a:solidFill>
                <a:latin typeface="Consolas" panose="020B0609020204030204" pitchFamily="49" charset="0"/>
                <a:cs typeface="Consolas" panose="020B0609020204030204" pitchFamily="49" charset="0"/>
              </a:rPr>
              <a:t>https://brownplt.github.org/</a:t>
            </a:r>
          </a:p>
          <a:p>
            <a:pPr algn="ctr" defTabSz="457200"/>
            <a:r>
              <a:rPr lang="en-US" sz="3600" b="1" dirty="0" smtClean="0">
                <a:solidFill>
                  <a:srgbClr val="1F497D">
                    <a:lumMod val="60000"/>
                    <a:lumOff val="40000"/>
                  </a:srgbClr>
                </a:solidFill>
              </a:rPr>
              <a:t>Tools: </a:t>
            </a:r>
            <a:r>
              <a:rPr lang="en-US" sz="2800" b="1" u="sng" dirty="0" smtClean="0">
                <a:solidFill>
                  <a:srgbClr val="1F497D">
                    <a:lumMod val="60000"/>
                    <a:lumOff val="40000"/>
                  </a:srgbClr>
                </a:solidFill>
                <a:latin typeface="Consolas" panose="020B0609020204030204" pitchFamily="49" charset="0"/>
                <a:cs typeface="Consolas" panose="020B0609020204030204" pitchFamily="49" charset="0"/>
              </a:rPr>
              <a:t>http</a:t>
            </a:r>
            <a:r>
              <a:rPr lang="en-US" sz="2800" b="1" u="sng" dirty="0">
                <a:solidFill>
                  <a:srgbClr val="1F497D">
                    <a:lumMod val="60000"/>
                    <a:lumOff val="40000"/>
                  </a:srgbClr>
                </a:solidFill>
                <a:latin typeface="Consolas" panose="020B0609020204030204" pitchFamily="49" charset="0"/>
                <a:cs typeface="Consolas" panose="020B0609020204030204" pitchFamily="49" charset="0"/>
              </a:rPr>
              <a:t>://www.jswebtools.org</a:t>
            </a:r>
            <a:r>
              <a:rPr lang="en-US" sz="2800" b="1" u="sng" dirty="0" smtClean="0">
                <a:solidFill>
                  <a:srgbClr val="1F497D">
                    <a:lumMod val="60000"/>
                    <a:lumOff val="40000"/>
                  </a:srgbClr>
                </a:solidFill>
                <a:latin typeface="Consolas" panose="020B0609020204030204" pitchFamily="49" charset="0"/>
                <a:cs typeface="Consolas" panose="020B0609020204030204" pitchFamily="49" charset="0"/>
              </a:rPr>
              <a:t>/</a:t>
            </a:r>
            <a:endParaRPr lang="en-US" sz="2800" b="1" u="sng" dirty="0">
              <a:solidFill>
                <a:srgbClr val="1F497D">
                  <a:lumMod val="60000"/>
                  <a:lumOff val="40000"/>
                </a:srgbClr>
              </a:solidFill>
              <a:latin typeface="Consolas" panose="020B0609020204030204" pitchFamily="49" charset="0"/>
              <a:cs typeface="Consolas" panose="020B0609020204030204" pitchFamily="49" charset="0"/>
            </a:endParaRPr>
          </a:p>
        </p:txBody>
      </p:sp>
      <p:sp>
        <p:nvSpPr>
          <p:cNvPr id="6" name="Title 5"/>
          <p:cNvSpPr>
            <a:spLocks noGrp="1"/>
          </p:cNvSpPr>
          <p:nvPr>
            <p:ph type="title"/>
          </p:nvPr>
        </p:nvSpPr>
        <p:spPr>
          <a:xfrm>
            <a:off x="457200" y="533400"/>
            <a:ext cx="8229600" cy="1143000"/>
          </a:xfrm>
        </p:spPr>
        <p:txBody>
          <a:bodyPr/>
          <a:lstStyle/>
          <a:p>
            <a:r>
              <a:rPr lang="en-US" dirty="0" smtClean="0"/>
              <a:t>Want more?</a:t>
            </a:r>
            <a:endParaRPr lang="en-US" dirty="0"/>
          </a:p>
        </p:txBody>
      </p:sp>
    </p:spTree>
    <p:extLst>
      <p:ext uri="{BB962C8B-B14F-4D97-AF65-F5344CB8AC3E}">
        <p14:creationId xmlns:p14="http://schemas.microsoft.com/office/powerpoint/2010/main" val="15916932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http://web.appstorm.net/wp-content/uploads/2011/05/110502-W1-20-Firefox-AddOns-Screenshots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4213" y="990600"/>
            <a:ext cx="787400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683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5800" y="990600"/>
            <a:ext cx="7872413"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5800" y="990600"/>
            <a:ext cx="7877175"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170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25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a:t>
            </a:r>
            <a:endParaRPr lang="en-US" dirty="0"/>
          </a:p>
        </p:txBody>
      </p:sp>
      <p:sp>
        <p:nvSpPr>
          <p:cNvPr id="6" name="Content Placeholder 5"/>
          <p:cNvSpPr txBox="1">
            <a:spLocks/>
          </p:cNvSpPr>
          <p:nvPr/>
        </p:nvSpPr>
        <p:spPr>
          <a:xfrm>
            <a:off x="457200" y="1981201"/>
            <a:ext cx="8229600" cy="1752599"/>
          </a:xfrm>
          <a:prstGeom prst="rect">
            <a:avLst/>
          </a:prstGeom>
          <a:solidFill>
            <a:schemeClr val="accent2">
              <a:alpha val="50000"/>
            </a:schemeClr>
          </a:solidFill>
        </p:spPr>
        <p:txBody>
          <a:bodyPr vert="horz" lIns="91440" tIns="45720" rIns="91440" bIns="45720" rtlCol="0" anchor="t" anchorCtr="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dirty="0" smtClean="0"/>
              <a:t>“Extensions are too powerful. Don’t support them.”</a:t>
            </a:r>
            <a:endParaRPr lang="en-US" dirty="0" smtClean="0"/>
          </a:p>
          <a:p>
            <a:pPr lvl="1">
              <a:buFont typeface="Arial" pitchFamily="34" charset="0"/>
              <a:buChar char="•"/>
            </a:pPr>
            <a:endParaRPr lang="en-US" dirty="0" smtClean="0"/>
          </a:p>
          <a:p>
            <a:pPr lvl="1">
              <a:buFont typeface="Arial" pitchFamily="34" charset="0"/>
              <a:buChar char="•"/>
            </a:pPr>
            <a:r>
              <a:rPr lang="en-US" dirty="0" smtClean="0"/>
              <a:t> 3+ billion downloads for Firefox extensions alone</a:t>
            </a:r>
          </a:p>
          <a:p>
            <a:pPr lvl="1">
              <a:buFont typeface="Arial" pitchFamily="34" charset="0"/>
              <a:buChar char="•"/>
            </a:pPr>
            <a:r>
              <a:rPr lang="en-US" dirty="0" smtClean="0"/>
              <a:t> Top extensions have millions of users (9.5M for Chrome; 14M for Firefox)</a:t>
            </a:r>
          </a:p>
          <a:p>
            <a:pPr lvl="1">
              <a:buFont typeface="Arial" pitchFamily="34" charset="0"/>
              <a:buChar char="•"/>
            </a:pPr>
            <a:r>
              <a:rPr lang="en-US" dirty="0" smtClean="0"/>
              <a:t> Over 300 million Firefox users have extensions installed</a:t>
            </a:r>
          </a:p>
        </p:txBody>
      </p:sp>
      <p:sp>
        <p:nvSpPr>
          <p:cNvPr id="8" name="Content Placeholder 5"/>
          <p:cNvSpPr txBox="1">
            <a:spLocks/>
          </p:cNvSpPr>
          <p:nvPr/>
        </p:nvSpPr>
        <p:spPr>
          <a:xfrm>
            <a:off x="457200" y="4191001"/>
            <a:ext cx="8229600" cy="1752599"/>
          </a:xfrm>
          <a:prstGeom prst="rect">
            <a:avLst/>
          </a:prstGeom>
          <a:solidFill>
            <a:schemeClr val="accent6">
              <a:alpha val="50000"/>
            </a:schemeClr>
          </a:solidFill>
        </p:spPr>
        <p:txBody>
          <a:bodyPr vert="horz" lIns="91440" tIns="45720" rIns="91440" bIns="45720" rtlCol="0" anchor="t" anchorCtr="0">
            <a:normAutofit/>
          </a:bodyPr>
          <a:lstStyle/>
          <a:p>
            <a:pPr marL="342900" marR="0" lvl="0" indent="-342900" algn="ctr" defTabSz="914400" rtl="0" eaLnBrk="1" fontAlgn="auto" latinLnBrk="0" hangingPunct="1">
              <a:lnSpc>
                <a:spcPct val="100000"/>
              </a:lnSpc>
              <a:spcBef>
                <a:spcPct val="20000"/>
              </a:spcBef>
              <a:spcAft>
                <a:spcPts val="0"/>
              </a:spcAft>
              <a:buClrTx/>
              <a:buSzTx/>
              <a:tabLst/>
              <a:defRPr/>
            </a:pPr>
            <a:r>
              <a:rPr lang="en-US" sz="2800" dirty="0" smtClean="0"/>
              <a:t>“Extensions shouldn’t do that. Turn off bad APIs!”</a:t>
            </a:r>
            <a:endParaRPr lang="en-US" dirty="0" smtClean="0"/>
          </a:p>
          <a:p>
            <a:pPr lvl="1">
              <a:buFont typeface="Arial" pitchFamily="34" charset="0"/>
              <a:buChar char="•"/>
            </a:pPr>
            <a:endParaRPr lang="en-US" dirty="0" smtClean="0"/>
          </a:p>
          <a:p>
            <a:pPr lvl="1">
              <a:buFont typeface="Arial" pitchFamily="34" charset="0"/>
              <a:buChar char="•"/>
            </a:pPr>
            <a:r>
              <a:rPr lang="en-US" dirty="0" smtClean="0"/>
              <a:t> Downloading and saving the latest malware blacklist: good</a:t>
            </a:r>
          </a:p>
          <a:p>
            <a:pPr lvl="1">
              <a:buFont typeface="Arial" pitchFamily="34" charset="0"/>
              <a:buChar char="•"/>
            </a:pPr>
            <a:r>
              <a:rPr lang="en-US" dirty="0" smtClean="0"/>
              <a:t> Saving a cached copy of a web form: bad</a:t>
            </a:r>
          </a:p>
          <a:p>
            <a:pPr lvl="1">
              <a:buFont typeface="Arial" pitchFamily="34" charset="0"/>
              <a:buChar char="•"/>
            </a:pPr>
            <a:r>
              <a:rPr lang="en-US" dirty="0" smtClean="0"/>
              <a:t> …but if the user deliberately tries to save a copy of a form: good!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a:t>
            </a:r>
            <a:endParaRPr lang="en-US" dirty="0"/>
          </a:p>
        </p:txBody>
      </p:sp>
      <p:sp>
        <p:nvSpPr>
          <p:cNvPr id="4" name="Content Placeholder 3"/>
          <p:cNvSpPr>
            <a:spLocks noGrp="1"/>
          </p:cNvSpPr>
          <p:nvPr>
            <p:ph sz="half" idx="1"/>
          </p:nvPr>
        </p:nvSpPr>
        <p:spPr>
          <a:xfrm>
            <a:off x="457200" y="1600200"/>
            <a:ext cx="4038600" cy="4495800"/>
          </a:xfrm>
          <a:solidFill>
            <a:schemeClr val="accent4">
              <a:alpha val="25000"/>
            </a:schemeClr>
          </a:solidFill>
        </p:spPr>
        <p:txBody>
          <a:bodyPr/>
          <a:lstStyle/>
          <a:p>
            <a:pPr>
              <a:buNone/>
            </a:pPr>
            <a:endParaRPr lang="en-US" dirty="0" smtClean="0"/>
          </a:p>
          <a:p>
            <a:pPr>
              <a:buNone/>
            </a:pPr>
            <a:endParaRPr lang="en-US" dirty="0" smtClean="0"/>
          </a:p>
          <a:p>
            <a:pPr>
              <a:buNone/>
            </a:pPr>
            <a:endParaRPr lang="en-US" dirty="0" smtClean="0"/>
          </a:p>
          <a:p>
            <a:pPr>
              <a:buNone/>
            </a:pPr>
            <a:r>
              <a:rPr lang="en-US" dirty="0" smtClean="0"/>
              <a:t>Off by default in </a:t>
            </a:r>
            <a:br>
              <a:rPr lang="en-US" dirty="0" smtClean="0"/>
            </a:br>
            <a:r>
              <a:rPr lang="en-US" dirty="0" smtClean="0"/>
              <a:t>Incognito mode</a:t>
            </a:r>
          </a:p>
          <a:p>
            <a:pPr>
              <a:buNone/>
            </a:pPr>
            <a:endParaRPr lang="en-US" dirty="0" smtClean="0"/>
          </a:p>
          <a:p>
            <a:pPr>
              <a:buNone/>
            </a:pPr>
            <a:r>
              <a:rPr lang="en-US" dirty="0" smtClean="0"/>
              <a:t>You can turn them on…</a:t>
            </a:r>
            <a:br>
              <a:rPr lang="en-US" dirty="0" smtClean="0"/>
            </a:br>
            <a:r>
              <a:rPr lang="en-US" dirty="0" smtClean="0"/>
              <a:t>but caveat emptor</a:t>
            </a:r>
            <a:endParaRPr lang="en-US" dirty="0"/>
          </a:p>
        </p:txBody>
      </p:sp>
      <p:sp>
        <p:nvSpPr>
          <p:cNvPr id="5" name="Content Placeholder 4"/>
          <p:cNvSpPr>
            <a:spLocks noGrp="1"/>
          </p:cNvSpPr>
          <p:nvPr>
            <p:ph sz="half" idx="2"/>
          </p:nvPr>
        </p:nvSpPr>
        <p:spPr>
          <a:xfrm>
            <a:off x="4648200" y="1600200"/>
            <a:ext cx="4038600" cy="4495800"/>
          </a:xfrm>
          <a:solidFill>
            <a:schemeClr val="accent3">
              <a:alpha val="25000"/>
            </a:schemeClr>
          </a:solidFill>
        </p:spPr>
        <p:txBody>
          <a:bodyPr/>
          <a:lstStyle/>
          <a:p>
            <a:pPr>
              <a:buNone/>
            </a:pPr>
            <a:endParaRPr lang="en-US" dirty="0" smtClean="0"/>
          </a:p>
          <a:p>
            <a:pPr>
              <a:buNone/>
            </a:pPr>
            <a:endParaRPr lang="en-US" dirty="0" smtClean="0"/>
          </a:p>
          <a:p>
            <a:pPr>
              <a:buNone/>
            </a:pPr>
            <a:endParaRPr lang="en-US" dirty="0" smtClean="0"/>
          </a:p>
          <a:p>
            <a:pPr>
              <a:buNone/>
            </a:pPr>
            <a:r>
              <a:rPr lang="en-US" dirty="0" smtClean="0"/>
              <a:t>On by default in</a:t>
            </a:r>
            <a:br>
              <a:rPr lang="en-US" dirty="0" smtClean="0"/>
            </a:br>
            <a:r>
              <a:rPr lang="en-US" dirty="0" smtClean="0"/>
              <a:t>Private Browsing mode</a:t>
            </a:r>
          </a:p>
          <a:p>
            <a:pPr>
              <a:buNone/>
            </a:pPr>
            <a:endParaRPr lang="en-US" dirty="0" smtClean="0"/>
          </a:p>
          <a:p>
            <a:pPr>
              <a:buNone/>
            </a:pPr>
            <a:r>
              <a:rPr lang="en-US" dirty="0" smtClean="0"/>
              <a:t>Every extension is audited by Mozilla…</a:t>
            </a:r>
            <a:endParaRPr lang="en-US" dirty="0"/>
          </a:p>
        </p:txBody>
      </p:sp>
      <p:pic>
        <p:nvPicPr>
          <p:cNvPr id="8" name="Picture 6" descr="C:\Users\Ben\Documents\UW\SafeBrowser\Compatibility\Generals\images\Chrom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1791579"/>
            <a:ext cx="1099153" cy="10278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5" descr="C:\Users\Ben\Documents\UW\SafeBrowser\Compatibility\Generals\images\FirefoxIc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69414" y="1791579"/>
            <a:ext cx="1069586" cy="10278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3073" y="534300"/>
            <a:ext cx="56578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6898" y="3934726"/>
            <a:ext cx="54102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3861" y="3884681"/>
            <a:ext cx="8296275" cy="952500"/>
          </a:xfrm>
          <a:prstGeom prst="rect">
            <a:avLst/>
          </a:prstGeom>
          <a:noFill/>
          <a:ln>
            <a:noFill/>
          </a:ln>
          <a:effectLst>
            <a:glow rad="228600">
              <a:schemeClr val="accent6">
                <a:satMod val="175000"/>
                <a:alpha val="69000"/>
              </a:schemeClr>
            </a:glow>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2841410" y="3418703"/>
            <a:ext cx="3847070" cy="313038"/>
          </a:xfrm>
          <a:prstGeom prst="roundRect">
            <a:avLst/>
          </a:prstGeom>
          <a:noFill/>
          <a:effectLst>
            <a:glow rad="1397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itchFamily="34" charset="0"/>
            </a:endParaRPr>
          </a:p>
        </p:txBody>
      </p:sp>
    </p:spTree>
    <p:extLst>
      <p:ext uri="{BB962C8B-B14F-4D97-AF65-F5344CB8AC3E}">
        <p14:creationId xmlns:p14="http://schemas.microsoft.com/office/powerpoint/2010/main" val="2623155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250"/>
                                        <p:tgtEl>
                                          <p:spTgt spid="10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250"/>
                                        <p:tgtEl>
                                          <p:spTgt spid="4"/>
                                        </p:tgtEl>
                                      </p:cBhvr>
                                    </p:animEffect>
                                  </p:childTnLst>
                                </p:cTn>
                              </p:par>
                              <p:par>
                                <p:cTn id="13" presetID="53" presetClass="entr" presetSubtype="16"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anim calcmode="lin" valueType="num">
                                      <p:cBhvr>
                                        <p:cTn id="15" dur="250" fill="hold"/>
                                        <p:tgtEl>
                                          <p:spTgt spid="1030"/>
                                        </p:tgtEl>
                                        <p:attrNameLst>
                                          <p:attrName>ppt_w</p:attrName>
                                        </p:attrNameLst>
                                      </p:cBhvr>
                                      <p:tavLst>
                                        <p:tav tm="0">
                                          <p:val>
                                            <p:fltVal val="0"/>
                                          </p:val>
                                        </p:tav>
                                        <p:tav tm="100000">
                                          <p:val>
                                            <p:strVal val="#ppt_w"/>
                                          </p:val>
                                        </p:tav>
                                      </p:tavLst>
                                    </p:anim>
                                    <p:anim calcmode="lin" valueType="num">
                                      <p:cBhvr>
                                        <p:cTn id="16" dur="250" fill="hold"/>
                                        <p:tgtEl>
                                          <p:spTgt spid="1030"/>
                                        </p:tgtEl>
                                        <p:attrNameLst>
                                          <p:attrName>ppt_h</p:attrName>
                                        </p:attrNameLst>
                                      </p:cBhvr>
                                      <p:tavLst>
                                        <p:tav tm="0">
                                          <p:val>
                                            <p:fltVal val="0"/>
                                          </p:val>
                                        </p:tav>
                                        <p:tav tm="100000">
                                          <p:val>
                                            <p:strVal val="#ppt_h"/>
                                          </p:val>
                                        </p:tav>
                                      </p:tavLst>
                                    </p:anim>
                                    <p:animEffect transition="in" filter="fade">
                                      <p:cBhvr>
                                        <p:cTn id="17" dur="25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Scope</a:t>
            </a:r>
            <a:endParaRPr lang="en-US" dirty="0"/>
          </a:p>
        </p:txBody>
      </p:sp>
      <p:sp>
        <p:nvSpPr>
          <p:cNvPr id="3" name="Content Placeholder 2"/>
          <p:cNvSpPr>
            <a:spLocks noGrp="1"/>
          </p:cNvSpPr>
          <p:nvPr>
            <p:ph idx="1"/>
          </p:nvPr>
        </p:nvSpPr>
        <p:spPr/>
        <p:txBody>
          <a:bodyPr/>
          <a:lstStyle/>
          <a:p>
            <a:r>
              <a:rPr lang="en-US" dirty="0" smtClean="0"/>
              <a:t>1400+ classes, ~14K properties/methods</a:t>
            </a:r>
          </a:p>
          <a:p>
            <a:r>
              <a:rPr lang="en-US" b="1" i="1" dirty="0" smtClean="0"/>
              <a:t>4</a:t>
            </a:r>
            <a:r>
              <a:rPr lang="en-US" dirty="0" smtClean="0"/>
              <a:t> APIs to detect private-browsing status</a:t>
            </a:r>
          </a:p>
          <a:p>
            <a:r>
              <a:rPr lang="en-US" dirty="0" smtClean="0"/>
              <a:t>~50-100 privacy-sensitive APIs</a:t>
            </a:r>
          </a:p>
          <a:p>
            <a:r>
              <a:rPr lang="en-US" dirty="0" smtClean="0"/>
              <a:t>Browser itself relies on all these APIs</a:t>
            </a:r>
          </a:p>
          <a:p>
            <a:pPr>
              <a:buNone/>
            </a:pPr>
            <a:endParaRPr lang="en-US" dirty="0" smtClean="0"/>
          </a:p>
          <a:p>
            <a:pPr>
              <a:buNone/>
            </a:pPr>
            <a:r>
              <a:rPr lang="en-US" dirty="0" smtClean="0"/>
              <a:t>Chrome: 26 classes, ~200 + properties/methods; 1 API to detect incognito status…</a:t>
            </a:r>
            <a:br>
              <a:rPr lang="en-US" dirty="0" smtClean="0"/>
            </a:br>
            <a:r>
              <a:rPr lang="en-US" dirty="0" smtClean="0"/>
              <a:t>We don’t yet know the semantics for sure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half" idx="1"/>
          </p:nvPr>
        </p:nvSpPr>
        <p:spPr>
          <a:xfrm>
            <a:off x="228600" y="1673352"/>
            <a:ext cx="8686800" cy="4718304"/>
          </a:xfrm>
        </p:spPr>
        <p:txBody>
          <a:bodyPr>
            <a:normAutofit/>
          </a:bodyPr>
          <a:lstStyle/>
          <a:p>
            <a:pPr>
              <a:buNone/>
            </a:pPr>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a:t>Also, define type</a:t>
            </a:r>
            <a:r>
              <a:rPr lang="en-US" b="1" dirty="0"/>
              <a:t> </a:t>
            </a:r>
            <a:r>
              <a:rPr lang="en-US" b="1" dirty="0">
                <a:latin typeface="Consolas" pitchFamily="49" charset="0"/>
                <a:cs typeface="Consolas" pitchFamily="49" charset="0"/>
              </a:rPr>
              <a:t>Unsafe</a:t>
            </a:r>
          </a:p>
          <a:p>
            <a:r>
              <a:rPr lang="en-US" dirty="0" smtClean="0"/>
              <a:t>If code </a:t>
            </a:r>
            <a:r>
              <a:rPr lang="en-US" dirty="0" err="1" smtClean="0"/>
              <a:t>typechecks</a:t>
            </a:r>
            <a:r>
              <a:rPr lang="en-US" dirty="0" smtClean="0"/>
              <a:t> as </a:t>
            </a:r>
            <a:r>
              <a:rPr lang="en-US" b="1" dirty="0" smtClean="0">
                <a:latin typeface="Consolas" pitchFamily="49" charset="0"/>
              </a:rPr>
              <a:t>Ext</a:t>
            </a:r>
            <a:r>
              <a:rPr lang="en-US" dirty="0" smtClean="0"/>
              <a:t>, it cannot call </a:t>
            </a:r>
            <a:r>
              <a:rPr lang="en-US" b="1" dirty="0" smtClean="0">
                <a:latin typeface="Consolas" pitchFamily="49" charset="0"/>
                <a:cs typeface="Consolas" pitchFamily="49" charset="0"/>
              </a:rPr>
              <a:t>Unsafe</a:t>
            </a:r>
            <a:r>
              <a:rPr lang="en-US" dirty="0" smtClean="0"/>
              <a:t> code</a:t>
            </a:r>
          </a:p>
        </p:txBody>
      </p:sp>
      <p:sp>
        <p:nvSpPr>
          <p:cNvPr id="11" name="Rounded Rectangle 10"/>
          <p:cNvSpPr/>
          <p:nvPr/>
        </p:nvSpPr>
        <p:spPr>
          <a:xfrm>
            <a:off x="2187138" y="1752600"/>
            <a:ext cx="5257800" cy="381000"/>
          </a:xfrm>
          <a:prstGeom prst="roundRect">
            <a:avLst/>
          </a:prstGeom>
          <a:solidFill>
            <a:schemeClr val="accent4">
              <a:lumMod val="40000"/>
              <a:lumOff val="60000"/>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2" name="Rounded Rectangle 11"/>
          <p:cNvSpPr/>
          <p:nvPr/>
        </p:nvSpPr>
        <p:spPr>
          <a:xfrm>
            <a:off x="2590799" y="2209800"/>
            <a:ext cx="4038601" cy="381000"/>
          </a:xfrm>
          <a:prstGeom prst="roundRect">
            <a:avLst/>
          </a:prstGeom>
          <a:solidFill>
            <a:schemeClr val="accent4">
              <a:lumMod val="60000"/>
              <a:lumOff val="40000"/>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3" name="Rounded Rectangle 12"/>
          <p:cNvSpPr/>
          <p:nvPr/>
        </p:nvSpPr>
        <p:spPr>
          <a:xfrm>
            <a:off x="2590801" y="2667000"/>
            <a:ext cx="2497084" cy="381000"/>
          </a:xfrm>
          <a:prstGeom prst="roundRect">
            <a:avLst/>
          </a:prstGeom>
          <a:solidFill>
            <a:schemeClr val="accent6">
              <a:lumMod val="60000"/>
              <a:lumOff val="40000"/>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4" name="Rounded Rectangle 13"/>
          <p:cNvSpPr/>
          <p:nvPr/>
        </p:nvSpPr>
        <p:spPr>
          <a:xfrm>
            <a:off x="2590801" y="3213791"/>
            <a:ext cx="4038600" cy="824809"/>
          </a:xfrm>
          <a:prstGeom prst="roundRect">
            <a:avLst/>
          </a:prstGeom>
          <a:solidFill>
            <a:schemeClr val="tx2">
              <a:lumMod val="75000"/>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5" name="Rounded Rectangle 14"/>
          <p:cNvSpPr/>
          <p:nvPr/>
        </p:nvSpPr>
        <p:spPr>
          <a:xfrm>
            <a:off x="2590800" y="4114800"/>
            <a:ext cx="2887361" cy="381000"/>
          </a:xfrm>
          <a:prstGeom prst="roundRect">
            <a:avLst/>
          </a:prstGeom>
          <a:solidFill>
            <a:schemeClr val="bg2">
              <a:lumMod val="75000"/>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16" name="Rounded Rectangle 15"/>
          <p:cNvSpPr/>
          <p:nvPr/>
        </p:nvSpPr>
        <p:spPr>
          <a:xfrm>
            <a:off x="2642286" y="4572000"/>
            <a:ext cx="1270688" cy="381000"/>
          </a:xfrm>
          <a:prstGeom prst="roundRect">
            <a:avLst/>
          </a:prstGeom>
          <a:solidFill>
            <a:schemeClr val="accent2">
              <a:alpha val="50000"/>
            </a:schemeClr>
          </a:solidFill>
          <a:ln>
            <a:solidFill>
              <a:schemeClr val="accent2">
                <a:lumMod val="7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smtClean="0"/>
              <a:t>Typing Extensions</a:t>
            </a:r>
            <a:endParaRPr lang="en-US" dirty="0"/>
          </a:p>
        </p:txBody>
      </p:sp>
      <p:sp>
        <p:nvSpPr>
          <p:cNvPr id="8" name="Left Brace 7"/>
          <p:cNvSpPr/>
          <p:nvPr/>
        </p:nvSpPr>
        <p:spPr>
          <a:xfrm>
            <a:off x="2286000" y="2057400"/>
            <a:ext cx="266700" cy="2872946"/>
          </a:xfrm>
          <a:prstGeom prst="leftBrace">
            <a:avLst>
              <a:gd name="adj1" fmla="val 50032"/>
              <a:gd name="adj2" fmla="val 50000"/>
            </a:avLst>
          </a:prstGeom>
          <a:ln w="57150"/>
        </p:spPr>
        <p:style>
          <a:lnRef idx="2">
            <a:schemeClr val="dk1"/>
          </a:lnRef>
          <a:fillRef idx="0">
            <a:schemeClr val="dk1"/>
          </a:fillRef>
          <a:effectRef idx="1">
            <a:schemeClr val="dk1"/>
          </a:effectRef>
          <a:fontRef idx="minor">
            <a:schemeClr val="tx1"/>
          </a:fontRef>
        </p:style>
        <p:txBody>
          <a:bodyPr rtlCol="0" anchor="ctr"/>
          <a:lstStyle/>
          <a:p>
            <a:pPr algn="ctr"/>
            <a:endParaRPr lang="en-US" dirty="0">
              <a:latin typeface="Calibri" pitchFamily="34" charset="0"/>
            </a:endParaRPr>
          </a:p>
        </p:txBody>
      </p:sp>
      <p:sp>
        <p:nvSpPr>
          <p:cNvPr id="10" name="Left Brace 9"/>
          <p:cNvSpPr/>
          <p:nvPr/>
        </p:nvSpPr>
        <p:spPr>
          <a:xfrm rot="10800000">
            <a:off x="6733404" y="2057400"/>
            <a:ext cx="266700" cy="2872946"/>
          </a:xfrm>
          <a:prstGeom prst="leftBrace">
            <a:avLst>
              <a:gd name="adj1" fmla="val 50032"/>
              <a:gd name="adj2" fmla="val 50000"/>
            </a:avLst>
          </a:prstGeom>
          <a:ln w="57150"/>
        </p:spPr>
        <p:style>
          <a:lnRef idx="2">
            <a:schemeClr val="dk1"/>
          </a:lnRef>
          <a:fillRef idx="0">
            <a:schemeClr val="dk1"/>
          </a:fillRef>
          <a:effectRef idx="1">
            <a:schemeClr val="dk1"/>
          </a:effectRef>
          <a:fontRef idx="minor">
            <a:schemeClr val="tx1"/>
          </a:fontRef>
        </p:style>
        <p:txBody>
          <a:bodyPr rtlCol="0" anchor="ctr"/>
          <a:lstStyle/>
          <a:p>
            <a:pPr algn="ctr"/>
            <a:endParaRPr lang="en-US" dirty="0">
              <a:latin typeface="Calibri" pitchFamily="34" charset="0"/>
            </a:endParaRPr>
          </a:p>
        </p:txBody>
      </p:sp>
      <p:sp>
        <p:nvSpPr>
          <p:cNvPr id="21" name="Rectangular Callout 20"/>
          <p:cNvSpPr/>
          <p:nvPr/>
        </p:nvSpPr>
        <p:spPr>
          <a:xfrm>
            <a:off x="457200" y="3989181"/>
            <a:ext cx="1676400" cy="457200"/>
          </a:xfrm>
          <a:prstGeom prst="wedgeRectCallout">
            <a:avLst>
              <a:gd name="adj1" fmla="val 76997"/>
              <a:gd name="adj2" fmla="val 15129"/>
            </a:avLst>
          </a:prstGeom>
          <a:solidFill>
            <a:schemeClr val="bg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Missing fields</a:t>
            </a:r>
            <a:endParaRPr lang="en-US" dirty="0">
              <a:solidFill>
                <a:schemeClr val="tx1"/>
              </a:solidFill>
              <a:latin typeface="Calibri" pitchFamily="34" charset="0"/>
            </a:endParaRPr>
          </a:p>
        </p:txBody>
      </p:sp>
      <p:sp>
        <p:nvSpPr>
          <p:cNvPr id="22" name="Rectangular Callout 21"/>
          <p:cNvSpPr/>
          <p:nvPr/>
        </p:nvSpPr>
        <p:spPr>
          <a:xfrm>
            <a:off x="6985686" y="4308378"/>
            <a:ext cx="1853514" cy="457200"/>
          </a:xfrm>
          <a:prstGeom prst="wedgeRectCallout">
            <a:avLst>
              <a:gd name="adj1" fmla="val -214760"/>
              <a:gd name="adj2" fmla="val 5108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Everything else</a:t>
            </a:r>
            <a:endParaRPr lang="en-US" dirty="0">
              <a:solidFill>
                <a:schemeClr val="tx1"/>
              </a:solidFill>
              <a:latin typeface="Calibri" pitchFamily="34" charset="0"/>
            </a:endParaRPr>
          </a:p>
        </p:txBody>
      </p:sp>
      <p:sp>
        <p:nvSpPr>
          <p:cNvPr id="17" name="Rectangular Callout 16"/>
          <p:cNvSpPr/>
          <p:nvPr/>
        </p:nvSpPr>
        <p:spPr>
          <a:xfrm>
            <a:off x="7162800" y="2209800"/>
            <a:ext cx="1676400" cy="457200"/>
          </a:xfrm>
          <a:prstGeom prst="wedgeRectCallout">
            <a:avLst>
              <a:gd name="adj1" fmla="val -50317"/>
              <a:gd name="adj2" fmla="val -85247"/>
            </a:avLst>
          </a:prstGeom>
          <a:solidFill>
            <a:schemeClr val="accent4">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Primitive types</a:t>
            </a:r>
            <a:endParaRPr lang="en-US" dirty="0">
              <a:solidFill>
                <a:schemeClr val="tx1"/>
              </a:solidFill>
              <a:latin typeface="Calibri" pitchFamily="34" charset="0"/>
            </a:endParaRPr>
          </a:p>
        </p:txBody>
      </p:sp>
      <p:sp>
        <p:nvSpPr>
          <p:cNvPr id="18" name="Rectangular Callout 17"/>
          <p:cNvSpPr/>
          <p:nvPr/>
        </p:nvSpPr>
        <p:spPr>
          <a:xfrm>
            <a:off x="7074243" y="3033588"/>
            <a:ext cx="1676400" cy="457200"/>
          </a:xfrm>
          <a:prstGeom prst="wedgeRectCallout">
            <a:avLst>
              <a:gd name="adj1" fmla="val -76137"/>
              <a:gd name="adj2" fmla="val 78418"/>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Safe functions</a:t>
            </a:r>
            <a:endParaRPr lang="en-US" dirty="0">
              <a:solidFill>
                <a:schemeClr val="tx1"/>
              </a:solidFill>
              <a:latin typeface="Calibri" pitchFamily="34" charset="0"/>
            </a:endParaRPr>
          </a:p>
        </p:txBody>
      </p:sp>
      <p:sp>
        <p:nvSpPr>
          <p:cNvPr id="32" name="Rectangular Callout 31"/>
          <p:cNvSpPr/>
          <p:nvPr/>
        </p:nvSpPr>
        <p:spPr>
          <a:xfrm>
            <a:off x="457200" y="2146988"/>
            <a:ext cx="1676400" cy="457200"/>
          </a:xfrm>
          <a:prstGeom prst="wedgeRectCallout">
            <a:avLst>
              <a:gd name="adj1" fmla="val 75749"/>
              <a:gd name="adj2" fmla="val 3173"/>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Objects</a:t>
            </a:r>
            <a:endParaRPr lang="en-US" dirty="0">
              <a:solidFill>
                <a:schemeClr val="tx1"/>
              </a:solidFill>
              <a:latin typeface="Calibri" pitchFamily="34" charset="0"/>
            </a:endParaRPr>
          </a:p>
        </p:txBody>
      </p:sp>
      <p:sp>
        <p:nvSpPr>
          <p:cNvPr id="29" name="Rectangular Callout 28"/>
          <p:cNvSpPr/>
          <p:nvPr/>
        </p:nvSpPr>
        <p:spPr>
          <a:xfrm>
            <a:off x="457200" y="2816828"/>
            <a:ext cx="1676400" cy="556569"/>
          </a:xfrm>
          <a:prstGeom prst="wedgeRectCallout">
            <a:avLst>
              <a:gd name="adj1" fmla="val 74275"/>
              <a:gd name="adj2" fmla="val -42260"/>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latin typeface="Calibri" pitchFamily="34" charset="0"/>
              </a:rPr>
              <a:t>Custom prototypes</a:t>
            </a:r>
            <a:endParaRPr lang="en-US" dirty="0">
              <a:solidFill>
                <a:schemeClr val="tx1"/>
              </a:solidFill>
              <a:latin typeface="Calibri" pitchFamily="34" charset="0"/>
            </a:endParaRPr>
          </a:p>
        </p:txBody>
      </p:sp>
      <p:sp>
        <p:nvSpPr>
          <p:cNvPr id="7" name="Content Placeholder 6"/>
          <p:cNvSpPr>
            <a:spLocks noGrp="1"/>
          </p:cNvSpPr>
          <p:nvPr>
            <p:ph sz="half" idx="2"/>
          </p:nvPr>
        </p:nvSpPr>
        <p:spPr>
          <a:xfrm>
            <a:off x="1295400" y="1676400"/>
            <a:ext cx="6934200" cy="3736848"/>
          </a:xfrm>
        </p:spPr>
        <p:txBody>
          <a:bodyPr>
            <a:normAutofit/>
          </a:bodyPr>
          <a:lstStyle/>
          <a:p>
            <a:pPr marL="0" indent="0">
              <a:lnSpc>
                <a:spcPct val="135000"/>
              </a:lnSpc>
              <a:buNone/>
            </a:pPr>
            <a:r>
              <a:rPr lang="en-US" sz="2000" dirty="0">
                <a:latin typeface="Consolas" pitchFamily="49" charset="0"/>
                <a:cs typeface="Consolas" pitchFamily="49" charset="0"/>
              </a:rPr>
              <a:t>Ext = Number + String + </a:t>
            </a:r>
            <a:r>
              <a:rPr lang="en-US" sz="2000" dirty="0" err="1">
                <a:latin typeface="Consolas" pitchFamily="49" charset="0"/>
                <a:cs typeface="Consolas" pitchFamily="49" charset="0"/>
              </a:rPr>
              <a:t>Bool</a:t>
            </a:r>
            <a:r>
              <a:rPr lang="en-US" sz="2000" dirty="0">
                <a:latin typeface="Consolas" pitchFamily="49" charset="0"/>
                <a:cs typeface="Consolas" pitchFamily="49" charset="0"/>
              </a:rPr>
              <a:t> + </a:t>
            </a:r>
            <a:r>
              <a:rPr lang="en-US" sz="2000" dirty="0" err="1">
                <a:latin typeface="Consolas" pitchFamily="49" charset="0"/>
                <a:cs typeface="Consolas" pitchFamily="49" charset="0"/>
              </a:rPr>
              <a:t>Undef</a:t>
            </a:r>
            <a:r>
              <a:rPr lang="en-US" sz="2000" dirty="0">
                <a:latin typeface="Consolas" pitchFamily="49" charset="0"/>
                <a:cs typeface="Consolas" pitchFamily="49" charset="0"/>
              </a:rPr>
              <a:t> + Null +</a:t>
            </a:r>
          </a:p>
          <a:p>
            <a:pPr marL="0" indent="0">
              <a:lnSpc>
                <a:spcPct val="135000"/>
              </a:lnSpc>
              <a:buNone/>
            </a:pPr>
            <a:r>
              <a:rPr lang="en-US" sz="2000" dirty="0">
                <a:latin typeface="Consolas" pitchFamily="49" charset="0"/>
                <a:cs typeface="Consolas" pitchFamily="49" charset="0"/>
              </a:rPr>
              <a:t>         __proto__: Object,</a:t>
            </a:r>
          </a:p>
          <a:p>
            <a:pPr marL="0" indent="0">
              <a:lnSpc>
                <a:spcPct val="135000"/>
              </a:lnSpc>
              <a:buNone/>
            </a:pPr>
            <a:r>
              <a:rPr lang="en-US" sz="2000" dirty="0">
                <a:latin typeface="Consolas" pitchFamily="49" charset="0"/>
                <a:cs typeface="Consolas" pitchFamily="49" charset="0"/>
              </a:rPr>
              <a:t>         prototype :? </a:t>
            </a:r>
            <a:r>
              <a:rPr lang="en-US" sz="2000" dirty="0" smtClean="0">
                <a:latin typeface="Consolas" pitchFamily="49" charset="0"/>
                <a:cs typeface="Consolas" pitchFamily="49" charset="0"/>
              </a:rPr>
              <a:t>Ext,</a:t>
            </a:r>
            <a:endParaRPr lang="en-US" sz="2000" dirty="0">
              <a:latin typeface="Consolas" pitchFamily="49" charset="0"/>
              <a:cs typeface="Consolas" pitchFamily="49" charset="0"/>
            </a:endParaRPr>
          </a:p>
          <a:p>
            <a:pPr marL="0" indent="0">
              <a:lnSpc>
                <a:spcPct val="135000"/>
              </a:lnSpc>
              <a:buNone/>
            </a:pPr>
            <a:r>
              <a:rPr lang="en-US" sz="2000" dirty="0">
                <a:latin typeface="Consolas" pitchFamily="49" charset="0"/>
                <a:cs typeface="Consolas" pitchFamily="49" charset="0"/>
              </a:rPr>
              <a:t>         code : </a:t>
            </a:r>
            <a:r>
              <a:rPr lang="en-US" sz="2000" dirty="0" err="1">
                <a:latin typeface="Consolas" pitchFamily="49" charset="0"/>
                <a:cs typeface="Consolas" pitchFamily="49" charset="0"/>
              </a:rPr>
              <a:t>Undef</a:t>
            </a:r>
            <a:r>
              <a:rPr lang="en-US" sz="2000" dirty="0">
                <a:latin typeface="Consolas" pitchFamily="49" charset="0"/>
                <a:cs typeface="Consolas" pitchFamily="49" charset="0"/>
              </a:rPr>
              <a:t> + </a:t>
            </a:r>
          </a:p>
          <a:p>
            <a:pPr marL="0" indent="0">
              <a:lnSpc>
                <a:spcPct val="135000"/>
              </a:lnSpc>
              <a:buNone/>
            </a:pPr>
            <a:r>
              <a:rPr lang="en-US" sz="2000" dirty="0">
                <a:latin typeface="Consolas" pitchFamily="49" charset="0"/>
                <a:cs typeface="Consolas" pitchFamily="49" charset="0"/>
              </a:rPr>
              <a:t>            </a:t>
            </a:r>
            <a:r>
              <a:rPr lang="en-US" sz="2000" dirty="0" smtClean="0">
                <a:latin typeface="Consolas" pitchFamily="49" charset="0"/>
                <a:cs typeface="Consolas" pitchFamily="49" charset="0"/>
              </a:rPr>
              <a:t>([Ext] Ext </a:t>
            </a:r>
            <a:r>
              <a:rPr lang="en-US" sz="2000" dirty="0">
                <a:latin typeface="Consolas" pitchFamily="49" charset="0"/>
                <a:cs typeface="Consolas" pitchFamily="49" charset="0"/>
              </a:rPr>
              <a:t>... =&gt; </a:t>
            </a:r>
            <a:r>
              <a:rPr lang="en-US" sz="2000" dirty="0" smtClean="0">
                <a:latin typeface="Consolas" pitchFamily="49" charset="0"/>
                <a:cs typeface="Consolas" pitchFamily="49" charset="0"/>
              </a:rPr>
              <a:t>Ext),</a:t>
            </a:r>
            <a:endParaRPr lang="en-US" sz="2000" dirty="0">
              <a:latin typeface="Consolas" pitchFamily="49" charset="0"/>
              <a:cs typeface="Consolas" pitchFamily="49" charset="0"/>
            </a:endParaRPr>
          </a:p>
          <a:p>
            <a:pPr marL="0" indent="0">
              <a:lnSpc>
                <a:spcPct val="135000"/>
              </a:lnSpc>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defaultView</a:t>
            </a:r>
            <a:r>
              <a:rPr lang="en-US" sz="2000" dirty="0">
                <a:latin typeface="Consolas" pitchFamily="49" charset="0"/>
                <a:cs typeface="Consolas" pitchFamily="49" charset="0"/>
              </a:rPr>
              <a:t> : Absent,</a:t>
            </a:r>
          </a:p>
          <a:p>
            <a:pPr marL="0" indent="0">
              <a:lnSpc>
                <a:spcPct val="135000"/>
              </a:lnSpc>
              <a:buNone/>
            </a:pPr>
            <a:r>
              <a:rPr lang="en-US" sz="2000" dirty="0" smtClean="0">
                <a:latin typeface="Consolas" pitchFamily="49" charset="0"/>
                <a:cs typeface="Consolas" pitchFamily="49" charset="0"/>
              </a:rPr>
              <a:t>         </a:t>
            </a:r>
            <a:r>
              <a:rPr lang="en-US" sz="2000" dirty="0" smtClean="0">
                <a:latin typeface="Wingdings"/>
              </a:rPr>
              <a:t>«</a:t>
            </a:r>
            <a:r>
              <a:rPr lang="en-US" sz="2000" dirty="0" smtClean="0">
                <a:latin typeface="Consolas" pitchFamily="49" charset="0"/>
                <a:cs typeface="Consolas" pitchFamily="49" charset="0"/>
              </a:rPr>
              <a:t> : Ext,</a:t>
            </a:r>
          </a:p>
        </p:txBody>
      </p:sp>
    </p:spTree>
    <p:extLst>
      <p:ext uri="{BB962C8B-B14F-4D97-AF65-F5344CB8AC3E}">
        <p14:creationId xmlns:p14="http://schemas.microsoft.com/office/powerpoint/2010/main" val="36084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7">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7">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1" nodeType="clickEffect">
                                  <p:stCondLst>
                                    <p:cond delay="0"/>
                                  </p:stCondLst>
                                  <p:childTnLst>
                                    <p:set>
                                      <p:cBhvr>
                                        <p:cTn id="52" dur="1" fill="hold">
                                          <p:stCondLst>
                                            <p:cond delay="0"/>
                                          </p:stCondLst>
                                        </p:cTn>
                                        <p:tgtEl>
                                          <p:spTgt spid="7">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8" grpId="0" animBg="1"/>
      <p:bldP spid="10" grpId="0" animBg="1"/>
      <p:bldP spid="21" grpId="0" animBg="1"/>
      <p:bldP spid="22" grpId="0" animBg="1"/>
      <p:bldP spid="17" grpId="0" animBg="1"/>
      <p:bldP spid="18" grpId="0" animBg="1"/>
      <p:bldP spid="32" grpId="0" animBg="1"/>
      <p:bldP spid="29" grpId="0" animBg="1"/>
      <p:bldP spid="7"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23603</TotalTime>
  <Words>2094</Words>
  <Application>Microsoft Office PowerPoint</Application>
  <PresentationFormat>On-screen Show (4:3)</PresentationFormat>
  <Paragraphs>234</Paragraphs>
  <Slides>23</Slides>
  <Notes>11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Verifying Web Browser Extensions’ Compliance with Private-Browsing Mode</vt:lpstr>
      <vt:lpstr>How many browsers do you see?</vt:lpstr>
      <vt:lpstr>PowerPoint Presentation</vt:lpstr>
      <vt:lpstr>PowerPoint Presentation</vt:lpstr>
      <vt:lpstr>Solutions</vt:lpstr>
      <vt:lpstr>Approaches</vt:lpstr>
      <vt:lpstr>PowerPoint Presentation</vt:lpstr>
      <vt:lpstr>Problem Scope</vt:lpstr>
      <vt:lpstr>Typing Extensions</vt:lpstr>
      <vt:lpstr>Our approach, in one slide</vt:lpstr>
      <vt:lpstr>Staying Safe</vt:lpstr>
      <vt:lpstr>Idea</vt:lpstr>
      <vt:lpstr>Checking for PBM</vt:lpstr>
      <vt:lpstr>Two Practical Issues</vt:lpstr>
      <vt:lpstr>Modeling Mozilla APIs</vt:lpstr>
      <vt:lpstr>When Unsafe Functions Escape!</vt:lpstr>
      <vt:lpstr>Type Annotations</vt:lpstr>
      <vt:lpstr>Evaluation</vt:lpstr>
      <vt:lpstr>Evaluation: low-level details</vt:lpstr>
      <vt:lpstr>Evaluation: low-level details</vt:lpstr>
      <vt:lpstr>When policies change</vt:lpstr>
      <vt:lpstr>Summary</vt:lpstr>
      <vt:lpstr>Want more?</vt:lpstr>
    </vt:vector>
  </TitlesOfParts>
  <Company>Brown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JavaScript to the Browser</dc:title>
  <dc:creator>Shriram Krishnamurthi</dc:creator>
  <cp:lastModifiedBy>Ben</cp:lastModifiedBy>
  <cp:revision>295</cp:revision>
  <dcterms:created xsi:type="dcterms:W3CDTF">2012-05-12T16:09:13Z</dcterms:created>
  <dcterms:modified xsi:type="dcterms:W3CDTF">2013-09-09T08:42:46Z</dcterms:modified>
</cp:coreProperties>
</file>