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4686" r:id="rId2"/>
  </p:sldMasterIdLst>
  <p:notesMasterIdLst>
    <p:notesMasterId r:id="rId417"/>
  </p:notesMasterIdLst>
  <p:handoutMasterIdLst>
    <p:handoutMasterId r:id="rId418"/>
  </p:handoutMasterIdLst>
  <p:sldIdLst>
    <p:sldId id="256" r:id="rId3"/>
    <p:sldId id="466" r:id="rId4"/>
    <p:sldId id="301" r:id="rId5"/>
    <p:sldId id="496" r:id="rId6"/>
    <p:sldId id="492" r:id="rId7"/>
    <p:sldId id="493" r:id="rId8"/>
    <p:sldId id="494" r:id="rId9"/>
    <p:sldId id="692" r:id="rId10"/>
    <p:sldId id="693" r:id="rId11"/>
    <p:sldId id="694" r:id="rId12"/>
    <p:sldId id="302" r:id="rId13"/>
    <p:sldId id="257" r:id="rId14"/>
    <p:sldId id="498" r:id="rId15"/>
    <p:sldId id="499" r:id="rId16"/>
    <p:sldId id="500" r:id="rId17"/>
    <p:sldId id="501" r:id="rId18"/>
    <p:sldId id="502" r:id="rId19"/>
    <p:sldId id="503" r:id="rId20"/>
    <p:sldId id="258" r:id="rId21"/>
    <p:sldId id="303" r:id="rId22"/>
    <p:sldId id="304" r:id="rId23"/>
    <p:sldId id="305" r:id="rId24"/>
    <p:sldId id="306" r:id="rId25"/>
    <p:sldId id="307" r:id="rId26"/>
    <p:sldId id="259" r:id="rId27"/>
    <p:sldId id="308" r:id="rId28"/>
    <p:sldId id="785" r:id="rId29"/>
    <p:sldId id="309" r:id="rId30"/>
    <p:sldId id="311" r:id="rId31"/>
    <p:sldId id="310" r:id="rId32"/>
    <p:sldId id="312" r:id="rId33"/>
    <p:sldId id="491" r:id="rId34"/>
    <p:sldId id="313" r:id="rId35"/>
    <p:sldId id="862" r:id="rId36"/>
    <p:sldId id="260" r:id="rId37"/>
    <p:sldId id="314" r:id="rId38"/>
    <p:sldId id="316" r:id="rId39"/>
    <p:sldId id="319" r:id="rId40"/>
    <p:sldId id="317" r:id="rId41"/>
    <p:sldId id="318" r:id="rId42"/>
    <p:sldId id="761" r:id="rId43"/>
    <p:sldId id="315" r:id="rId44"/>
    <p:sldId id="637" r:id="rId45"/>
    <p:sldId id="638" r:id="rId46"/>
    <p:sldId id="786" r:id="rId47"/>
    <p:sldId id="320" r:id="rId48"/>
    <p:sldId id="321" r:id="rId49"/>
    <p:sldId id="322" r:id="rId50"/>
    <p:sldId id="323" r:id="rId51"/>
    <p:sldId id="326" r:id="rId52"/>
    <p:sldId id="650" r:id="rId53"/>
    <p:sldId id="651" r:id="rId54"/>
    <p:sldId id="652" r:id="rId55"/>
    <p:sldId id="653" r:id="rId56"/>
    <p:sldId id="654" r:id="rId57"/>
    <p:sldId id="655" r:id="rId58"/>
    <p:sldId id="656" r:id="rId59"/>
    <p:sldId id="657" r:id="rId60"/>
    <p:sldId id="261" r:id="rId61"/>
    <p:sldId id="327" r:id="rId62"/>
    <p:sldId id="328" r:id="rId63"/>
    <p:sldId id="329" r:id="rId64"/>
    <p:sldId id="330" r:id="rId65"/>
    <p:sldId id="331" r:id="rId66"/>
    <p:sldId id="762" r:id="rId67"/>
    <p:sldId id="333" r:id="rId68"/>
    <p:sldId id="262" r:id="rId69"/>
    <p:sldId id="334" r:id="rId70"/>
    <p:sldId id="335" r:id="rId71"/>
    <p:sldId id="787" r:id="rId72"/>
    <p:sldId id="337" r:id="rId73"/>
    <p:sldId id="338" r:id="rId74"/>
    <p:sldId id="336" r:id="rId75"/>
    <p:sldId id="784" r:id="rId76"/>
    <p:sldId id="792" r:id="rId77"/>
    <p:sldId id="263" r:id="rId78"/>
    <p:sldId id="339" r:id="rId79"/>
    <p:sldId id="340" r:id="rId80"/>
    <p:sldId id="341" r:id="rId81"/>
    <p:sldId id="342" r:id="rId82"/>
    <p:sldId id="343" r:id="rId83"/>
    <p:sldId id="440" r:id="rId84"/>
    <p:sldId id="742" r:id="rId85"/>
    <p:sldId id="743" r:id="rId86"/>
    <p:sldId id="744" r:id="rId87"/>
    <p:sldId id="745" r:id="rId88"/>
    <p:sldId id="746" r:id="rId89"/>
    <p:sldId id="747" r:id="rId90"/>
    <p:sldId id="748" r:id="rId91"/>
    <p:sldId id="836" r:id="rId92"/>
    <p:sldId id="749" r:id="rId93"/>
    <p:sldId id="752" r:id="rId94"/>
    <p:sldId id="750" r:id="rId95"/>
    <p:sldId id="751" r:id="rId96"/>
    <p:sldId id="345" r:id="rId97"/>
    <p:sldId id="346" r:id="rId98"/>
    <p:sldId id="622" r:id="rId99"/>
    <p:sldId id="621" r:id="rId100"/>
    <p:sldId id="623" r:id="rId101"/>
    <p:sldId id="624" r:id="rId102"/>
    <p:sldId id="348" r:id="rId103"/>
    <p:sldId id="347" r:id="rId104"/>
    <p:sldId id="349" r:id="rId105"/>
    <p:sldId id="350" r:id="rId106"/>
    <p:sldId id="351" r:id="rId107"/>
    <p:sldId id="265" r:id="rId108"/>
    <p:sldId id="352" r:id="rId109"/>
    <p:sldId id="353" r:id="rId110"/>
    <p:sldId id="354" r:id="rId111"/>
    <p:sldId id="355" r:id="rId112"/>
    <p:sldId id="356" r:id="rId113"/>
    <p:sldId id="521" r:id="rId114"/>
    <p:sldId id="838" r:id="rId115"/>
    <p:sldId id="839" r:id="rId116"/>
    <p:sldId id="840" r:id="rId117"/>
    <p:sldId id="841" r:id="rId118"/>
    <p:sldId id="266" r:id="rId119"/>
    <p:sldId id="357" r:id="rId120"/>
    <p:sldId id="358" r:id="rId121"/>
    <p:sldId id="842" r:id="rId122"/>
    <p:sldId id="267" r:id="rId123"/>
    <p:sldId id="359" r:id="rId124"/>
    <p:sldId id="360" r:id="rId125"/>
    <p:sldId id="268" r:id="rId126"/>
    <p:sldId id="361" r:id="rId127"/>
    <p:sldId id="363" r:id="rId128"/>
    <p:sldId id="364" r:id="rId129"/>
    <p:sldId id="365" r:id="rId130"/>
    <p:sldId id="366" r:id="rId131"/>
    <p:sldId id="269" r:id="rId132"/>
    <p:sldId id="367" r:id="rId133"/>
    <p:sldId id="368" r:id="rId134"/>
    <p:sldId id="369" r:id="rId135"/>
    <p:sldId id="370" r:id="rId136"/>
    <p:sldId id="371" r:id="rId137"/>
    <p:sldId id="372" r:id="rId138"/>
    <p:sldId id="843" r:id="rId139"/>
    <p:sldId id="844" r:id="rId140"/>
    <p:sldId id="816" r:id="rId141"/>
    <p:sldId id="817" r:id="rId142"/>
    <p:sldId id="270" r:id="rId143"/>
    <p:sldId id="373" r:id="rId144"/>
    <p:sldId id="374" r:id="rId145"/>
    <p:sldId id="375" r:id="rId146"/>
    <p:sldId id="376" r:id="rId147"/>
    <p:sldId id="489" r:id="rId148"/>
    <p:sldId id="845" r:id="rId149"/>
    <p:sldId id="666" r:id="rId150"/>
    <p:sldId id="667" r:id="rId151"/>
    <p:sldId id="847" r:id="rId152"/>
    <p:sldId id="490" r:id="rId153"/>
    <p:sldId id="720" r:id="rId154"/>
    <p:sldId id="776" r:id="rId155"/>
    <p:sldId id="271" r:id="rId156"/>
    <p:sldId id="377" r:id="rId157"/>
    <p:sldId id="378" r:id="rId158"/>
    <p:sldId id="380" r:id="rId159"/>
    <p:sldId id="381" r:id="rId160"/>
    <p:sldId id="382" r:id="rId161"/>
    <p:sldId id="383" r:id="rId162"/>
    <p:sldId id="384" r:id="rId163"/>
    <p:sldId id="773" r:id="rId164"/>
    <p:sldId id="771" r:id="rId165"/>
    <p:sldId id="772" r:id="rId166"/>
    <p:sldId id="774" r:id="rId167"/>
    <p:sldId id="775" r:id="rId168"/>
    <p:sldId id="831" r:id="rId169"/>
    <p:sldId id="830" r:id="rId170"/>
    <p:sldId id="848" r:id="rId171"/>
    <p:sldId id="849" r:id="rId172"/>
    <p:sldId id="850" r:id="rId173"/>
    <p:sldId id="272" r:id="rId174"/>
    <p:sldId id="717" r:id="rId175"/>
    <p:sldId id="683" r:id="rId176"/>
    <p:sldId id="684" r:id="rId177"/>
    <p:sldId id="688" r:id="rId178"/>
    <p:sldId id="689" r:id="rId179"/>
    <p:sldId id="386" r:id="rId180"/>
    <p:sldId id="658" r:id="rId181"/>
    <p:sldId id="659" r:id="rId182"/>
    <p:sldId id="660" r:id="rId183"/>
    <p:sldId id="663" r:id="rId184"/>
    <p:sldId id="664" r:id="rId185"/>
    <p:sldId id="665" r:id="rId186"/>
    <p:sldId id="668" r:id="rId187"/>
    <p:sldId id="669" r:id="rId188"/>
    <p:sldId id="670" r:id="rId189"/>
    <p:sldId id="671" r:id="rId190"/>
    <p:sldId id="672" r:id="rId191"/>
    <p:sldId id="673" r:id="rId192"/>
    <p:sldId id="674" r:id="rId193"/>
    <p:sldId id="675" r:id="rId194"/>
    <p:sldId id="676" r:id="rId195"/>
    <p:sldId id="677" r:id="rId196"/>
    <p:sldId id="387" r:id="rId197"/>
    <p:sldId id="851" r:id="rId198"/>
    <p:sldId id="388" r:id="rId199"/>
    <p:sldId id="852" r:id="rId200"/>
    <p:sldId id="853" r:id="rId201"/>
    <p:sldId id="854" r:id="rId202"/>
    <p:sldId id="855" r:id="rId203"/>
    <p:sldId id="829" r:id="rId204"/>
    <p:sldId id="790" r:id="rId205"/>
    <p:sldId id="588" r:id="rId206"/>
    <p:sldId id="589" r:id="rId207"/>
    <p:sldId id="590" r:id="rId208"/>
    <p:sldId id="591" r:id="rId209"/>
    <p:sldId id="592" r:id="rId210"/>
    <p:sldId id="593" r:id="rId211"/>
    <p:sldId id="620" r:id="rId212"/>
    <p:sldId id="594" r:id="rId213"/>
    <p:sldId id="595" r:id="rId214"/>
    <p:sldId id="596" r:id="rId215"/>
    <p:sldId id="597" r:id="rId216"/>
    <p:sldId id="598" r:id="rId217"/>
    <p:sldId id="600" r:id="rId218"/>
    <p:sldId id="601" r:id="rId219"/>
    <p:sldId id="602" r:id="rId220"/>
    <p:sldId id="603" r:id="rId221"/>
    <p:sldId id="605" r:id="rId222"/>
    <p:sldId id="606" r:id="rId223"/>
    <p:sldId id="607" r:id="rId224"/>
    <p:sldId id="608" r:id="rId225"/>
    <p:sldId id="691" r:id="rId226"/>
    <p:sldId id="695" r:id="rId227"/>
    <p:sldId id="708" r:id="rId228"/>
    <p:sldId id="718" r:id="rId229"/>
    <p:sldId id="696" r:id="rId230"/>
    <p:sldId id="710" r:id="rId231"/>
    <p:sldId id="711" r:id="rId232"/>
    <p:sldId id="713" r:id="rId233"/>
    <p:sldId id="714" r:id="rId234"/>
    <p:sldId id="697" r:id="rId235"/>
    <p:sldId id="698" r:id="rId236"/>
    <p:sldId id="716" r:id="rId237"/>
    <p:sldId id="702" r:id="rId238"/>
    <p:sldId id="703" r:id="rId239"/>
    <p:sldId id="705" r:id="rId240"/>
    <p:sldId id="706" r:id="rId241"/>
    <p:sldId id="719" r:id="rId242"/>
    <p:sldId id="610" r:id="rId243"/>
    <p:sldId id="273" r:id="rId244"/>
    <p:sldId id="390" r:id="rId245"/>
    <p:sldId id="391" r:id="rId246"/>
    <p:sldId id="392" r:id="rId247"/>
    <p:sldId id="393" r:id="rId248"/>
    <p:sldId id="394" r:id="rId249"/>
    <p:sldId id="389" r:id="rId250"/>
    <p:sldId id="395" r:id="rId251"/>
    <p:sldId id="396" r:id="rId252"/>
    <p:sldId id="397" r:id="rId253"/>
    <p:sldId id="398" r:id="rId254"/>
    <p:sldId id="274" r:id="rId255"/>
    <p:sldId id="399" r:id="rId256"/>
    <p:sldId id="400" r:id="rId257"/>
    <p:sldId id="408" r:id="rId258"/>
    <p:sldId id="401" r:id="rId259"/>
    <p:sldId id="402" r:id="rId260"/>
    <p:sldId id="403" r:id="rId261"/>
    <p:sldId id="404" r:id="rId262"/>
    <p:sldId id="405" r:id="rId263"/>
    <p:sldId id="406" r:id="rId264"/>
    <p:sldId id="407" r:id="rId265"/>
    <p:sldId id="275" r:id="rId266"/>
    <p:sldId id="409" r:id="rId267"/>
    <p:sldId id="410" r:id="rId268"/>
    <p:sldId id="411" r:id="rId269"/>
    <p:sldId id="412" r:id="rId270"/>
    <p:sldId id="413" r:id="rId271"/>
    <p:sldId id="276" r:id="rId272"/>
    <p:sldId id="414" r:id="rId273"/>
    <p:sldId id="415" r:id="rId274"/>
    <p:sldId id="416" r:id="rId275"/>
    <p:sldId id="417" r:id="rId276"/>
    <p:sldId id="418" r:id="rId277"/>
    <p:sldId id="419" r:id="rId278"/>
    <p:sldId id="420" r:id="rId279"/>
    <p:sldId id="277" r:id="rId280"/>
    <p:sldId id="421" r:id="rId281"/>
    <p:sldId id="422" r:id="rId282"/>
    <p:sldId id="423" r:id="rId283"/>
    <p:sldId id="425" r:id="rId284"/>
    <p:sldId id="426" r:id="rId285"/>
    <p:sldId id="427" r:id="rId286"/>
    <p:sldId id="428" r:id="rId287"/>
    <p:sldId id="429" r:id="rId288"/>
    <p:sldId id="278" r:id="rId289"/>
    <p:sldId id="431" r:id="rId290"/>
    <p:sldId id="432" r:id="rId291"/>
    <p:sldId id="433" r:id="rId292"/>
    <p:sldId id="434" r:id="rId293"/>
    <p:sldId id="435" r:id="rId294"/>
    <p:sldId id="436" r:id="rId295"/>
    <p:sldId id="437" r:id="rId296"/>
    <p:sldId id="438" r:id="rId297"/>
    <p:sldId id="439" r:id="rId298"/>
    <p:sldId id="832" r:id="rId299"/>
    <p:sldId id="812" r:id="rId300"/>
    <p:sldId id="813" r:id="rId301"/>
    <p:sldId id="814" r:id="rId302"/>
    <p:sldId id="815" r:id="rId303"/>
    <p:sldId id="279" r:id="rId304"/>
    <p:sldId id="441" r:id="rId305"/>
    <p:sldId id="442" r:id="rId306"/>
    <p:sldId id="443" r:id="rId307"/>
    <p:sldId id="444" r:id="rId308"/>
    <p:sldId id="856" r:id="rId309"/>
    <p:sldId id="857" r:id="rId310"/>
    <p:sldId id="858" r:id="rId311"/>
    <p:sldId id="769" r:id="rId312"/>
    <p:sldId id="770" r:id="rId313"/>
    <p:sldId id="280" r:id="rId314"/>
    <p:sldId id="445" r:id="rId315"/>
    <p:sldId id="446" r:id="rId316"/>
    <p:sldId id="447" r:id="rId317"/>
    <p:sldId id="449" r:id="rId318"/>
    <p:sldId id="450" r:id="rId319"/>
    <p:sldId id="451" r:id="rId320"/>
    <p:sldId id="452" r:id="rId321"/>
    <p:sldId id="453" r:id="rId322"/>
    <p:sldId id="454" r:id="rId323"/>
    <p:sldId id="859" r:id="rId324"/>
    <p:sldId id="455" r:id="rId325"/>
    <p:sldId id="281" r:id="rId326"/>
    <p:sldId id="456" r:id="rId327"/>
    <p:sldId id="457" r:id="rId328"/>
    <p:sldId id="458" r:id="rId329"/>
    <p:sldId id="460" r:id="rId330"/>
    <p:sldId id="459" r:id="rId331"/>
    <p:sldId id="860" r:id="rId332"/>
    <p:sldId id="777" r:id="rId333"/>
    <p:sldId id="778" r:id="rId334"/>
    <p:sldId id="779" r:id="rId335"/>
    <p:sldId id="780" r:id="rId336"/>
    <p:sldId id="781" r:id="rId337"/>
    <p:sldId id="461" r:id="rId338"/>
    <p:sldId id="462" r:id="rId339"/>
    <p:sldId id="463" r:id="rId340"/>
    <p:sldId id="464" r:id="rId341"/>
    <p:sldId id="465" r:id="rId342"/>
    <p:sldId id="678" r:id="rId343"/>
    <p:sldId id="679" r:id="rId344"/>
    <p:sldId id="680" r:id="rId345"/>
    <p:sldId id="681" r:id="rId346"/>
    <p:sldId id="682" r:id="rId347"/>
    <p:sldId id="562" r:id="rId348"/>
    <p:sldId id="476" r:id="rId349"/>
    <p:sldId id="475" r:id="rId350"/>
    <p:sldId id="563" r:id="rId351"/>
    <p:sldId id="522" r:id="rId352"/>
    <p:sldId id="565" r:id="rId353"/>
    <p:sldId id="566" r:id="rId354"/>
    <p:sldId id="560" r:id="rId355"/>
    <p:sldId id="469" r:id="rId356"/>
    <p:sldId id="561" r:id="rId357"/>
    <p:sldId id="470" r:id="rId358"/>
    <p:sldId id="524" r:id="rId359"/>
    <p:sldId id="557" r:id="rId360"/>
    <p:sldId id="558" r:id="rId361"/>
    <p:sldId id="559" r:id="rId362"/>
    <p:sldId id="564" r:id="rId363"/>
    <p:sldId id="474" r:id="rId364"/>
    <p:sldId id="535" r:id="rId365"/>
    <p:sldId id="478" r:id="rId366"/>
    <p:sldId id="541" r:id="rId367"/>
    <p:sldId id="542" r:id="rId368"/>
    <p:sldId id="479" r:id="rId369"/>
    <p:sldId id="529" r:id="rId370"/>
    <p:sldId id="531" r:id="rId371"/>
    <p:sldId id="480" r:id="rId372"/>
    <p:sldId id="539" r:id="rId373"/>
    <p:sldId id="481" r:id="rId374"/>
    <p:sldId id="540" r:id="rId375"/>
    <p:sldId id="482" r:id="rId376"/>
    <p:sldId id="483" r:id="rId377"/>
    <p:sldId id="484" r:id="rId378"/>
    <p:sldId id="485" r:id="rId379"/>
    <p:sldId id="486" r:id="rId380"/>
    <p:sldId id="488" r:id="rId381"/>
    <p:sldId id="487" r:id="rId382"/>
    <p:sldId id="552" r:id="rId383"/>
    <p:sldId id="861" r:id="rId384"/>
    <p:sldId id="553" r:id="rId385"/>
    <p:sldId id="863" r:id="rId386"/>
    <p:sldId id="554" r:id="rId387"/>
    <p:sldId id="555" r:id="rId388"/>
    <p:sldId id="556" r:id="rId389"/>
    <p:sldId id="568" r:id="rId390"/>
    <p:sldId id="569" r:id="rId391"/>
    <p:sldId id="570" r:id="rId392"/>
    <p:sldId id="571" r:id="rId393"/>
    <p:sldId id="572" r:id="rId394"/>
    <p:sldId id="573" r:id="rId395"/>
    <p:sldId id="574" r:id="rId396"/>
    <p:sldId id="575" r:id="rId397"/>
    <p:sldId id="576" r:id="rId398"/>
    <p:sldId id="577" r:id="rId399"/>
    <p:sldId id="578" r:id="rId400"/>
    <p:sldId id="580" r:id="rId401"/>
    <p:sldId id="641" r:id="rId402"/>
    <p:sldId id="642" r:id="rId403"/>
    <p:sldId id="643" r:id="rId404"/>
    <p:sldId id="644" r:id="rId405"/>
    <p:sldId id="645" r:id="rId406"/>
    <p:sldId id="581" r:id="rId407"/>
    <p:sldId id="582" r:id="rId408"/>
    <p:sldId id="583" r:id="rId409"/>
    <p:sldId id="646" r:id="rId410"/>
    <p:sldId id="584" r:id="rId411"/>
    <p:sldId id="647" r:id="rId412"/>
    <p:sldId id="648" r:id="rId413"/>
    <p:sldId id="649" r:id="rId414"/>
    <p:sldId id="585" r:id="rId415"/>
    <p:sldId id="586" r:id="rId416"/>
  </p:sldIdLst>
  <p:sldSz cx="9144000" cy="6858000" type="screen4x3"/>
  <p:notesSz cx="6858000" cy="9144000"/>
  <p:custShowLst>
    <p:custShow name="Models, Classes and Schemes" id="0">
      <p:sldLst>
        <p:sld r:id="rId3"/>
        <p:sld r:id="rId4"/>
        <p:sld r:id="rId5"/>
        <p:sld r:id="rId7"/>
        <p:sld r:id="rId8"/>
        <p:sld r:id="rId9"/>
        <p:sld r:id="rId6"/>
        <p:sld r:id="rId13"/>
        <p:sld r:id="rId14"/>
        <p:sld r:id="rId21"/>
        <p:sld r:id="rId22"/>
        <p:sld r:id="rId23"/>
        <p:sld r:id="rId24"/>
        <p:sld r:id="rId25"/>
        <p:sld r:id="rId26"/>
      </p:sldLst>
    </p:custShow>
    <p:custShow name="Rows and Tables" id="1">
      <p:sldLst>
        <p:sld r:id="rId27"/>
        <p:sld r:id="rId28"/>
        <p:sld r:id="rId30"/>
        <p:sld r:id="rId31"/>
        <p:sld r:id="rId32"/>
        <p:sld r:id="rId33"/>
        <p:sld r:id="rId34"/>
        <p:sld r:id="rId35"/>
      </p:sldLst>
    </p:custShow>
    <p:custShow name="SQL and  RA/Associations" id="2">
      <p:sldLst>
        <p:sld r:id="rId37"/>
        <p:sld r:id="rId38"/>
        <p:sld r:id="rId39"/>
        <p:sld r:id="rId40"/>
        <p:sld r:id="rId41"/>
        <p:sld r:id="rId42"/>
        <p:sld r:id="rId44"/>
        <p:sld r:id="rId48"/>
        <p:sld r:id="rId49"/>
        <p:sld r:id="rId50"/>
        <p:sld r:id="rId51"/>
        <p:sld r:id="rId52"/>
        <p:sld r:id="rId244"/>
        <p:sld r:id="rId245"/>
        <p:sld r:id="rId246"/>
        <p:sld r:id="rId247"/>
        <p:sld r:id="rId248"/>
        <p:sld r:id="rId249"/>
        <p:sld r:id="rId250"/>
        <p:sld r:id="rId251"/>
        <p:sld r:id="rId252"/>
        <p:sld r:id="rId253"/>
        <p:sld r:id="rId254"/>
      </p:sldLst>
    </p:custShow>
    <p:custShow name="DDL and DML" id="3">
      <p:sldLst>
        <p:sld r:id="rId255"/>
        <p:sld r:id="rId256"/>
        <p:sld r:id="rId257"/>
        <p:sld r:id="rId258"/>
        <p:sld r:id="rId259"/>
        <p:sld r:id="rId260"/>
        <p:sld r:id="rId261"/>
        <p:sld r:id="rId262"/>
        <p:sld r:id="rId263"/>
        <p:sld r:id="rId264"/>
        <p:sld r:id="rId265"/>
      </p:sldLst>
    </p:custShow>
    <p:custShow name="Joins/Keys" id="4">
      <p:sldLst>
        <p:sld r:id="rId61"/>
        <p:sld r:id="rId62"/>
        <p:sld r:id="rId63"/>
        <p:sld r:id="rId64"/>
        <p:sld r:id="rId65"/>
        <p:sld r:id="rId66"/>
        <p:sld r:id="rId68"/>
        <p:sld r:id="rId266"/>
        <p:sld r:id="rId267"/>
        <p:sld r:id="rId268"/>
        <p:sld r:id="rId269"/>
        <p:sld r:id="rId270"/>
        <p:sld r:id="rId271"/>
      </p:sldLst>
    </p:custShow>
    <p:custShow name="Many to Many" id="5">
      <p:sldLst>
        <p:sld r:id="rId69"/>
        <p:sld r:id="rId70"/>
        <p:sld r:id="rId71"/>
        <p:sld r:id="rId73"/>
        <p:sld r:id="rId74"/>
        <p:sld r:id="rId75"/>
      </p:sldLst>
    </p:custShow>
    <p:custShow name="Multiple Joins/Join Types" id="6">
      <p:sldLst>
        <p:sld r:id="rId272"/>
        <p:sld r:id="rId273"/>
        <p:sld r:id="rId274"/>
        <p:sld r:id="rId275"/>
        <p:sld r:id="rId276"/>
        <p:sld r:id="rId277"/>
        <p:sld r:id="rId278"/>
        <p:sld r:id="rId279"/>
        <p:sld r:id="rId280"/>
        <p:sld r:id="rId281"/>
        <p:sld r:id="rId282"/>
        <p:sld r:id="rId283"/>
        <p:sld r:id="rId284"/>
        <p:sld r:id="rId285"/>
        <p:sld r:id="rId286"/>
        <p:sld r:id="rId287"/>
        <p:sld r:id="rId288"/>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5714" autoAdjust="0"/>
  </p:normalViewPr>
  <p:slideViewPr>
    <p:cSldViewPr>
      <p:cViewPr varScale="1">
        <p:scale>
          <a:sx n="57" d="100"/>
          <a:sy n="57" d="100"/>
        </p:scale>
        <p:origin x="1540" y="5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588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46" Type="http://schemas.openxmlformats.org/officeDocument/2006/relationships/slide" Target="slides/slide344.xml"/><Relationship Id="rId388" Type="http://schemas.openxmlformats.org/officeDocument/2006/relationships/slide" Target="slides/slide386.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357" Type="http://schemas.openxmlformats.org/officeDocument/2006/relationships/slide" Target="slides/slide355.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399" Type="http://schemas.openxmlformats.org/officeDocument/2006/relationships/slide" Target="slides/slide397.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326" Type="http://schemas.openxmlformats.org/officeDocument/2006/relationships/slide" Target="slides/slide32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172" Type="http://schemas.openxmlformats.org/officeDocument/2006/relationships/slide" Target="slides/slide170.xml"/><Relationship Id="rId228" Type="http://schemas.openxmlformats.org/officeDocument/2006/relationships/slide" Target="slides/slide226.xml"/><Relationship Id="rId281" Type="http://schemas.openxmlformats.org/officeDocument/2006/relationships/slide" Target="slides/slide279.xml"/><Relationship Id="rId337" Type="http://schemas.openxmlformats.org/officeDocument/2006/relationships/slide" Target="slides/slide335.xml"/><Relationship Id="rId34" Type="http://schemas.openxmlformats.org/officeDocument/2006/relationships/slide" Target="slides/slide32.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7" Type="http://schemas.openxmlformats.org/officeDocument/2006/relationships/slide" Target="slides/slide5.xml"/><Relationship Id="rId183" Type="http://schemas.openxmlformats.org/officeDocument/2006/relationships/slide" Target="slides/slide181.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250" Type="http://schemas.openxmlformats.org/officeDocument/2006/relationships/slide" Target="slides/slide248.xml"/><Relationship Id="rId292" Type="http://schemas.openxmlformats.org/officeDocument/2006/relationships/slide" Target="slides/slide290.xml"/><Relationship Id="rId306" Type="http://schemas.openxmlformats.org/officeDocument/2006/relationships/slide" Target="slides/slide304.xml"/><Relationship Id="rId45" Type="http://schemas.openxmlformats.org/officeDocument/2006/relationships/slide" Target="slides/slide43.xml"/><Relationship Id="rId87" Type="http://schemas.openxmlformats.org/officeDocument/2006/relationships/slide" Target="slides/slide85.xml"/><Relationship Id="rId110" Type="http://schemas.openxmlformats.org/officeDocument/2006/relationships/slide" Target="slides/slide108.xml"/><Relationship Id="rId348" Type="http://schemas.openxmlformats.org/officeDocument/2006/relationships/slide" Target="slides/slide346.xml"/><Relationship Id="rId152" Type="http://schemas.openxmlformats.org/officeDocument/2006/relationships/slide" Target="slides/slide15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261" Type="http://schemas.openxmlformats.org/officeDocument/2006/relationships/slide" Target="slides/slide259.xml"/><Relationship Id="rId14" Type="http://schemas.openxmlformats.org/officeDocument/2006/relationships/slide" Target="slides/slide12.xml"/><Relationship Id="rId56" Type="http://schemas.openxmlformats.org/officeDocument/2006/relationships/slide" Target="slides/slide54.xml"/><Relationship Id="rId317" Type="http://schemas.openxmlformats.org/officeDocument/2006/relationships/slide" Target="slides/slide315.xml"/><Relationship Id="rId359" Type="http://schemas.openxmlformats.org/officeDocument/2006/relationships/slide" Target="slides/slide357.xml"/><Relationship Id="rId98" Type="http://schemas.openxmlformats.org/officeDocument/2006/relationships/slide" Target="slides/slide96.xml"/><Relationship Id="rId121" Type="http://schemas.openxmlformats.org/officeDocument/2006/relationships/slide" Target="slides/slide119.xml"/><Relationship Id="rId163" Type="http://schemas.openxmlformats.org/officeDocument/2006/relationships/slide" Target="slides/slide161.xml"/><Relationship Id="rId219" Type="http://schemas.openxmlformats.org/officeDocument/2006/relationships/slide" Target="slides/slide217.xml"/><Relationship Id="rId370" Type="http://schemas.openxmlformats.org/officeDocument/2006/relationships/slide" Target="slides/slide368.xml"/><Relationship Id="rId230" Type="http://schemas.openxmlformats.org/officeDocument/2006/relationships/slide" Target="slides/slide228.xml"/><Relationship Id="rId25" Type="http://schemas.openxmlformats.org/officeDocument/2006/relationships/slide" Target="slides/slide23.xml"/><Relationship Id="rId67" Type="http://schemas.openxmlformats.org/officeDocument/2006/relationships/slide" Target="slides/slide65.xml"/><Relationship Id="rId272" Type="http://schemas.openxmlformats.org/officeDocument/2006/relationships/slide" Target="slides/slide270.xml"/><Relationship Id="rId328" Type="http://schemas.openxmlformats.org/officeDocument/2006/relationships/slide" Target="slides/slide326.xml"/><Relationship Id="rId132" Type="http://schemas.openxmlformats.org/officeDocument/2006/relationships/slide" Target="slides/slide130.xml"/><Relationship Id="rId174" Type="http://schemas.openxmlformats.org/officeDocument/2006/relationships/slide" Target="slides/slide172.xml"/><Relationship Id="rId381" Type="http://schemas.openxmlformats.org/officeDocument/2006/relationships/slide" Target="slides/slide379.xml"/><Relationship Id="rId241" Type="http://schemas.openxmlformats.org/officeDocument/2006/relationships/slide" Target="slides/slide239.xml"/><Relationship Id="rId36" Type="http://schemas.openxmlformats.org/officeDocument/2006/relationships/slide" Target="slides/slide34.xml"/><Relationship Id="rId283" Type="http://schemas.openxmlformats.org/officeDocument/2006/relationships/slide" Target="slides/slide281.xml"/><Relationship Id="rId339" Type="http://schemas.openxmlformats.org/officeDocument/2006/relationships/slide" Target="slides/slide337.xml"/><Relationship Id="rId78" Type="http://schemas.openxmlformats.org/officeDocument/2006/relationships/slide" Target="slides/slide76.xml"/><Relationship Id="rId101" Type="http://schemas.openxmlformats.org/officeDocument/2006/relationships/slide" Target="slides/slide99.xml"/><Relationship Id="rId143" Type="http://schemas.openxmlformats.org/officeDocument/2006/relationships/slide" Target="slides/slide141.xml"/><Relationship Id="rId185" Type="http://schemas.openxmlformats.org/officeDocument/2006/relationships/slide" Target="slides/slide183.xml"/><Relationship Id="rId350" Type="http://schemas.openxmlformats.org/officeDocument/2006/relationships/slide" Target="slides/slide348.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252" Type="http://schemas.openxmlformats.org/officeDocument/2006/relationships/slide" Target="slides/slide250.xml"/><Relationship Id="rId294" Type="http://schemas.openxmlformats.org/officeDocument/2006/relationships/slide" Target="slides/slide292.xml"/><Relationship Id="rId308" Type="http://schemas.openxmlformats.org/officeDocument/2006/relationships/slide" Target="slides/slide306.xml"/><Relationship Id="rId47" Type="http://schemas.openxmlformats.org/officeDocument/2006/relationships/slide" Target="slides/slide45.xml"/><Relationship Id="rId89" Type="http://schemas.openxmlformats.org/officeDocument/2006/relationships/slide" Target="slides/slide87.xml"/><Relationship Id="rId112" Type="http://schemas.openxmlformats.org/officeDocument/2006/relationships/slide" Target="slides/slide110.xml"/><Relationship Id="rId154" Type="http://schemas.openxmlformats.org/officeDocument/2006/relationships/slide" Target="slides/slide152.xml"/><Relationship Id="rId361" Type="http://schemas.openxmlformats.org/officeDocument/2006/relationships/slide" Target="slides/slide359.xml"/><Relationship Id="rId196" Type="http://schemas.openxmlformats.org/officeDocument/2006/relationships/slide" Target="slides/slide194.xml"/><Relationship Id="rId417" Type="http://schemas.openxmlformats.org/officeDocument/2006/relationships/notesMaster" Target="notesMasters/notesMaster1.xml"/><Relationship Id="rId16" Type="http://schemas.openxmlformats.org/officeDocument/2006/relationships/slide" Target="slides/slide14.xml"/><Relationship Id="rId221" Type="http://schemas.openxmlformats.org/officeDocument/2006/relationships/slide" Target="slides/slide219.xml"/><Relationship Id="rId263" Type="http://schemas.openxmlformats.org/officeDocument/2006/relationships/slide" Target="slides/slide261.xml"/><Relationship Id="rId319" Type="http://schemas.openxmlformats.org/officeDocument/2006/relationships/slide" Target="slides/slide317.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165" Type="http://schemas.openxmlformats.org/officeDocument/2006/relationships/slide" Target="slides/slide163.xml"/><Relationship Id="rId372" Type="http://schemas.openxmlformats.org/officeDocument/2006/relationships/slide" Target="slides/slide370.xml"/><Relationship Id="rId232" Type="http://schemas.openxmlformats.org/officeDocument/2006/relationships/slide" Target="slides/slide230.xml"/><Relationship Id="rId274" Type="http://schemas.openxmlformats.org/officeDocument/2006/relationships/slide" Target="slides/slide272.xml"/><Relationship Id="rId27" Type="http://schemas.openxmlformats.org/officeDocument/2006/relationships/slide" Target="slides/slide25.xml"/><Relationship Id="rId69" Type="http://schemas.openxmlformats.org/officeDocument/2006/relationships/slide" Target="slides/slide67.xml"/><Relationship Id="rId134" Type="http://schemas.openxmlformats.org/officeDocument/2006/relationships/slide" Target="slides/slide132.xml"/><Relationship Id="rId80" Type="http://schemas.openxmlformats.org/officeDocument/2006/relationships/slide" Target="slides/slide78.xml"/><Relationship Id="rId176" Type="http://schemas.openxmlformats.org/officeDocument/2006/relationships/slide" Target="slides/slide174.xml"/><Relationship Id="rId341" Type="http://schemas.openxmlformats.org/officeDocument/2006/relationships/slide" Target="slides/slide339.xml"/><Relationship Id="rId383" Type="http://schemas.openxmlformats.org/officeDocument/2006/relationships/slide" Target="slides/slide381.xml"/><Relationship Id="rId201" Type="http://schemas.openxmlformats.org/officeDocument/2006/relationships/slide" Target="slides/slide199.xml"/><Relationship Id="rId243" Type="http://schemas.openxmlformats.org/officeDocument/2006/relationships/slide" Target="slides/slide241.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presProps" Target="presProps.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theme" Target="theme/theme1.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tableStyles" Target="tableStyles.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slide" Target="slides/slide365.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162" Type="http://schemas.openxmlformats.org/officeDocument/2006/relationships/slide" Target="slides/slide160.xml"/><Relationship Id="rId218" Type="http://schemas.openxmlformats.org/officeDocument/2006/relationships/slide" Target="slides/slide216.xml"/><Relationship Id="rId271" Type="http://schemas.openxmlformats.org/officeDocument/2006/relationships/slide" Target="slides/slide269.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240" Type="http://schemas.openxmlformats.org/officeDocument/2006/relationships/slide" Target="slides/slide238.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251" Type="http://schemas.openxmlformats.org/officeDocument/2006/relationships/slide" Target="slides/slide249.xml"/><Relationship Id="rId46" Type="http://schemas.openxmlformats.org/officeDocument/2006/relationships/slide" Target="slides/slide44.xml"/><Relationship Id="rId293" Type="http://schemas.openxmlformats.org/officeDocument/2006/relationships/slide" Target="slides/slide291.xml"/><Relationship Id="rId307" Type="http://schemas.openxmlformats.org/officeDocument/2006/relationships/slide" Target="slides/slide305.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53" Type="http://schemas.openxmlformats.org/officeDocument/2006/relationships/slide" Target="slides/slide151.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416" Type="http://schemas.openxmlformats.org/officeDocument/2006/relationships/slide" Target="slides/slide414.xml"/><Relationship Id="rId220" Type="http://schemas.openxmlformats.org/officeDocument/2006/relationships/slide" Target="slides/slide218.xml"/><Relationship Id="rId15" Type="http://schemas.openxmlformats.org/officeDocument/2006/relationships/slide" Target="slides/slide13.xml"/><Relationship Id="rId57" Type="http://schemas.openxmlformats.org/officeDocument/2006/relationships/slide" Target="slides/slide55.xml"/><Relationship Id="rId262" Type="http://schemas.openxmlformats.org/officeDocument/2006/relationships/slide" Target="slides/slide260.xml"/><Relationship Id="rId318" Type="http://schemas.openxmlformats.org/officeDocument/2006/relationships/slide" Target="slides/slide316.xml"/><Relationship Id="rId99" Type="http://schemas.openxmlformats.org/officeDocument/2006/relationships/slide" Target="slides/slide97.xml"/><Relationship Id="rId122" Type="http://schemas.openxmlformats.org/officeDocument/2006/relationships/slide" Target="slides/slide120.xml"/><Relationship Id="rId164" Type="http://schemas.openxmlformats.org/officeDocument/2006/relationships/slide" Target="slides/slide162.xml"/><Relationship Id="rId371" Type="http://schemas.openxmlformats.org/officeDocument/2006/relationships/slide" Target="slides/slide369.xml"/><Relationship Id="rId26" Type="http://schemas.openxmlformats.org/officeDocument/2006/relationships/slide" Target="slides/slide24.xml"/><Relationship Id="rId231" Type="http://schemas.openxmlformats.org/officeDocument/2006/relationships/slide" Target="slides/slide229.xml"/><Relationship Id="rId273" Type="http://schemas.openxmlformats.org/officeDocument/2006/relationships/slide" Target="slides/slide271.xml"/><Relationship Id="rId329" Type="http://schemas.openxmlformats.org/officeDocument/2006/relationships/slide" Target="slides/slide327.xml"/><Relationship Id="rId68" Type="http://schemas.openxmlformats.org/officeDocument/2006/relationships/slide" Target="slides/slide66.xml"/><Relationship Id="rId133" Type="http://schemas.openxmlformats.org/officeDocument/2006/relationships/slide" Target="slides/slide131.xml"/><Relationship Id="rId175" Type="http://schemas.openxmlformats.org/officeDocument/2006/relationships/slide" Target="slides/slide173.xml"/><Relationship Id="rId340" Type="http://schemas.openxmlformats.org/officeDocument/2006/relationships/slide" Target="slides/slide338.xml"/><Relationship Id="rId200" Type="http://schemas.openxmlformats.org/officeDocument/2006/relationships/slide" Target="slides/slide198.xml"/><Relationship Id="rId382" Type="http://schemas.openxmlformats.org/officeDocument/2006/relationships/slide" Target="slides/slide380.xml"/><Relationship Id="rId242" Type="http://schemas.openxmlformats.org/officeDocument/2006/relationships/slide" Target="slides/slide240.xml"/><Relationship Id="rId284" Type="http://schemas.openxmlformats.org/officeDocument/2006/relationships/slide" Target="slides/slide282.xml"/><Relationship Id="rId37" Type="http://schemas.openxmlformats.org/officeDocument/2006/relationships/slide" Target="slides/slide35.xml"/><Relationship Id="rId79" Type="http://schemas.openxmlformats.org/officeDocument/2006/relationships/slide" Target="slides/slide77.xml"/><Relationship Id="rId102" Type="http://schemas.openxmlformats.org/officeDocument/2006/relationships/slide" Target="slides/slide100.xml"/><Relationship Id="rId144" Type="http://schemas.openxmlformats.org/officeDocument/2006/relationships/slide" Target="slides/slide142.xml"/><Relationship Id="rId90" Type="http://schemas.openxmlformats.org/officeDocument/2006/relationships/slide" Target="slides/slide88.xml"/><Relationship Id="rId186" Type="http://schemas.openxmlformats.org/officeDocument/2006/relationships/slide" Target="slides/slide184.xml"/><Relationship Id="rId351" Type="http://schemas.openxmlformats.org/officeDocument/2006/relationships/slide" Target="slides/slide349.xml"/><Relationship Id="rId393" Type="http://schemas.openxmlformats.org/officeDocument/2006/relationships/slide" Target="slides/slide391.xml"/><Relationship Id="rId407" Type="http://schemas.openxmlformats.org/officeDocument/2006/relationships/slide" Target="slides/slide405.xml"/><Relationship Id="rId211" Type="http://schemas.openxmlformats.org/officeDocument/2006/relationships/slide" Target="slides/slide209.xml"/><Relationship Id="rId253" Type="http://schemas.openxmlformats.org/officeDocument/2006/relationships/slide" Target="slides/slide251.xml"/><Relationship Id="rId295" Type="http://schemas.openxmlformats.org/officeDocument/2006/relationships/slide" Target="slides/slide293.xml"/><Relationship Id="rId309" Type="http://schemas.openxmlformats.org/officeDocument/2006/relationships/slide" Target="slides/slide307.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155" Type="http://schemas.openxmlformats.org/officeDocument/2006/relationships/slide" Target="slides/slide153.xml"/><Relationship Id="rId197" Type="http://schemas.openxmlformats.org/officeDocument/2006/relationships/slide" Target="slides/slide195.xml"/><Relationship Id="rId362" Type="http://schemas.openxmlformats.org/officeDocument/2006/relationships/slide" Target="slides/slide360.xml"/><Relationship Id="rId418" Type="http://schemas.openxmlformats.org/officeDocument/2006/relationships/handoutMaster" Target="handoutMasters/handoutMaster1.xml"/><Relationship Id="rId222" Type="http://schemas.openxmlformats.org/officeDocument/2006/relationships/slide" Target="slides/slide220.xml"/><Relationship Id="rId264" Type="http://schemas.openxmlformats.org/officeDocument/2006/relationships/slide" Target="slides/slide262.xml"/></Relationships>
</file>

<file path=ppt/_rels/viewProps.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slide" Target="slides/slide3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F0DAFF04-77EB-42C0-BA9C-70436FAA725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82979" name="Rectangle 3">
            <a:extLst>
              <a:ext uri="{FF2B5EF4-FFF2-40B4-BE49-F238E27FC236}">
                <a16:creationId xmlns:a16="http://schemas.microsoft.com/office/drawing/2014/main" id="{E19905E5-ACF3-4A36-B9C5-6A87B084F0A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82980" name="Rectangle 4">
            <a:extLst>
              <a:ext uri="{FF2B5EF4-FFF2-40B4-BE49-F238E27FC236}">
                <a16:creationId xmlns:a16="http://schemas.microsoft.com/office/drawing/2014/main" id="{B37E7BD7-3C56-4132-B1EB-706633D2242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82981" name="Rectangle 5">
            <a:extLst>
              <a:ext uri="{FF2B5EF4-FFF2-40B4-BE49-F238E27FC236}">
                <a16:creationId xmlns:a16="http://schemas.microsoft.com/office/drawing/2014/main" id="{D2FA7C59-2C9C-4231-A44B-B8284063596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7C71318-8EAE-42B6-8B0C-60C8980BD41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928400-B012-4F03-B1E0-2FAADB5152A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8BFB511-E121-4CC1-96F1-59DC0693425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8D0DAB2-6E47-4FEB-9DD8-8B1C375DF6D9}" type="datetimeFigureOut">
              <a:rPr lang="en-US"/>
              <a:pPr>
                <a:defRPr/>
              </a:pPr>
              <a:t>11/18/2020</a:t>
            </a:fld>
            <a:endParaRPr lang="en-US"/>
          </a:p>
        </p:txBody>
      </p:sp>
      <p:sp>
        <p:nvSpPr>
          <p:cNvPr id="4" name="Slide Image Placeholder 3">
            <a:extLst>
              <a:ext uri="{FF2B5EF4-FFF2-40B4-BE49-F238E27FC236}">
                <a16:creationId xmlns:a16="http://schemas.microsoft.com/office/drawing/2014/main" id="{49923C05-B949-413A-8430-9195224A72E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A9F66BD-CD16-42BD-81C1-70DB2C8D7A7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6037D75-2F6C-4000-B93C-8DE3A3CF35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093F5E2-EF9F-4D3C-A889-88D4B1B1E8D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EB461ED-38E2-4198-98FD-5FE6BF2D6F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t>There are those who criticize ER modeling because it exposes the </a:t>
            </a:r>
            <a:r>
              <a:rPr lang="en-US" altLang="en-US" b="1"/>
              <a:t>implementation</a:t>
            </a:r>
            <a:r>
              <a:rPr lang="en-US" altLang="en-US"/>
              <a:t> of the association by explicitly modeling the migrating foreign keys.  UML, by contrast, does not speak to the harsh reality of how that association is actually implemented and thus is more conceptual in nature.</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18D99A-EE9C-4DCA-840F-EC540C3E53BA}" type="slidenum">
              <a:rPr lang="en-US" altLang="en-US" smtClean="0"/>
              <a:pPr/>
              <a:t>41</a:t>
            </a:fld>
            <a:endParaRPr lang="en-US" altLang="en-US"/>
          </a:p>
        </p:txBody>
      </p:sp>
    </p:spTree>
    <p:extLst>
      <p:ext uri="{BB962C8B-B14F-4D97-AF65-F5344CB8AC3E}">
        <p14:creationId xmlns:p14="http://schemas.microsoft.com/office/powerpoint/2010/main" val="3985376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B2336E45-A774-4715-8C9F-2C3A65ED5A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a:extLst>
              <a:ext uri="{FF2B5EF4-FFF2-40B4-BE49-F238E27FC236}">
                <a16:creationId xmlns:a16="http://schemas.microsoft.com/office/drawing/2014/main" id="{67B2239C-8960-4A55-A5CC-DFB7FEDF10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00708" name="Slide Number Placeholder 3">
            <a:extLst>
              <a:ext uri="{FF2B5EF4-FFF2-40B4-BE49-F238E27FC236}">
                <a16:creationId xmlns:a16="http://schemas.microsoft.com/office/drawing/2014/main" id="{97CBEBFD-F858-47E6-8B2A-8F6A9BA7BC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AC7B91-A26C-483B-9E68-5C0212565734}" type="slidenum">
              <a:rPr lang="en-US" altLang="en-US">
                <a:latin typeface="Arial" panose="020B0604020202020204" pitchFamily="34" charset="0"/>
              </a:rPr>
              <a:pPr>
                <a:spcBef>
                  <a:spcPct val="0"/>
                </a:spcBef>
              </a:pPr>
              <a:t>206</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a:extLst>
              <a:ext uri="{FF2B5EF4-FFF2-40B4-BE49-F238E27FC236}">
                <a16:creationId xmlns:a16="http://schemas.microsoft.com/office/drawing/2014/main" id="{938B5BD6-9899-44C2-B6C9-1DF408A742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a:extLst>
              <a:ext uri="{FF2B5EF4-FFF2-40B4-BE49-F238E27FC236}">
                <a16:creationId xmlns:a16="http://schemas.microsoft.com/office/drawing/2014/main" id="{D29081A0-213C-4780-AD6F-46CF22636E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03780" name="Slide Number Placeholder 3">
            <a:extLst>
              <a:ext uri="{FF2B5EF4-FFF2-40B4-BE49-F238E27FC236}">
                <a16:creationId xmlns:a16="http://schemas.microsoft.com/office/drawing/2014/main" id="{4E510BFD-7D5D-46FA-A7A7-8CDDE9976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701E3C-0858-4C3D-8CE4-F8FB7F45D359}" type="slidenum">
              <a:rPr lang="en-US" altLang="en-US">
                <a:latin typeface="Arial" panose="020B0604020202020204" pitchFamily="34" charset="0"/>
              </a:rPr>
              <a:pPr>
                <a:spcBef>
                  <a:spcPct val="0"/>
                </a:spcBef>
              </a:pPr>
              <a:t>208</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a:extLst>
              <a:ext uri="{FF2B5EF4-FFF2-40B4-BE49-F238E27FC236}">
                <a16:creationId xmlns:a16="http://schemas.microsoft.com/office/drawing/2014/main" id="{67DE6275-4FD2-4192-BC7F-6418E2515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a:extLst>
              <a:ext uri="{FF2B5EF4-FFF2-40B4-BE49-F238E27FC236}">
                <a16:creationId xmlns:a16="http://schemas.microsoft.com/office/drawing/2014/main" id="{5B1F3A99-7F91-4FA8-95AA-718D410499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05828" name="Slide Number Placeholder 3">
            <a:extLst>
              <a:ext uri="{FF2B5EF4-FFF2-40B4-BE49-F238E27FC236}">
                <a16:creationId xmlns:a16="http://schemas.microsoft.com/office/drawing/2014/main" id="{F438A302-A69A-4886-9F2D-59F5B3D4A5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7E8B90-7CFB-4B14-A87D-59F65AAC0ADC}" type="slidenum">
              <a:rPr lang="en-US" altLang="en-US">
                <a:latin typeface="Arial" panose="020B0604020202020204" pitchFamily="34" charset="0"/>
              </a:rPr>
              <a:pPr>
                <a:spcBef>
                  <a:spcPct val="0"/>
                </a:spcBef>
              </a:pPr>
              <a:t>209</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a:extLst>
              <a:ext uri="{FF2B5EF4-FFF2-40B4-BE49-F238E27FC236}">
                <a16:creationId xmlns:a16="http://schemas.microsoft.com/office/drawing/2014/main" id="{0DBF2389-76AB-4FDD-A3D6-0380D960AF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a:extLst>
              <a:ext uri="{FF2B5EF4-FFF2-40B4-BE49-F238E27FC236}">
                <a16:creationId xmlns:a16="http://schemas.microsoft.com/office/drawing/2014/main" id="{4EC45D83-0EE3-4146-B726-53CB62B95D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07876" name="Slide Number Placeholder 3">
            <a:extLst>
              <a:ext uri="{FF2B5EF4-FFF2-40B4-BE49-F238E27FC236}">
                <a16:creationId xmlns:a16="http://schemas.microsoft.com/office/drawing/2014/main" id="{63511BA6-7BC5-4F00-9FE2-731A03193C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DE3524-BBDA-44A8-B13A-1C369E960D03}" type="slidenum">
              <a:rPr lang="en-US" altLang="en-US">
                <a:latin typeface="Arial" panose="020B0604020202020204" pitchFamily="34" charset="0"/>
              </a:rPr>
              <a:pPr>
                <a:spcBef>
                  <a:spcPct val="0"/>
                </a:spcBef>
              </a:pPr>
              <a:t>210</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a:extLst>
              <a:ext uri="{FF2B5EF4-FFF2-40B4-BE49-F238E27FC236}">
                <a16:creationId xmlns:a16="http://schemas.microsoft.com/office/drawing/2014/main" id="{630A2A72-D1C1-49E3-861E-C8567DD718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a:extLst>
              <a:ext uri="{FF2B5EF4-FFF2-40B4-BE49-F238E27FC236}">
                <a16:creationId xmlns:a16="http://schemas.microsoft.com/office/drawing/2014/main" id="{C23CECBD-49D8-49FE-A016-BA1307C3A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09924" name="Slide Number Placeholder 3">
            <a:extLst>
              <a:ext uri="{FF2B5EF4-FFF2-40B4-BE49-F238E27FC236}">
                <a16:creationId xmlns:a16="http://schemas.microsoft.com/office/drawing/2014/main" id="{08B6D99B-B64F-486A-8B0A-22B530E4FD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D568C8-5E18-4F05-82A2-70034B3E734C}" type="slidenum">
              <a:rPr lang="en-US" altLang="en-US">
                <a:latin typeface="Arial" panose="020B0604020202020204" pitchFamily="34" charset="0"/>
              </a:rPr>
              <a:pPr>
                <a:spcBef>
                  <a:spcPct val="0"/>
                </a:spcBef>
              </a:pPr>
              <a:t>211</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a:extLst>
              <a:ext uri="{FF2B5EF4-FFF2-40B4-BE49-F238E27FC236}">
                <a16:creationId xmlns:a16="http://schemas.microsoft.com/office/drawing/2014/main" id="{436C2CFE-D581-469D-85CA-42159C87DC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a:extLst>
              <a:ext uri="{FF2B5EF4-FFF2-40B4-BE49-F238E27FC236}">
                <a16:creationId xmlns:a16="http://schemas.microsoft.com/office/drawing/2014/main" id="{B4513AD6-D7F6-4AEC-8DF9-5BAC663D42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11972" name="Slide Number Placeholder 3">
            <a:extLst>
              <a:ext uri="{FF2B5EF4-FFF2-40B4-BE49-F238E27FC236}">
                <a16:creationId xmlns:a16="http://schemas.microsoft.com/office/drawing/2014/main" id="{CF667309-6537-4474-9CB4-7E45BFDEE8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5BBE68-D2B5-4A49-AF29-BCEEF82D38DF}" type="slidenum">
              <a:rPr lang="en-US" altLang="en-US">
                <a:latin typeface="Arial" panose="020B0604020202020204" pitchFamily="34" charset="0"/>
              </a:rPr>
              <a:pPr>
                <a:spcBef>
                  <a:spcPct val="0"/>
                </a:spcBef>
              </a:pPr>
              <a:t>212</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a:extLst>
              <a:ext uri="{FF2B5EF4-FFF2-40B4-BE49-F238E27FC236}">
                <a16:creationId xmlns:a16="http://schemas.microsoft.com/office/drawing/2014/main" id="{E6394072-C2B7-4E03-938D-AC62FDA943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a:extLst>
              <a:ext uri="{FF2B5EF4-FFF2-40B4-BE49-F238E27FC236}">
                <a16:creationId xmlns:a16="http://schemas.microsoft.com/office/drawing/2014/main" id="{E981A095-6389-4934-8995-C18A64F0A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14020" name="Slide Number Placeholder 3">
            <a:extLst>
              <a:ext uri="{FF2B5EF4-FFF2-40B4-BE49-F238E27FC236}">
                <a16:creationId xmlns:a16="http://schemas.microsoft.com/office/drawing/2014/main" id="{91F37253-A7F5-4215-9FA9-C0CC07AEFC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05FE04-D06F-4348-828C-A7051D172D5A}" type="slidenum">
              <a:rPr lang="en-US" altLang="en-US">
                <a:latin typeface="Arial" panose="020B0604020202020204" pitchFamily="34" charset="0"/>
              </a:rPr>
              <a:pPr>
                <a:spcBef>
                  <a:spcPct val="0"/>
                </a:spcBef>
              </a:pPr>
              <a:t>213</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a:extLst>
              <a:ext uri="{FF2B5EF4-FFF2-40B4-BE49-F238E27FC236}">
                <a16:creationId xmlns:a16="http://schemas.microsoft.com/office/drawing/2014/main" id="{327E3FBB-6A75-4D0D-9E71-E62359DC38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a:extLst>
              <a:ext uri="{FF2B5EF4-FFF2-40B4-BE49-F238E27FC236}">
                <a16:creationId xmlns:a16="http://schemas.microsoft.com/office/drawing/2014/main" id="{CE0DC1F1-ABB0-4A72-BE73-887C4B9D91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16068" name="Slide Number Placeholder 3">
            <a:extLst>
              <a:ext uri="{FF2B5EF4-FFF2-40B4-BE49-F238E27FC236}">
                <a16:creationId xmlns:a16="http://schemas.microsoft.com/office/drawing/2014/main" id="{C28CEFC1-9CBC-482E-A918-29C4AC1E8E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50E408-3BAF-4E05-A475-E4DC1F0CB4D8}" type="slidenum">
              <a:rPr lang="en-US" altLang="en-US">
                <a:latin typeface="Arial" panose="020B0604020202020204" pitchFamily="34" charset="0"/>
              </a:rPr>
              <a:pPr>
                <a:spcBef>
                  <a:spcPct val="0"/>
                </a:spcBef>
              </a:pPr>
              <a:t>214</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a:extLst>
              <a:ext uri="{FF2B5EF4-FFF2-40B4-BE49-F238E27FC236}">
                <a16:creationId xmlns:a16="http://schemas.microsoft.com/office/drawing/2014/main" id="{A00960FB-2602-49BB-91F3-A3E041199C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a:extLst>
              <a:ext uri="{FF2B5EF4-FFF2-40B4-BE49-F238E27FC236}">
                <a16:creationId xmlns:a16="http://schemas.microsoft.com/office/drawing/2014/main" id="{36724807-D75A-4E98-A2E1-25B8F2CB9E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18116" name="Slide Number Placeholder 3">
            <a:extLst>
              <a:ext uri="{FF2B5EF4-FFF2-40B4-BE49-F238E27FC236}">
                <a16:creationId xmlns:a16="http://schemas.microsoft.com/office/drawing/2014/main" id="{EFA0D42A-7D17-40BC-BAD7-DB4BF5B940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D3026D-337F-441D-8ECA-44F7C15AD491}" type="slidenum">
              <a:rPr lang="en-US" altLang="en-US">
                <a:latin typeface="Arial" panose="020B0604020202020204" pitchFamily="34" charset="0"/>
              </a:rPr>
              <a:pPr>
                <a:spcBef>
                  <a:spcPct val="0"/>
                </a:spcBef>
              </a:pPr>
              <a:t>215</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a:extLst>
              <a:ext uri="{FF2B5EF4-FFF2-40B4-BE49-F238E27FC236}">
                <a16:creationId xmlns:a16="http://schemas.microsoft.com/office/drawing/2014/main" id="{DB95F394-43CA-4A5E-B785-85A5EDF7DC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a:extLst>
              <a:ext uri="{FF2B5EF4-FFF2-40B4-BE49-F238E27FC236}">
                <a16:creationId xmlns:a16="http://schemas.microsoft.com/office/drawing/2014/main" id="{82A53090-9A92-420D-86BD-FFF00CB1F3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3236" name="Slide Number Placeholder 3">
            <a:extLst>
              <a:ext uri="{FF2B5EF4-FFF2-40B4-BE49-F238E27FC236}">
                <a16:creationId xmlns:a16="http://schemas.microsoft.com/office/drawing/2014/main" id="{20ECA432-FFB0-4598-B84B-4069A61697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711B27-E463-4825-B9A0-AC91752131FE}" type="slidenum">
              <a:rPr lang="en-US" altLang="en-US">
                <a:latin typeface="Arial" panose="020B0604020202020204" pitchFamily="34" charset="0"/>
              </a:rPr>
              <a:pPr>
                <a:spcBef>
                  <a:spcPct val="0"/>
                </a:spcBef>
              </a:pPr>
              <a:t>219</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I use an </a:t>
            </a:r>
            <a:r>
              <a:rPr lang="en-US" b="1" dirty="0"/>
              <a:t>alter</a:t>
            </a:r>
            <a:r>
              <a:rPr lang="en-US" b="0" dirty="0"/>
              <a:t> table statement here strictly for the sake of real estate on the foil.  It is far better to include the foreign key constraint in the </a:t>
            </a:r>
            <a:r>
              <a:rPr lang="en-US" b="1" dirty="0"/>
              <a:t>create</a:t>
            </a:r>
            <a:r>
              <a:rPr lang="en-US" b="0" dirty="0"/>
              <a:t> table statement for the same reasons that we want to try to include the primary key constraint in the create table statement.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992E76F-0FC3-455E-907C-256637DA73F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2039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a:extLst>
              <a:ext uri="{FF2B5EF4-FFF2-40B4-BE49-F238E27FC236}">
                <a16:creationId xmlns:a16="http://schemas.microsoft.com/office/drawing/2014/main" id="{2306DEAD-7E2A-40B2-886D-2D1F00C131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a:extLst>
              <a:ext uri="{FF2B5EF4-FFF2-40B4-BE49-F238E27FC236}">
                <a16:creationId xmlns:a16="http://schemas.microsoft.com/office/drawing/2014/main" id="{F52FAD57-9FC2-4BED-985C-EE15CDA796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8356" name="Slide Number Placeholder 3">
            <a:extLst>
              <a:ext uri="{FF2B5EF4-FFF2-40B4-BE49-F238E27FC236}">
                <a16:creationId xmlns:a16="http://schemas.microsoft.com/office/drawing/2014/main" id="{E3A2C90E-D6EF-488E-A72C-03029468F9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6E010E-61D8-43FB-994F-504A3D5A069C}" type="slidenum">
              <a:rPr lang="en-US" altLang="en-US">
                <a:latin typeface="Arial" panose="020B0604020202020204" pitchFamily="34" charset="0"/>
              </a:rPr>
              <a:pPr>
                <a:spcBef>
                  <a:spcPct val="0"/>
                </a:spcBef>
              </a:pPr>
              <a:t>223</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a:r>
            <a:r>
              <a:rPr lang="en-US" dirty="0" err="1"/>
              <a:t>supplier_no</a:t>
            </a:r>
            <a:r>
              <a:rPr lang="en-US" dirty="0"/>
              <a:t>, </a:t>
            </a:r>
            <a:r>
              <a:rPr lang="en-US" dirty="0" err="1"/>
              <a:t>part_no</a:t>
            </a:r>
            <a:r>
              <a:rPr lang="en-US" dirty="0"/>
              <a:t>} and {</a:t>
            </a:r>
            <a:r>
              <a:rPr lang="en-US" dirty="0" err="1"/>
              <a:t>supplier_name</a:t>
            </a:r>
            <a:r>
              <a:rPr lang="en-US" dirty="0"/>
              <a:t>, </a:t>
            </a:r>
            <a:r>
              <a:rPr lang="en-US" dirty="0" err="1"/>
              <a:t>part_no</a:t>
            </a:r>
            <a:r>
              <a:rPr lang="en-US" dirty="0"/>
              <a:t>} are overlapping candidate keys.  Anytime that you have that, you will have a violation of BCNF.</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992E76F-0FC3-455E-907C-256637DA73F3}" type="slidenum">
              <a:rPr lang="en-US" altLang="en-US" smtClean="0"/>
              <a:pPr>
                <a:defRPr/>
              </a:pPr>
              <a:t>224</a:t>
            </a:fld>
            <a:endParaRPr lang="en-US" altLang="en-US"/>
          </a:p>
        </p:txBody>
      </p:sp>
    </p:spTree>
    <p:extLst>
      <p:ext uri="{BB962C8B-B14F-4D97-AF65-F5344CB8AC3E}">
        <p14:creationId xmlns:p14="http://schemas.microsoft.com/office/powerpoint/2010/main" val="3941803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a:extLst>
              <a:ext uri="{FF2B5EF4-FFF2-40B4-BE49-F238E27FC236}">
                <a16:creationId xmlns:a16="http://schemas.microsoft.com/office/drawing/2014/main" id="{0CF1F236-B4F7-43B1-8913-0E314508CB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a:extLst>
              <a:ext uri="{FF2B5EF4-FFF2-40B4-BE49-F238E27FC236}">
                <a16:creationId xmlns:a16="http://schemas.microsoft.com/office/drawing/2014/main" id="{5898DE13-7955-489D-AC21-5C75DCAB0B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824AE719-D15E-491B-ACD6-73A681A5B2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13677F-CAB8-46D4-9F88-663C568A9BB3}" type="slidenum">
              <a:rPr lang="en-US" altLang="en-US">
                <a:latin typeface="Arial" panose="020B0604020202020204" pitchFamily="34" charset="0"/>
              </a:rPr>
              <a:pPr>
                <a:spcBef>
                  <a:spcPct val="0"/>
                </a:spcBef>
              </a:pPr>
              <a:t>226</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2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2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B2A382-DC64-4EFB-9DAD-0757250049BA}" type="slidenum">
              <a:rPr lang="en-US" altLang="en-US" smtClean="0"/>
              <a:pPr/>
              <a:t>386</a:t>
            </a:fld>
            <a:endParaRPr lang="en-US" altLang="en-US"/>
          </a:p>
        </p:txBody>
      </p:sp>
    </p:spTree>
    <p:extLst>
      <p:ext uri="{BB962C8B-B14F-4D97-AF65-F5344CB8AC3E}">
        <p14:creationId xmlns:p14="http://schemas.microsoft.com/office/powerpoint/2010/main" val="1063956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4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54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D0250A-E06C-4D68-BF8C-5F63FC843136}" type="slidenum">
              <a:rPr lang="en-US" altLang="en-US" smtClean="0"/>
              <a:pPr/>
              <a:t>387</a:t>
            </a:fld>
            <a:endParaRPr lang="en-US" altLang="en-US"/>
          </a:p>
        </p:txBody>
      </p:sp>
    </p:spTree>
    <p:extLst>
      <p:ext uri="{BB962C8B-B14F-4D97-AF65-F5344CB8AC3E}">
        <p14:creationId xmlns:p14="http://schemas.microsoft.com/office/powerpoint/2010/main" val="3579160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a:extLst>
              <a:ext uri="{FF2B5EF4-FFF2-40B4-BE49-F238E27FC236}">
                <a16:creationId xmlns:a16="http://schemas.microsoft.com/office/drawing/2014/main" id="{B6FA2777-C164-4389-9335-0EFE84AE36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828A5E-33D7-4D8E-B582-99F5B7D899EF}" type="slidenum">
              <a:rPr lang="en-US" altLang="en-US">
                <a:cs typeface="Arial" panose="020B0604020202020204" pitchFamily="34" charset="0"/>
              </a:rPr>
              <a:pPr/>
              <a:t>388</a:t>
            </a:fld>
            <a:endParaRPr lang="en-US" altLang="en-US">
              <a:cs typeface="Arial" panose="020B0604020202020204" pitchFamily="34" charset="0"/>
            </a:endParaRPr>
          </a:p>
        </p:txBody>
      </p:sp>
      <p:sp>
        <p:nvSpPr>
          <p:cNvPr id="374787" name="Rectangle 2">
            <a:extLst>
              <a:ext uri="{FF2B5EF4-FFF2-40B4-BE49-F238E27FC236}">
                <a16:creationId xmlns:a16="http://schemas.microsoft.com/office/drawing/2014/main" id="{C9EC0FAA-9156-43EC-979B-88BF9A8781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4788" name="Rectangle 3">
            <a:extLst>
              <a:ext uri="{FF2B5EF4-FFF2-40B4-BE49-F238E27FC236}">
                <a16:creationId xmlns:a16="http://schemas.microsoft.com/office/drawing/2014/main" id="{A1B41752-86DB-46A0-9459-E0424A30D3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a:extLst>
              <a:ext uri="{FF2B5EF4-FFF2-40B4-BE49-F238E27FC236}">
                <a16:creationId xmlns:a16="http://schemas.microsoft.com/office/drawing/2014/main" id="{C48D9CAA-1FBD-4CD5-9FBC-56A15F689D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67C678-7CF2-4DD3-A5B3-333264D52C55}" type="slidenum">
              <a:rPr lang="en-US" altLang="en-US">
                <a:cs typeface="Arial" panose="020B0604020202020204" pitchFamily="34" charset="0"/>
              </a:rPr>
              <a:pPr/>
              <a:t>389</a:t>
            </a:fld>
            <a:endParaRPr lang="en-US" altLang="en-US">
              <a:cs typeface="Arial" panose="020B0604020202020204" pitchFamily="34" charset="0"/>
            </a:endParaRPr>
          </a:p>
        </p:txBody>
      </p:sp>
      <p:sp>
        <p:nvSpPr>
          <p:cNvPr id="376835" name="Rectangle 2">
            <a:extLst>
              <a:ext uri="{FF2B5EF4-FFF2-40B4-BE49-F238E27FC236}">
                <a16:creationId xmlns:a16="http://schemas.microsoft.com/office/drawing/2014/main" id="{F2B83E4B-3D63-4B6A-9109-4EB05B1826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6836" name="Rectangle 3">
            <a:extLst>
              <a:ext uri="{FF2B5EF4-FFF2-40B4-BE49-F238E27FC236}">
                <a16:creationId xmlns:a16="http://schemas.microsoft.com/office/drawing/2014/main" id="{89F29BB8-DD1E-43FC-A88A-E06C0FB8FF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a:extLst>
              <a:ext uri="{FF2B5EF4-FFF2-40B4-BE49-F238E27FC236}">
                <a16:creationId xmlns:a16="http://schemas.microsoft.com/office/drawing/2014/main" id="{58D974CE-68EB-4E21-902E-55AC21B5B4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AED136-A1C7-44F0-BFB1-31A08FC306F6}" type="slidenum">
              <a:rPr lang="en-US" altLang="en-US">
                <a:cs typeface="Arial" panose="020B0604020202020204" pitchFamily="34" charset="0"/>
              </a:rPr>
              <a:pPr/>
              <a:t>390</a:t>
            </a:fld>
            <a:endParaRPr lang="en-US" altLang="en-US">
              <a:cs typeface="Arial" panose="020B0604020202020204" pitchFamily="34" charset="0"/>
            </a:endParaRPr>
          </a:p>
        </p:txBody>
      </p:sp>
      <p:sp>
        <p:nvSpPr>
          <p:cNvPr id="378883" name="Rectangle 2">
            <a:extLst>
              <a:ext uri="{FF2B5EF4-FFF2-40B4-BE49-F238E27FC236}">
                <a16:creationId xmlns:a16="http://schemas.microsoft.com/office/drawing/2014/main" id="{E128A7EA-3F2C-49FF-935D-69DBF9D64C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884" name="Rectangle 3">
            <a:extLst>
              <a:ext uri="{FF2B5EF4-FFF2-40B4-BE49-F238E27FC236}">
                <a16:creationId xmlns:a16="http://schemas.microsoft.com/office/drawing/2014/main" id="{A72EDC8C-E8C2-4FBC-94A9-ADD7C1B8F5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a:extLst>
              <a:ext uri="{FF2B5EF4-FFF2-40B4-BE49-F238E27FC236}">
                <a16:creationId xmlns:a16="http://schemas.microsoft.com/office/drawing/2014/main" id="{4222DE75-41CD-4218-838A-BE82E2752E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FAEC74-2260-45BD-9B25-1C2B0494E137}" type="slidenum">
              <a:rPr lang="en-US" altLang="en-US">
                <a:cs typeface="Arial" panose="020B0604020202020204" pitchFamily="34" charset="0"/>
              </a:rPr>
              <a:pPr/>
              <a:t>391</a:t>
            </a:fld>
            <a:endParaRPr lang="en-US" altLang="en-US">
              <a:cs typeface="Arial" panose="020B0604020202020204" pitchFamily="34" charset="0"/>
            </a:endParaRPr>
          </a:p>
        </p:txBody>
      </p:sp>
      <p:sp>
        <p:nvSpPr>
          <p:cNvPr id="380931" name="Rectangle 1026">
            <a:extLst>
              <a:ext uri="{FF2B5EF4-FFF2-40B4-BE49-F238E27FC236}">
                <a16:creationId xmlns:a16="http://schemas.microsoft.com/office/drawing/2014/main" id="{594FC0A0-7AD6-4746-8F3C-F133D244EA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0932" name="Rectangle 1027">
            <a:extLst>
              <a:ext uri="{FF2B5EF4-FFF2-40B4-BE49-F238E27FC236}">
                <a16:creationId xmlns:a16="http://schemas.microsoft.com/office/drawing/2014/main" id="{1B48A454-D764-44C4-824D-518F9A53BE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a:extLst>
              <a:ext uri="{FF2B5EF4-FFF2-40B4-BE49-F238E27FC236}">
                <a16:creationId xmlns:a16="http://schemas.microsoft.com/office/drawing/2014/main" id="{81CBBBD1-3EED-48D9-86AC-D43F5C4255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043D80-C6AB-4E31-A1D1-2380CEBA20BA}" type="slidenum">
              <a:rPr lang="en-US" altLang="en-US">
                <a:cs typeface="Arial" panose="020B0604020202020204" pitchFamily="34" charset="0"/>
              </a:rPr>
              <a:pPr/>
              <a:t>392</a:t>
            </a:fld>
            <a:endParaRPr lang="en-US" altLang="en-US">
              <a:cs typeface="Arial" panose="020B0604020202020204" pitchFamily="34" charset="0"/>
            </a:endParaRPr>
          </a:p>
        </p:txBody>
      </p:sp>
      <p:sp>
        <p:nvSpPr>
          <p:cNvPr id="382979" name="Rectangle 2">
            <a:extLst>
              <a:ext uri="{FF2B5EF4-FFF2-40B4-BE49-F238E27FC236}">
                <a16:creationId xmlns:a16="http://schemas.microsoft.com/office/drawing/2014/main" id="{0EFCBD67-254C-4F03-9FD0-82019598382F}"/>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2980" name="Rectangle 3">
            <a:extLst>
              <a:ext uri="{FF2B5EF4-FFF2-40B4-BE49-F238E27FC236}">
                <a16:creationId xmlns:a16="http://schemas.microsoft.com/office/drawing/2014/main" id="{202F09FB-6ECA-4E22-92D8-FD8A7CF7F85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early example of colliding foreign key.  Do the relation scheme diagram on </a:t>
            </a:r>
            <a:r>
              <a:rPr lang="en-US"/>
              <a:t>the white board.</a:t>
            </a:r>
          </a:p>
        </p:txBody>
      </p:sp>
      <p:sp>
        <p:nvSpPr>
          <p:cNvPr id="4" name="Slide Number Placeholder 3"/>
          <p:cNvSpPr>
            <a:spLocks noGrp="1"/>
          </p:cNvSpPr>
          <p:nvPr>
            <p:ph type="sldNum" sz="quarter" idx="10"/>
          </p:nvPr>
        </p:nvSpPr>
        <p:spPr/>
        <p:txBody>
          <a:bodyPr/>
          <a:lstStyle/>
          <a:p>
            <a:pPr>
              <a:defRPr/>
            </a:pPr>
            <a:fld id="{E992E76F-0FC3-455E-907C-256637DA73F3}" type="slidenum">
              <a:rPr lang="en-US" altLang="en-US" smtClean="0"/>
              <a:pPr>
                <a:defRPr/>
              </a:pPr>
              <a:t>74</a:t>
            </a:fld>
            <a:endParaRPr lang="en-US" altLang="en-US"/>
          </a:p>
        </p:txBody>
      </p:sp>
    </p:spTree>
    <p:extLst>
      <p:ext uri="{BB962C8B-B14F-4D97-AF65-F5344CB8AC3E}">
        <p14:creationId xmlns:p14="http://schemas.microsoft.com/office/powerpoint/2010/main" val="1869425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a:extLst>
              <a:ext uri="{FF2B5EF4-FFF2-40B4-BE49-F238E27FC236}">
                <a16:creationId xmlns:a16="http://schemas.microsoft.com/office/drawing/2014/main" id="{9EA0BC76-2403-4DF9-927B-C07AC42C30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0E899D-E5BC-4211-A414-B9DAE61E88EF}" type="slidenum">
              <a:rPr lang="en-US" altLang="en-US">
                <a:cs typeface="Arial" panose="020B0604020202020204" pitchFamily="34" charset="0"/>
              </a:rPr>
              <a:pPr/>
              <a:t>393</a:t>
            </a:fld>
            <a:endParaRPr lang="en-US" altLang="en-US">
              <a:cs typeface="Arial" panose="020B0604020202020204" pitchFamily="34" charset="0"/>
            </a:endParaRPr>
          </a:p>
        </p:txBody>
      </p:sp>
      <p:sp>
        <p:nvSpPr>
          <p:cNvPr id="385027" name="Rectangle 2">
            <a:extLst>
              <a:ext uri="{FF2B5EF4-FFF2-40B4-BE49-F238E27FC236}">
                <a16:creationId xmlns:a16="http://schemas.microsoft.com/office/drawing/2014/main" id="{BE1A4AE2-FBF6-4274-8666-4ECD64070CD7}"/>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5028" name="Rectangle 3">
            <a:extLst>
              <a:ext uri="{FF2B5EF4-FFF2-40B4-BE49-F238E27FC236}">
                <a16:creationId xmlns:a16="http://schemas.microsoft.com/office/drawing/2014/main" id="{58ACF017-4C4F-499D-AEF1-98C8EFEC205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a:extLst>
              <a:ext uri="{FF2B5EF4-FFF2-40B4-BE49-F238E27FC236}">
                <a16:creationId xmlns:a16="http://schemas.microsoft.com/office/drawing/2014/main" id="{A8BACFE7-C680-480A-92A8-467E2917AA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12A1F8-3C21-422B-8B52-B77A47918429}" type="slidenum">
              <a:rPr lang="en-US" altLang="en-US">
                <a:cs typeface="Arial" panose="020B0604020202020204" pitchFamily="34" charset="0"/>
              </a:rPr>
              <a:pPr/>
              <a:t>394</a:t>
            </a:fld>
            <a:endParaRPr lang="en-US" altLang="en-US">
              <a:cs typeface="Arial" panose="020B0604020202020204" pitchFamily="34" charset="0"/>
            </a:endParaRPr>
          </a:p>
        </p:txBody>
      </p:sp>
      <p:sp>
        <p:nvSpPr>
          <p:cNvPr id="387075" name="Rectangle 2">
            <a:extLst>
              <a:ext uri="{FF2B5EF4-FFF2-40B4-BE49-F238E27FC236}">
                <a16:creationId xmlns:a16="http://schemas.microsoft.com/office/drawing/2014/main" id="{0BF59087-E7A5-4A1A-A0B0-72CF1339D3EC}"/>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7076" name="Rectangle 3">
            <a:extLst>
              <a:ext uri="{FF2B5EF4-FFF2-40B4-BE49-F238E27FC236}">
                <a16:creationId xmlns:a16="http://schemas.microsoft.com/office/drawing/2014/main" id="{CE1B0E4D-2E6B-47AD-9478-6A49AD840A9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r>
              <a:rPr lang="en-US" altLang="en-US"/>
              <a:t>Will be using Oracle later in the semester.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a:extLst>
              <a:ext uri="{FF2B5EF4-FFF2-40B4-BE49-F238E27FC236}">
                <a16:creationId xmlns:a16="http://schemas.microsoft.com/office/drawing/2014/main" id="{BC3949A7-9445-40F0-949C-AD82455837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7ACB12-E919-456F-901E-C012D157FE07}" type="slidenum">
              <a:rPr lang="en-US" altLang="en-US">
                <a:cs typeface="Arial" panose="020B0604020202020204" pitchFamily="34" charset="0"/>
              </a:rPr>
              <a:pPr/>
              <a:t>395</a:t>
            </a:fld>
            <a:endParaRPr lang="en-US" altLang="en-US">
              <a:cs typeface="Arial" panose="020B0604020202020204" pitchFamily="34" charset="0"/>
            </a:endParaRPr>
          </a:p>
        </p:txBody>
      </p:sp>
      <p:sp>
        <p:nvSpPr>
          <p:cNvPr id="389123" name="Rectangle 2">
            <a:extLst>
              <a:ext uri="{FF2B5EF4-FFF2-40B4-BE49-F238E27FC236}">
                <a16:creationId xmlns:a16="http://schemas.microsoft.com/office/drawing/2014/main" id="{E1836FF0-0B21-47C1-83FC-10CA55321D55}"/>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9124" name="Rectangle 3">
            <a:extLst>
              <a:ext uri="{FF2B5EF4-FFF2-40B4-BE49-F238E27FC236}">
                <a16:creationId xmlns:a16="http://schemas.microsoft.com/office/drawing/2014/main" id="{00B61574-23EE-446B-99D1-A8F44A0B5D0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a:extLst>
              <a:ext uri="{FF2B5EF4-FFF2-40B4-BE49-F238E27FC236}">
                <a16:creationId xmlns:a16="http://schemas.microsoft.com/office/drawing/2014/main" id="{760DAE83-F0DA-41FD-98E1-76D8D02A62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02D170-0C70-455D-8F90-8007E5ECF7D3}" type="slidenum">
              <a:rPr lang="en-US" altLang="en-US">
                <a:cs typeface="Arial" panose="020B0604020202020204" pitchFamily="34" charset="0"/>
              </a:rPr>
              <a:pPr/>
              <a:t>396</a:t>
            </a:fld>
            <a:endParaRPr lang="en-US" altLang="en-US">
              <a:cs typeface="Arial" panose="020B0604020202020204" pitchFamily="34" charset="0"/>
            </a:endParaRPr>
          </a:p>
        </p:txBody>
      </p:sp>
      <p:sp>
        <p:nvSpPr>
          <p:cNvPr id="391171" name="Rectangle 2">
            <a:extLst>
              <a:ext uri="{FF2B5EF4-FFF2-40B4-BE49-F238E27FC236}">
                <a16:creationId xmlns:a16="http://schemas.microsoft.com/office/drawing/2014/main" id="{4686C84B-0AB6-497C-941F-4729321253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1172" name="Rectangle 3">
            <a:extLst>
              <a:ext uri="{FF2B5EF4-FFF2-40B4-BE49-F238E27FC236}">
                <a16:creationId xmlns:a16="http://schemas.microsoft.com/office/drawing/2014/main" id="{5269AEF7-D7F7-4595-9011-ECD2A8D881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a:extLst>
              <a:ext uri="{FF2B5EF4-FFF2-40B4-BE49-F238E27FC236}">
                <a16:creationId xmlns:a16="http://schemas.microsoft.com/office/drawing/2014/main" id="{A7FA5528-79BE-4E00-9AE5-FDEFBFED0D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809608-5AFA-40EA-AD63-A2751A716B6B}" type="slidenum">
              <a:rPr lang="en-US" altLang="en-US">
                <a:cs typeface="Arial" panose="020B0604020202020204" pitchFamily="34" charset="0"/>
              </a:rPr>
              <a:pPr/>
              <a:t>397</a:t>
            </a:fld>
            <a:endParaRPr lang="en-US" altLang="en-US">
              <a:cs typeface="Arial" panose="020B0604020202020204" pitchFamily="34" charset="0"/>
            </a:endParaRPr>
          </a:p>
        </p:txBody>
      </p:sp>
      <p:sp>
        <p:nvSpPr>
          <p:cNvPr id="393219" name="Rectangle 2">
            <a:extLst>
              <a:ext uri="{FF2B5EF4-FFF2-40B4-BE49-F238E27FC236}">
                <a16:creationId xmlns:a16="http://schemas.microsoft.com/office/drawing/2014/main" id="{EC6E9D44-51AE-4804-9D5B-5F0F1D67D4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20" name="Rectangle 3">
            <a:extLst>
              <a:ext uri="{FF2B5EF4-FFF2-40B4-BE49-F238E27FC236}">
                <a16:creationId xmlns:a16="http://schemas.microsoft.com/office/drawing/2014/main" id="{237DA516-1D65-4CC7-9C40-1A3BD0D008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a:extLst>
              <a:ext uri="{FF2B5EF4-FFF2-40B4-BE49-F238E27FC236}">
                <a16:creationId xmlns:a16="http://schemas.microsoft.com/office/drawing/2014/main" id="{64954F35-361E-4EBE-ADB2-0D72970612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8098E8-9399-4EAA-B78E-DEEF7315D387}" type="slidenum">
              <a:rPr lang="en-US" altLang="en-US">
                <a:cs typeface="Arial" panose="020B0604020202020204" pitchFamily="34" charset="0"/>
              </a:rPr>
              <a:pPr/>
              <a:t>398</a:t>
            </a:fld>
            <a:endParaRPr lang="en-US" altLang="en-US">
              <a:cs typeface="Arial" panose="020B0604020202020204" pitchFamily="34" charset="0"/>
            </a:endParaRPr>
          </a:p>
        </p:txBody>
      </p:sp>
      <p:sp>
        <p:nvSpPr>
          <p:cNvPr id="395267" name="Rectangle 2">
            <a:extLst>
              <a:ext uri="{FF2B5EF4-FFF2-40B4-BE49-F238E27FC236}">
                <a16:creationId xmlns:a16="http://schemas.microsoft.com/office/drawing/2014/main" id="{3005107E-B0B2-496C-9E49-88E2D61061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5268" name="Rectangle 3">
            <a:extLst>
              <a:ext uri="{FF2B5EF4-FFF2-40B4-BE49-F238E27FC236}">
                <a16:creationId xmlns:a16="http://schemas.microsoft.com/office/drawing/2014/main" id="{B4ECF73A-5AE7-4DA1-8B33-E2DEE97F91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No exercise since students need to download a MySQL driver.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a:extLst>
              <a:ext uri="{FF2B5EF4-FFF2-40B4-BE49-F238E27FC236}">
                <a16:creationId xmlns:a16="http://schemas.microsoft.com/office/drawing/2014/main" id="{9169DF89-E268-4E8B-B967-049A405900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2AEB21-21DC-4BC6-8C93-DE317163CF2A}" type="slidenum">
              <a:rPr lang="en-US" altLang="en-US">
                <a:cs typeface="Arial" panose="020B0604020202020204" pitchFamily="34" charset="0"/>
              </a:rPr>
              <a:pPr/>
              <a:t>399</a:t>
            </a:fld>
            <a:endParaRPr lang="en-US" altLang="en-US">
              <a:cs typeface="Arial" panose="020B0604020202020204" pitchFamily="34" charset="0"/>
            </a:endParaRPr>
          </a:p>
        </p:txBody>
      </p:sp>
      <p:sp>
        <p:nvSpPr>
          <p:cNvPr id="397315" name="Rectangle 2">
            <a:extLst>
              <a:ext uri="{FF2B5EF4-FFF2-40B4-BE49-F238E27FC236}">
                <a16:creationId xmlns:a16="http://schemas.microsoft.com/office/drawing/2014/main" id="{8BC786F3-6A6C-4C65-B556-1C2593547D94}"/>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7316" name="Rectangle 3">
            <a:extLst>
              <a:ext uri="{FF2B5EF4-FFF2-40B4-BE49-F238E27FC236}">
                <a16:creationId xmlns:a16="http://schemas.microsoft.com/office/drawing/2014/main" id="{840AE06C-2363-42C9-8B49-04B4E7B99B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a:extLst>
              <a:ext uri="{FF2B5EF4-FFF2-40B4-BE49-F238E27FC236}">
                <a16:creationId xmlns:a16="http://schemas.microsoft.com/office/drawing/2014/main" id="{0EA7C9F8-4E03-4CD6-A48D-38DF4C7F11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B50788-9EC3-4C7A-BA4D-A4EFBB6F8196}" type="slidenum">
              <a:rPr lang="en-US" altLang="en-US">
                <a:cs typeface="Arial" panose="020B0604020202020204" pitchFamily="34" charset="0"/>
              </a:rPr>
              <a:pPr/>
              <a:t>405</a:t>
            </a:fld>
            <a:endParaRPr lang="en-US" altLang="en-US">
              <a:cs typeface="Arial" panose="020B0604020202020204" pitchFamily="34" charset="0"/>
            </a:endParaRPr>
          </a:p>
        </p:txBody>
      </p:sp>
      <p:sp>
        <p:nvSpPr>
          <p:cNvPr id="404483" name="Rectangle 2">
            <a:extLst>
              <a:ext uri="{FF2B5EF4-FFF2-40B4-BE49-F238E27FC236}">
                <a16:creationId xmlns:a16="http://schemas.microsoft.com/office/drawing/2014/main" id="{0B211CED-C21A-459D-AF6B-19953E4DAF85}"/>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4484" name="Rectangle 3">
            <a:extLst>
              <a:ext uri="{FF2B5EF4-FFF2-40B4-BE49-F238E27FC236}">
                <a16:creationId xmlns:a16="http://schemas.microsoft.com/office/drawing/2014/main" id="{1A07B541-0010-4DB2-AD0B-3B53F23641B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45428B7D-B255-4BF1-8D4D-DC1BDAE17C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1DB366-0574-483B-A304-9459C8E568E0}" type="slidenum">
              <a:rPr lang="en-US" altLang="en-US">
                <a:cs typeface="Arial" panose="020B0604020202020204" pitchFamily="34" charset="0"/>
              </a:rPr>
              <a:pPr/>
              <a:t>406</a:t>
            </a:fld>
            <a:endParaRPr lang="en-US" altLang="en-US">
              <a:cs typeface="Arial" panose="020B0604020202020204" pitchFamily="34" charset="0"/>
            </a:endParaRPr>
          </a:p>
        </p:txBody>
      </p:sp>
      <p:sp>
        <p:nvSpPr>
          <p:cNvPr id="406531" name="Rectangle 2">
            <a:extLst>
              <a:ext uri="{FF2B5EF4-FFF2-40B4-BE49-F238E27FC236}">
                <a16:creationId xmlns:a16="http://schemas.microsoft.com/office/drawing/2014/main" id="{45C15E35-B549-49FD-8DD0-3D5F659B30C4}"/>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6532" name="Rectangle 3">
            <a:extLst>
              <a:ext uri="{FF2B5EF4-FFF2-40B4-BE49-F238E27FC236}">
                <a16:creationId xmlns:a16="http://schemas.microsoft.com/office/drawing/2014/main" id="{3C8D3B9D-EB41-414C-BD36-9EEBCB17BA5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r>
              <a:rPr lang="en-US" altLang="en-US"/>
              <a:t>Cursor is just a “pointer” to the current row</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5469079B-822B-483F-AA06-96D46C1123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1EE617-031B-4AFE-BCFF-17BA9DBE1EF3}" type="slidenum">
              <a:rPr lang="en-US" altLang="en-US">
                <a:cs typeface="Arial" panose="020B0604020202020204" pitchFamily="34" charset="0"/>
              </a:rPr>
              <a:pPr/>
              <a:t>407</a:t>
            </a:fld>
            <a:endParaRPr lang="en-US" altLang="en-US">
              <a:cs typeface="Arial" panose="020B0604020202020204" pitchFamily="34" charset="0"/>
            </a:endParaRPr>
          </a:p>
        </p:txBody>
      </p:sp>
      <p:sp>
        <p:nvSpPr>
          <p:cNvPr id="408579" name="Rectangle 2">
            <a:extLst>
              <a:ext uri="{FF2B5EF4-FFF2-40B4-BE49-F238E27FC236}">
                <a16:creationId xmlns:a16="http://schemas.microsoft.com/office/drawing/2014/main" id="{EB2237C4-7F3E-4B23-A648-E8E4D142C154}"/>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8580" name="Rectangle 3">
            <a:extLst>
              <a:ext uri="{FF2B5EF4-FFF2-40B4-BE49-F238E27FC236}">
                <a16:creationId xmlns:a16="http://schemas.microsoft.com/office/drawing/2014/main" id="{7CF22286-BBC6-4084-AA51-46CE4DD66F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My first data modeling language, IDEF 1-x, was more physical than UML class modeling, and we would see the migrating foreign keys, and explicitly note when we role named them.  Even in the relation scheme diagram, the role naming isn’t actually highlighted, you have to be paying attention to even notice it.</a:t>
            </a:r>
          </a:p>
        </p:txBody>
      </p:sp>
      <p:sp>
        <p:nvSpPr>
          <p:cNvPr id="4" name="Slide Number Placeholder 3"/>
          <p:cNvSpPr>
            <a:spLocks noGrp="1"/>
          </p:cNvSpPr>
          <p:nvPr>
            <p:ph type="sldNum" sz="quarter" idx="5"/>
          </p:nvPr>
        </p:nvSpPr>
        <p:spPr/>
        <p:txBody>
          <a:bodyPr/>
          <a:lstStyle/>
          <a:p>
            <a:pPr>
              <a:defRPr/>
            </a:pPr>
            <a:fld id="{E992E76F-0FC3-455E-907C-256637DA73F3}" type="slidenum">
              <a:rPr lang="en-US" altLang="en-US" smtClean="0"/>
              <a:pPr>
                <a:defRPr/>
              </a:pPr>
              <a:t>83</a:t>
            </a:fld>
            <a:endParaRPr lang="en-US" altLang="en-US"/>
          </a:p>
        </p:txBody>
      </p:sp>
    </p:spTree>
    <p:extLst>
      <p:ext uri="{BB962C8B-B14F-4D97-AF65-F5344CB8AC3E}">
        <p14:creationId xmlns:p14="http://schemas.microsoft.com/office/powerpoint/2010/main" val="18998547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059F36B6-A7A4-460F-A532-5FC02F47EB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186D32-842B-4D1D-8757-AB8BBA08239D}" type="slidenum">
              <a:rPr lang="en-US" altLang="en-US">
                <a:cs typeface="Arial" panose="020B0604020202020204" pitchFamily="34" charset="0"/>
              </a:rPr>
              <a:pPr/>
              <a:t>409</a:t>
            </a:fld>
            <a:endParaRPr lang="en-US" altLang="en-US">
              <a:cs typeface="Arial" panose="020B0604020202020204" pitchFamily="34" charset="0"/>
            </a:endParaRPr>
          </a:p>
        </p:txBody>
      </p:sp>
      <p:sp>
        <p:nvSpPr>
          <p:cNvPr id="411651" name="Rectangle 2">
            <a:extLst>
              <a:ext uri="{FF2B5EF4-FFF2-40B4-BE49-F238E27FC236}">
                <a16:creationId xmlns:a16="http://schemas.microsoft.com/office/drawing/2014/main" id="{1C284C05-4F9C-4C04-A6C2-4E52E2410312}"/>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1652" name="Rectangle 3">
            <a:extLst>
              <a:ext uri="{FF2B5EF4-FFF2-40B4-BE49-F238E27FC236}">
                <a16:creationId xmlns:a16="http://schemas.microsoft.com/office/drawing/2014/main" id="{236314B7-699A-4A9A-863D-513F61ED470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a:extLst>
              <a:ext uri="{FF2B5EF4-FFF2-40B4-BE49-F238E27FC236}">
                <a16:creationId xmlns:a16="http://schemas.microsoft.com/office/drawing/2014/main" id="{EA6CAE1D-5218-47CE-A434-308D192E31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A40DD0-243D-4B0B-9CDB-BAB1D2A2470D}" type="slidenum">
              <a:rPr lang="en-US" altLang="en-US">
                <a:cs typeface="Arial" panose="020B0604020202020204" pitchFamily="34" charset="0"/>
              </a:rPr>
              <a:pPr/>
              <a:t>413</a:t>
            </a:fld>
            <a:endParaRPr lang="en-US" altLang="en-US">
              <a:cs typeface="Arial" panose="020B0604020202020204" pitchFamily="34" charset="0"/>
            </a:endParaRPr>
          </a:p>
        </p:txBody>
      </p:sp>
      <p:sp>
        <p:nvSpPr>
          <p:cNvPr id="416771" name="Rectangle 2">
            <a:extLst>
              <a:ext uri="{FF2B5EF4-FFF2-40B4-BE49-F238E27FC236}">
                <a16:creationId xmlns:a16="http://schemas.microsoft.com/office/drawing/2014/main" id="{99886792-9AA0-4119-A320-3214CB71577A}"/>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6772" name="Rectangle 3">
            <a:extLst>
              <a:ext uri="{FF2B5EF4-FFF2-40B4-BE49-F238E27FC236}">
                <a16:creationId xmlns:a16="http://schemas.microsoft.com/office/drawing/2014/main" id="{6BEFD78D-8A1C-46A4-9E80-64F33CEF1B9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a:extLst>
              <a:ext uri="{FF2B5EF4-FFF2-40B4-BE49-F238E27FC236}">
                <a16:creationId xmlns:a16="http://schemas.microsoft.com/office/drawing/2014/main" id="{72E4960B-8E32-4456-8CD9-9C2B6F701F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28B218-8862-47EC-B753-051413772FA9}" type="slidenum">
              <a:rPr lang="en-US" altLang="en-US">
                <a:cs typeface="Arial" panose="020B0604020202020204" pitchFamily="34" charset="0"/>
              </a:rPr>
              <a:pPr/>
              <a:t>414</a:t>
            </a:fld>
            <a:endParaRPr lang="en-US" altLang="en-US">
              <a:cs typeface="Arial" panose="020B0604020202020204" pitchFamily="34" charset="0"/>
            </a:endParaRPr>
          </a:p>
        </p:txBody>
      </p:sp>
      <p:sp>
        <p:nvSpPr>
          <p:cNvPr id="418819" name="Rectangle 2">
            <a:extLst>
              <a:ext uri="{FF2B5EF4-FFF2-40B4-BE49-F238E27FC236}">
                <a16:creationId xmlns:a16="http://schemas.microsoft.com/office/drawing/2014/main" id="{F2E3F044-05FE-460A-A309-2877BE5490E8}"/>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8820" name="Rectangle 3">
            <a:extLst>
              <a:ext uri="{FF2B5EF4-FFF2-40B4-BE49-F238E27FC236}">
                <a16:creationId xmlns:a16="http://schemas.microsoft.com/office/drawing/2014/main" id="{92B21A9C-D486-40D3-B0C6-528FA3E0AB0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intent here is not overwhelm, but to remind the students that there are lots of options with categorization: categories can be further categorized, you do not have to have attributes that are peculiar to a category for that category to be legitimate, </a:t>
            </a:r>
          </a:p>
        </p:txBody>
      </p:sp>
      <p:sp>
        <p:nvSpPr>
          <p:cNvPr id="4" name="Slide Number Placeholder 3"/>
          <p:cNvSpPr>
            <a:spLocks noGrp="1"/>
          </p:cNvSpPr>
          <p:nvPr>
            <p:ph type="sldNum" sz="quarter" idx="5"/>
          </p:nvPr>
        </p:nvSpPr>
        <p:spPr/>
        <p:txBody>
          <a:bodyPr/>
          <a:lstStyle/>
          <a:p>
            <a:pPr>
              <a:defRPr/>
            </a:pPr>
            <a:fld id="{E992E76F-0FC3-455E-907C-256637DA73F3}" type="slidenum">
              <a:rPr lang="en-US" altLang="en-US" smtClean="0"/>
              <a:pPr>
                <a:defRPr/>
              </a:pPr>
              <a:t>140</a:t>
            </a:fld>
            <a:endParaRPr lang="en-US" altLang="en-US"/>
          </a:p>
        </p:txBody>
      </p:sp>
    </p:spTree>
    <p:extLst>
      <p:ext uri="{BB962C8B-B14F-4D97-AF65-F5344CB8AC3E}">
        <p14:creationId xmlns:p14="http://schemas.microsoft.com/office/powerpoint/2010/main" val="39389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column headings should be descriptive.  But there’s more.  If you use the as operator to change the name of an expression or column, and the resulting relation is used as a subquery, then that alias name becomes the only way to access that value from the “outside”.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992E76F-0FC3-455E-907C-256637DA73F3}" type="slidenum">
              <a:rPr lang="en-US" altLang="en-US" smtClean="0"/>
              <a:pPr>
                <a:defRPr/>
              </a:pPr>
              <a:t>168</a:t>
            </a:fld>
            <a:endParaRPr lang="en-US" altLang="en-US"/>
          </a:p>
        </p:txBody>
      </p:sp>
    </p:spTree>
    <p:extLst>
      <p:ext uri="{BB962C8B-B14F-4D97-AF65-F5344CB8AC3E}">
        <p14:creationId xmlns:p14="http://schemas.microsoft.com/office/powerpoint/2010/main" val="232315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AD860715-3A3D-4040-AAC4-1C7BC11751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90BD1BEF-1C6D-476C-A5DB-FA16FD6F4C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89444" name="Slide Number Placeholder 3">
            <a:extLst>
              <a:ext uri="{FF2B5EF4-FFF2-40B4-BE49-F238E27FC236}">
                <a16:creationId xmlns:a16="http://schemas.microsoft.com/office/drawing/2014/main" id="{3B986733-0F5B-40C7-80D4-1220795E08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7BC6433-EAF4-4DEF-B96E-D73EE9F80A12}" type="slidenum">
              <a:rPr lang="en-US" altLang="en-US">
                <a:latin typeface="Arial" panose="020B0604020202020204" pitchFamily="34" charset="0"/>
              </a:rPr>
              <a:pPr eaLnBrk="1" hangingPunct="1">
                <a:spcBef>
                  <a:spcPct val="0"/>
                </a:spcBef>
              </a:pPr>
              <a:t>190</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11A02A8D-7763-4FDB-B0D8-3EC59B96B7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4718D0C4-9D1E-4799-A571-177BE26AB8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93540" name="Slide Number Placeholder 3">
            <a:extLst>
              <a:ext uri="{FF2B5EF4-FFF2-40B4-BE49-F238E27FC236}">
                <a16:creationId xmlns:a16="http://schemas.microsoft.com/office/drawing/2014/main" id="{3847CFA9-BC88-4E89-B2C1-779E11DB6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BD974A-9F2C-454B-B224-A11FEB06E3CD}" type="slidenum">
              <a:rPr lang="en-US" altLang="en-US">
                <a:latin typeface="Arial" panose="020B0604020202020204" pitchFamily="34" charset="0"/>
              </a:rPr>
              <a:pPr eaLnBrk="1" hangingPunct="1">
                <a:spcBef>
                  <a:spcPct val="0"/>
                </a:spcBef>
              </a:pPr>
              <a:t>193</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use MySQL </a:t>
            </a:r>
            <a:r>
              <a:rPr lang="en-US" dirty="0" err="1"/>
              <a:t>group_concat</a:t>
            </a:r>
            <a:r>
              <a:rPr lang="en-US" dirty="0"/>
              <a:t> to create a multi-valued column like categories or Authors if you choose to do so.  In that case, the Author and Title Author would get “rolled up” into Catalog Entry.</a:t>
            </a:r>
          </a:p>
          <a:p>
            <a:pPr marL="171450" indent="-171450">
              <a:buFont typeface="Arial" panose="020B0604020202020204" pitchFamily="34" charset="0"/>
              <a:buChar char="•"/>
            </a:pPr>
            <a:r>
              <a:rPr lang="en-US" dirty="0"/>
              <a:t>If a Book On Shelf is checked out, you </a:t>
            </a:r>
            <a:r>
              <a:rPr lang="en-US" b="1" dirty="0"/>
              <a:t>have</a:t>
            </a:r>
            <a:r>
              <a:rPr lang="en-US" b="0" dirty="0"/>
              <a:t> to fill in the Data Checked Out, the Due Date, and the client.  No half-baked categories.</a:t>
            </a:r>
          </a:p>
          <a:p>
            <a:pPr marL="171450" indent="-171450">
              <a:buFont typeface="Arial" panose="020B0604020202020204" pitchFamily="34" charset="0"/>
              <a:buChar char="•"/>
            </a:pPr>
            <a:r>
              <a:rPr lang="en-US" b="0" dirty="0"/>
              <a:t>Putting Library Patron into Loaned Out doesn’t create a subkey because there are no non-key attributes there.</a:t>
            </a:r>
          </a:p>
          <a:p>
            <a:pPr marL="171450" indent="-171450">
              <a:buFont typeface="Arial" panose="020B0604020202020204" pitchFamily="34" charset="0"/>
              <a:buChar char="•"/>
            </a:pPr>
            <a:r>
              <a:rPr lang="en-US" b="0" dirty="0"/>
              <a:t>But, merging Catalog Entry with Book On Shelf will create a subkey because you end up repeating the Catalog Entry specific attributes </a:t>
            </a:r>
            <a:r>
              <a:rPr lang="en-US" b="0"/>
              <a:t>for each copy.</a:t>
            </a:r>
            <a:endParaRPr lang="en-US" dirty="0"/>
          </a:p>
        </p:txBody>
      </p:sp>
      <p:sp>
        <p:nvSpPr>
          <p:cNvPr id="4" name="Slide Number Placeholder 3"/>
          <p:cNvSpPr>
            <a:spLocks noGrp="1"/>
          </p:cNvSpPr>
          <p:nvPr>
            <p:ph type="sldNum" sz="quarter" idx="5"/>
          </p:nvPr>
        </p:nvSpPr>
        <p:spPr/>
        <p:txBody>
          <a:bodyPr/>
          <a:lstStyle/>
          <a:p>
            <a:pPr>
              <a:defRPr/>
            </a:pPr>
            <a:fld id="{E992E76F-0FC3-455E-907C-256637DA73F3}" type="slidenum">
              <a:rPr lang="en-US" altLang="en-US" smtClean="0"/>
              <a:pPr>
                <a:defRPr/>
              </a:pPr>
              <a:t>202</a:t>
            </a:fld>
            <a:endParaRPr lang="en-US" altLang="en-US"/>
          </a:p>
        </p:txBody>
      </p:sp>
    </p:spTree>
    <p:extLst>
      <p:ext uri="{BB962C8B-B14F-4D97-AF65-F5344CB8AC3E}">
        <p14:creationId xmlns:p14="http://schemas.microsoft.com/office/powerpoint/2010/main" val="324432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descr="Gold bar">
            <a:extLst>
              <a:ext uri="{FF2B5EF4-FFF2-40B4-BE49-F238E27FC236}">
                <a16:creationId xmlns:a16="http://schemas.microsoft.com/office/drawing/2014/main" id="{167349AB-81DE-4201-9436-12BCB4CF4F65}"/>
              </a:ext>
            </a:extLst>
          </p:cNvPr>
          <p:cNvSpPr>
            <a:spLocks noChangeArrowheads="1"/>
          </p:cNvSpPr>
          <p:nvPr/>
        </p:nvSpPr>
        <p:spPr bwMode="auto">
          <a:xfrm>
            <a:off x="228600" y="2889250"/>
            <a:ext cx="2870200" cy="201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8" descr="Orange bar">
            <a:extLst>
              <a:ext uri="{FF2B5EF4-FFF2-40B4-BE49-F238E27FC236}">
                <a16:creationId xmlns:a16="http://schemas.microsoft.com/office/drawing/2014/main" id="{2B95678A-73E6-45A7-B33E-7D5B874CA261}"/>
              </a:ext>
            </a:extLst>
          </p:cNvPr>
          <p:cNvSpPr>
            <a:spLocks noChangeArrowheads="1"/>
          </p:cNvSpPr>
          <p:nvPr/>
        </p:nvSpPr>
        <p:spPr bwMode="auto">
          <a:xfrm>
            <a:off x="3098800" y="2889250"/>
            <a:ext cx="2870200" cy="201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9" descr="Slate bar">
            <a:extLst>
              <a:ext uri="{FF2B5EF4-FFF2-40B4-BE49-F238E27FC236}">
                <a16:creationId xmlns:a16="http://schemas.microsoft.com/office/drawing/2014/main" id="{8B24C3F0-D4EA-4025-AD7A-E920C2CB7F96}"/>
              </a:ext>
            </a:extLst>
          </p:cNvPr>
          <p:cNvSpPr>
            <a:spLocks noChangeArrowheads="1"/>
          </p:cNvSpPr>
          <p:nvPr/>
        </p:nvSpPr>
        <p:spPr bwMode="auto">
          <a:xfrm>
            <a:off x="5969000" y="2889250"/>
            <a:ext cx="2870200" cy="2016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6896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6896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7" name="Rectangle 4">
            <a:extLst>
              <a:ext uri="{FF2B5EF4-FFF2-40B4-BE49-F238E27FC236}">
                <a16:creationId xmlns:a16="http://schemas.microsoft.com/office/drawing/2014/main" id="{8B45E113-BA04-4C86-A9BD-2DBDAF991D39}"/>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FB86F57-45B3-4DC1-AA19-A3B8AB4FE511}"/>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FC4DA6-7450-4385-AF17-55B9A4C19D83}"/>
              </a:ext>
            </a:extLst>
          </p:cNvPr>
          <p:cNvSpPr>
            <a:spLocks noGrp="1" noChangeArrowheads="1"/>
          </p:cNvSpPr>
          <p:nvPr>
            <p:ph type="sldNum" sz="quarter" idx="12"/>
          </p:nvPr>
        </p:nvSpPr>
        <p:spPr/>
        <p:txBody>
          <a:bodyPr/>
          <a:lstStyle>
            <a:lvl1pPr>
              <a:defRPr/>
            </a:lvl1pPr>
          </a:lstStyle>
          <a:p>
            <a:fld id="{9E86AD6E-E6FA-4902-B39E-331713F58D7D}" type="slidenum">
              <a:rPr lang="en-US" altLang="en-US"/>
              <a:pPr/>
              <a:t>‹#›</a:t>
            </a:fld>
            <a:endParaRPr lang="en-US" altLang="en-US"/>
          </a:p>
        </p:txBody>
      </p:sp>
    </p:spTree>
    <p:extLst>
      <p:ext uri="{BB962C8B-B14F-4D97-AF65-F5344CB8AC3E}">
        <p14:creationId xmlns:p14="http://schemas.microsoft.com/office/powerpoint/2010/main" val="364485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825F8E-B701-4B11-BF9C-6CFA3C0164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2AC41DC-C79A-45FA-BD65-8EDAF99EF9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ADA5EE1-8AEA-40B6-8AFA-29EDDAA4A4C0}"/>
              </a:ext>
            </a:extLst>
          </p:cNvPr>
          <p:cNvSpPr>
            <a:spLocks noGrp="1" noChangeArrowheads="1"/>
          </p:cNvSpPr>
          <p:nvPr>
            <p:ph type="sldNum" sz="quarter" idx="12"/>
          </p:nvPr>
        </p:nvSpPr>
        <p:spPr>
          <a:ln/>
        </p:spPr>
        <p:txBody>
          <a:bodyPr/>
          <a:lstStyle>
            <a:lvl1pPr>
              <a:defRPr/>
            </a:lvl1pPr>
          </a:lstStyle>
          <a:p>
            <a:fld id="{1750AECD-2EFC-4A63-90AE-6AD24CCD261D}" type="slidenum">
              <a:rPr lang="en-US" altLang="en-US"/>
              <a:pPr/>
              <a:t>‹#›</a:t>
            </a:fld>
            <a:endParaRPr lang="en-US" altLang="en-US"/>
          </a:p>
        </p:txBody>
      </p:sp>
    </p:spTree>
    <p:extLst>
      <p:ext uri="{BB962C8B-B14F-4D97-AF65-F5344CB8AC3E}">
        <p14:creationId xmlns:p14="http://schemas.microsoft.com/office/powerpoint/2010/main" val="325952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7B720D2-DE33-4758-8244-1CC20BE4379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B772862-A45B-4CB2-A6F7-7BEF31AFE2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C8FD6D5-8139-4F2F-94DF-9656E63A9532}"/>
              </a:ext>
            </a:extLst>
          </p:cNvPr>
          <p:cNvSpPr>
            <a:spLocks noGrp="1" noChangeArrowheads="1"/>
          </p:cNvSpPr>
          <p:nvPr>
            <p:ph type="sldNum" sz="quarter" idx="12"/>
          </p:nvPr>
        </p:nvSpPr>
        <p:spPr>
          <a:ln/>
        </p:spPr>
        <p:txBody>
          <a:bodyPr/>
          <a:lstStyle>
            <a:lvl1pPr>
              <a:defRPr/>
            </a:lvl1pPr>
          </a:lstStyle>
          <a:p>
            <a:fld id="{FFA1EFD7-6DCE-41A3-8122-FE28E19A127D}" type="slidenum">
              <a:rPr lang="en-US" altLang="en-US"/>
              <a:pPr/>
              <a:t>‹#›</a:t>
            </a:fld>
            <a:endParaRPr lang="en-US" altLang="en-US"/>
          </a:p>
        </p:txBody>
      </p:sp>
    </p:spTree>
    <p:extLst>
      <p:ext uri="{BB962C8B-B14F-4D97-AF65-F5344CB8AC3E}">
        <p14:creationId xmlns:p14="http://schemas.microsoft.com/office/powerpoint/2010/main" val="239398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448C447-0EB3-4E23-9684-FD650010C053}"/>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A3C308E-388D-4A12-9BE5-3424650EA0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A25D2E8-2B29-431E-86A4-C4E53E9A03DD}"/>
              </a:ext>
            </a:extLst>
          </p:cNvPr>
          <p:cNvSpPr>
            <a:spLocks noGrp="1" noChangeArrowheads="1"/>
          </p:cNvSpPr>
          <p:nvPr>
            <p:ph type="sldNum" sz="quarter" idx="12"/>
          </p:nvPr>
        </p:nvSpPr>
        <p:spPr>
          <a:ln/>
        </p:spPr>
        <p:txBody>
          <a:bodyPr/>
          <a:lstStyle>
            <a:lvl1pPr>
              <a:defRPr/>
            </a:lvl1pPr>
          </a:lstStyle>
          <a:p>
            <a:fld id="{EF4F3070-2205-42CB-9B01-8C88E116F998}" type="slidenum">
              <a:rPr lang="en-US" altLang="en-US"/>
              <a:pPr/>
              <a:t>‹#›</a:t>
            </a:fld>
            <a:endParaRPr lang="en-US" altLang="en-US"/>
          </a:p>
        </p:txBody>
      </p:sp>
    </p:spTree>
    <p:extLst>
      <p:ext uri="{BB962C8B-B14F-4D97-AF65-F5344CB8AC3E}">
        <p14:creationId xmlns:p14="http://schemas.microsoft.com/office/powerpoint/2010/main" val="3286878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59443BD-ED06-4AC9-AE1A-8EF35FB153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FCC08B1-F53F-4010-AA9E-DCBC3106CB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EC47047-CC0D-4CC3-9855-255C76271570}"/>
              </a:ext>
            </a:extLst>
          </p:cNvPr>
          <p:cNvSpPr>
            <a:spLocks noGrp="1" noChangeArrowheads="1"/>
          </p:cNvSpPr>
          <p:nvPr>
            <p:ph type="sldNum" sz="quarter" idx="12"/>
          </p:nvPr>
        </p:nvSpPr>
        <p:spPr>
          <a:ln/>
        </p:spPr>
        <p:txBody>
          <a:bodyPr/>
          <a:lstStyle>
            <a:lvl1pPr>
              <a:defRPr/>
            </a:lvl1pPr>
          </a:lstStyle>
          <a:p>
            <a:fld id="{0CF80005-E658-4337-9827-AD6C19735428}" type="slidenum">
              <a:rPr lang="en-US" altLang="en-US"/>
              <a:pPr/>
              <a:t>‹#›</a:t>
            </a:fld>
            <a:endParaRPr lang="en-US" altLang="en-US"/>
          </a:p>
        </p:txBody>
      </p:sp>
    </p:spTree>
    <p:extLst>
      <p:ext uri="{BB962C8B-B14F-4D97-AF65-F5344CB8AC3E}">
        <p14:creationId xmlns:p14="http://schemas.microsoft.com/office/powerpoint/2010/main" val="2482241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a:extLst>
              <a:ext uri="{FF2B5EF4-FFF2-40B4-BE49-F238E27FC236}">
                <a16:creationId xmlns:a16="http://schemas.microsoft.com/office/drawing/2014/main" id="{80698AA3-7C0E-4465-B21B-A8BC210C1A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A0F72C8-1C21-488E-A57B-8FED27EA75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A872AD7-424B-436C-8D27-CB2A1F05DA52}"/>
              </a:ext>
            </a:extLst>
          </p:cNvPr>
          <p:cNvSpPr>
            <a:spLocks noGrp="1" noChangeArrowheads="1"/>
          </p:cNvSpPr>
          <p:nvPr>
            <p:ph type="sldNum" sz="quarter" idx="12"/>
          </p:nvPr>
        </p:nvSpPr>
        <p:spPr>
          <a:ln/>
        </p:spPr>
        <p:txBody>
          <a:bodyPr/>
          <a:lstStyle>
            <a:lvl1pPr>
              <a:defRPr/>
            </a:lvl1pPr>
          </a:lstStyle>
          <a:p>
            <a:fld id="{21AF118F-66D4-4A13-8407-64F646471D9B}" type="slidenum">
              <a:rPr lang="en-US" altLang="en-US"/>
              <a:pPr/>
              <a:t>‹#›</a:t>
            </a:fld>
            <a:endParaRPr lang="en-US" altLang="en-US"/>
          </a:p>
        </p:txBody>
      </p:sp>
    </p:spTree>
    <p:extLst>
      <p:ext uri="{BB962C8B-B14F-4D97-AF65-F5344CB8AC3E}">
        <p14:creationId xmlns:p14="http://schemas.microsoft.com/office/powerpoint/2010/main" val="226136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05570769-98E1-4448-9B67-25F2E6248EBC}"/>
              </a:ext>
            </a:extLst>
          </p:cNvPr>
          <p:cNvSpPr txBox="1">
            <a:spLocks noChangeArrowheads="1"/>
          </p:cNvSpPr>
          <p:nvPr userDrawn="1"/>
        </p:nvSpPr>
        <p:spPr bwMode="auto">
          <a:xfrm>
            <a:off x="59436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r">
              <a:spcBef>
                <a:spcPct val="50000"/>
              </a:spcBef>
              <a:defRPr/>
            </a:pPr>
            <a:r>
              <a:rPr lang="en-GB" altLang="en-US" sz="1200"/>
              <a:t>Pearson Education © 2014</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8302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descr="Gold bar"/>
          <p:cNvSpPr>
            <a:spLocks noChangeArrowheads="1"/>
          </p:cNvSpPr>
          <p:nvPr/>
        </p:nvSpPr>
        <p:spPr bwMode="auto">
          <a:xfrm>
            <a:off x="228600" y="2889250"/>
            <a:ext cx="2870200" cy="201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8" descr="Orange bar"/>
          <p:cNvSpPr>
            <a:spLocks noChangeArrowheads="1"/>
          </p:cNvSpPr>
          <p:nvPr/>
        </p:nvSpPr>
        <p:spPr bwMode="auto">
          <a:xfrm>
            <a:off x="3098800" y="2889250"/>
            <a:ext cx="2870200" cy="201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9" descr="Slate bar"/>
          <p:cNvSpPr>
            <a:spLocks noChangeArrowheads="1"/>
          </p:cNvSpPr>
          <p:nvPr/>
        </p:nvSpPr>
        <p:spPr bwMode="auto">
          <a:xfrm>
            <a:off x="5969000" y="2889250"/>
            <a:ext cx="2870200" cy="2016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6896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6896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0304A23-AC7D-48AF-86DB-9EEE07CBEAE2}" type="slidenum">
              <a:rPr lang="en-US" altLang="en-US"/>
              <a:pPr>
                <a:defRPr/>
              </a:pPr>
              <a:t>‹#›</a:t>
            </a:fld>
            <a:endParaRPr lang="en-US" altLang="en-US"/>
          </a:p>
        </p:txBody>
      </p:sp>
    </p:spTree>
    <p:extLst>
      <p:ext uri="{BB962C8B-B14F-4D97-AF65-F5344CB8AC3E}">
        <p14:creationId xmlns:p14="http://schemas.microsoft.com/office/powerpoint/2010/main" val="58488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227C73-24E3-43D8-8A39-3D9A22C2B511}" type="slidenum">
              <a:rPr lang="en-US" altLang="en-US"/>
              <a:pPr>
                <a:defRPr/>
              </a:pPr>
              <a:t>‹#›</a:t>
            </a:fld>
            <a:endParaRPr lang="en-US" altLang="en-US"/>
          </a:p>
        </p:txBody>
      </p:sp>
    </p:spTree>
    <p:extLst>
      <p:ext uri="{BB962C8B-B14F-4D97-AF65-F5344CB8AC3E}">
        <p14:creationId xmlns:p14="http://schemas.microsoft.com/office/powerpoint/2010/main" val="4137020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8F1A7A-95DD-484B-BE0C-9745733A7238}" type="slidenum">
              <a:rPr lang="en-US" altLang="en-US"/>
              <a:pPr>
                <a:defRPr/>
              </a:pPr>
              <a:t>‹#›</a:t>
            </a:fld>
            <a:endParaRPr lang="en-US" altLang="en-US"/>
          </a:p>
        </p:txBody>
      </p:sp>
    </p:spTree>
    <p:extLst>
      <p:ext uri="{BB962C8B-B14F-4D97-AF65-F5344CB8AC3E}">
        <p14:creationId xmlns:p14="http://schemas.microsoft.com/office/powerpoint/2010/main" val="1917502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D40B8F-C4C4-4AF0-9270-EEF2C59FB9E5}" type="slidenum">
              <a:rPr lang="en-US" altLang="en-US"/>
              <a:pPr>
                <a:defRPr/>
              </a:pPr>
              <a:t>‹#›</a:t>
            </a:fld>
            <a:endParaRPr lang="en-US" altLang="en-US"/>
          </a:p>
        </p:txBody>
      </p:sp>
    </p:spTree>
    <p:extLst>
      <p:ext uri="{BB962C8B-B14F-4D97-AF65-F5344CB8AC3E}">
        <p14:creationId xmlns:p14="http://schemas.microsoft.com/office/powerpoint/2010/main" val="61122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85406B-64DE-4956-9CF0-3BB5C3423A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18424F4-E762-4691-8EE3-01C3320377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B8C684-2614-40AE-BC89-7DEF1F030E15}"/>
              </a:ext>
            </a:extLst>
          </p:cNvPr>
          <p:cNvSpPr>
            <a:spLocks noGrp="1" noChangeArrowheads="1"/>
          </p:cNvSpPr>
          <p:nvPr>
            <p:ph type="sldNum" sz="quarter" idx="12"/>
          </p:nvPr>
        </p:nvSpPr>
        <p:spPr>
          <a:ln/>
        </p:spPr>
        <p:txBody>
          <a:bodyPr/>
          <a:lstStyle>
            <a:lvl1pPr>
              <a:defRPr/>
            </a:lvl1pPr>
          </a:lstStyle>
          <a:p>
            <a:fld id="{8CA03BC7-6ACD-48ED-BB1A-5171BB1A0299}" type="slidenum">
              <a:rPr lang="en-US" altLang="en-US"/>
              <a:pPr/>
              <a:t>‹#›</a:t>
            </a:fld>
            <a:endParaRPr lang="en-US" altLang="en-US"/>
          </a:p>
        </p:txBody>
      </p:sp>
    </p:spTree>
    <p:extLst>
      <p:ext uri="{BB962C8B-B14F-4D97-AF65-F5344CB8AC3E}">
        <p14:creationId xmlns:p14="http://schemas.microsoft.com/office/powerpoint/2010/main" val="57413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E3E8E-0500-4361-8A00-D686228A0D01}" type="slidenum">
              <a:rPr lang="en-US" altLang="en-US"/>
              <a:pPr>
                <a:defRPr/>
              </a:pPr>
              <a:t>‹#›</a:t>
            </a:fld>
            <a:endParaRPr lang="en-US" altLang="en-US"/>
          </a:p>
        </p:txBody>
      </p:sp>
    </p:spTree>
    <p:extLst>
      <p:ext uri="{BB962C8B-B14F-4D97-AF65-F5344CB8AC3E}">
        <p14:creationId xmlns:p14="http://schemas.microsoft.com/office/powerpoint/2010/main" val="1017784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46B124-4300-4D64-81C1-85DD36F28B42}" type="slidenum">
              <a:rPr lang="en-US" altLang="en-US"/>
              <a:pPr>
                <a:defRPr/>
              </a:pPr>
              <a:t>‹#›</a:t>
            </a:fld>
            <a:endParaRPr lang="en-US" altLang="en-US"/>
          </a:p>
        </p:txBody>
      </p:sp>
    </p:spTree>
    <p:extLst>
      <p:ext uri="{BB962C8B-B14F-4D97-AF65-F5344CB8AC3E}">
        <p14:creationId xmlns:p14="http://schemas.microsoft.com/office/powerpoint/2010/main" val="3469372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7F5C841-8A21-4159-BA40-E91A2423C0D3}" type="slidenum">
              <a:rPr lang="en-US" altLang="en-US"/>
              <a:pPr>
                <a:defRPr/>
              </a:pPr>
              <a:t>‹#›</a:t>
            </a:fld>
            <a:endParaRPr lang="en-US" altLang="en-US"/>
          </a:p>
        </p:txBody>
      </p:sp>
    </p:spTree>
    <p:extLst>
      <p:ext uri="{BB962C8B-B14F-4D97-AF65-F5344CB8AC3E}">
        <p14:creationId xmlns:p14="http://schemas.microsoft.com/office/powerpoint/2010/main" val="1667457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51AF2B-233D-4985-81F3-40B0B33E93AA}" type="slidenum">
              <a:rPr lang="en-US" altLang="en-US"/>
              <a:pPr>
                <a:defRPr/>
              </a:pPr>
              <a:t>‹#›</a:t>
            </a:fld>
            <a:endParaRPr lang="en-US" altLang="en-US"/>
          </a:p>
        </p:txBody>
      </p:sp>
    </p:spTree>
    <p:extLst>
      <p:ext uri="{BB962C8B-B14F-4D97-AF65-F5344CB8AC3E}">
        <p14:creationId xmlns:p14="http://schemas.microsoft.com/office/powerpoint/2010/main" val="3383299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CDB15A-9D2E-4FCB-8B2B-B9D1BB8086BB}" type="slidenum">
              <a:rPr lang="en-US" altLang="en-US"/>
              <a:pPr>
                <a:defRPr/>
              </a:pPr>
              <a:t>‹#›</a:t>
            </a:fld>
            <a:endParaRPr lang="en-US" altLang="en-US"/>
          </a:p>
        </p:txBody>
      </p:sp>
    </p:spTree>
    <p:extLst>
      <p:ext uri="{BB962C8B-B14F-4D97-AF65-F5344CB8AC3E}">
        <p14:creationId xmlns:p14="http://schemas.microsoft.com/office/powerpoint/2010/main" val="362527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544F5D-99EB-4A93-9622-15CC7BCADDD6}" type="slidenum">
              <a:rPr lang="en-US" altLang="en-US"/>
              <a:pPr>
                <a:defRPr/>
              </a:pPr>
              <a:t>‹#›</a:t>
            </a:fld>
            <a:endParaRPr lang="en-US" altLang="en-US"/>
          </a:p>
        </p:txBody>
      </p:sp>
    </p:spTree>
    <p:extLst>
      <p:ext uri="{BB962C8B-B14F-4D97-AF65-F5344CB8AC3E}">
        <p14:creationId xmlns:p14="http://schemas.microsoft.com/office/powerpoint/2010/main" val="3660210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8BDB64-8745-497C-A968-042AD6CABB44}" type="slidenum">
              <a:rPr lang="en-US" altLang="en-US"/>
              <a:pPr>
                <a:defRPr/>
              </a:pPr>
              <a:t>‹#›</a:t>
            </a:fld>
            <a:endParaRPr lang="en-US" altLang="en-US"/>
          </a:p>
        </p:txBody>
      </p:sp>
    </p:spTree>
    <p:extLst>
      <p:ext uri="{BB962C8B-B14F-4D97-AF65-F5344CB8AC3E}">
        <p14:creationId xmlns:p14="http://schemas.microsoft.com/office/powerpoint/2010/main" val="4057695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83EB7AE-9FB5-4A51-9BE4-F3F7D3757F64}" type="slidenum">
              <a:rPr lang="en-US" altLang="en-US"/>
              <a:pPr>
                <a:defRPr/>
              </a:pPr>
              <a:t>‹#›</a:t>
            </a:fld>
            <a:endParaRPr lang="en-US" altLang="en-US"/>
          </a:p>
        </p:txBody>
      </p:sp>
    </p:spTree>
    <p:extLst>
      <p:ext uri="{BB962C8B-B14F-4D97-AF65-F5344CB8AC3E}">
        <p14:creationId xmlns:p14="http://schemas.microsoft.com/office/powerpoint/2010/main" val="2842804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FD9D72-0B43-49D4-A890-F8EDC807526A}" type="slidenum">
              <a:rPr lang="en-US" altLang="en-US"/>
              <a:pPr>
                <a:defRPr/>
              </a:pPr>
              <a:t>‹#›</a:t>
            </a:fld>
            <a:endParaRPr lang="en-US" altLang="en-US"/>
          </a:p>
        </p:txBody>
      </p:sp>
    </p:spTree>
    <p:extLst>
      <p:ext uri="{BB962C8B-B14F-4D97-AF65-F5344CB8AC3E}">
        <p14:creationId xmlns:p14="http://schemas.microsoft.com/office/powerpoint/2010/main" val="1958043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EC73A7-62F3-423A-BB51-CA64BCB4B48C}" type="slidenum">
              <a:rPr lang="en-US" altLang="en-US"/>
              <a:pPr>
                <a:defRPr/>
              </a:pPr>
              <a:t>‹#›</a:t>
            </a:fld>
            <a:endParaRPr lang="en-US" altLang="en-US"/>
          </a:p>
        </p:txBody>
      </p:sp>
    </p:spTree>
    <p:extLst>
      <p:ext uri="{BB962C8B-B14F-4D97-AF65-F5344CB8AC3E}">
        <p14:creationId xmlns:p14="http://schemas.microsoft.com/office/powerpoint/2010/main" val="256515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8A37FB4-4CFF-44F8-A696-7ADAEB67CB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13C475F-4B19-4686-8E7C-1064A79B51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F317D6-D6E9-41ED-8150-D702EAA0AA22}"/>
              </a:ext>
            </a:extLst>
          </p:cNvPr>
          <p:cNvSpPr>
            <a:spLocks noGrp="1" noChangeArrowheads="1"/>
          </p:cNvSpPr>
          <p:nvPr>
            <p:ph type="sldNum" sz="quarter" idx="12"/>
          </p:nvPr>
        </p:nvSpPr>
        <p:spPr>
          <a:ln/>
        </p:spPr>
        <p:txBody>
          <a:bodyPr/>
          <a:lstStyle>
            <a:lvl1pPr>
              <a:defRPr/>
            </a:lvl1pPr>
          </a:lstStyle>
          <a:p>
            <a:fld id="{825B94BA-7D6F-4F8B-A56A-7F5A3C08CDE0}" type="slidenum">
              <a:rPr lang="en-US" altLang="en-US"/>
              <a:pPr/>
              <a:t>‹#›</a:t>
            </a:fld>
            <a:endParaRPr lang="en-US" altLang="en-US"/>
          </a:p>
        </p:txBody>
      </p:sp>
    </p:spTree>
    <p:extLst>
      <p:ext uri="{BB962C8B-B14F-4D97-AF65-F5344CB8AC3E}">
        <p14:creationId xmlns:p14="http://schemas.microsoft.com/office/powerpoint/2010/main" val="195212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42806D7-5F85-40E3-99FB-9663B356185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E802C60-B860-402C-96C2-1D2D26ED8E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525263-AE9E-4F31-975E-055E0F343CE5}"/>
              </a:ext>
            </a:extLst>
          </p:cNvPr>
          <p:cNvSpPr>
            <a:spLocks noGrp="1" noChangeArrowheads="1"/>
          </p:cNvSpPr>
          <p:nvPr>
            <p:ph type="sldNum" sz="quarter" idx="12"/>
          </p:nvPr>
        </p:nvSpPr>
        <p:spPr>
          <a:ln/>
        </p:spPr>
        <p:txBody>
          <a:bodyPr/>
          <a:lstStyle>
            <a:lvl1pPr>
              <a:defRPr/>
            </a:lvl1pPr>
          </a:lstStyle>
          <a:p>
            <a:fld id="{3A900899-2EA6-4196-AB07-22FBF5734920}" type="slidenum">
              <a:rPr lang="en-US" altLang="en-US"/>
              <a:pPr/>
              <a:t>‹#›</a:t>
            </a:fld>
            <a:endParaRPr lang="en-US" altLang="en-US"/>
          </a:p>
        </p:txBody>
      </p:sp>
    </p:spTree>
    <p:extLst>
      <p:ext uri="{BB962C8B-B14F-4D97-AF65-F5344CB8AC3E}">
        <p14:creationId xmlns:p14="http://schemas.microsoft.com/office/powerpoint/2010/main" val="155229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EE707C7-771C-44E8-A89F-9F09F649E20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6FE0E90-350A-4137-8316-17C9959AB4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19D9C62-38E6-470B-B9D1-B98BEC0F4785}"/>
              </a:ext>
            </a:extLst>
          </p:cNvPr>
          <p:cNvSpPr>
            <a:spLocks noGrp="1" noChangeArrowheads="1"/>
          </p:cNvSpPr>
          <p:nvPr>
            <p:ph type="sldNum" sz="quarter" idx="12"/>
          </p:nvPr>
        </p:nvSpPr>
        <p:spPr>
          <a:ln/>
        </p:spPr>
        <p:txBody>
          <a:bodyPr/>
          <a:lstStyle>
            <a:lvl1pPr>
              <a:defRPr/>
            </a:lvl1pPr>
          </a:lstStyle>
          <a:p>
            <a:fld id="{01F0C274-666E-48DF-8109-133034FECA77}" type="slidenum">
              <a:rPr lang="en-US" altLang="en-US"/>
              <a:pPr/>
              <a:t>‹#›</a:t>
            </a:fld>
            <a:endParaRPr lang="en-US" altLang="en-US"/>
          </a:p>
        </p:txBody>
      </p:sp>
    </p:spTree>
    <p:extLst>
      <p:ext uri="{BB962C8B-B14F-4D97-AF65-F5344CB8AC3E}">
        <p14:creationId xmlns:p14="http://schemas.microsoft.com/office/powerpoint/2010/main" val="249224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7E27E72-5DE4-426D-8C23-A0C2232ECA3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D748B83-08FD-45FC-84E9-8CF248974C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66D1520-A15B-488F-AD01-4FD7CC9CB24D}"/>
              </a:ext>
            </a:extLst>
          </p:cNvPr>
          <p:cNvSpPr>
            <a:spLocks noGrp="1" noChangeArrowheads="1"/>
          </p:cNvSpPr>
          <p:nvPr>
            <p:ph type="sldNum" sz="quarter" idx="12"/>
          </p:nvPr>
        </p:nvSpPr>
        <p:spPr>
          <a:ln/>
        </p:spPr>
        <p:txBody>
          <a:bodyPr/>
          <a:lstStyle>
            <a:lvl1pPr>
              <a:defRPr/>
            </a:lvl1pPr>
          </a:lstStyle>
          <a:p>
            <a:fld id="{82C8B734-8477-4ED8-B73C-C3A08F4D9339}" type="slidenum">
              <a:rPr lang="en-US" altLang="en-US"/>
              <a:pPr/>
              <a:t>‹#›</a:t>
            </a:fld>
            <a:endParaRPr lang="en-US" altLang="en-US"/>
          </a:p>
        </p:txBody>
      </p:sp>
    </p:spTree>
    <p:extLst>
      <p:ext uri="{BB962C8B-B14F-4D97-AF65-F5344CB8AC3E}">
        <p14:creationId xmlns:p14="http://schemas.microsoft.com/office/powerpoint/2010/main" val="309519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7D9280D-C9D9-453B-A258-059DA7C9542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8B8C6EC-7D7D-44B3-AC4A-97A8B893A8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C04CFE7-EB44-43D2-A605-6BCBEEA01E4B}"/>
              </a:ext>
            </a:extLst>
          </p:cNvPr>
          <p:cNvSpPr>
            <a:spLocks noGrp="1" noChangeArrowheads="1"/>
          </p:cNvSpPr>
          <p:nvPr>
            <p:ph type="sldNum" sz="quarter" idx="12"/>
          </p:nvPr>
        </p:nvSpPr>
        <p:spPr>
          <a:ln/>
        </p:spPr>
        <p:txBody>
          <a:bodyPr/>
          <a:lstStyle>
            <a:lvl1pPr>
              <a:defRPr/>
            </a:lvl1pPr>
          </a:lstStyle>
          <a:p>
            <a:fld id="{FE6C6582-B482-40C5-BC1F-5905C75A1D12}" type="slidenum">
              <a:rPr lang="en-US" altLang="en-US"/>
              <a:pPr/>
              <a:t>‹#›</a:t>
            </a:fld>
            <a:endParaRPr lang="en-US" altLang="en-US"/>
          </a:p>
        </p:txBody>
      </p:sp>
    </p:spTree>
    <p:extLst>
      <p:ext uri="{BB962C8B-B14F-4D97-AF65-F5344CB8AC3E}">
        <p14:creationId xmlns:p14="http://schemas.microsoft.com/office/powerpoint/2010/main" val="1147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DC2986E-2C83-44DB-BAEF-FB5BEDD6E9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792251-C36A-4366-BE47-65540B5AF1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FA93304-2A67-407E-BD4D-C5703F7C1733}"/>
              </a:ext>
            </a:extLst>
          </p:cNvPr>
          <p:cNvSpPr>
            <a:spLocks noGrp="1" noChangeArrowheads="1"/>
          </p:cNvSpPr>
          <p:nvPr>
            <p:ph type="sldNum" sz="quarter" idx="12"/>
          </p:nvPr>
        </p:nvSpPr>
        <p:spPr>
          <a:ln/>
        </p:spPr>
        <p:txBody>
          <a:bodyPr/>
          <a:lstStyle>
            <a:lvl1pPr>
              <a:defRPr/>
            </a:lvl1pPr>
          </a:lstStyle>
          <a:p>
            <a:fld id="{C7181E86-A5FC-4416-B512-178E7FB082A7}" type="slidenum">
              <a:rPr lang="en-US" altLang="en-US"/>
              <a:pPr/>
              <a:t>‹#›</a:t>
            </a:fld>
            <a:endParaRPr lang="en-US" altLang="en-US"/>
          </a:p>
        </p:txBody>
      </p:sp>
    </p:spTree>
    <p:extLst>
      <p:ext uri="{BB962C8B-B14F-4D97-AF65-F5344CB8AC3E}">
        <p14:creationId xmlns:p14="http://schemas.microsoft.com/office/powerpoint/2010/main" val="354974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B5D5C4-8FEC-48DB-B0ED-4D212B58AD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D0929A-E11D-49DB-9D64-94BB8BC654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F30317-321E-47B6-87FD-485947FE6369}"/>
              </a:ext>
            </a:extLst>
          </p:cNvPr>
          <p:cNvSpPr>
            <a:spLocks noGrp="1" noChangeArrowheads="1"/>
          </p:cNvSpPr>
          <p:nvPr>
            <p:ph type="sldNum" sz="quarter" idx="12"/>
          </p:nvPr>
        </p:nvSpPr>
        <p:spPr>
          <a:ln/>
        </p:spPr>
        <p:txBody>
          <a:bodyPr/>
          <a:lstStyle>
            <a:lvl1pPr>
              <a:defRPr/>
            </a:lvl1pPr>
          </a:lstStyle>
          <a:p>
            <a:fld id="{FB0DD3E7-AC42-4E28-97CE-74867F64ED37}" type="slidenum">
              <a:rPr lang="en-US" altLang="en-US"/>
              <a:pPr/>
              <a:t>‹#›</a:t>
            </a:fld>
            <a:endParaRPr lang="en-US" altLang="en-US"/>
          </a:p>
        </p:txBody>
      </p:sp>
    </p:spTree>
    <p:extLst>
      <p:ext uri="{BB962C8B-B14F-4D97-AF65-F5344CB8AC3E}">
        <p14:creationId xmlns:p14="http://schemas.microsoft.com/office/powerpoint/2010/main" val="42490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860671-BE47-4D3C-BD35-5E2AF42E3DE0}"/>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75208F3-E53F-4928-ABBB-66C828BD366D}"/>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7940" name="Rectangle 4">
            <a:extLst>
              <a:ext uri="{FF2B5EF4-FFF2-40B4-BE49-F238E27FC236}">
                <a16:creationId xmlns:a16="http://schemas.microsoft.com/office/drawing/2014/main" id="{634C3BCD-31B2-4C72-AEF2-6C5DFA709E45}"/>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167941" name="Rectangle 5">
            <a:extLst>
              <a:ext uri="{FF2B5EF4-FFF2-40B4-BE49-F238E27FC236}">
                <a16:creationId xmlns:a16="http://schemas.microsoft.com/office/drawing/2014/main" id="{B255F94F-A59E-4EB2-87B9-D501ACB0A77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167942" name="Rectangle 6">
            <a:extLst>
              <a:ext uri="{FF2B5EF4-FFF2-40B4-BE49-F238E27FC236}">
                <a16:creationId xmlns:a16="http://schemas.microsoft.com/office/drawing/2014/main" id="{1891BFAE-C555-4F72-8AF6-9E795877A14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5832435-A3F7-4A0B-92CA-2C1F4A18F825}" type="slidenum">
              <a:rPr lang="en-US" altLang="en-US"/>
              <a:pPr/>
              <a:t>‹#›</a:t>
            </a:fld>
            <a:endParaRPr lang="en-US" altLang="en-US"/>
          </a:p>
        </p:txBody>
      </p:sp>
      <p:sp>
        <p:nvSpPr>
          <p:cNvPr id="1031" name="Rectangle 7" descr="Gold bar">
            <a:extLst>
              <a:ext uri="{FF2B5EF4-FFF2-40B4-BE49-F238E27FC236}">
                <a16:creationId xmlns:a16="http://schemas.microsoft.com/office/drawing/2014/main" id="{ED034135-D6B8-425D-A983-14AF8FA17464}"/>
              </a:ext>
            </a:extLst>
          </p:cNvPr>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
        <p:nvSpPr>
          <p:cNvPr id="1032" name="Line 8">
            <a:extLst>
              <a:ext uri="{FF2B5EF4-FFF2-40B4-BE49-F238E27FC236}">
                <a16:creationId xmlns:a16="http://schemas.microsoft.com/office/drawing/2014/main" id="{F78C4350-D485-45D0-8EC3-410C61AA6FA4}"/>
              </a:ext>
            </a:extLst>
          </p:cNvPr>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9" descr="Orange bar">
            <a:extLst>
              <a:ext uri="{FF2B5EF4-FFF2-40B4-BE49-F238E27FC236}">
                <a16:creationId xmlns:a16="http://schemas.microsoft.com/office/drawing/2014/main" id="{7905980E-2367-4006-BD19-8ABE12A3EFC3}"/>
              </a:ext>
            </a:extLst>
          </p:cNvPr>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
        <p:nvSpPr>
          <p:cNvPr id="1034" name="Rectangle 10" descr="Slate bar">
            <a:extLst>
              <a:ext uri="{FF2B5EF4-FFF2-40B4-BE49-F238E27FC236}">
                <a16:creationId xmlns:a16="http://schemas.microsoft.com/office/drawing/2014/main" id="{ECD9748B-B0A9-4B2C-BD0C-B5B855AC2712}"/>
              </a:ext>
            </a:extLst>
          </p:cNvPr>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684"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 id="2147484681" r:id="rId12"/>
    <p:sldLayoutId id="2147484682" r:id="rId13"/>
    <p:sldLayoutId id="2147484683" r:id="rId14"/>
    <p:sldLayoutId id="2147484685" r:id="rId15"/>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794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167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16794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1F61AA82-3386-46A9-BA44-6BF98D01EE62}" type="slidenum">
              <a:rPr lang="en-US" altLang="en-US"/>
              <a:pPr>
                <a:defRPr/>
              </a:pPr>
              <a:t>‹#›</a:t>
            </a:fld>
            <a:endParaRPr lang="en-US" altLang="en-US"/>
          </a:p>
        </p:txBody>
      </p:sp>
      <p:sp>
        <p:nvSpPr>
          <p:cNvPr id="1031" name="Rectangle 7" descr="Gold bar"/>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9" descr="Orange bar"/>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
        <p:nvSpPr>
          <p:cNvPr id="1034" name="Rectangle 10" descr="Slate bar"/>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ahoma" panose="020B0604030504040204" pitchFamily="34" charset="0"/>
            </a:endParaRPr>
          </a:p>
        </p:txBody>
      </p:sp>
    </p:spTree>
    <p:extLst>
      <p:ext uri="{BB962C8B-B14F-4D97-AF65-F5344CB8AC3E}">
        <p14:creationId xmlns:p14="http://schemas.microsoft.com/office/powerpoint/2010/main" val="2167564188"/>
      </p:ext>
    </p:extLst>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 id="2147484699" r:id="rId13"/>
    <p:sldLayoutId id="2147484700"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0.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78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2.xml"/><Relationship Id="rId13" Type="http://schemas.openxmlformats.org/officeDocument/2006/relationships/slide" Target="slide287.xml"/><Relationship Id="rId18" Type="http://schemas.openxmlformats.org/officeDocument/2006/relationships/slide" Target="slide67.xml"/><Relationship Id="rId26" Type="http://schemas.openxmlformats.org/officeDocument/2006/relationships/slide" Target="slide130.xml"/><Relationship Id="rId3" Type="http://schemas.openxmlformats.org/officeDocument/2006/relationships/slide" Target="slide12.xml"/><Relationship Id="rId21" Type="http://schemas.openxmlformats.org/officeDocument/2006/relationships/slide" Target="slide95.xml"/><Relationship Id="rId7" Type="http://schemas.openxmlformats.org/officeDocument/2006/relationships/slide" Target="slide59.xml"/><Relationship Id="rId12" Type="http://schemas.openxmlformats.org/officeDocument/2006/relationships/slide" Target="slide278.xml"/><Relationship Id="rId17" Type="http://schemas.openxmlformats.org/officeDocument/2006/relationships/slide" Target="slide341.xml"/><Relationship Id="rId25" Type="http://schemas.openxmlformats.org/officeDocument/2006/relationships/slide" Target="slide124.xml"/><Relationship Id="rId2" Type="http://schemas.openxmlformats.org/officeDocument/2006/relationships/slide" Target="slide3.xml"/><Relationship Id="rId16" Type="http://schemas.openxmlformats.org/officeDocument/2006/relationships/slide" Target="slide324.xml"/><Relationship Id="rId20" Type="http://schemas.openxmlformats.org/officeDocument/2006/relationships/slide" Target="slide83.xml"/><Relationship Id="rId29" Type="http://schemas.openxmlformats.org/officeDocument/2006/relationships/slide" Target="slide172.xml"/><Relationship Id="rId1" Type="http://schemas.openxmlformats.org/officeDocument/2006/relationships/slideLayout" Target="../slideLayouts/slideLayout4.xml"/><Relationship Id="rId6" Type="http://schemas.openxmlformats.org/officeDocument/2006/relationships/slide" Target="slide35.xml"/><Relationship Id="rId11" Type="http://schemas.openxmlformats.org/officeDocument/2006/relationships/slide" Target="slide270.xml"/><Relationship Id="rId24" Type="http://schemas.openxmlformats.org/officeDocument/2006/relationships/slide" Target="slide121.xml"/><Relationship Id="rId32" Type="http://schemas.openxmlformats.org/officeDocument/2006/relationships/slide" Target="slide388.xml"/><Relationship Id="rId5" Type="http://schemas.openxmlformats.org/officeDocument/2006/relationships/slide" Target="slide25.xml"/><Relationship Id="rId15" Type="http://schemas.openxmlformats.org/officeDocument/2006/relationships/slide" Target="slide312.xml"/><Relationship Id="rId23" Type="http://schemas.openxmlformats.org/officeDocument/2006/relationships/slide" Target="slide117.xml"/><Relationship Id="rId28" Type="http://schemas.openxmlformats.org/officeDocument/2006/relationships/slide" Target="slide154.xml"/><Relationship Id="rId10" Type="http://schemas.openxmlformats.org/officeDocument/2006/relationships/slide" Target="slide264.xml"/><Relationship Id="rId19" Type="http://schemas.openxmlformats.org/officeDocument/2006/relationships/slide" Target="slide76.xml"/><Relationship Id="rId31" Type="http://schemas.openxmlformats.org/officeDocument/2006/relationships/slide" Target="slide346.xml"/><Relationship Id="rId4" Type="http://schemas.openxmlformats.org/officeDocument/2006/relationships/slide" Target="slide19.xml"/><Relationship Id="rId9" Type="http://schemas.openxmlformats.org/officeDocument/2006/relationships/slide" Target="slide253.xml"/><Relationship Id="rId14" Type="http://schemas.openxmlformats.org/officeDocument/2006/relationships/slide" Target="slide302.xml"/><Relationship Id="rId22" Type="http://schemas.openxmlformats.org/officeDocument/2006/relationships/slide" Target="slide106.xml"/><Relationship Id="rId27" Type="http://schemas.openxmlformats.org/officeDocument/2006/relationships/slide" Target="slide141.xml"/><Relationship Id="rId30" Type="http://schemas.openxmlformats.org/officeDocument/2006/relationships/slide" Target="slide20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1040.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1.xml.rels><?xml version="1.0" encoding="UTF-8" standalone="yes"?>
<Relationships xmlns="http://schemas.openxmlformats.org/package/2006/relationships"><Relationship Id="rId2" Type="http://schemas.openxmlformats.org/officeDocument/2006/relationships/hyperlink" Target="http://web.csulb.edu/~dbrown/CECS323/Labs/SQL%20Practice%20Question%20Explanation%20product%20makes%20most%20money.pdf" TargetMode="External"/><Relationship Id="rId1" Type="http://schemas.openxmlformats.org/officeDocument/2006/relationships/slideLayout" Target="../slideLayouts/slideLayout13.xml"/></Relationships>
</file>

<file path=ppt/slides/_rels/slide31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31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hyperlink" Target="https://www.youtube.com/watch?v=U3SHusK80q0" TargetMode="External"/><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3" Type="http://schemas.openxmlformats.org/officeDocument/2006/relationships/image" Target="../media/image109.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0.jpeg"/></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hyperlink" Target="https://docs.oracle.com/javase/8/docs/api/java/sql/ResultSetMetaData.html" TargetMode="External"/><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3" Type="http://schemas.openxmlformats.org/officeDocument/2006/relationships/hyperlink" Target="http://www.tutorialspoint.com/jdbc/"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www.csulb.edu/~mopkins/cecs323/FirstExample.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F65C6F7-93EA-4C2E-9F88-839CBC6322BB}"/>
              </a:ext>
            </a:extLst>
          </p:cNvPr>
          <p:cNvSpPr>
            <a:spLocks noGrp="1" noChangeArrowheads="1"/>
          </p:cNvSpPr>
          <p:nvPr>
            <p:ph type="ctrTitle"/>
          </p:nvPr>
        </p:nvSpPr>
        <p:spPr/>
        <p:txBody>
          <a:bodyPr/>
          <a:lstStyle/>
          <a:p>
            <a:pPr eaLnBrk="1" hangingPunct="1"/>
            <a:r>
              <a:rPr lang="en-US" altLang="en-US"/>
              <a:t>CECS 323</a:t>
            </a:r>
          </a:p>
        </p:txBody>
      </p:sp>
      <p:sp>
        <p:nvSpPr>
          <p:cNvPr id="6147" name="Rectangle 3">
            <a:extLst>
              <a:ext uri="{FF2B5EF4-FFF2-40B4-BE49-F238E27FC236}">
                <a16:creationId xmlns:a16="http://schemas.microsoft.com/office/drawing/2014/main" id="{79416474-4D36-4214-886D-8F1AF97E6372}"/>
              </a:ext>
            </a:extLst>
          </p:cNvPr>
          <p:cNvSpPr>
            <a:spLocks noGrp="1" noChangeArrowheads="1"/>
          </p:cNvSpPr>
          <p:nvPr>
            <p:ph type="subTitle" idx="1"/>
          </p:nvPr>
        </p:nvSpPr>
        <p:spPr/>
        <p:txBody>
          <a:bodyPr/>
          <a:lstStyle/>
          <a:p>
            <a:pPr eaLnBrk="1" hangingPunct="1"/>
            <a:r>
              <a:rPr lang="en-US" altLang="en-US"/>
              <a:t>Mimi Opkins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C65DCA-A79D-4702-A7AE-5D30047434D8}"/>
              </a:ext>
            </a:extLst>
          </p:cNvPr>
          <p:cNvSpPr txBox="1">
            <a:spLocks noChangeArrowheads="1"/>
          </p:cNvSpPr>
          <p:nvPr/>
        </p:nvSpPr>
        <p:spPr bwMode="auto">
          <a:xfrm>
            <a:off x="457200" y="1600200"/>
            <a:ext cx="8229600" cy="4525963"/>
          </a:xfrm>
          <a:prstGeom prst="rect">
            <a:avLst/>
          </a:prstGeom>
          <a:noFill/>
          <a:ln>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spcBef>
                <a:spcPct val="20000"/>
              </a:spcBef>
              <a:defRPr/>
            </a:pPr>
            <a:endParaRPr lang="en-US" altLang="en-US">
              <a:solidFill>
                <a:srgbClr val="C00000"/>
              </a:solidFill>
            </a:endParaRPr>
          </a:p>
          <a:p>
            <a:pPr eaLnBrk="1" hangingPunct="1">
              <a:lnSpc>
                <a:spcPct val="80000"/>
              </a:lnSpc>
              <a:spcBef>
                <a:spcPct val="20000"/>
              </a:spcBef>
              <a:buFontTx/>
              <a:buChar char="•"/>
              <a:defRPr/>
            </a:pPr>
            <a:r>
              <a:rPr lang="en-US" altLang="en-US" b="1"/>
              <a:t>Update anomaly</a:t>
            </a:r>
            <a:r>
              <a:rPr lang="en-US" altLang="en-US"/>
              <a:t>:  If schedule of ART103A is updated in first record, and not in second and third – data is inconsistent</a:t>
            </a:r>
          </a:p>
          <a:p>
            <a:pPr eaLnBrk="1" hangingPunct="1">
              <a:lnSpc>
                <a:spcPct val="80000"/>
              </a:lnSpc>
              <a:spcBef>
                <a:spcPct val="20000"/>
              </a:spcBef>
              <a:buFontTx/>
              <a:buChar char="•"/>
              <a:defRPr/>
            </a:pPr>
            <a:r>
              <a:rPr lang="en-US" altLang="en-US" b="1"/>
              <a:t>Deletion anomaly</a:t>
            </a:r>
            <a:r>
              <a:rPr lang="en-US" altLang="en-US"/>
              <a:t>: If record of student S1001 is deleted, information about HST205A class is lost also</a:t>
            </a:r>
          </a:p>
          <a:p>
            <a:pPr eaLnBrk="1" hangingPunct="1">
              <a:lnSpc>
                <a:spcPct val="80000"/>
              </a:lnSpc>
              <a:spcBef>
                <a:spcPct val="20000"/>
              </a:spcBef>
              <a:buFontTx/>
              <a:buChar char="•"/>
              <a:defRPr/>
            </a:pPr>
            <a:r>
              <a:rPr lang="en-US" altLang="en-US" b="1"/>
              <a:t>Insertion anomaly</a:t>
            </a:r>
            <a:r>
              <a:rPr lang="en-US" altLang="en-US"/>
              <a:t>: It is not possible to add a new class, for MTH101A , even if its teacher, schedule, and room are known, unless there is a student registered for it, because the key contains </a:t>
            </a:r>
            <a:r>
              <a:rPr lang="en-US" altLang="en-US">
                <a:latin typeface="Courier New" pitchFamily="49" charset="0"/>
                <a:cs typeface="Courier New" pitchFamily="49" charset="0"/>
              </a:rPr>
              <a:t>stuId</a:t>
            </a:r>
          </a:p>
          <a:p>
            <a:pPr eaLnBrk="1" hangingPunct="1">
              <a:lnSpc>
                <a:spcPct val="80000"/>
              </a:lnSpc>
              <a:spcBef>
                <a:spcPct val="20000"/>
              </a:spcBef>
              <a:defRPr/>
            </a:pPr>
            <a:endParaRPr lang="en-US" altLang="en-US">
              <a:solidFill>
                <a:srgbClr val="FF0066"/>
              </a:solidFill>
            </a:endParaRPr>
          </a:p>
        </p:txBody>
      </p:sp>
      <p:sp>
        <p:nvSpPr>
          <p:cNvPr id="15363" name="Title 1">
            <a:extLst>
              <a:ext uri="{FF2B5EF4-FFF2-40B4-BE49-F238E27FC236}">
                <a16:creationId xmlns:a16="http://schemas.microsoft.com/office/drawing/2014/main" id="{6AAFD6A7-FC50-4852-A0DD-327B101989B8}"/>
              </a:ext>
            </a:extLst>
          </p:cNvPr>
          <p:cNvSpPr>
            <a:spLocks noGrp="1" noChangeArrowheads="1"/>
          </p:cNvSpPr>
          <p:nvPr>
            <p:ph type="title"/>
          </p:nvPr>
        </p:nvSpPr>
        <p:spPr/>
        <p:txBody>
          <a:bodyPr/>
          <a:lstStyle/>
          <a:p>
            <a:r>
              <a:rPr lang="en-US" altLang="en-US">
                <a:ea typeface="MS PGothic" panose="020B0600070205080204" pitchFamily="34" charset="-128"/>
              </a:rPr>
              <a:t>Anomaly Examples: NewClass Table</a:t>
            </a:r>
            <a:endParaRPr lang="en-US" altLang="en-US"/>
          </a:p>
        </p:txBody>
      </p:sp>
      <p:sp>
        <p:nvSpPr>
          <p:cNvPr id="15364" name="Content Placeholder 2">
            <a:extLst>
              <a:ext uri="{FF2B5EF4-FFF2-40B4-BE49-F238E27FC236}">
                <a16:creationId xmlns:a16="http://schemas.microsoft.com/office/drawing/2014/main" id="{695C9B6C-E397-4C10-9568-AC65EDC605DF}"/>
              </a:ext>
            </a:extLst>
          </p:cNvPr>
          <p:cNvSpPr>
            <a:spLocks noGrp="1" noChangeArrowheads="1"/>
          </p:cNvSpPr>
          <p:nvPr>
            <p:ph idx="1"/>
          </p:nvPr>
        </p:nvSpPr>
        <p:spPr/>
        <p:txBody>
          <a:bodyPr/>
          <a:lstStyle/>
          <a:p>
            <a:pPr marL="0" indent="0">
              <a:buFont typeface="Wingdings" panose="05000000000000000000" pitchFamily="2" charset="2"/>
              <a:buNone/>
            </a:pPr>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5">
            <a:extLst>
              <a:ext uri="{FF2B5EF4-FFF2-40B4-BE49-F238E27FC236}">
                <a16:creationId xmlns:a16="http://schemas.microsoft.com/office/drawing/2014/main" id="{9D99AF50-989F-4EAA-9087-84974EC02FAA}"/>
              </a:ext>
            </a:extLst>
          </p:cNvPr>
          <p:cNvSpPr>
            <a:spLocks noGrp="1" noChangeArrowheads="1"/>
          </p:cNvSpPr>
          <p:nvPr>
            <p:ph type="title"/>
          </p:nvPr>
        </p:nvSpPr>
        <p:spPr>
          <a:xfrm>
            <a:off x="228600" y="277813"/>
            <a:ext cx="8839200" cy="1139825"/>
          </a:xfrm>
        </p:spPr>
        <p:txBody>
          <a:bodyPr/>
          <a:lstStyle/>
          <a:p>
            <a:r>
              <a:rPr lang="en-US" altLang="en-US" sz="3600"/>
              <a:t>Design Pattern: Subkeys (the Zipcode) – Preventing/Removing Redundancy(con’t).</a:t>
            </a:r>
          </a:p>
        </p:txBody>
      </p:sp>
      <p:sp>
        <p:nvSpPr>
          <p:cNvPr id="104451" name="Content Placeholder 1">
            <a:extLst>
              <a:ext uri="{FF2B5EF4-FFF2-40B4-BE49-F238E27FC236}">
                <a16:creationId xmlns:a16="http://schemas.microsoft.com/office/drawing/2014/main" id="{08D2C13C-A3D8-4DCC-B337-A2DBA96CB1F7}"/>
              </a:ext>
            </a:extLst>
          </p:cNvPr>
          <p:cNvSpPr>
            <a:spLocks noGrp="1" noChangeArrowheads="1"/>
          </p:cNvSpPr>
          <p:nvPr>
            <p:ph idx="1"/>
          </p:nvPr>
        </p:nvSpPr>
        <p:spPr/>
        <p:txBody>
          <a:bodyPr/>
          <a:lstStyle/>
          <a:p>
            <a:r>
              <a:rPr lang="en-US" altLang="en-US"/>
              <a:t>The “bad” subkey dependency has been removed because we’ve moved the attributes that were functionally dependent on W to another scheme, and we’ve made W the super key of that scheme.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867574A-B38B-4986-A110-0E4EDCB34A7A}"/>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Solution</a:t>
            </a:r>
          </a:p>
        </p:txBody>
      </p:sp>
      <p:sp>
        <p:nvSpPr>
          <p:cNvPr id="105475" name="Rectangle 3">
            <a:extLst>
              <a:ext uri="{FF2B5EF4-FFF2-40B4-BE49-F238E27FC236}">
                <a16:creationId xmlns:a16="http://schemas.microsoft.com/office/drawing/2014/main" id="{E236A07A-04E4-4A1D-A7F0-F07FC63E83C3}"/>
              </a:ext>
            </a:extLst>
          </p:cNvPr>
          <p:cNvSpPr>
            <a:spLocks noGrp="1" noChangeArrowheads="1"/>
          </p:cNvSpPr>
          <p:nvPr>
            <p:ph type="body" idx="1"/>
          </p:nvPr>
        </p:nvSpPr>
        <p:spPr/>
        <p:txBody>
          <a:bodyPr/>
          <a:lstStyle/>
          <a:p>
            <a:pPr marL="457200" indent="-457200" eaLnBrk="1" hangingPunct="1">
              <a:lnSpc>
                <a:spcPct val="80000"/>
              </a:lnSpc>
              <a:buFont typeface="Wingdings" panose="05000000000000000000" pitchFamily="2" charset="2"/>
              <a:buNone/>
            </a:pPr>
            <a:r>
              <a:rPr lang="en-US" altLang="en-US" sz="2400"/>
              <a:t>In other words:</a:t>
            </a:r>
          </a:p>
          <a:p>
            <a:pPr marL="457200" indent="-457200" eaLnBrk="1" hangingPunct="1">
              <a:lnSpc>
                <a:spcPct val="80000"/>
              </a:lnSpc>
              <a:buFont typeface="Wingdings" panose="05000000000000000000" pitchFamily="2" charset="2"/>
              <a:buAutoNum type="arabicPeriod"/>
            </a:pPr>
            <a:r>
              <a:rPr lang="en-US" altLang="en-US" sz="2400"/>
              <a:t>Remove all of the attributes that are dependent on the subkey. Put them into a new scheme. </a:t>
            </a:r>
          </a:p>
          <a:p>
            <a:pPr marL="457200" indent="-457200" eaLnBrk="1" hangingPunct="1">
              <a:lnSpc>
                <a:spcPct val="80000"/>
              </a:lnSpc>
              <a:buFont typeface="Wingdings" panose="05000000000000000000" pitchFamily="2" charset="2"/>
              <a:buAutoNum type="arabicPeriod"/>
            </a:pPr>
            <a:r>
              <a:rPr lang="en-US" altLang="en-US" sz="2400"/>
              <a:t>Duplicate the subkey attribute set in the new scheme, where it becomes the primary key of the new scheme. </a:t>
            </a:r>
          </a:p>
          <a:p>
            <a:pPr marL="457200" indent="-457200" eaLnBrk="1" hangingPunct="1">
              <a:lnSpc>
                <a:spcPct val="80000"/>
              </a:lnSpc>
              <a:buFont typeface="Wingdings" panose="05000000000000000000" pitchFamily="2" charset="2"/>
              <a:buAutoNum type="arabicPeriod"/>
            </a:pPr>
            <a:r>
              <a:rPr lang="en-US" altLang="en-US" sz="2400"/>
              <a:t>Leave a copy of the subkey attribute set in the original scheme, where it is now a foreign key. It is no longer a subkey, because you’ve gotten rid of the attributes that were functionally dependent on it, and you’ve made it the primary key of its own table. The revised model will have a many-to-one relationship between the original scheme and the new one.</a:t>
            </a:r>
            <a:endParaRPr lang="en-US" altLang="en-US" sz="2400" b="1"/>
          </a:p>
          <a:p>
            <a:pPr marL="457200" indent="-457200" eaLnBrk="1" hangingPunct="1">
              <a:lnSpc>
                <a:spcPct val="80000"/>
              </a:lnSpc>
              <a:buFont typeface="Wingdings" panose="05000000000000000000" pitchFamily="2" charset="2"/>
              <a:buNone/>
            </a:pPr>
            <a:endParaRPr lang="en-US" altLang="en-US" sz="2400"/>
          </a:p>
          <a:p>
            <a:pPr marL="457200" indent="-457200" eaLnBrk="1" hangingPunct="1">
              <a:lnSpc>
                <a:spcPct val="80000"/>
              </a:lnSpc>
              <a:buFont typeface="Wingdings" panose="05000000000000000000" pitchFamily="2" charset="2"/>
              <a:buNone/>
            </a:pPr>
            <a:endParaRPr lang="en-US" altLang="en-US" sz="2400"/>
          </a:p>
          <a:p>
            <a:pPr marL="457200" indent="-457200" eaLnBrk="1" hangingPunct="1">
              <a:lnSpc>
                <a:spcPct val="80000"/>
              </a:lnSpc>
            </a:pPr>
            <a:endParaRPr lang="en-US" altLang="en-US" sz="240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C82B166-34F6-41DC-83A4-0CD4729A065D}"/>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Subkey</a:t>
            </a:r>
          </a:p>
        </p:txBody>
      </p:sp>
      <p:sp>
        <p:nvSpPr>
          <p:cNvPr id="106499" name="Rectangle 3">
            <a:extLst>
              <a:ext uri="{FF2B5EF4-FFF2-40B4-BE49-F238E27FC236}">
                <a16:creationId xmlns:a16="http://schemas.microsoft.com/office/drawing/2014/main" id="{B1B65127-003D-43FA-B893-7A196CEF7C6D}"/>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In the Contacts table, the zipCode is a </a:t>
            </a:r>
            <a:r>
              <a:rPr lang="en-US" altLang="en-US" b="1" i="1"/>
              <a:t>subkey</a:t>
            </a:r>
            <a:r>
              <a:rPr lang="en-US" altLang="en-US"/>
              <a:t>. It functionally determines the city and state. The opposite is not true, because many cities have more than one zip code.</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endParaRPr lang="en-US" altLang="en-US"/>
          </a:p>
        </p:txBody>
      </p:sp>
      <p:pic>
        <p:nvPicPr>
          <p:cNvPr id="106500" name="Picture 5">
            <a:extLst>
              <a:ext uri="{FF2B5EF4-FFF2-40B4-BE49-F238E27FC236}">
                <a16:creationId xmlns:a16="http://schemas.microsoft.com/office/drawing/2014/main" id="{1ADD227F-88FB-4941-999A-2CADC0539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370638"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001B98F-3081-456C-87EC-655AC44F6FBF}"/>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Lossless Join Decomposition</a:t>
            </a:r>
          </a:p>
        </p:txBody>
      </p:sp>
      <p:sp>
        <p:nvSpPr>
          <p:cNvPr id="107523" name="Rectangle 3">
            <a:extLst>
              <a:ext uri="{FF2B5EF4-FFF2-40B4-BE49-F238E27FC236}">
                <a16:creationId xmlns:a16="http://schemas.microsoft.com/office/drawing/2014/main" id="{54CCC268-3C44-4DA8-BFF1-A1CE06A06437}"/>
              </a:ext>
            </a:extLst>
          </p:cNvPr>
          <p:cNvSpPr>
            <a:spLocks noGrp="1" noChangeArrowheads="1"/>
          </p:cNvSpPr>
          <p:nvPr>
            <p:ph type="body" idx="1"/>
          </p:nvPr>
        </p:nvSpPr>
        <p:spPr/>
        <p:txBody>
          <a:bodyPr/>
          <a:lstStyle/>
          <a:p>
            <a:pPr marL="457200" indent="-457200" eaLnBrk="1" hangingPunct="1">
              <a:buFont typeface="Wingdings" panose="05000000000000000000" pitchFamily="2" charset="2"/>
              <a:buNone/>
            </a:pPr>
            <a:r>
              <a:rPr lang="en-US" altLang="en-US"/>
              <a:t>Moving the data to a new table and then joining the two tables is called </a:t>
            </a:r>
            <a:r>
              <a:rPr lang="en-US" altLang="en-US" b="1" i="1"/>
              <a:t>lossless join decomposition</a:t>
            </a:r>
            <a:r>
              <a:rPr lang="en-US" altLang="en-US"/>
              <a:t> of the original table </a:t>
            </a:r>
          </a:p>
          <a:p>
            <a:pPr marL="457200" indent="-457200" eaLnBrk="1" hangingPunct="1">
              <a:buFont typeface="Wingdings" panose="05000000000000000000" pitchFamily="2" charset="2"/>
              <a:buNone/>
            </a:pPr>
            <a:endParaRPr lang="en-US" altLang="en-US"/>
          </a:p>
          <a:p>
            <a:pPr marL="457200" indent="-457200" eaLnBrk="1" hangingPunct="1">
              <a:buFont typeface="Wingdings" panose="05000000000000000000" pitchFamily="2" charset="2"/>
              <a:buNone/>
            </a:pPr>
            <a:endParaRPr lang="en-US" altLang="en-US"/>
          </a:p>
          <a:p>
            <a:pPr marL="457200" indent="-457200" eaLnBrk="1" hangingPunct="1"/>
            <a:endParaRPr lang="en-US" altLang="en-US"/>
          </a:p>
        </p:txBody>
      </p:sp>
      <p:pic>
        <p:nvPicPr>
          <p:cNvPr id="107524" name="Picture 4">
            <a:extLst>
              <a:ext uri="{FF2B5EF4-FFF2-40B4-BE49-F238E27FC236}">
                <a16:creationId xmlns:a16="http://schemas.microsoft.com/office/drawing/2014/main" id="{698D8091-A997-4954-B961-58656C386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5265738"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5" name="Picture 5">
            <a:extLst>
              <a:ext uri="{FF2B5EF4-FFF2-40B4-BE49-F238E27FC236}">
                <a16:creationId xmlns:a16="http://schemas.microsoft.com/office/drawing/2014/main" id="{36AA454B-D24A-4A30-BF24-14E7460B4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352800"/>
            <a:ext cx="186372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B166BB1E-4560-406D-B55F-4246507BC7CB}"/>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Normalization</a:t>
            </a:r>
          </a:p>
        </p:txBody>
      </p:sp>
      <p:sp>
        <p:nvSpPr>
          <p:cNvPr id="108547" name="Rectangle 3">
            <a:extLst>
              <a:ext uri="{FF2B5EF4-FFF2-40B4-BE49-F238E27FC236}">
                <a16:creationId xmlns:a16="http://schemas.microsoft.com/office/drawing/2014/main" id="{7FF38566-ED73-458E-A0F9-5D6B432D6D09}"/>
              </a:ext>
            </a:extLst>
          </p:cNvPr>
          <p:cNvSpPr>
            <a:spLocks noGrp="1" noChangeArrowheads="1"/>
          </p:cNvSpPr>
          <p:nvPr>
            <p:ph type="body" idx="1"/>
          </p:nvPr>
        </p:nvSpPr>
        <p:spPr/>
        <p:txBody>
          <a:bodyPr/>
          <a:lstStyle/>
          <a:p>
            <a:pPr marL="457200" indent="-457200" eaLnBrk="1" hangingPunct="1">
              <a:lnSpc>
                <a:spcPct val="90000"/>
              </a:lnSpc>
            </a:pPr>
            <a:r>
              <a:rPr lang="en-US" altLang="en-US" sz="2000" b="1" i="1"/>
              <a:t>Normalization</a:t>
            </a:r>
            <a:r>
              <a:rPr lang="en-US" altLang="en-US" sz="2000"/>
              <a:t> means following a procedure or set of rules to insure that a database is well designed. Most normalization rules are meant to eliminate redundant data (that is, unnecessary duplicate data) in the database. </a:t>
            </a:r>
          </a:p>
          <a:p>
            <a:pPr marL="457200" indent="-457200" eaLnBrk="1" hangingPunct="1">
              <a:lnSpc>
                <a:spcPct val="90000"/>
              </a:lnSpc>
            </a:pPr>
            <a:r>
              <a:rPr lang="en-US" altLang="en-US" sz="2000"/>
              <a:t>Subkeys always result in redundant data, so we need to eliminate them. If there are no subkeys in any of the tables in your database, you have a well-designed model according to what is usually called </a:t>
            </a:r>
            <a:r>
              <a:rPr lang="en-US" altLang="en-US" sz="2000" b="1"/>
              <a:t>third normal form</a:t>
            </a:r>
            <a:r>
              <a:rPr lang="en-US" altLang="en-US" sz="2000"/>
              <a:t>, or 3NF.</a:t>
            </a:r>
          </a:p>
          <a:p>
            <a:pPr marL="457200" indent="-457200" eaLnBrk="1" hangingPunct="1">
              <a:lnSpc>
                <a:spcPct val="90000"/>
              </a:lnSpc>
            </a:pPr>
            <a:r>
              <a:rPr lang="en-US" altLang="en-US" sz="2000"/>
              <a:t>Edgar F. Codd was a mathematician and computer scientist who laid the theoretical foundation for relational databases.   </a:t>
            </a:r>
          </a:p>
          <a:p>
            <a:pPr marL="457200" indent="-457200" eaLnBrk="1" hangingPunct="1">
              <a:lnSpc>
                <a:spcPct val="90000"/>
              </a:lnSpc>
            </a:pPr>
            <a:r>
              <a:rPr lang="en-US" altLang="en-US" sz="2000" i="1"/>
              <a:t>“The key, the whole key and nothing but the key so help me Codd”</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FAF6213-CFA2-43D4-99E2-AEEC8C543459}"/>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Class Diagram</a:t>
            </a:r>
          </a:p>
        </p:txBody>
      </p:sp>
      <p:sp>
        <p:nvSpPr>
          <p:cNvPr id="109571" name="Rectangle 3">
            <a:extLst>
              <a:ext uri="{FF2B5EF4-FFF2-40B4-BE49-F238E27FC236}">
                <a16:creationId xmlns:a16="http://schemas.microsoft.com/office/drawing/2014/main" id="{790D25B6-9DCF-4714-A967-4B1D8293DB98}"/>
              </a:ext>
            </a:extLst>
          </p:cNvPr>
          <p:cNvSpPr>
            <a:spLocks noGrp="1" noChangeArrowheads="1"/>
          </p:cNvSpPr>
          <p:nvPr>
            <p:ph type="body" idx="1"/>
          </p:nvPr>
        </p:nvSpPr>
        <p:spPr/>
        <p:txBody>
          <a:bodyPr/>
          <a:lstStyle/>
          <a:p>
            <a:pPr marL="457200" indent="-457200" eaLnBrk="1" hangingPunct="1">
              <a:lnSpc>
                <a:spcPct val="90000"/>
              </a:lnSpc>
            </a:pPr>
            <a:r>
              <a:rPr lang="en-US" altLang="en-US" sz="2000"/>
              <a:t>When we find a subkey in a relation scheme or table, we also know that the original UML class was badly designed. The problem, always, is that we have actually placed two conceptually different classes in a single class definition. </a:t>
            </a:r>
          </a:p>
          <a:p>
            <a:pPr marL="457200" indent="-457200" eaLnBrk="1" hangingPunct="1">
              <a:lnSpc>
                <a:spcPct val="90000"/>
              </a:lnSpc>
            </a:pPr>
            <a:r>
              <a:rPr lang="en-US" altLang="en-US" sz="2000"/>
              <a:t>In this example, a zipCode is not just an attribute of the Contact class. It is part of a ZipLocation class, which we can describe as “a geographical location whose boundaries have been uniquely identified by the U.S Postal Service for mail delivery.”</a:t>
            </a:r>
          </a:p>
          <a:p>
            <a:pPr marL="457200" indent="-457200" eaLnBrk="1" hangingPunct="1">
              <a:lnSpc>
                <a:spcPct val="90000"/>
              </a:lnSpc>
            </a:pPr>
            <a:r>
              <a:rPr lang="en-US" altLang="en-US" sz="2000"/>
              <a:t>As with all one-to-many associations, the association itself identifies which Contact lives in which ZipLocation. If we had started with this class diagram, we would have produced exactly the same relation scheme that we developed with the normalization process above!</a:t>
            </a:r>
          </a:p>
        </p:txBody>
      </p:sp>
      <p:pic>
        <p:nvPicPr>
          <p:cNvPr id="109572" name="Picture 4">
            <a:extLst>
              <a:ext uri="{FF2B5EF4-FFF2-40B4-BE49-F238E27FC236}">
                <a16:creationId xmlns:a16="http://schemas.microsoft.com/office/drawing/2014/main" id="{B923BFB3-CF3C-4FC9-8845-8FF762FD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410200"/>
            <a:ext cx="51593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B1566EE-3767-47DE-ABFF-12B1507DF5B4}"/>
              </a:ext>
            </a:extLst>
          </p:cNvPr>
          <p:cNvSpPr>
            <a:spLocks noGrp="1" noChangeArrowheads="1"/>
          </p:cNvSpPr>
          <p:nvPr>
            <p:ph type="title"/>
          </p:nvPr>
        </p:nvSpPr>
        <p:spPr/>
        <p:txBody>
          <a:bodyPr/>
          <a:lstStyle/>
          <a:p>
            <a:pPr eaLnBrk="1" hangingPunct="1"/>
            <a:r>
              <a:rPr lang="en-US" altLang="en-US" sz="4000"/>
              <a:t>Design Pattern: Repeated Attributes (the Phone Book)</a:t>
            </a:r>
          </a:p>
        </p:txBody>
      </p:sp>
      <p:sp>
        <p:nvSpPr>
          <p:cNvPr id="114691" name="Rectangle 3">
            <a:extLst>
              <a:ext uri="{FF2B5EF4-FFF2-40B4-BE49-F238E27FC236}">
                <a16:creationId xmlns:a16="http://schemas.microsoft.com/office/drawing/2014/main" id="{BD3395BF-2D82-4C63-9C61-73AC210E422A}"/>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The contact manager example from our preceding discussion of subkeys is also an excellent illustration of another problem that is found in many database designs. </a:t>
            </a:r>
          </a:p>
          <a:p>
            <a:pPr eaLnBrk="1" hangingPunct="1">
              <a:buFont typeface="Wingdings" panose="05000000000000000000" pitchFamily="2" charset="2"/>
              <a:buNone/>
            </a:pPr>
            <a:endParaRPr lang="en-US" altLang="en-US"/>
          </a:p>
        </p:txBody>
      </p:sp>
      <p:pic>
        <p:nvPicPr>
          <p:cNvPr id="114692" name="Picture 4">
            <a:extLst>
              <a:ext uri="{FF2B5EF4-FFF2-40B4-BE49-F238E27FC236}">
                <a16:creationId xmlns:a16="http://schemas.microsoft.com/office/drawing/2014/main" id="{26152CAC-0B0C-4909-9B04-4FDF3AE81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3200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5">
            <a:extLst>
              <a:ext uri="{FF2B5EF4-FFF2-40B4-BE49-F238E27FC236}">
                <a16:creationId xmlns:a16="http://schemas.microsoft.com/office/drawing/2014/main" id="{E7A0A95F-1250-4DA8-B27C-BE39C0549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419600"/>
            <a:ext cx="5160963"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9AD54E1-8263-475E-AFE4-A21E680342BC}"/>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Repeated Attributes (the Phone Book) – Weak Entity</a:t>
            </a:r>
          </a:p>
        </p:txBody>
      </p:sp>
      <p:sp>
        <p:nvSpPr>
          <p:cNvPr id="115715" name="Rectangle 3">
            <a:extLst>
              <a:ext uri="{FF2B5EF4-FFF2-40B4-BE49-F238E27FC236}">
                <a16:creationId xmlns:a16="http://schemas.microsoft.com/office/drawing/2014/main" id="{16E529F1-3052-4465-B34F-C21434E8EF2E}"/>
              </a:ext>
            </a:extLst>
          </p:cNvPr>
          <p:cNvSpPr>
            <a:spLocks noGrp="1" noChangeArrowheads="1"/>
          </p:cNvSpPr>
          <p:nvPr>
            <p:ph type="body" idx="1"/>
          </p:nvPr>
        </p:nvSpPr>
        <p:spPr/>
        <p:txBody>
          <a:bodyPr/>
          <a:lstStyle/>
          <a:p>
            <a:pPr eaLnBrk="1" hangingPunct="1"/>
            <a:r>
              <a:rPr lang="en-US" altLang="en-US"/>
              <a:t>Note the large amount of null values and the inability of the model to keep up with changing times. Notice that the phone numbers are actually </a:t>
            </a:r>
            <a:r>
              <a:rPr lang="en-US" altLang="en-US" b="1" i="1"/>
              <a:t>repeated attributes.</a:t>
            </a:r>
            <a:r>
              <a:rPr lang="en-US" altLang="en-US"/>
              <a:t> It is essentially a class within a class. </a:t>
            </a:r>
          </a:p>
          <a:p>
            <a:pPr eaLnBrk="1" hangingPunct="1"/>
            <a:r>
              <a:rPr lang="en-US" altLang="en-US"/>
              <a:t>This can be called a </a:t>
            </a:r>
            <a:r>
              <a:rPr lang="en-US" altLang="en-US" b="1" i="1"/>
              <a:t>weak entity </a:t>
            </a:r>
            <a:r>
              <a:rPr lang="en-US" altLang="en-US"/>
              <a:t>since it can’t exist without the parent entity type.</a:t>
            </a:r>
          </a:p>
          <a:p>
            <a:pPr eaLnBrk="1" hangingPunct="1">
              <a:buFont typeface="Wingdings" panose="05000000000000000000" pitchFamily="2" charset="2"/>
              <a:buNone/>
            </a:pPr>
            <a:endParaRPr lang="en-US" altLang="en-US"/>
          </a:p>
        </p:txBody>
      </p:sp>
      <p:pic>
        <p:nvPicPr>
          <p:cNvPr id="115716" name="Picture 6">
            <a:extLst>
              <a:ext uri="{FF2B5EF4-FFF2-40B4-BE49-F238E27FC236}">
                <a16:creationId xmlns:a16="http://schemas.microsoft.com/office/drawing/2014/main" id="{B756721F-924F-4B65-95C4-C38F1420B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876800"/>
            <a:ext cx="51816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034D11FC-8A72-45AC-B978-2695B7EC5092}"/>
              </a:ext>
            </a:extLst>
          </p:cNvPr>
          <p:cNvSpPr>
            <a:spLocks noGrp="1" noChangeArrowheads="1"/>
          </p:cNvSpPr>
          <p:nvPr>
            <p:ph type="title"/>
          </p:nvPr>
        </p:nvSpPr>
        <p:spPr/>
        <p:txBody>
          <a:bodyPr/>
          <a:lstStyle/>
          <a:p>
            <a:pPr eaLnBrk="1" hangingPunct="1"/>
            <a:r>
              <a:rPr lang="en-US" altLang="en-US" sz="4000"/>
              <a:t>Design Pattern: Repeated Attributes (the Phone Book) - Fix</a:t>
            </a:r>
          </a:p>
        </p:txBody>
      </p:sp>
      <p:sp>
        <p:nvSpPr>
          <p:cNvPr id="116739" name="Rectangle 3">
            <a:extLst>
              <a:ext uri="{FF2B5EF4-FFF2-40B4-BE49-F238E27FC236}">
                <a16:creationId xmlns:a16="http://schemas.microsoft.com/office/drawing/2014/main" id="{DD64BE72-387B-4098-BF99-2A9E1EE7220E}"/>
              </a:ext>
            </a:extLst>
          </p:cNvPr>
          <p:cNvSpPr>
            <a:spLocks noGrp="1" noChangeArrowheads="1"/>
          </p:cNvSpPr>
          <p:nvPr>
            <p:ph type="body" idx="1"/>
          </p:nvPr>
        </p:nvSpPr>
        <p:spPr/>
        <p:txBody>
          <a:bodyPr/>
          <a:lstStyle/>
          <a:p>
            <a:pPr marL="381000" indent="-381000" eaLnBrk="1" hangingPunct="1">
              <a:lnSpc>
                <a:spcPct val="80000"/>
              </a:lnSpc>
              <a:buFont typeface="Wingdings" panose="05000000000000000000" pitchFamily="2" charset="2"/>
              <a:buNone/>
            </a:pPr>
            <a:r>
              <a:rPr lang="en-US" altLang="en-US" sz="2400"/>
              <a:t>In order to fix this problem we need to create a new table:</a:t>
            </a:r>
          </a:p>
          <a:p>
            <a:pPr marL="381000" indent="-381000" eaLnBrk="1" hangingPunct="1">
              <a:lnSpc>
                <a:spcPct val="80000"/>
              </a:lnSpc>
              <a:buFont typeface="Wingdings" panose="05000000000000000000" pitchFamily="2" charset="2"/>
              <a:buAutoNum type="arabicPeriod"/>
            </a:pPr>
            <a:r>
              <a:rPr lang="en-US" altLang="en-US" sz="2400"/>
              <a:t>Remove all of the phone number fields from the Contacts relation. Create a new scheme that has the attributes of the phone number structure (phone type and number).</a:t>
            </a:r>
          </a:p>
          <a:p>
            <a:pPr marL="381000" indent="-381000" eaLnBrk="1" hangingPunct="1">
              <a:lnSpc>
                <a:spcPct val="80000"/>
              </a:lnSpc>
              <a:buFont typeface="Wingdings" panose="05000000000000000000" pitchFamily="2" charset="2"/>
              <a:buAutoNum type="arabicPeriod"/>
            </a:pPr>
            <a:r>
              <a:rPr lang="en-US" altLang="en-US" sz="2400"/>
              <a:t>The Contacts relation has now become a parent so we add a surrogate key and copy it into the new scheme. There is now a one-to-many relationship between Contacts and PhoneNumbers.</a:t>
            </a:r>
          </a:p>
          <a:p>
            <a:pPr marL="381000" indent="-381000" eaLnBrk="1" hangingPunct="1">
              <a:lnSpc>
                <a:spcPct val="80000"/>
              </a:lnSpc>
              <a:buFont typeface="Wingdings" panose="05000000000000000000" pitchFamily="2" charset="2"/>
              <a:buAutoNum type="arabicPeriod"/>
            </a:pPr>
            <a:r>
              <a:rPr lang="en-US" altLang="en-US" sz="2400"/>
              <a:t>To identify each phone number, we need to know at least who it belongs to and what type it is. However, a person can have two cell phones so all three attributes are needed for the PK. Since this is not a parent relation, the PK size doesn’t matter.</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DAA2B02-4081-4E6F-AE26-8AFE1F624639}"/>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Repeated Attributes (the Phone Book) - Relation Scheme</a:t>
            </a:r>
          </a:p>
        </p:txBody>
      </p:sp>
      <p:pic>
        <p:nvPicPr>
          <p:cNvPr id="117763" name="Picture 3">
            <a:extLst>
              <a:ext uri="{FF2B5EF4-FFF2-40B4-BE49-F238E27FC236}">
                <a16:creationId xmlns:a16="http://schemas.microsoft.com/office/drawing/2014/main" id="{1AE7EE16-5375-470D-91C4-DF50B3FC82F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1752600"/>
            <a:ext cx="7848600" cy="4321175"/>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B6A9CF6-1C98-4EDC-A1CA-B85BD911395B}"/>
              </a:ext>
            </a:extLst>
          </p:cNvPr>
          <p:cNvSpPr>
            <a:spLocks noGrp="1" noChangeArrowheads="1"/>
          </p:cNvSpPr>
          <p:nvPr>
            <p:ph type="title"/>
          </p:nvPr>
        </p:nvSpPr>
        <p:spPr/>
        <p:txBody>
          <a:bodyPr/>
          <a:lstStyle/>
          <a:p>
            <a:pPr eaLnBrk="1" hangingPunct="1"/>
            <a:r>
              <a:rPr lang="en-US" altLang="en-US" sz="4000"/>
              <a:t>Introduction – Relational Database</a:t>
            </a:r>
          </a:p>
        </p:txBody>
      </p:sp>
      <p:sp>
        <p:nvSpPr>
          <p:cNvPr id="173059" name="Rectangle 3">
            <a:extLst>
              <a:ext uri="{FF2B5EF4-FFF2-40B4-BE49-F238E27FC236}">
                <a16:creationId xmlns:a16="http://schemas.microsoft.com/office/drawing/2014/main" id="{62783733-D06E-44F6-A18A-4F6DE98D7918}"/>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What is a relational database?</a:t>
            </a:r>
          </a:p>
          <a:p>
            <a:pPr lvl="1" eaLnBrk="1" hangingPunct="1"/>
            <a:r>
              <a:rPr lang="en-US" altLang="en-US"/>
              <a:t>Based on Relational Algebra</a:t>
            </a:r>
          </a:p>
          <a:p>
            <a:pPr lvl="1" eaLnBrk="1" hangingPunct="1"/>
            <a:r>
              <a:rPr lang="en-US" altLang="en-US"/>
              <a:t>Tables and their relationships to each other</a:t>
            </a:r>
          </a:p>
          <a:p>
            <a:pPr lvl="1" eaLnBrk="1" hangingPunct="1"/>
            <a:r>
              <a:rPr lang="en-US" altLang="en-US"/>
              <a:t>Easily navigated</a:t>
            </a:r>
          </a:p>
          <a:p>
            <a:pPr lvl="1" eaLnBrk="1" hangingPunct="1"/>
            <a:r>
              <a:rPr lang="en-US" altLang="en-US"/>
              <a:t>Popular</a:t>
            </a:r>
          </a:p>
          <a:p>
            <a:pPr lvl="1" eaLnBrk="1" hangingPunct="1"/>
            <a:r>
              <a:rPr lang="en-US" altLang="en-US"/>
              <a:t>Standard query language</a:t>
            </a:r>
          </a:p>
          <a:p>
            <a:pPr lvl="1" eaLnBrk="1" hangingPunct="1"/>
            <a:r>
              <a:rPr lang="en-US" altLang="en-US"/>
              <a:t>Familiar Concepts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73059">
                                            <p:txEl>
                                              <p:pRg st="1" end="1"/>
                                            </p:txEl>
                                          </p:spTgt>
                                        </p:tgtEl>
                                        <p:attrNameLst>
                                          <p:attrName>style.visibility</p:attrName>
                                        </p:attrNameLst>
                                      </p:cBhvr>
                                      <p:to>
                                        <p:strVal val="visible"/>
                                      </p:to>
                                    </p:set>
                                    <p:anim calcmode="discrete" valueType="clr">
                                      <p:cBhvr override="childStyle">
                                        <p:cTn id="7" dur="80"/>
                                        <p:tgtEl>
                                          <p:spTgt spid="17305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73059">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73059">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73059">
                                            <p:txEl>
                                              <p:pRg st="2" end="2"/>
                                            </p:txEl>
                                          </p:spTgt>
                                        </p:tgtEl>
                                        <p:attrNameLst>
                                          <p:attrName>style.visibility</p:attrName>
                                        </p:attrNameLst>
                                      </p:cBhvr>
                                      <p:to>
                                        <p:strVal val="visible"/>
                                      </p:to>
                                    </p:set>
                                    <p:anim calcmode="discrete" valueType="clr">
                                      <p:cBhvr override="childStyle">
                                        <p:cTn id="14" dur="80"/>
                                        <p:tgtEl>
                                          <p:spTgt spid="17305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73059">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73059">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73059">
                                            <p:txEl>
                                              <p:pRg st="3" end="3"/>
                                            </p:txEl>
                                          </p:spTgt>
                                        </p:tgtEl>
                                        <p:attrNameLst>
                                          <p:attrName>style.visibility</p:attrName>
                                        </p:attrNameLst>
                                      </p:cBhvr>
                                      <p:to>
                                        <p:strVal val="visible"/>
                                      </p:to>
                                    </p:set>
                                    <p:anim calcmode="discrete" valueType="clr">
                                      <p:cBhvr override="childStyle">
                                        <p:cTn id="21" dur="80"/>
                                        <p:tgtEl>
                                          <p:spTgt spid="17305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73059">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173059">
                                            <p:txEl>
                                              <p:pRg st="3" end="3"/>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73059">
                                            <p:txEl>
                                              <p:pRg st="4" end="4"/>
                                            </p:txEl>
                                          </p:spTgt>
                                        </p:tgtEl>
                                        <p:attrNameLst>
                                          <p:attrName>style.visibility</p:attrName>
                                        </p:attrNameLst>
                                      </p:cBhvr>
                                      <p:to>
                                        <p:strVal val="visible"/>
                                      </p:to>
                                    </p:set>
                                    <p:anim calcmode="discrete" valueType="clr">
                                      <p:cBhvr override="childStyle">
                                        <p:cTn id="28" dur="80"/>
                                        <p:tgtEl>
                                          <p:spTgt spid="17305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73059">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173059">
                                            <p:txEl>
                                              <p:pRg st="4" end="4"/>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73059">
                                            <p:txEl>
                                              <p:pRg st="5" end="5"/>
                                            </p:txEl>
                                          </p:spTgt>
                                        </p:tgtEl>
                                        <p:attrNameLst>
                                          <p:attrName>style.visibility</p:attrName>
                                        </p:attrNameLst>
                                      </p:cBhvr>
                                      <p:to>
                                        <p:strVal val="visible"/>
                                      </p:to>
                                    </p:set>
                                    <p:anim calcmode="discrete" valueType="clr">
                                      <p:cBhvr override="childStyle">
                                        <p:cTn id="35" dur="80"/>
                                        <p:tgtEl>
                                          <p:spTgt spid="17305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73059">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173059">
                                            <p:txEl>
                                              <p:pRg st="5" end="5"/>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73059">
                                            <p:txEl>
                                              <p:pRg st="6" end="6"/>
                                            </p:txEl>
                                          </p:spTgt>
                                        </p:tgtEl>
                                        <p:attrNameLst>
                                          <p:attrName>style.visibility</p:attrName>
                                        </p:attrNameLst>
                                      </p:cBhvr>
                                      <p:to>
                                        <p:strVal val="visible"/>
                                      </p:to>
                                    </p:set>
                                    <p:anim calcmode="discrete" valueType="clr">
                                      <p:cBhvr override="childStyle">
                                        <p:cTn id="42" dur="80"/>
                                        <p:tgtEl>
                                          <p:spTgt spid="17305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73059">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173059">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0723AE4-E642-4E17-9837-908E6B88361C}"/>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Repeated Attributes (the Phone Book) – Tables</a:t>
            </a:r>
          </a:p>
        </p:txBody>
      </p:sp>
      <p:pic>
        <p:nvPicPr>
          <p:cNvPr id="118787" name="Picture 5">
            <a:extLst>
              <a:ext uri="{FF2B5EF4-FFF2-40B4-BE49-F238E27FC236}">
                <a16:creationId xmlns:a16="http://schemas.microsoft.com/office/drawing/2014/main" id="{49BCB459-B279-4A3B-B1A7-E2CCB193DAF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2057400"/>
            <a:ext cx="3810000" cy="2532063"/>
          </a:xfrm>
        </p:spPr>
      </p:pic>
      <p:pic>
        <p:nvPicPr>
          <p:cNvPr id="118788" name="Picture 6">
            <a:extLst>
              <a:ext uri="{FF2B5EF4-FFF2-40B4-BE49-F238E27FC236}">
                <a16:creationId xmlns:a16="http://schemas.microsoft.com/office/drawing/2014/main" id="{624E941E-7936-4BAD-BFB2-1707CCFF1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150" y="1828800"/>
            <a:ext cx="2438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4D03384-18B3-4DB1-99E7-09EA737F1BED}"/>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Repeated Attributes (the Phone Book) - Employees</a:t>
            </a:r>
          </a:p>
        </p:txBody>
      </p:sp>
      <p:sp>
        <p:nvSpPr>
          <p:cNvPr id="119811" name="Text Box 7">
            <a:extLst>
              <a:ext uri="{FF2B5EF4-FFF2-40B4-BE49-F238E27FC236}">
                <a16:creationId xmlns:a16="http://schemas.microsoft.com/office/drawing/2014/main" id="{A166BC79-0A47-4854-84B1-5A3255CFEC6D}"/>
              </a:ext>
            </a:extLst>
          </p:cNvPr>
          <p:cNvSpPr txBox="1">
            <a:spLocks noChangeArrowheads="1"/>
          </p:cNvSpPr>
          <p:nvPr/>
        </p:nvSpPr>
        <p:spPr bwMode="auto">
          <a:xfrm>
            <a:off x="381000" y="1676400"/>
            <a:ext cx="8458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800"/>
              <a:t>The modeling technique shown above is useful where the parent class has relatively few attributes and the repeated attribute has only one or a very few attributes of its own. However, you can also model the repeated attribute as a separate class in the UML diagram. One classic textbook example is an employee database. </a:t>
            </a:r>
          </a:p>
        </p:txBody>
      </p:sp>
      <p:pic>
        <p:nvPicPr>
          <p:cNvPr id="119812" name="Picture 8">
            <a:extLst>
              <a:ext uri="{FF2B5EF4-FFF2-40B4-BE49-F238E27FC236}">
                <a16:creationId xmlns:a16="http://schemas.microsoft.com/office/drawing/2014/main" id="{3243F0FA-F5FF-4F87-B341-6058A57DD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5029200"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9">
            <a:extLst>
              <a:ext uri="{FF2B5EF4-FFF2-40B4-BE49-F238E27FC236}">
                <a16:creationId xmlns:a16="http://schemas.microsoft.com/office/drawing/2014/main" id="{4022ECDB-F6F1-41DC-ABC4-799FFE11B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800600"/>
            <a:ext cx="49530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A0DE88FB-9B2C-4B9F-A54F-5395431758D7}"/>
              </a:ext>
            </a:extLst>
          </p:cNvPr>
          <p:cNvSpPr>
            <a:spLocks noGrp="1" noChangeArrowheads="1"/>
          </p:cNvSpPr>
          <p:nvPr>
            <p:ph type="title"/>
          </p:nvPr>
        </p:nvSpPr>
        <p:spPr>
          <a:xfrm>
            <a:off x="152400" y="277813"/>
            <a:ext cx="8991600" cy="1139825"/>
          </a:xfrm>
        </p:spPr>
        <p:txBody>
          <a:bodyPr/>
          <a:lstStyle/>
          <a:p>
            <a:r>
              <a:rPr lang="en-US" altLang="en-US" sz="4000"/>
              <a:t>Design Pattern: Repeated Attributes (the Phone Book) – Employees (cont)</a:t>
            </a:r>
          </a:p>
        </p:txBody>
      </p:sp>
      <p:sp>
        <p:nvSpPr>
          <p:cNvPr id="120835" name="Content Placeholder 2">
            <a:extLst>
              <a:ext uri="{FF2B5EF4-FFF2-40B4-BE49-F238E27FC236}">
                <a16:creationId xmlns:a16="http://schemas.microsoft.com/office/drawing/2014/main" id="{E5FF332C-EDD2-475F-9798-763CBED67AF2}"/>
              </a:ext>
            </a:extLst>
          </p:cNvPr>
          <p:cNvSpPr>
            <a:spLocks noGrp="1" noChangeArrowheads="1"/>
          </p:cNvSpPr>
          <p:nvPr>
            <p:ph idx="1"/>
          </p:nvPr>
        </p:nvSpPr>
        <p:spPr/>
        <p:txBody>
          <a:bodyPr/>
          <a:lstStyle/>
          <a:p>
            <a:r>
              <a:rPr lang="en-US" altLang="en-US"/>
              <a:t>This is the same example using the “shorthand” notation.</a:t>
            </a:r>
          </a:p>
          <a:p>
            <a:endParaRPr lang="en-US" altLang="en-US"/>
          </a:p>
          <a:p>
            <a:endParaRPr lang="en-US" altLang="en-US"/>
          </a:p>
        </p:txBody>
      </p:sp>
      <p:graphicFrame>
        <p:nvGraphicFramePr>
          <p:cNvPr id="120836" name="Object 4">
            <a:extLst>
              <a:ext uri="{FF2B5EF4-FFF2-40B4-BE49-F238E27FC236}">
                <a16:creationId xmlns:a16="http://schemas.microsoft.com/office/drawing/2014/main" id="{8F2F89DA-C674-4378-BAB8-4A4EB65EB310}"/>
              </a:ext>
            </a:extLst>
          </p:cNvPr>
          <p:cNvGraphicFramePr>
            <a:graphicFrameLocks noChangeAspect="1"/>
          </p:cNvGraphicFramePr>
          <p:nvPr/>
        </p:nvGraphicFramePr>
        <p:xfrm>
          <a:off x="20638" y="381000"/>
          <a:ext cx="9123362" cy="6096000"/>
        </p:xfrm>
        <a:graphic>
          <a:graphicData uri="http://schemas.openxmlformats.org/presentationml/2006/ole">
            <mc:AlternateContent xmlns:mc="http://schemas.openxmlformats.org/markup-compatibility/2006">
              <mc:Choice xmlns:v="urn:schemas-microsoft-com:vml" Requires="v">
                <p:oleObj spid="_x0000_s120845" name="Visio" r:id="rId3" imgW="6124410" imgH="4092695" progId="Visio.Drawing.11">
                  <p:embed/>
                </p:oleObj>
              </mc:Choice>
              <mc:Fallback>
                <p:oleObj name="Visio" r:id="rId3" imgW="6124410" imgH="409269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8" y="381000"/>
                        <a:ext cx="9123362"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AE3D-7A10-4A5A-A1E0-64A38FE1A8C3}"/>
              </a:ext>
            </a:extLst>
          </p:cNvPr>
          <p:cNvSpPr>
            <a:spLocks noGrp="1"/>
          </p:cNvSpPr>
          <p:nvPr>
            <p:ph type="title"/>
          </p:nvPr>
        </p:nvSpPr>
        <p:spPr>
          <a:xfrm>
            <a:off x="457200" y="277813"/>
            <a:ext cx="8382000" cy="1139825"/>
          </a:xfrm>
        </p:spPr>
        <p:txBody>
          <a:bodyPr/>
          <a:lstStyle/>
          <a:p>
            <a:r>
              <a:rPr lang="en-US" dirty="0"/>
              <a:t>Recognizing Repeating Attributes</a:t>
            </a:r>
          </a:p>
        </p:txBody>
      </p:sp>
      <p:sp>
        <p:nvSpPr>
          <p:cNvPr id="3" name="Content Placeholder 2">
            <a:extLst>
              <a:ext uri="{FF2B5EF4-FFF2-40B4-BE49-F238E27FC236}">
                <a16:creationId xmlns:a16="http://schemas.microsoft.com/office/drawing/2014/main" id="{0425B762-089C-453D-B602-F6D4AED9FDBC}"/>
              </a:ext>
            </a:extLst>
          </p:cNvPr>
          <p:cNvSpPr>
            <a:spLocks noGrp="1"/>
          </p:cNvSpPr>
          <p:nvPr>
            <p:ph idx="1"/>
          </p:nvPr>
        </p:nvSpPr>
        <p:spPr/>
        <p:txBody>
          <a:bodyPr/>
          <a:lstStyle/>
          <a:p>
            <a:r>
              <a:rPr lang="en-US" dirty="0"/>
              <a:t>Sometimes the name gives it away, as in the above case.</a:t>
            </a:r>
          </a:p>
          <a:p>
            <a:r>
              <a:rPr lang="en-US" dirty="0"/>
              <a:t>Sometimes the values themselves suggest that there is a repeating attribute afoot.</a:t>
            </a:r>
          </a:p>
          <a:p>
            <a:r>
              <a:rPr lang="en-US" dirty="0"/>
              <a:t>If in doubt, ask for sample data.</a:t>
            </a:r>
          </a:p>
          <a:p>
            <a:r>
              <a:rPr lang="en-US" dirty="0"/>
              <a:t>And/or ask whether there is any specific format for a set of field values.</a:t>
            </a:r>
          </a:p>
        </p:txBody>
      </p:sp>
    </p:spTree>
    <p:extLst>
      <p:ext uri="{BB962C8B-B14F-4D97-AF65-F5344CB8AC3E}">
        <p14:creationId xmlns:p14="http://schemas.microsoft.com/office/powerpoint/2010/main" val="4746422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161B-28A3-4BBC-95F3-F9B471C0F2BA}"/>
              </a:ext>
            </a:extLst>
          </p:cNvPr>
          <p:cNvSpPr>
            <a:spLocks noGrp="1"/>
          </p:cNvSpPr>
          <p:nvPr>
            <p:ph type="title"/>
          </p:nvPr>
        </p:nvSpPr>
        <p:spPr/>
        <p:txBody>
          <a:bodyPr/>
          <a:lstStyle/>
          <a:p>
            <a:r>
              <a:rPr lang="en-US" dirty="0"/>
              <a:t>Let’s put some business rules in</a:t>
            </a:r>
          </a:p>
        </p:txBody>
      </p:sp>
      <p:sp>
        <p:nvSpPr>
          <p:cNvPr id="3" name="Content Placeholder 2">
            <a:extLst>
              <a:ext uri="{FF2B5EF4-FFF2-40B4-BE49-F238E27FC236}">
                <a16:creationId xmlns:a16="http://schemas.microsoft.com/office/drawing/2014/main" id="{F3DFCF5B-646E-486E-BE1D-393471915285}"/>
              </a:ext>
            </a:extLst>
          </p:cNvPr>
          <p:cNvSpPr>
            <a:spLocks noGrp="1"/>
          </p:cNvSpPr>
          <p:nvPr>
            <p:ph idx="1"/>
          </p:nvPr>
        </p:nvSpPr>
        <p:spPr/>
        <p:txBody>
          <a:bodyPr/>
          <a:lstStyle/>
          <a:p>
            <a:r>
              <a:rPr lang="en-US" dirty="0"/>
              <a:t>A given faculty member (person, really) can only earn one degree of a given type in a given subject.  For instance, you can only get a Physics BS once.  Believe me, that’s enough.</a:t>
            </a:r>
          </a:p>
          <a:p>
            <a:r>
              <a:rPr lang="en-US" dirty="0"/>
              <a:t>Then let’s also say that only certain universities offer a given degree type (BS, MS, PhD, …) in certain subjects.</a:t>
            </a:r>
          </a:p>
          <a:p>
            <a:r>
              <a:rPr lang="en-US" dirty="0"/>
              <a:t>What would that look like in the UML?</a:t>
            </a:r>
          </a:p>
        </p:txBody>
      </p:sp>
    </p:spTree>
    <p:extLst>
      <p:ext uri="{BB962C8B-B14F-4D97-AF65-F5344CB8AC3E}">
        <p14:creationId xmlns:p14="http://schemas.microsoft.com/office/powerpoint/2010/main" val="37080934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6C08-3E53-42B2-81C3-5400F7D8C42B}"/>
              </a:ext>
            </a:extLst>
          </p:cNvPr>
          <p:cNvSpPr>
            <a:spLocks noGrp="1"/>
          </p:cNvSpPr>
          <p:nvPr>
            <p:ph type="title"/>
          </p:nvPr>
        </p:nvSpPr>
        <p:spPr/>
        <p:txBody>
          <a:bodyPr/>
          <a:lstStyle/>
          <a:p>
            <a:r>
              <a:rPr lang="en-US" dirty="0"/>
              <a:t>UML</a:t>
            </a:r>
          </a:p>
        </p:txBody>
      </p:sp>
      <p:pic>
        <p:nvPicPr>
          <p:cNvPr id="8" name="Picture 7" descr="A screenshot of a cell phone&#10;&#10;Description automatically generated">
            <a:extLst>
              <a:ext uri="{FF2B5EF4-FFF2-40B4-BE49-F238E27FC236}">
                <a16:creationId xmlns:a16="http://schemas.microsoft.com/office/drawing/2014/main" id="{F12B66C2-96E7-4F8A-8D25-EF0AD9AA9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12138"/>
            <a:ext cx="8134054" cy="4231462"/>
          </a:xfrm>
          <a:prstGeom prst="rect">
            <a:avLst/>
          </a:prstGeom>
        </p:spPr>
      </p:pic>
    </p:spTree>
    <p:extLst>
      <p:ext uri="{BB962C8B-B14F-4D97-AF65-F5344CB8AC3E}">
        <p14:creationId xmlns:p14="http://schemas.microsoft.com/office/powerpoint/2010/main" val="24247806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2F23-23D1-49A4-865B-305CC107150A}"/>
              </a:ext>
            </a:extLst>
          </p:cNvPr>
          <p:cNvSpPr>
            <a:spLocks noGrp="1"/>
          </p:cNvSpPr>
          <p:nvPr>
            <p:ph type="title"/>
          </p:nvPr>
        </p:nvSpPr>
        <p:spPr/>
        <p:txBody>
          <a:bodyPr/>
          <a:lstStyle/>
          <a:p>
            <a:r>
              <a:rPr lang="en-US" dirty="0"/>
              <a:t>Relation Scheme</a:t>
            </a:r>
          </a:p>
        </p:txBody>
      </p:sp>
      <p:pic>
        <p:nvPicPr>
          <p:cNvPr id="5" name="Picture 4" descr="A screenshot of a social media post&#10;&#10;Description automatically generated">
            <a:extLst>
              <a:ext uri="{FF2B5EF4-FFF2-40B4-BE49-F238E27FC236}">
                <a16:creationId xmlns:a16="http://schemas.microsoft.com/office/drawing/2014/main" id="{0F94CDD1-0703-4CA1-9AAC-1155846C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52" y="1417638"/>
            <a:ext cx="8999448" cy="4088392"/>
          </a:xfrm>
          <a:prstGeom prst="rect">
            <a:avLst/>
          </a:prstGeom>
        </p:spPr>
      </p:pic>
    </p:spTree>
    <p:extLst>
      <p:ext uri="{BB962C8B-B14F-4D97-AF65-F5344CB8AC3E}">
        <p14:creationId xmlns:p14="http://schemas.microsoft.com/office/powerpoint/2010/main" val="22304902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A25CAFC-5083-4BBC-9568-3ACA4C620227}"/>
              </a:ext>
            </a:extLst>
          </p:cNvPr>
          <p:cNvSpPr>
            <a:spLocks noGrp="1" noChangeArrowheads="1"/>
          </p:cNvSpPr>
          <p:nvPr>
            <p:ph type="title"/>
          </p:nvPr>
        </p:nvSpPr>
        <p:spPr/>
        <p:txBody>
          <a:bodyPr/>
          <a:lstStyle/>
          <a:p>
            <a:pPr eaLnBrk="1" hangingPunct="1"/>
            <a:r>
              <a:rPr lang="en-US" altLang="en-US" sz="4000"/>
              <a:t>Design Pattern: Multi-Valued Attributes (Hobbies)</a:t>
            </a:r>
          </a:p>
        </p:txBody>
      </p:sp>
      <p:sp>
        <p:nvSpPr>
          <p:cNvPr id="125955" name="Rectangle 3">
            <a:extLst>
              <a:ext uri="{FF2B5EF4-FFF2-40B4-BE49-F238E27FC236}">
                <a16:creationId xmlns:a16="http://schemas.microsoft.com/office/drawing/2014/main" id="{BDC7CB51-2CD7-43BB-A690-7FE9E18393FE}"/>
              </a:ext>
            </a:extLst>
          </p:cNvPr>
          <p:cNvSpPr>
            <a:spLocks noGrp="1" noChangeArrowheads="1"/>
          </p:cNvSpPr>
          <p:nvPr>
            <p:ph type="body" idx="1"/>
          </p:nvPr>
        </p:nvSpPr>
        <p:spPr/>
        <p:txBody>
          <a:bodyPr/>
          <a:lstStyle/>
          <a:p>
            <a:pPr eaLnBrk="1" hangingPunct="1"/>
            <a:r>
              <a:rPr lang="en-US" altLang="en-US"/>
              <a:t>When there are many distinct values entered in the same column of the table we have another design problem called </a:t>
            </a:r>
            <a:r>
              <a:rPr lang="en-US" altLang="en-US" b="1" i="1"/>
              <a:t>multi-valued attributes </a:t>
            </a:r>
            <a:r>
              <a:rPr lang="en-US" altLang="en-US"/>
              <a:t>.</a:t>
            </a:r>
          </a:p>
          <a:p>
            <a:pPr eaLnBrk="1" hangingPunct="1"/>
            <a:r>
              <a:rPr lang="en-US" altLang="en-US"/>
              <a:t>This makes it difficult to search the table for any one particular value and it is impossible to create a query that will individual list the values in that column. For example: hobbies.</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B88DB82A-2D9A-49C3-81BB-858D5ACD2BFF}"/>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Multi-Valued Attributes (Hobbies) – Class Diagram</a:t>
            </a:r>
          </a:p>
        </p:txBody>
      </p:sp>
      <p:pic>
        <p:nvPicPr>
          <p:cNvPr id="126979" name="Picture 3">
            <a:extLst>
              <a:ext uri="{FF2B5EF4-FFF2-40B4-BE49-F238E27FC236}">
                <a16:creationId xmlns:a16="http://schemas.microsoft.com/office/drawing/2014/main" id="{9A25F218-3E2F-4826-A7C2-5E714F3574F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5943600" cy="3273425"/>
          </a:xfrm>
        </p:spPr>
      </p:pic>
      <p:pic>
        <p:nvPicPr>
          <p:cNvPr id="126980" name="Picture 4">
            <a:extLst>
              <a:ext uri="{FF2B5EF4-FFF2-40B4-BE49-F238E27FC236}">
                <a16:creationId xmlns:a16="http://schemas.microsoft.com/office/drawing/2014/main" id="{D57853D4-C191-49B6-8BF1-1ED4DE273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10000"/>
            <a:ext cx="38100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2B17757-88AC-4308-8A44-547F13D8DDC4}"/>
              </a:ext>
            </a:extLst>
          </p:cNvPr>
          <p:cNvSpPr>
            <a:spLocks noGrp="1" noChangeArrowheads="1"/>
          </p:cNvSpPr>
          <p:nvPr>
            <p:ph type="title"/>
          </p:nvPr>
        </p:nvSpPr>
        <p:spPr/>
        <p:txBody>
          <a:bodyPr/>
          <a:lstStyle/>
          <a:p>
            <a:pPr eaLnBrk="1" hangingPunct="1"/>
            <a:r>
              <a:rPr lang="en-US" altLang="en-US" sz="4000"/>
              <a:t>Design Pattern: Multi-Valued Attributes (Hobbies) - Corrected</a:t>
            </a:r>
          </a:p>
        </p:txBody>
      </p:sp>
      <p:pic>
        <p:nvPicPr>
          <p:cNvPr id="128003" name="Picture 6">
            <a:extLst>
              <a:ext uri="{FF2B5EF4-FFF2-40B4-BE49-F238E27FC236}">
                <a16:creationId xmlns:a16="http://schemas.microsoft.com/office/drawing/2014/main" id="{3B758F21-3550-4AEF-89A4-932FD7F34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42560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4" name="Picture 7">
            <a:extLst>
              <a:ext uri="{FF2B5EF4-FFF2-40B4-BE49-F238E27FC236}">
                <a16:creationId xmlns:a16="http://schemas.microsoft.com/office/drawing/2014/main" id="{DE53B4CE-E866-432B-973B-2B3A7CF8F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4191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8">
            <a:extLst>
              <a:ext uri="{FF2B5EF4-FFF2-40B4-BE49-F238E27FC236}">
                <a16:creationId xmlns:a16="http://schemas.microsoft.com/office/drawing/2014/main" id="{0D67897F-2B06-431D-AE63-1123E24E5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905000"/>
            <a:ext cx="22415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1F4BC50-4193-4EAF-BDA7-2274A39C0F6C}"/>
              </a:ext>
            </a:extLst>
          </p:cNvPr>
          <p:cNvSpPr>
            <a:spLocks noGrp="1" noChangeArrowheads="1"/>
          </p:cNvSpPr>
          <p:nvPr>
            <p:ph type="title"/>
          </p:nvPr>
        </p:nvSpPr>
        <p:spPr/>
        <p:txBody>
          <a:bodyPr/>
          <a:lstStyle/>
          <a:p>
            <a:pPr eaLnBrk="1" hangingPunct="1"/>
            <a:r>
              <a:rPr lang="en-US" altLang="en-US"/>
              <a:t>Models and Languages</a:t>
            </a:r>
          </a:p>
        </p:txBody>
      </p:sp>
      <p:sp>
        <p:nvSpPr>
          <p:cNvPr id="17411" name="Rectangle 3">
            <a:extLst>
              <a:ext uri="{FF2B5EF4-FFF2-40B4-BE49-F238E27FC236}">
                <a16:creationId xmlns:a16="http://schemas.microsoft.com/office/drawing/2014/main" id="{F0F3A0F3-D928-46B5-A496-F15EE15B21F5}"/>
              </a:ext>
            </a:extLst>
          </p:cNvPr>
          <p:cNvSpPr>
            <a:spLocks noGrp="1" noChangeArrowheads="1"/>
          </p:cNvSpPr>
          <p:nvPr>
            <p:ph type="body" idx="1"/>
          </p:nvPr>
        </p:nvSpPr>
        <p:spPr/>
        <p:txBody>
          <a:bodyPr/>
          <a:lstStyle/>
          <a:p>
            <a:pPr eaLnBrk="1" hangingPunct="1"/>
            <a:r>
              <a:rPr lang="en-US" altLang="en-US"/>
              <a:t>Database design is a process of modeling an enterprise in the real world. </a:t>
            </a:r>
          </a:p>
          <a:p>
            <a:pPr eaLnBrk="1" hangingPunct="1"/>
            <a:r>
              <a:rPr lang="en-US" altLang="en-US"/>
              <a:t>A database itself is a model of the real world that contains selected information needed by the enterprise.  </a:t>
            </a:r>
          </a:p>
          <a:p>
            <a:pPr eaLnBrk="1" hangingPunct="1"/>
            <a:r>
              <a:rPr lang="en-US" altLang="en-US"/>
              <a:t>There are many models and languages used for this modeling. Some of these are mathematically based. Others are less formal and more intuitive.</a:t>
            </a:r>
          </a:p>
          <a:p>
            <a:pPr eaLnBrk="1" hangingPunct="1">
              <a:buFont typeface="Wingdings" panose="05000000000000000000" pitchFamily="2" charset="2"/>
              <a:buNone/>
            </a:pPr>
            <a:endParaRPr lang="en-US" altLang="en-US"/>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dirty="0"/>
              <a:t>Signs that you have a multi-valued attribute</a:t>
            </a:r>
          </a:p>
        </p:txBody>
      </p:sp>
      <p:sp>
        <p:nvSpPr>
          <p:cNvPr id="3" name="Content Placeholder 2"/>
          <p:cNvSpPr>
            <a:spLocks noGrp="1"/>
          </p:cNvSpPr>
          <p:nvPr>
            <p:ph idx="1"/>
          </p:nvPr>
        </p:nvSpPr>
        <p:spPr/>
        <p:txBody>
          <a:bodyPr/>
          <a:lstStyle/>
          <a:p>
            <a:r>
              <a:rPr lang="en-US" dirty="0"/>
              <a:t>The value in the legacy system is variable length and can be very long.</a:t>
            </a:r>
          </a:p>
          <a:p>
            <a:r>
              <a:rPr lang="en-US" dirty="0"/>
              <a:t>The attribute name is plural.</a:t>
            </a:r>
          </a:p>
          <a:p>
            <a:r>
              <a:rPr lang="en-US" dirty="0"/>
              <a:t>The values have some sort of delimiter in them like , | or something else to mark the end of one value and the start of the next.</a:t>
            </a:r>
          </a:p>
          <a:p>
            <a:r>
              <a:rPr lang="en-US" dirty="0"/>
              <a:t>Be sure to pay attention to the order.  Something like author order might be implicit in the data and will need to be made </a:t>
            </a:r>
            <a:r>
              <a:rPr lang="en-US" b="1" dirty="0"/>
              <a:t>ex</a:t>
            </a:r>
            <a:r>
              <a:rPr lang="en-US" dirty="0"/>
              <a:t>plicit in the design.</a:t>
            </a:r>
          </a:p>
        </p:txBody>
      </p:sp>
    </p:spTree>
    <p:extLst>
      <p:ext uri="{BB962C8B-B14F-4D97-AF65-F5344CB8AC3E}">
        <p14:creationId xmlns:p14="http://schemas.microsoft.com/office/powerpoint/2010/main" val="921556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F1CB6DBF-F4D4-438E-AAAB-E421397A41DF}"/>
              </a:ext>
            </a:extLst>
          </p:cNvPr>
          <p:cNvSpPr>
            <a:spLocks noGrp="1" noChangeArrowheads="1"/>
          </p:cNvSpPr>
          <p:nvPr>
            <p:ph type="title"/>
          </p:nvPr>
        </p:nvSpPr>
        <p:spPr/>
        <p:txBody>
          <a:bodyPr/>
          <a:lstStyle/>
          <a:p>
            <a:pPr eaLnBrk="1" hangingPunct="1"/>
            <a:r>
              <a:rPr lang="en-US" altLang="en-US" sz="4000"/>
              <a:t>Discussion: More About Domains</a:t>
            </a:r>
          </a:p>
        </p:txBody>
      </p:sp>
      <p:sp>
        <p:nvSpPr>
          <p:cNvPr id="131075" name="Rectangle 3">
            <a:extLst>
              <a:ext uri="{FF2B5EF4-FFF2-40B4-BE49-F238E27FC236}">
                <a16:creationId xmlns:a16="http://schemas.microsoft.com/office/drawing/2014/main" id="{C55664E2-2B11-404A-99B3-72D93C544DB1}"/>
              </a:ext>
            </a:extLst>
          </p:cNvPr>
          <p:cNvSpPr>
            <a:spLocks noGrp="1" noChangeArrowheads="1"/>
          </p:cNvSpPr>
          <p:nvPr>
            <p:ph type="body" idx="1"/>
          </p:nvPr>
        </p:nvSpPr>
        <p:spPr/>
        <p:txBody>
          <a:bodyPr/>
          <a:lstStyle/>
          <a:p>
            <a:pPr eaLnBrk="1" hangingPunct="1"/>
            <a:r>
              <a:rPr lang="en-US" altLang="en-US" sz="2400"/>
              <a:t>Remember that a domain is the set of legal values that can be assigned to an attribute. Each attribute in a database must have a well-defined domain. </a:t>
            </a:r>
          </a:p>
          <a:p>
            <a:pPr eaLnBrk="1" hangingPunct="1"/>
            <a:r>
              <a:rPr lang="en-US" altLang="en-US" sz="2400"/>
              <a:t>One goal of database developers is provide </a:t>
            </a:r>
            <a:r>
              <a:rPr lang="en-US" altLang="en-US" sz="2400" b="1" i="1"/>
              <a:t>data integrity</a:t>
            </a:r>
            <a:r>
              <a:rPr lang="en-US" altLang="en-US" sz="2400"/>
              <a:t>, part of which means insuring that the value entered in each field of a table is consistent with its attribute domain. </a:t>
            </a:r>
          </a:p>
          <a:p>
            <a:pPr eaLnBrk="1" hangingPunct="1"/>
            <a:r>
              <a:rPr lang="en-US" altLang="en-US" sz="2400"/>
              <a:t>Sometimes it’s possible to devise a </a:t>
            </a:r>
            <a:r>
              <a:rPr lang="en-US" altLang="en-US" sz="2400" b="1" i="1"/>
              <a:t>validation rule</a:t>
            </a:r>
            <a:r>
              <a:rPr lang="en-US" altLang="en-US" sz="2400"/>
              <a:t> to help with this. Before you can design the data type and input format for an attribute, you have to understand the characteristic of its domain.</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708AED7-F274-4B0C-976F-8BE7578CFD17}"/>
              </a:ext>
            </a:extLst>
          </p:cNvPr>
          <p:cNvSpPr>
            <a:spLocks noGrp="1" noChangeArrowheads="1"/>
          </p:cNvSpPr>
          <p:nvPr>
            <p:ph type="title"/>
          </p:nvPr>
        </p:nvSpPr>
        <p:spPr/>
        <p:txBody>
          <a:bodyPr/>
          <a:lstStyle/>
          <a:p>
            <a:pPr eaLnBrk="1" hangingPunct="1"/>
            <a:r>
              <a:rPr lang="en-US" altLang="en-US" sz="4000"/>
              <a:t>Discussion: More About Domains - Validation</a:t>
            </a:r>
          </a:p>
        </p:txBody>
      </p:sp>
      <p:sp>
        <p:nvSpPr>
          <p:cNvPr id="132099" name="Rectangle 3">
            <a:extLst>
              <a:ext uri="{FF2B5EF4-FFF2-40B4-BE49-F238E27FC236}">
                <a16:creationId xmlns:a16="http://schemas.microsoft.com/office/drawing/2014/main" id="{EDA8121F-2978-4A2B-989C-5F59D4C7719A}"/>
              </a:ext>
            </a:extLst>
          </p:cNvPr>
          <p:cNvSpPr>
            <a:spLocks noGrp="1" noChangeArrowheads="1"/>
          </p:cNvSpPr>
          <p:nvPr>
            <p:ph type="body" idx="1"/>
          </p:nvPr>
        </p:nvSpPr>
        <p:spPr/>
        <p:txBody>
          <a:bodyPr/>
          <a:lstStyle/>
          <a:p>
            <a:pPr eaLnBrk="1" hangingPunct="1"/>
            <a:r>
              <a:rPr lang="en-US" altLang="en-US" sz="2400"/>
              <a:t>Some domains can only be described with a general statement of what they contain. Examples: name, addresses.  For this, use a VARCHAR2 string that is long enough to hold the expected value.</a:t>
            </a:r>
          </a:p>
          <a:p>
            <a:pPr eaLnBrk="1" hangingPunct="1"/>
            <a:r>
              <a:rPr lang="en-US" altLang="en-US" sz="2400"/>
              <a:t>Some domains have at least some pattern. Examples, email addresses, URLs, North American phone numbers. These must be validated programmatically such as with a regular expression.</a:t>
            </a:r>
          </a:p>
          <a:p>
            <a:pPr eaLnBrk="1" hangingPunct="1"/>
            <a:r>
              <a:rPr lang="en-US" altLang="en-US" sz="2400"/>
              <a:t>Some domains have precise patterns. For example, SSNs and zip code.</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1CD0386-CBD0-455A-BE50-E8632D6D4A09}"/>
              </a:ext>
            </a:extLst>
          </p:cNvPr>
          <p:cNvSpPr>
            <a:spLocks noGrp="1" noChangeArrowheads="1"/>
          </p:cNvSpPr>
          <p:nvPr>
            <p:ph type="title"/>
          </p:nvPr>
        </p:nvSpPr>
        <p:spPr/>
        <p:txBody>
          <a:bodyPr/>
          <a:lstStyle/>
          <a:p>
            <a:pPr eaLnBrk="1" hangingPunct="1"/>
            <a:r>
              <a:rPr lang="en-US" altLang="en-US" sz="4000"/>
              <a:t>Discussion: More About Domains – More Validations</a:t>
            </a:r>
          </a:p>
        </p:txBody>
      </p:sp>
      <p:sp>
        <p:nvSpPr>
          <p:cNvPr id="133123" name="Rectangle 3">
            <a:extLst>
              <a:ext uri="{FF2B5EF4-FFF2-40B4-BE49-F238E27FC236}">
                <a16:creationId xmlns:a16="http://schemas.microsoft.com/office/drawing/2014/main" id="{788064C7-B0F3-45BD-A93E-ABC2D3F9DB08}"/>
              </a:ext>
            </a:extLst>
          </p:cNvPr>
          <p:cNvSpPr>
            <a:spLocks noGrp="1" noChangeArrowheads="1"/>
          </p:cNvSpPr>
          <p:nvPr>
            <p:ph type="body" idx="1"/>
          </p:nvPr>
        </p:nvSpPr>
        <p:spPr/>
        <p:txBody>
          <a:bodyPr/>
          <a:lstStyle/>
          <a:p>
            <a:pPr eaLnBrk="1" hangingPunct="1"/>
            <a:r>
              <a:rPr lang="en-US" altLang="en-US" sz="2400"/>
              <a:t>Easy domains to handle are those which can be specified by a well-defined, built-in system data type. These include integers, real numbers, and dates/times.</a:t>
            </a:r>
          </a:p>
          <a:p>
            <a:pPr eaLnBrk="1" hangingPunct="1"/>
            <a:r>
              <a:rPr lang="en-US" altLang="en-US" sz="2400"/>
              <a:t>You might need a range check. </a:t>
            </a:r>
          </a:p>
          <a:p>
            <a:pPr eaLnBrk="1" hangingPunct="1"/>
            <a:r>
              <a:rPr lang="en-US" altLang="en-US" sz="2400"/>
              <a:t>In most systems, a Boolean data type is also available although Oracle does not.</a:t>
            </a:r>
          </a:p>
          <a:p>
            <a:pPr eaLnBrk="1" hangingPunct="1"/>
            <a:r>
              <a:rPr lang="en-US" altLang="en-US" sz="2400"/>
              <a:t>Finally, there are many domains that may be specified by a well-defined, reasonably-sized set of constant values. These are enumerated domains and we’ll cover these in the next section. For example, departments in the school, states.</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53721D5-1ED7-4CCC-8339-5BE3B558BCE1}"/>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a:t>
            </a:r>
          </a:p>
        </p:txBody>
      </p:sp>
      <p:sp>
        <p:nvSpPr>
          <p:cNvPr id="134147" name="Rectangle 3">
            <a:extLst>
              <a:ext uri="{FF2B5EF4-FFF2-40B4-BE49-F238E27FC236}">
                <a16:creationId xmlns:a16="http://schemas.microsoft.com/office/drawing/2014/main" id="{C392D30E-EB39-47D1-8FBF-BE0430E79E10}"/>
              </a:ext>
            </a:extLst>
          </p:cNvPr>
          <p:cNvSpPr>
            <a:spLocks noGrp="1" noChangeArrowheads="1"/>
          </p:cNvSpPr>
          <p:nvPr>
            <p:ph type="body" idx="1"/>
          </p:nvPr>
        </p:nvSpPr>
        <p:spPr/>
        <p:txBody>
          <a:bodyPr/>
          <a:lstStyle/>
          <a:p>
            <a:pPr eaLnBrk="1" hangingPunct="1">
              <a:lnSpc>
                <a:spcPct val="90000"/>
              </a:lnSpc>
            </a:pPr>
            <a:r>
              <a:rPr lang="en-US" altLang="en-US"/>
              <a:t>Attribute domains that may be specified by a well-defined, reasonable-size set of constant values are called </a:t>
            </a:r>
            <a:r>
              <a:rPr lang="en-US" altLang="en-US" b="1" i="1"/>
              <a:t>enumerated domains</a:t>
            </a:r>
            <a:r>
              <a:rPr lang="en-US" altLang="en-US"/>
              <a:t>.  These values should be kept in a separate table.  Tables that are created for this purpose are commonly called </a:t>
            </a:r>
            <a:r>
              <a:rPr lang="en-US" altLang="en-US" b="1" i="1"/>
              <a:t>lookup tables</a:t>
            </a:r>
            <a:r>
              <a:rPr lang="en-US" altLang="en-US"/>
              <a:t>. </a:t>
            </a:r>
          </a:p>
          <a:p>
            <a:pPr eaLnBrk="1" hangingPunct="1">
              <a:lnSpc>
                <a:spcPct val="90000"/>
              </a:lnSpc>
            </a:pPr>
            <a:r>
              <a:rPr lang="en-US" altLang="en-US"/>
              <a:t>Although it might appear that this technique will create too many tables and query joins, the advantages outweigh the disadvantages. You can always break the rule if you have to for performance reasons.</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9AEFA8CC-3581-4830-92F9-4C53545634E1}"/>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 - Advantages</a:t>
            </a:r>
          </a:p>
        </p:txBody>
      </p:sp>
      <p:sp>
        <p:nvSpPr>
          <p:cNvPr id="135171" name="Rectangle 3">
            <a:extLst>
              <a:ext uri="{FF2B5EF4-FFF2-40B4-BE49-F238E27FC236}">
                <a16:creationId xmlns:a16="http://schemas.microsoft.com/office/drawing/2014/main" id="{B41AA6BB-70D4-47D0-9F50-B72DF917CF8D}"/>
              </a:ext>
            </a:extLst>
          </p:cNvPr>
          <p:cNvSpPr>
            <a:spLocks noGrp="1" noChangeArrowheads="1"/>
          </p:cNvSpPr>
          <p:nvPr>
            <p:ph type="body" idx="1"/>
          </p:nvPr>
        </p:nvSpPr>
        <p:spPr/>
        <p:txBody>
          <a:bodyPr/>
          <a:lstStyle/>
          <a:p>
            <a:pPr marL="457200" indent="-457200" eaLnBrk="1" hangingPunct="1">
              <a:buFont typeface="Wingdings" panose="05000000000000000000" pitchFamily="2" charset="2"/>
              <a:buAutoNum type="arabicPeriod"/>
            </a:pPr>
            <a:r>
              <a:rPr lang="en-US" altLang="en-US" sz="2400"/>
              <a:t>Data Integrity – changing the data in one place, avoiding deletion anomalies</a:t>
            </a:r>
          </a:p>
          <a:p>
            <a:pPr marL="457200" indent="-457200" eaLnBrk="1" hangingPunct="1">
              <a:buFont typeface="Wingdings" panose="05000000000000000000" pitchFamily="2" charset="2"/>
              <a:buAutoNum type="arabicPeriod"/>
            </a:pPr>
            <a:r>
              <a:rPr lang="en-US" altLang="en-US" sz="2400"/>
              <a:t>You can read the values form the table into a combo box, list box or similar input control on either a web page or a GUI form. This allows the user to easily select only values that are valid in this domain at this time.</a:t>
            </a:r>
          </a:p>
          <a:p>
            <a:pPr marL="457200" indent="-457200" eaLnBrk="1" hangingPunct="1">
              <a:buFont typeface="Wingdings" panose="05000000000000000000" pitchFamily="2" charset="2"/>
              <a:buAutoNum type="arabicPeriod"/>
            </a:pPr>
            <a:r>
              <a:rPr lang="en-US" altLang="en-US" sz="2400"/>
              <a:t>You can always update the table if new values are added to the domain, or if existing values are changed. This is much easier than modifying your user-interface code or your table structure.</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C16AA898-5601-4FA2-9ED1-1579521B1185}"/>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 – Class Diagram</a:t>
            </a:r>
          </a:p>
        </p:txBody>
      </p:sp>
      <p:pic>
        <p:nvPicPr>
          <p:cNvPr id="136195" name="Picture 3">
            <a:extLst>
              <a:ext uri="{FF2B5EF4-FFF2-40B4-BE49-F238E27FC236}">
                <a16:creationId xmlns:a16="http://schemas.microsoft.com/office/drawing/2014/main" id="{E4F4FBBE-0E0C-4B32-9EDC-F9D0E1AE9A0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71600" y="3048000"/>
            <a:ext cx="6172200" cy="3397250"/>
          </a:xfrm>
        </p:spPr>
      </p:pic>
      <p:sp>
        <p:nvSpPr>
          <p:cNvPr id="136196" name="Text Box 5">
            <a:extLst>
              <a:ext uri="{FF2B5EF4-FFF2-40B4-BE49-F238E27FC236}">
                <a16:creationId xmlns:a16="http://schemas.microsoft.com/office/drawing/2014/main" id="{0D070011-30FF-413C-8DDF-6C575DE33C87}"/>
              </a:ext>
            </a:extLst>
          </p:cNvPr>
          <p:cNvSpPr txBox="1">
            <a:spLocks noChangeArrowheads="1"/>
          </p:cNvSpPr>
          <p:nvPr/>
        </p:nvSpPr>
        <p:spPr bwMode="auto">
          <a:xfrm>
            <a:off x="609600" y="1600200"/>
            <a:ext cx="731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a:t>In our earlier ZipLocations example, the </a:t>
            </a:r>
            <a:r>
              <a:rPr lang="en-US" altLang="en-US" sz="2000" i="1"/>
              <a:t>state</a:t>
            </a:r>
            <a:r>
              <a:rPr lang="en-US" altLang="en-US" sz="2000"/>
              <a:t> attribute clearly fits the definition of an enumerated domain. In UML, we can simply use a data type specification to show this, without adding a new class type.</a:t>
            </a:r>
            <a:r>
              <a:rPr lang="en-US" altLang="en-US" sz="1800"/>
              <a:t> </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FBEEF2F-65FF-4C03-A7A2-6B79394D6C7F}"/>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 – Relation Scheme</a:t>
            </a:r>
          </a:p>
        </p:txBody>
      </p:sp>
      <p:sp>
        <p:nvSpPr>
          <p:cNvPr id="137219" name="Rectangle 3">
            <a:extLst>
              <a:ext uri="{FF2B5EF4-FFF2-40B4-BE49-F238E27FC236}">
                <a16:creationId xmlns:a16="http://schemas.microsoft.com/office/drawing/2014/main" id="{11EE6C17-AA0B-4AA6-A32D-FBBBF5F479C7}"/>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The relation scheme will show the table that contains the enumerated domain values. This table might have a single attribute, or it might have two attributes: one for the true values and one for a substitute key. The true values always form a candidate key of the table.</a:t>
            </a:r>
          </a:p>
        </p:txBody>
      </p:sp>
      <p:pic>
        <p:nvPicPr>
          <p:cNvPr id="137220" name="Picture 5">
            <a:extLst>
              <a:ext uri="{FF2B5EF4-FFF2-40B4-BE49-F238E27FC236}">
                <a16:creationId xmlns:a16="http://schemas.microsoft.com/office/drawing/2014/main" id="{8F4B00A9-E895-4A95-B4C8-251A1CB0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63246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6423E3C9-A21A-4E6D-A205-084CC3960FFC}"/>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 – Multi-Valued Attributes</a:t>
            </a:r>
          </a:p>
        </p:txBody>
      </p:sp>
      <p:sp>
        <p:nvSpPr>
          <p:cNvPr id="138243" name="Rectangle 3">
            <a:extLst>
              <a:ext uri="{FF2B5EF4-FFF2-40B4-BE49-F238E27FC236}">
                <a16:creationId xmlns:a16="http://schemas.microsoft.com/office/drawing/2014/main" id="{DD189295-61C2-434A-80B8-7CF56A5207D8}"/>
              </a:ext>
            </a:extLst>
          </p:cNvPr>
          <p:cNvSpPr>
            <a:spLocks noGrp="1" noChangeArrowheads="1"/>
          </p:cNvSpPr>
          <p:nvPr>
            <p:ph type="body" idx="1"/>
          </p:nvPr>
        </p:nvSpPr>
        <p:spPr>
          <a:xfrm>
            <a:off x="457200" y="1600200"/>
            <a:ext cx="8382000" cy="4530725"/>
          </a:xfrm>
        </p:spPr>
        <p:txBody>
          <a:bodyPr/>
          <a:lstStyle/>
          <a:p>
            <a:pPr eaLnBrk="1" hangingPunct="1">
              <a:buFont typeface="Wingdings" panose="05000000000000000000" pitchFamily="2" charset="2"/>
              <a:buNone/>
            </a:pPr>
            <a:r>
              <a:rPr lang="en-US" altLang="en-US"/>
              <a:t>Multi-valued attributes might also have enumerated domains.</a:t>
            </a:r>
          </a:p>
        </p:txBody>
      </p:sp>
      <p:pic>
        <p:nvPicPr>
          <p:cNvPr id="138244" name="Picture 5">
            <a:extLst>
              <a:ext uri="{FF2B5EF4-FFF2-40B4-BE49-F238E27FC236}">
                <a16:creationId xmlns:a16="http://schemas.microsoft.com/office/drawing/2014/main" id="{3099EAE3-8220-477F-8371-42D4D197B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5018088"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5E8E4D02-AD24-492F-8850-9B1DD85CAB3B}"/>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Enumerated Domains – Many-to-Many Relation Scheme</a:t>
            </a:r>
          </a:p>
        </p:txBody>
      </p:sp>
      <p:sp>
        <p:nvSpPr>
          <p:cNvPr id="139267" name="Rectangle 3">
            <a:extLst>
              <a:ext uri="{FF2B5EF4-FFF2-40B4-BE49-F238E27FC236}">
                <a16:creationId xmlns:a16="http://schemas.microsoft.com/office/drawing/2014/main" id="{E0051BC9-301F-41AD-A470-C5BBFCB8C10A}"/>
              </a:ext>
            </a:extLst>
          </p:cNvPr>
          <p:cNvSpPr>
            <a:spLocks noGrp="1" noChangeArrowheads="1"/>
          </p:cNvSpPr>
          <p:nvPr>
            <p:ph type="body" idx="1"/>
          </p:nvPr>
        </p:nvSpPr>
        <p:spPr>
          <a:xfrm>
            <a:off x="457200" y="1600200"/>
            <a:ext cx="8382000" cy="4530725"/>
          </a:xfrm>
        </p:spPr>
        <p:txBody>
          <a:bodyPr/>
          <a:lstStyle/>
          <a:p>
            <a:pPr eaLnBrk="1" hangingPunct="1">
              <a:buFont typeface="Wingdings" panose="05000000000000000000" pitchFamily="2" charset="2"/>
              <a:buNone/>
            </a:pPr>
            <a:r>
              <a:rPr lang="en-US" altLang="en-US" sz="2000"/>
              <a:t>In the scheme, the relationship between Contacts and Hobbies has become many-to-many, instead of one-to-many. This is shown in the scheme by linking an enumeration table to the previous Hobbies tables (which now functions like an association class).</a:t>
            </a:r>
          </a:p>
        </p:txBody>
      </p:sp>
      <p:pic>
        <p:nvPicPr>
          <p:cNvPr id="139268" name="Picture 5">
            <a:extLst>
              <a:ext uri="{FF2B5EF4-FFF2-40B4-BE49-F238E27FC236}">
                <a16:creationId xmlns:a16="http://schemas.microsoft.com/office/drawing/2014/main" id="{A2DAE5F4-130C-4165-A7A4-D5CB4518C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45720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4DBC445-9342-4BE5-B104-5CB3F6AD86BF}"/>
              </a:ext>
            </a:extLst>
          </p:cNvPr>
          <p:cNvSpPr>
            <a:spLocks noGrp="1" noChangeArrowheads="1"/>
          </p:cNvSpPr>
          <p:nvPr>
            <p:ph type="title"/>
          </p:nvPr>
        </p:nvSpPr>
        <p:spPr>
          <a:xfrm>
            <a:off x="457200" y="277813"/>
            <a:ext cx="8686800" cy="1139825"/>
          </a:xfrm>
        </p:spPr>
        <p:txBody>
          <a:bodyPr/>
          <a:lstStyle/>
          <a:p>
            <a:r>
              <a:rPr lang="en-US" altLang="en-US"/>
              <a:t>Unified Modeling Language (UML)</a:t>
            </a:r>
          </a:p>
        </p:txBody>
      </p:sp>
      <p:sp>
        <p:nvSpPr>
          <p:cNvPr id="18435" name="Content Placeholder 2">
            <a:extLst>
              <a:ext uri="{FF2B5EF4-FFF2-40B4-BE49-F238E27FC236}">
                <a16:creationId xmlns:a16="http://schemas.microsoft.com/office/drawing/2014/main" id="{83A257A6-39AF-417F-BF26-E573B6A219C6}"/>
              </a:ext>
            </a:extLst>
          </p:cNvPr>
          <p:cNvSpPr>
            <a:spLocks noGrp="1" noChangeArrowheads="1"/>
          </p:cNvSpPr>
          <p:nvPr>
            <p:ph idx="1"/>
          </p:nvPr>
        </p:nvSpPr>
        <p:spPr/>
        <p:txBody>
          <a:bodyPr/>
          <a:lstStyle/>
          <a:p>
            <a:r>
              <a:rPr lang="en-US" altLang="en-US" sz="2400"/>
              <a:t>The </a:t>
            </a:r>
            <a:r>
              <a:rPr lang="en-US" altLang="en-US" sz="2400" b="1"/>
              <a:t>Unified Modeling Language</a:t>
            </a:r>
            <a:r>
              <a:rPr lang="en-US" altLang="en-US" sz="2400"/>
              <a:t> (UML) was designed for software engineering of large systems using object-oriented (OO) programming languages. </a:t>
            </a:r>
          </a:p>
          <a:p>
            <a:r>
              <a:rPr lang="en-US" altLang="en-US" sz="2400"/>
              <a:t>UML is a very large language; we will use only a small portion of it here, to model those portions of an enterprise that will be represented in the database. </a:t>
            </a:r>
          </a:p>
          <a:p>
            <a:r>
              <a:rPr lang="en-US" altLang="en-US" sz="2400"/>
              <a:t>It is our tool for communicating with the client in terms that are used in the enterprise.</a:t>
            </a:r>
          </a:p>
          <a:p>
            <a:r>
              <a:rPr lang="en-US" altLang="en-US" sz="2400"/>
              <a:t>Used to describe the conceptual view of a database.</a:t>
            </a:r>
          </a:p>
          <a:p>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9DF7907-A425-4F38-BA1B-67866FF7C863}"/>
              </a:ext>
            </a:extLst>
          </p:cNvPr>
          <p:cNvSpPr>
            <a:spLocks noGrp="1" noChangeArrowheads="1"/>
          </p:cNvSpPr>
          <p:nvPr>
            <p:ph type="title"/>
          </p:nvPr>
        </p:nvSpPr>
        <p:spPr/>
        <p:txBody>
          <a:bodyPr/>
          <a:lstStyle/>
          <a:p>
            <a:pPr eaLnBrk="1" hangingPunct="1"/>
            <a:r>
              <a:rPr lang="en-US" altLang="en-US" sz="4000"/>
              <a:t>Design Pattern: Subclasses –Top Down Design</a:t>
            </a:r>
          </a:p>
        </p:txBody>
      </p:sp>
      <p:sp>
        <p:nvSpPr>
          <p:cNvPr id="143363" name="Rectangle 3">
            <a:extLst>
              <a:ext uri="{FF2B5EF4-FFF2-40B4-BE49-F238E27FC236}">
                <a16:creationId xmlns:a16="http://schemas.microsoft.com/office/drawing/2014/main" id="{5E367986-CBA3-4926-8C8E-DD7D858417C1}"/>
              </a:ext>
            </a:extLst>
          </p:cNvPr>
          <p:cNvSpPr>
            <a:spLocks noGrp="1" noChangeArrowheads="1"/>
          </p:cNvSpPr>
          <p:nvPr>
            <p:ph type="body" idx="1"/>
          </p:nvPr>
        </p:nvSpPr>
        <p:spPr/>
        <p:txBody>
          <a:bodyPr/>
          <a:lstStyle/>
          <a:p>
            <a:pPr eaLnBrk="1" hangingPunct="1">
              <a:lnSpc>
                <a:spcPct val="90000"/>
              </a:lnSpc>
            </a:pPr>
            <a:r>
              <a:rPr lang="en-US" altLang="en-US" sz="2000"/>
              <a:t>As you are developing a class diagram, you might discover that one or more attributes of a class are characteristics of only </a:t>
            </a:r>
            <a:r>
              <a:rPr lang="en-US" altLang="en-US" sz="2000" i="1"/>
              <a:t>some</a:t>
            </a:r>
            <a:r>
              <a:rPr lang="en-US" altLang="en-US" sz="2000"/>
              <a:t> individuals of that class, but not of others. This probably indicates that you need to develop a </a:t>
            </a:r>
            <a:r>
              <a:rPr lang="en-US" altLang="en-US" sz="2000" b="1" i="1"/>
              <a:t>subclass</a:t>
            </a:r>
            <a:r>
              <a:rPr lang="en-US" altLang="en-US" sz="2000"/>
              <a:t> of the basic class type. We call the process of designing subclasses from “top down” </a:t>
            </a:r>
            <a:r>
              <a:rPr lang="en-US" altLang="en-US" sz="2000" b="1" i="1"/>
              <a:t>specialization</a:t>
            </a:r>
            <a:r>
              <a:rPr lang="en-US" altLang="en-US" sz="2000"/>
              <a:t>. A class that represents a subset of another class type can also be called a specialization of its parent class. </a:t>
            </a:r>
          </a:p>
          <a:p>
            <a:pPr eaLnBrk="1" hangingPunct="1">
              <a:lnSpc>
                <a:spcPct val="90000"/>
              </a:lnSpc>
            </a:pPr>
            <a:r>
              <a:rPr lang="en-US" altLang="en-US" sz="2000"/>
              <a:t>Example</a:t>
            </a:r>
            <a:r>
              <a:rPr lang="en-US" altLang="en-US" sz="2000" i="1"/>
              <a:t>:</a:t>
            </a:r>
            <a:r>
              <a:rPr lang="en-US" altLang="en-US" sz="2000"/>
              <a:t> we will model the graduate students at a university. Some are employed by the university as teaching associates (TAs).  Some are employed as research associates (RAs).  Some are not employed by the university at all. For the TAs, we need to know which course they are assigned to teach. For the RAs, we need to know the grant number of the research project to which they are assigned.</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C510336-DEC8-421B-AE87-2FEA51A708A9}"/>
              </a:ext>
            </a:extLst>
          </p:cNvPr>
          <p:cNvSpPr>
            <a:spLocks noGrp="1" noChangeArrowheads="1"/>
          </p:cNvSpPr>
          <p:nvPr>
            <p:ph type="title"/>
          </p:nvPr>
        </p:nvSpPr>
        <p:spPr/>
        <p:txBody>
          <a:bodyPr/>
          <a:lstStyle/>
          <a:p>
            <a:pPr eaLnBrk="1" hangingPunct="1"/>
            <a:r>
              <a:rPr lang="en-US" altLang="en-US" sz="4000"/>
              <a:t>Design Pattern: Subclasses –Top Down Design – Class Diagrams</a:t>
            </a:r>
          </a:p>
        </p:txBody>
      </p:sp>
      <p:sp>
        <p:nvSpPr>
          <p:cNvPr id="144387" name="Rectangle 3">
            <a:extLst>
              <a:ext uri="{FF2B5EF4-FFF2-40B4-BE49-F238E27FC236}">
                <a16:creationId xmlns:a16="http://schemas.microsoft.com/office/drawing/2014/main" id="{07FA60E9-E191-48C9-A6B5-3CB8BADAB3C3}"/>
              </a:ext>
            </a:extLst>
          </p:cNvPr>
          <p:cNvSpPr>
            <a:spLocks noGrp="1" noChangeArrowheads="1"/>
          </p:cNvSpPr>
          <p:nvPr>
            <p:ph type="body" idx="1"/>
          </p:nvPr>
        </p:nvSpPr>
        <p:spPr>
          <a:xfrm>
            <a:off x="457200" y="1600200"/>
            <a:ext cx="8229600" cy="5029200"/>
          </a:xfrm>
        </p:spPr>
        <p:txBody>
          <a:bodyPr/>
          <a:lstStyle/>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endParaRPr lang="en-US" altLang="en-US" sz="2400"/>
          </a:p>
          <a:p>
            <a:pPr eaLnBrk="1" hangingPunct="1">
              <a:lnSpc>
                <a:spcPct val="90000"/>
              </a:lnSpc>
            </a:pPr>
            <a:r>
              <a:rPr lang="en-US" altLang="en-US" sz="2400"/>
              <a:t>Note that one of the attributes courseAssignment or researchGrant will always be null</a:t>
            </a:r>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r>
              <a:rPr lang="en-US" altLang="en-US" sz="2400"/>
              <a:t>Common attributes are in the parent class, unique attributes are in the subclass</a:t>
            </a:r>
          </a:p>
        </p:txBody>
      </p:sp>
      <p:pic>
        <p:nvPicPr>
          <p:cNvPr id="144388" name="Picture 4">
            <a:extLst>
              <a:ext uri="{FF2B5EF4-FFF2-40B4-BE49-F238E27FC236}">
                <a16:creationId xmlns:a16="http://schemas.microsoft.com/office/drawing/2014/main" id="{EE6F1408-2C68-4D2B-B4C3-8EE605184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323056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9" name="Picture 5">
            <a:extLst>
              <a:ext uri="{FF2B5EF4-FFF2-40B4-BE49-F238E27FC236}">
                <a16:creationId xmlns:a16="http://schemas.microsoft.com/office/drawing/2014/main" id="{A96088E4-2632-4EE8-BF4A-86B717FB3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42672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24D0A40-F4B1-4135-89B9-D96819607AAB}"/>
              </a:ext>
            </a:extLst>
          </p:cNvPr>
          <p:cNvSpPr>
            <a:spLocks noGrp="1" noChangeArrowheads="1"/>
          </p:cNvSpPr>
          <p:nvPr>
            <p:ph type="title"/>
          </p:nvPr>
        </p:nvSpPr>
        <p:spPr>
          <a:xfrm>
            <a:off x="228600" y="277813"/>
            <a:ext cx="9144000" cy="1139825"/>
          </a:xfrm>
        </p:spPr>
        <p:txBody>
          <a:bodyPr/>
          <a:lstStyle/>
          <a:p>
            <a:pPr eaLnBrk="1" hangingPunct="1"/>
            <a:r>
              <a:rPr lang="en-US" altLang="en-US" sz="4000"/>
              <a:t>Design Pattern: Subclasses –Top Down Design–Specialization Constraints</a:t>
            </a:r>
          </a:p>
        </p:txBody>
      </p:sp>
      <p:sp>
        <p:nvSpPr>
          <p:cNvPr id="145411" name="Rectangle 3">
            <a:extLst>
              <a:ext uri="{FF2B5EF4-FFF2-40B4-BE49-F238E27FC236}">
                <a16:creationId xmlns:a16="http://schemas.microsoft.com/office/drawing/2014/main" id="{CD7FAD57-7005-4492-90B7-DAA6C3A676B2}"/>
              </a:ext>
            </a:extLst>
          </p:cNvPr>
          <p:cNvSpPr>
            <a:spLocks noGrp="1" noChangeArrowheads="1"/>
          </p:cNvSpPr>
          <p:nvPr>
            <p:ph type="body" idx="1"/>
          </p:nvPr>
        </p:nvSpPr>
        <p:spPr>
          <a:xfrm>
            <a:off x="457200" y="1600200"/>
            <a:ext cx="8229600" cy="5257800"/>
          </a:xfrm>
        </p:spPr>
        <p:txBody>
          <a:bodyPr/>
          <a:lstStyle/>
          <a:p>
            <a:pPr eaLnBrk="1" hangingPunct="1"/>
            <a:r>
              <a:rPr lang="en-US" altLang="en-US" sz="2400"/>
              <a:t>Rather than with the usual cardinality symbols, the subclass association line is label with </a:t>
            </a:r>
            <a:r>
              <a:rPr lang="en-US" altLang="en-US" sz="2400" b="1" i="1"/>
              <a:t>specialization constraints</a:t>
            </a:r>
            <a:r>
              <a:rPr lang="en-US" altLang="en-US" sz="2400"/>
              <a:t>. Constraints are described along two dimensions: </a:t>
            </a:r>
            <a:r>
              <a:rPr lang="en-US" altLang="en-US" sz="2400" b="1" i="1"/>
              <a:t>incomplete</a:t>
            </a:r>
            <a:r>
              <a:rPr lang="en-US" altLang="en-US" sz="2400"/>
              <a:t> vs. </a:t>
            </a:r>
            <a:r>
              <a:rPr lang="en-US" altLang="en-US" sz="2400" b="1" i="1"/>
              <a:t>complete</a:t>
            </a:r>
            <a:r>
              <a:rPr lang="en-US" altLang="en-US" sz="2400"/>
              <a:t>, and </a:t>
            </a:r>
            <a:r>
              <a:rPr lang="en-US" altLang="en-US" sz="2400" b="1" i="1"/>
              <a:t>disjoint</a:t>
            </a:r>
            <a:r>
              <a:rPr lang="en-US" altLang="en-US" sz="2400"/>
              <a:t> vs. </a:t>
            </a:r>
            <a:r>
              <a:rPr lang="en-US" altLang="en-US" sz="2400" b="1" i="1"/>
              <a:t>overlapping</a:t>
            </a:r>
            <a:r>
              <a:rPr lang="en-US" altLang="en-US" sz="2400"/>
              <a:t>. </a:t>
            </a:r>
          </a:p>
          <a:p>
            <a:pPr lvl="1" eaLnBrk="1" hangingPunct="1"/>
            <a:r>
              <a:rPr lang="en-US" altLang="en-US" sz="2000" b="1" i="1"/>
              <a:t>incomplete </a:t>
            </a:r>
            <a:r>
              <a:rPr lang="en-US" altLang="en-US" sz="2000"/>
              <a:t>or</a:t>
            </a:r>
            <a:r>
              <a:rPr lang="en-US" altLang="en-US" sz="2000" b="1" i="1"/>
              <a:t> partial specialization</a:t>
            </a:r>
            <a:r>
              <a:rPr lang="en-US" altLang="en-US" sz="2000"/>
              <a:t>, only some individuals of the parent class are specialized. </a:t>
            </a:r>
          </a:p>
          <a:p>
            <a:pPr lvl="1" eaLnBrk="1" hangingPunct="1"/>
            <a:r>
              <a:rPr lang="en-US" altLang="en-US" sz="2000" b="1" i="1"/>
              <a:t>complete specialization</a:t>
            </a:r>
            <a:r>
              <a:rPr lang="en-US" altLang="en-US" sz="2000"/>
              <a:t>, all individuals of the parent class have one or more unique attributes that are not common to the generalized (parent) class.  </a:t>
            </a:r>
          </a:p>
          <a:p>
            <a:pPr lvl="1" eaLnBrk="1" hangingPunct="1"/>
            <a:r>
              <a:rPr lang="en-US" altLang="en-US" sz="2000" b="1" i="1"/>
              <a:t>disjoint </a:t>
            </a:r>
            <a:r>
              <a:rPr lang="en-US" altLang="en-US" sz="2000"/>
              <a:t>or</a:t>
            </a:r>
            <a:r>
              <a:rPr lang="en-US" altLang="en-US" sz="2000" b="1" i="1"/>
              <a:t> exclusive</a:t>
            </a:r>
            <a:r>
              <a:rPr lang="en-US" altLang="en-US" sz="2000"/>
              <a:t> specialization, an individual of the parent class may be a member of only one specialized subclass.  </a:t>
            </a:r>
          </a:p>
          <a:p>
            <a:pPr lvl="1" eaLnBrk="1" hangingPunct="1"/>
            <a:r>
              <a:rPr lang="en-US" altLang="en-US" sz="2000" b="1" i="1"/>
              <a:t>overlapping</a:t>
            </a:r>
            <a:r>
              <a:rPr lang="en-US" altLang="en-US" sz="2000"/>
              <a:t> specialization, an individual of the parent class may be a member of more than one specialized subclass.</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A1A08A75-965F-4A7B-A6A1-07D7C99FEE32}"/>
              </a:ext>
            </a:extLst>
          </p:cNvPr>
          <p:cNvSpPr>
            <a:spLocks noGrp="1" noChangeArrowheads="1"/>
          </p:cNvSpPr>
          <p:nvPr>
            <p:ph type="title"/>
          </p:nvPr>
        </p:nvSpPr>
        <p:spPr>
          <a:xfrm>
            <a:off x="228600" y="277813"/>
            <a:ext cx="8915400" cy="1139825"/>
          </a:xfrm>
        </p:spPr>
        <p:txBody>
          <a:bodyPr/>
          <a:lstStyle/>
          <a:p>
            <a:pPr eaLnBrk="1" hangingPunct="1"/>
            <a:r>
              <a:rPr lang="en-US" altLang="en-US" sz="4000"/>
              <a:t>Design Pattern: Subclasses –Top Down Design – Relation Scheme</a:t>
            </a:r>
          </a:p>
        </p:txBody>
      </p:sp>
      <p:sp>
        <p:nvSpPr>
          <p:cNvPr id="146435" name="Rectangle 3">
            <a:extLst>
              <a:ext uri="{FF2B5EF4-FFF2-40B4-BE49-F238E27FC236}">
                <a16:creationId xmlns:a16="http://schemas.microsoft.com/office/drawing/2014/main" id="{1280CC81-0BD2-4FA5-8831-21519352810D}"/>
              </a:ext>
            </a:extLst>
          </p:cNvPr>
          <p:cNvSpPr>
            <a:spLocks noGrp="1" noChangeArrowheads="1"/>
          </p:cNvSpPr>
          <p:nvPr>
            <p:ph type="body" idx="1"/>
          </p:nvPr>
        </p:nvSpPr>
        <p:spPr>
          <a:xfrm>
            <a:off x="457200" y="1600200"/>
            <a:ext cx="8229600" cy="5257800"/>
          </a:xfrm>
        </p:spPr>
        <p:txBody>
          <a:bodyPr/>
          <a:lstStyle/>
          <a:p>
            <a:pPr eaLnBrk="1" hangingPunct="1">
              <a:buFont typeface="Wingdings" panose="05000000000000000000" pitchFamily="2" charset="2"/>
              <a:buNone/>
            </a:pPr>
            <a:r>
              <a:rPr lang="en-US" altLang="en-US"/>
              <a:t>Note that the PK of the parent is the PK/FK of the child as this is a one-to-one relationship. </a:t>
            </a:r>
          </a:p>
        </p:txBody>
      </p:sp>
      <p:pic>
        <p:nvPicPr>
          <p:cNvPr id="146436" name="Picture 4">
            <a:extLst>
              <a:ext uri="{FF2B5EF4-FFF2-40B4-BE49-F238E27FC236}">
                <a16:creationId xmlns:a16="http://schemas.microsoft.com/office/drawing/2014/main" id="{0C7841E5-185B-4003-B96C-23D670AF1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0"/>
            <a:ext cx="4572000"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22773FC-A6E0-47F0-99D0-0EA1B4400690}"/>
              </a:ext>
            </a:extLst>
          </p:cNvPr>
          <p:cNvSpPr>
            <a:spLocks noGrp="1" noChangeArrowheads="1"/>
          </p:cNvSpPr>
          <p:nvPr>
            <p:ph type="title"/>
          </p:nvPr>
        </p:nvSpPr>
        <p:spPr>
          <a:xfrm>
            <a:off x="228600" y="277813"/>
            <a:ext cx="8915400" cy="1139825"/>
          </a:xfrm>
        </p:spPr>
        <p:txBody>
          <a:bodyPr/>
          <a:lstStyle/>
          <a:p>
            <a:pPr eaLnBrk="1" hangingPunct="1"/>
            <a:r>
              <a:rPr lang="en-US" altLang="en-US" sz="4000"/>
              <a:t>Design Pattern: Subclasses - Bottom Up Design</a:t>
            </a:r>
          </a:p>
        </p:txBody>
      </p:sp>
      <p:sp>
        <p:nvSpPr>
          <p:cNvPr id="147459" name="Rectangle 3">
            <a:extLst>
              <a:ext uri="{FF2B5EF4-FFF2-40B4-BE49-F238E27FC236}">
                <a16:creationId xmlns:a16="http://schemas.microsoft.com/office/drawing/2014/main" id="{6A609E11-8C1B-4178-A8A8-14FDB571F052}"/>
              </a:ext>
            </a:extLst>
          </p:cNvPr>
          <p:cNvSpPr>
            <a:spLocks noGrp="1" noChangeArrowheads="1"/>
          </p:cNvSpPr>
          <p:nvPr>
            <p:ph type="body" idx="1"/>
          </p:nvPr>
        </p:nvSpPr>
        <p:spPr>
          <a:xfrm>
            <a:off x="457200" y="1600200"/>
            <a:ext cx="8229600" cy="5257800"/>
          </a:xfrm>
        </p:spPr>
        <p:txBody>
          <a:bodyPr/>
          <a:lstStyle/>
          <a:p>
            <a:pPr eaLnBrk="1" hangingPunct="1"/>
            <a:r>
              <a:rPr lang="en-US" altLang="en-US" sz="2400"/>
              <a:t>Sometimes, instead of finding unique attributes in a single class type, you might find two or more classes that have many of the </a:t>
            </a:r>
            <a:r>
              <a:rPr lang="en-US" altLang="en-US" sz="2400" i="1"/>
              <a:t>same</a:t>
            </a:r>
            <a:r>
              <a:rPr lang="en-US" altLang="en-US" sz="2400"/>
              <a:t> attributes. This probably indicates that you need to develop a </a:t>
            </a:r>
            <a:r>
              <a:rPr lang="en-US" altLang="en-US" sz="2400" b="1" i="1"/>
              <a:t>superclass</a:t>
            </a:r>
            <a:r>
              <a:rPr lang="en-US" altLang="en-US" sz="2400"/>
              <a:t> of the classes with common attributes. </a:t>
            </a:r>
          </a:p>
          <a:p>
            <a:pPr eaLnBrk="1" hangingPunct="1"/>
            <a:r>
              <a:rPr lang="en-US" altLang="en-US" sz="2400"/>
              <a:t>We call the process of designing subclasses from “bottom up” </a:t>
            </a:r>
            <a:r>
              <a:rPr lang="en-US" altLang="en-US" sz="2400" b="1" i="1"/>
              <a:t>generalization.</a:t>
            </a:r>
            <a:r>
              <a:rPr lang="en-US" altLang="en-US" sz="2400"/>
              <a:t> A class or entity that represents a superset of other class types can also be called a </a:t>
            </a:r>
            <a:r>
              <a:rPr lang="en-US" altLang="en-US" sz="2400" b="1" i="1"/>
              <a:t>generalization</a:t>
            </a:r>
            <a:r>
              <a:rPr lang="en-US" altLang="en-US" sz="2400"/>
              <a:t> of the child types. </a:t>
            </a:r>
          </a:p>
          <a:p>
            <a:pPr eaLnBrk="1" hangingPunct="1"/>
            <a:r>
              <a:rPr lang="en-US" altLang="en-US" sz="2400"/>
              <a:t>Example</a:t>
            </a:r>
            <a:r>
              <a:rPr lang="en-US" altLang="en-US" sz="2400" i="1"/>
              <a:t>:</a:t>
            </a:r>
            <a:r>
              <a:rPr lang="en-US" altLang="en-US" sz="2400"/>
              <a:t> Consider a brush-clearing service. This is a fairly specialized business, where dried plant growth (brush) can present a severe fire hazard if it is not cleared from around houses and other structures. </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FB25188-BF1A-4084-A611-473325DC9FEF}"/>
              </a:ext>
            </a:extLst>
          </p:cNvPr>
          <p:cNvSpPr>
            <a:spLocks noGrp="1" noChangeArrowheads="1"/>
          </p:cNvSpPr>
          <p:nvPr>
            <p:ph type="title"/>
          </p:nvPr>
        </p:nvSpPr>
        <p:spPr>
          <a:xfrm>
            <a:off x="228600" y="277813"/>
            <a:ext cx="8915400" cy="1139825"/>
          </a:xfrm>
        </p:spPr>
        <p:txBody>
          <a:bodyPr/>
          <a:lstStyle/>
          <a:p>
            <a:pPr eaLnBrk="1" hangingPunct="1"/>
            <a:r>
              <a:rPr lang="en-US" altLang="en-US" sz="4000"/>
              <a:t>Design Pattern: Subclasses – Bottom Up Design – Class Diagram</a:t>
            </a:r>
          </a:p>
        </p:txBody>
      </p:sp>
      <p:sp>
        <p:nvSpPr>
          <p:cNvPr id="148483" name="Rectangle 3">
            <a:extLst>
              <a:ext uri="{FF2B5EF4-FFF2-40B4-BE49-F238E27FC236}">
                <a16:creationId xmlns:a16="http://schemas.microsoft.com/office/drawing/2014/main" id="{988660F2-49C7-4A5F-9E41-E5F6FC32CD34}"/>
              </a:ext>
            </a:extLst>
          </p:cNvPr>
          <p:cNvSpPr>
            <a:spLocks noGrp="1" noChangeArrowheads="1"/>
          </p:cNvSpPr>
          <p:nvPr>
            <p:ph type="body" idx="1"/>
          </p:nvPr>
        </p:nvSpPr>
        <p:spPr>
          <a:xfrm>
            <a:off x="457200" y="1600200"/>
            <a:ext cx="8229600" cy="5257800"/>
          </a:xfrm>
        </p:spPr>
        <p:txBody>
          <a:bodyPr/>
          <a:lstStyle/>
          <a:p>
            <a:pPr eaLnBrk="1" hangingPunct="1"/>
            <a:r>
              <a:rPr lang="en-US" altLang="en-US"/>
              <a:t>One important class type was the lot (or property) to be cleared. Some lots were in the city, with a standard street-and-number address.</a:t>
            </a:r>
          </a:p>
          <a:p>
            <a:pPr eaLnBrk="1" hangingPunct="1"/>
            <a:r>
              <a:rPr lang="en-US" altLang="en-US"/>
              <a:t>Other lots were not on a city street, but were described by the county surveyor's section and tract number. </a:t>
            </a:r>
          </a:p>
          <a:p>
            <a:pPr eaLnBrk="1" hangingPunct="1"/>
            <a:r>
              <a:rPr lang="en-US" altLang="en-US"/>
              <a:t>It seemed as if there were two class types:</a:t>
            </a:r>
          </a:p>
          <a:p>
            <a:pPr eaLnBrk="1" hangingPunct="1">
              <a:buFont typeface="Wingdings" panose="05000000000000000000" pitchFamily="2" charset="2"/>
              <a:buNone/>
            </a:pPr>
            <a:endParaRPr lang="en-US" altLang="en-US"/>
          </a:p>
        </p:txBody>
      </p:sp>
      <p:pic>
        <p:nvPicPr>
          <p:cNvPr id="148484" name="Picture 4">
            <a:extLst>
              <a:ext uri="{FF2B5EF4-FFF2-40B4-BE49-F238E27FC236}">
                <a16:creationId xmlns:a16="http://schemas.microsoft.com/office/drawing/2014/main" id="{F094F65B-980D-408C-91ED-A982C7FA1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00600"/>
            <a:ext cx="42672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544BD837-A2D1-402F-8006-BF8EE836AB4E}"/>
              </a:ext>
            </a:extLst>
          </p:cNvPr>
          <p:cNvSpPr>
            <a:spLocks noGrp="1" noChangeArrowheads="1"/>
          </p:cNvSpPr>
          <p:nvPr>
            <p:ph type="title"/>
          </p:nvPr>
        </p:nvSpPr>
        <p:spPr>
          <a:xfrm>
            <a:off x="228600" y="277813"/>
            <a:ext cx="8915400" cy="1139825"/>
          </a:xfrm>
        </p:spPr>
        <p:txBody>
          <a:bodyPr/>
          <a:lstStyle/>
          <a:p>
            <a:pPr eaLnBrk="1" hangingPunct="1"/>
            <a:r>
              <a:rPr lang="en-US" altLang="en-US" sz="4000"/>
              <a:t>Design Pattern: Subclasses – Bottom Up Design – Relation Scheme</a:t>
            </a:r>
          </a:p>
        </p:txBody>
      </p:sp>
      <p:sp>
        <p:nvSpPr>
          <p:cNvPr id="149507" name="Rectangle 3">
            <a:extLst>
              <a:ext uri="{FF2B5EF4-FFF2-40B4-BE49-F238E27FC236}">
                <a16:creationId xmlns:a16="http://schemas.microsoft.com/office/drawing/2014/main" id="{434FE272-3915-4CDD-984D-F7133190B4EF}"/>
              </a:ext>
            </a:extLst>
          </p:cNvPr>
          <p:cNvSpPr>
            <a:spLocks noGrp="1" noChangeArrowheads="1"/>
          </p:cNvSpPr>
          <p:nvPr>
            <p:ph type="body" idx="1"/>
          </p:nvPr>
        </p:nvSpPr>
        <p:spPr>
          <a:xfrm>
            <a:off x="457200" y="1600200"/>
            <a:ext cx="8229600" cy="5257800"/>
          </a:xfrm>
        </p:spPr>
        <p:txBody>
          <a:bodyPr/>
          <a:lstStyle/>
          <a:p>
            <a:pPr eaLnBrk="1" hangingPunct="1">
              <a:buFont typeface="Wingdings" panose="05000000000000000000" pitchFamily="2" charset="2"/>
              <a:buNone/>
            </a:pPr>
            <a:r>
              <a:rPr lang="en-US" altLang="en-US"/>
              <a:t>Actually, a few of the lots were identified by both address schemes. A closer look at the city and county lot classes also shows two common descriptive attributes (the owner and the lot size). The common attributes should go in a </a:t>
            </a:r>
            <a:r>
              <a:rPr lang="en-US" altLang="en-US" b="1" i="1"/>
              <a:t>generalization </a:t>
            </a:r>
            <a:r>
              <a:rPr lang="en-US" altLang="en-US"/>
              <a:t>or</a:t>
            </a:r>
            <a:r>
              <a:rPr lang="en-US" altLang="en-US" b="1" i="1"/>
              <a:t> superclass</a:t>
            </a:r>
            <a:r>
              <a:rPr lang="en-US" altLang="en-US"/>
              <a:t> that is simply called a “lot.” </a:t>
            </a:r>
          </a:p>
        </p:txBody>
      </p:sp>
      <p:pic>
        <p:nvPicPr>
          <p:cNvPr id="149508" name="Picture 5">
            <a:extLst>
              <a:ext uri="{FF2B5EF4-FFF2-40B4-BE49-F238E27FC236}">
                <a16:creationId xmlns:a16="http://schemas.microsoft.com/office/drawing/2014/main" id="{6FFAF7B6-1A36-4FB0-A4D3-F40E5A8B7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00600"/>
            <a:ext cx="38100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Picture 6">
            <a:extLst>
              <a:ext uri="{FF2B5EF4-FFF2-40B4-BE49-F238E27FC236}">
                <a16:creationId xmlns:a16="http://schemas.microsoft.com/office/drawing/2014/main" id="{7404E0CB-324D-41C4-8597-0611D5F24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267200"/>
            <a:ext cx="31242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 categorization with only one category?</a:t>
            </a: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Occasionally it becomes necessary to model a categorization in which only one category is at all significant.</a:t>
            </a:r>
          </a:p>
          <a:p>
            <a:r>
              <a:rPr lang="en-US" dirty="0"/>
              <a:t>An example would be employees in a firm in which the executives receive incentive compensation in the form of a % of the overall profits.</a:t>
            </a:r>
          </a:p>
          <a:p>
            <a:r>
              <a:rPr lang="en-US" dirty="0"/>
              <a:t>The rest of the employees don’t have that attribute, so you can argue that the executives form a specialization of employees.</a:t>
            </a:r>
          </a:p>
          <a:p>
            <a:r>
              <a:rPr lang="en-US" dirty="0"/>
              <a:t>In such a case, the categorization constraints should always be {incomplete, disjoint}</a:t>
            </a:r>
          </a:p>
          <a:p>
            <a:pPr lvl="1"/>
            <a:r>
              <a:rPr lang="en-US" dirty="0"/>
              <a:t>If it </a:t>
            </a:r>
            <a:r>
              <a:rPr lang="en-US" b="1" dirty="0"/>
              <a:t>were</a:t>
            </a:r>
            <a:r>
              <a:rPr lang="en-US" dirty="0"/>
              <a:t> complete, there would be no need to separate the category out from the generic parent.</a:t>
            </a:r>
          </a:p>
          <a:p>
            <a:pPr lvl="1"/>
            <a:r>
              <a:rPr lang="en-US" dirty="0"/>
              <a:t>If there were other categories, it would be possible for the categorization to be overlapping.  But since there are not, we’ll call it disjoint.</a:t>
            </a:r>
          </a:p>
        </p:txBody>
      </p:sp>
    </p:spTree>
    <p:extLst>
      <p:ext uri="{BB962C8B-B14F-4D97-AF65-F5344CB8AC3E}">
        <p14:creationId xmlns:p14="http://schemas.microsoft.com/office/powerpoint/2010/main" val="20968917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each category </a:t>
            </a:r>
            <a:r>
              <a:rPr lang="en-US" b="1" dirty="0"/>
              <a:t>have</a:t>
            </a:r>
            <a:r>
              <a:rPr lang="en-US" dirty="0"/>
              <a:t> to have distinct attributes?</a:t>
            </a:r>
          </a:p>
        </p:txBody>
      </p:sp>
      <p:sp>
        <p:nvSpPr>
          <p:cNvPr id="3" name="Content Placeholder 2"/>
          <p:cNvSpPr>
            <a:spLocks noGrp="1"/>
          </p:cNvSpPr>
          <p:nvPr>
            <p:ph idx="1"/>
          </p:nvPr>
        </p:nvSpPr>
        <p:spPr/>
        <p:txBody>
          <a:bodyPr/>
          <a:lstStyle/>
          <a:p>
            <a:r>
              <a:rPr lang="en-US" dirty="0"/>
              <a:t>In a word, “no”.</a:t>
            </a:r>
          </a:p>
          <a:p>
            <a:r>
              <a:rPr lang="en-US" dirty="0"/>
              <a:t>It’s common to feel uncomfortable with categorizations that have one or more categories with no peculiar attributes.</a:t>
            </a:r>
          </a:p>
          <a:p>
            <a:r>
              <a:rPr lang="en-US" dirty="0"/>
              <a:t>The mere existence of the category is significant.</a:t>
            </a:r>
          </a:p>
          <a:p>
            <a:r>
              <a:rPr lang="en-US" dirty="0"/>
              <a:t>Also, any </a:t>
            </a:r>
            <a:r>
              <a:rPr lang="en-US" b="1" dirty="0"/>
              <a:t>associations</a:t>
            </a:r>
            <a:r>
              <a:rPr lang="en-US" dirty="0"/>
              <a:t> that are only proper to that category are significant.</a:t>
            </a:r>
          </a:p>
        </p:txBody>
      </p:sp>
    </p:spTree>
    <p:extLst>
      <p:ext uri="{BB962C8B-B14F-4D97-AF65-F5344CB8AC3E}">
        <p14:creationId xmlns:p14="http://schemas.microsoft.com/office/powerpoint/2010/main" val="27078234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DC5F-EE6D-473B-9595-184417B25F3E}"/>
              </a:ext>
            </a:extLst>
          </p:cNvPr>
          <p:cNvSpPr>
            <a:spLocks noGrp="1"/>
          </p:cNvSpPr>
          <p:nvPr>
            <p:ph type="title"/>
          </p:nvPr>
        </p:nvSpPr>
        <p:spPr/>
        <p:txBody>
          <a:bodyPr/>
          <a:lstStyle/>
          <a:p>
            <a:r>
              <a:rPr lang="en-US" dirty="0"/>
              <a:t>A More Complex Example</a:t>
            </a:r>
          </a:p>
        </p:txBody>
      </p:sp>
      <p:pic>
        <p:nvPicPr>
          <p:cNvPr id="11" name="Picture 10">
            <a:extLst>
              <a:ext uri="{FF2B5EF4-FFF2-40B4-BE49-F238E27FC236}">
                <a16:creationId xmlns:a16="http://schemas.microsoft.com/office/drawing/2014/main" id="{4F7B8533-13C6-4749-9E41-55442E325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81149"/>
            <a:ext cx="6233239" cy="4999037"/>
          </a:xfrm>
          <a:prstGeom prst="rect">
            <a:avLst/>
          </a:prstGeom>
        </p:spPr>
      </p:pic>
    </p:spTree>
    <p:extLst>
      <p:ext uri="{BB962C8B-B14F-4D97-AF65-F5344CB8AC3E}">
        <p14:creationId xmlns:p14="http://schemas.microsoft.com/office/powerpoint/2010/main" val="259864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EFB4BD3-668D-4A08-ADD6-5F8F327CA61A}"/>
              </a:ext>
            </a:extLst>
          </p:cNvPr>
          <p:cNvSpPr>
            <a:spLocks noGrp="1" noChangeArrowheads="1"/>
          </p:cNvSpPr>
          <p:nvPr>
            <p:ph type="title"/>
          </p:nvPr>
        </p:nvSpPr>
        <p:spPr/>
        <p:txBody>
          <a:bodyPr/>
          <a:lstStyle/>
          <a:p>
            <a:r>
              <a:rPr lang="en-US" altLang="en-US"/>
              <a:t>Entity-Relationship (ER)</a:t>
            </a:r>
          </a:p>
        </p:txBody>
      </p:sp>
      <p:sp>
        <p:nvSpPr>
          <p:cNvPr id="19459" name="Content Placeholder 2">
            <a:extLst>
              <a:ext uri="{FF2B5EF4-FFF2-40B4-BE49-F238E27FC236}">
                <a16:creationId xmlns:a16="http://schemas.microsoft.com/office/drawing/2014/main" id="{D3B75CD1-BD43-4C8C-AF3C-23EC99030783}"/>
              </a:ext>
            </a:extLst>
          </p:cNvPr>
          <p:cNvSpPr>
            <a:spLocks noGrp="1" noChangeArrowheads="1"/>
          </p:cNvSpPr>
          <p:nvPr>
            <p:ph idx="1"/>
          </p:nvPr>
        </p:nvSpPr>
        <p:spPr/>
        <p:txBody>
          <a:bodyPr/>
          <a:lstStyle/>
          <a:p>
            <a:r>
              <a:rPr lang="en-US" altLang="en-US"/>
              <a:t>The </a:t>
            </a:r>
            <a:r>
              <a:rPr lang="en-US" altLang="en-US" b="1"/>
              <a:t>Entity-Relationship</a:t>
            </a:r>
            <a:r>
              <a:rPr lang="en-US" altLang="en-US"/>
              <a:t> (ER) model is used in many database development systems. </a:t>
            </a:r>
          </a:p>
          <a:p>
            <a:r>
              <a:rPr lang="en-US" altLang="en-US"/>
              <a:t>There are many different graphic standards that can represent the ER model. Some of the most modern of these look very similar to the UML class diagram, but may also include elements of the relational model.</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9616-F08D-4215-8EA2-06D2A632090B}"/>
              </a:ext>
            </a:extLst>
          </p:cNvPr>
          <p:cNvSpPr>
            <a:spLocks noGrp="1"/>
          </p:cNvSpPr>
          <p:nvPr>
            <p:ph type="title"/>
          </p:nvPr>
        </p:nvSpPr>
        <p:spPr/>
        <p:txBody>
          <a:bodyPr/>
          <a:lstStyle/>
          <a:p>
            <a:r>
              <a:rPr lang="en-US" dirty="0"/>
              <a:t>Comments on the Above</a:t>
            </a:r>
          </a:p>
        </p:txBody>
      </p:sp>
      <p:sp>
        <p:nvSpPr>
          <p:cNvPr id="3" name="Content Placeholder 2">
            <a:extLst>
              <a:ext uri="{FF2B5EF4-FFF2-40B4-BE49-F238E27FC236}">
                <a16:creationId xmlns:a16="http://schemas.microsoft.com/office/drawing/2014/main" id="{14C44F8C-BC22-46BD-B95D-DCF878B6DA52}"/>
              </a:ext>
            </a:extLst>
          </p:cNvPr>
          <p:cNvSpPr>
            <a:spLocks noGrp="1"/>
          </p:cNvSpPr>
          <p:nvPr>
            <p:ph idx="1"/>
          </p:nvPr>
        </p:nvSpPr>
        <p:spPr>
          <a:xfrm>
            <a:off x="457200" y="1600200"/>
            <a:ext cx="8229600" cy="4979987"/>
          </a:xfrm>
        </p:spPr>
        <p:txBody>
          <a:bodyPr>
            <a:normAutofit fontScale="77500" lnSpcReduction="20000"/>
          </a:bodyPr>
          <a:lstStyle/>
          <a:p>
            <a:r>
              <a:rPr lang="en-US" dirty="0"/>
              <a:t>Note that </a:t>
            </a:r>
            <a:r>
              <a:rPr lang="en-US" i="1" dirty="0"/>
              <a:t>Guest</a:t>
            </a:r>
            <a:r>
              <a:rPr lang="en-US" dirty="0"/>
              <a:t> and </a:t>
            </a:r>
            <a:r>
              <a:rPr lang="en-US" i="1" dirty="0"/>
              <a:t>Citizen </a:t>
            </a:r>
            <a:r>
              <a:rPr lang="en-US" dirty="0"/>
              <a:t>do not have any attributes that are peculiar to them, but Guest has a unique association: sponsors.</a:t>
            </a:r>
          </a:p>
          <a:p>
            <a:r>
              <a:rPr lang="en-US" dirty="0"/>
              <a:t>An employee could also be a student at some time.</a:t>
            </a:r>
          </a:p>
          <a:p>
            <a:r>
              <a:rPr lang="en-US" dirty="0"/>
              <a:t>A member of administration (I know one of these) can also teach here.</a:t>
            </a:r>
          </a:p>
          <a:p>
            <a:r>
              <a:rPr lang="en-US" dirty="0"/>
              <a:t>On the other hand, you are either a Professor or an Instructor, you cannot be both.  Which is </a:t>
            </a:r>
            <a:r>
              <a:rPr lang="en-US" b="1" dirty="0"/>
              <a:t>not</a:t>
            </a:r>
            <a:r>
              <a:rPr lang="en-US" dirty="0"/>
              <a:t> to say that an instructor could not have a PhD.</a:t>
            </a:r>
          </a:p>
          <a:p>
            <a:r>
              <a:rPr lang="en-US" dirty="0"/>
              <a:t>From a layout perspective, please try to have your categorizations point upward if possible.</a:t>
            </a:r>
          </a:p>
          <a:p>
            <a:r>
              <a:rPr lang="en-US" dirty="0"/>
              <a:t>Person participates in two </a:t>
            </a:r>
            <a:r>
              <a:rPr lang="en-US" b="1" dirty="0"/>
              <a:t>independent</a:t>
            </a:r>
            <a:r>
              <a:rPr lang="en-US" dirty="0"/>
              <a:t> categorizations: </a:t>
            </a:r>
            <a:r>
              <a:rPr lang="en-US" i="1" dirty="0"/>
              <a:t>Guest/Citizen</a:t>
            </a:r>
            <a:r>
              <a:rPr lang="en-US" dirty="0"/>
              <a:t> and </a:t>
            </a:r>
            <a:r>
              <a:rPr lang="en-US" i="1" dirty="0"/>
              <a:t>Student/Employee</a:t>
            </a:r>
            <a:r>
              <a:rPr lang="en-US" dirty="0"/>
              <a:t> at the same time.  Those two categorizations are independent of each other.  Which category the Person falls into in one categorization says nothing about which category the fall into in the other.</a:t>
            </a:r>
          </a:p>
        </p:txBody>
      </p:sp>
    </p:spTree>
    <p:extLst>
      <p:ext uri="{BB962C8B-B14F-4D97-AF65-F5344CB8AC3E}">
        <p14:creationId xmlns:p14="http://schemas.microsoft.com/office/powerpoint/2010/main" val="1933024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DF02D36-8424-43F8-9E07-76EB63D4895F}"/>
              </a:ext>
            </a:extLst>
          </p:cNvPr>
          <p:cNvSpPr>
            <a:spLocks noGrp="1" noChangeArrowheads="1"/>
          </p:cNvSpPr>
          <p:nvPr>
            <p:ph type="title"/>
          </p:nvPr>
        </p:nvSpPr>
        <p:spPr/>
        <p:txBody>
          <a:bodyPr/>
          <a:lstStyle/>
          <a:p>
            <a:pPr eaLnBrk="1" hangingPunct="1"/>
            <a:r>
              <a:rPr lang="en-US" altLang="en-US"/>
              <a:t>Design Pattern: Aggregation</a:t>
            </a:r>
          </a:p>
        </p:txBody>
      </p:sp>
      <p:sp>
        <p:nvSpPr>
          <p:cNvPr id="152579" name="Rectangle 3">
            <a:extLst>
              <a:ext uri="{FF2B5EF4-FFF2-40B4-BE49-F238E27FC236}">
                <a16:creationId xmlns:a16="http://schemas.microsoft.com/office/drawing/2014/main" id="{3AFE8B9F-1616-4DF0-B92E-7EAD0A19F97E}"/>
              </a:ext>
            </a:extLst>
          </p:cNvPr>
          <p:cNvSpPr>
            <a:spLocks noGrp="1" noChangeArrowheads="1"/>
          </p:cNvSpPr>
          <p:nvPr>
            <p:ph type="body" idx="1"/>
          </p:nvPr>
        </p:nvSpPr>
        <p:spPr/>
        <p:txBody>
          <a:bodyPr/>
          <a:lstStyle/>
          <a:p>
            <a:pPr eaLnBrk="1" hangingPunct="1"/>
            <a:r>
              <a:rPr lang="en-US" altLang="en-US"/>
              <a:t>An </a:t>
            </a:r>
            <a:r>
              <a:rPr lang="en-US" altLang="en-US" b="1" i="1"/>
              <a:t>aggregation</a:t>
            </a:r>
            <a:r>
              <a:rPr lang="en-US" altLang="en-US"/>
              <a:t> is when a class type really represents a collection of individual components. Although this pattern can be modeled by an ordinary association, its meaning becomes much clearer if we use the UML notation for an </a:t>
            </a:r>
            <a:r>
              <a:rPr lang="en-US" altLang="en-US" b="1" i="1"/>
              <a:t>aggregation</a:t>
            </a:r>
            <a:r>
              <a:rPr lang="en-US" altLang="en-US"/>
              <a:t>.</a:t>
            </a:r>
          </a:p>
          <a:p>
            <a:pPr eaLnBrk="1" hangingPunct="1"/>
            <a:r>
              <a:rPr lang="en-US" altLang="en-US"/>
              <a:t>Example: a small business needs to keep track of its computer systems. They want to record information such as model and serial number for each system and its components. </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CF90C523-4421-4EBC-9621-DAB6E54F1CB0}"/>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Incorrect Model vs. Improved Model</a:t>
            </a:r>
          </a:p>
        </p:txBody>
      </p:sp>
      <p:sp>
        <p:nvSpPr>
          <p:cNvPr id="153603" name="Rectangle 4">
            <a:extLst>
              <a:ext uri="{FF2B5EF4-FFF2-40B4-BE49-F238E27FC236}">
                <a16:creationId xmlns:a16="http://schemas.microsoft.com/office/drawing/2014/main" id="{DF462CF8-079E-4B21-A2AF-0F241F81CFB8}"/>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Note that the incorrect model uses repeated attributes for the components. This is fixed in the improved model although there are still some problems – what if there are components on the shelf that don’t belong to a system</a:t>
            </a:r>
          </a:p>
        </p:txBody>
      </p:sp>
      <p:pic>
        <p:nvPicPr>
          <p:cNvPr id="153604" name="Picture 5">
            <a:extLst>
              <a:ext uri="{FF2B5EF4-FFF2-40B4-BE49-F238E27FC236}">
                <a16:creationId xmlns:a16="http://schemas.microsoft.com/office/drawing/2014/main" id="{8CBA5241-58FE-4F79-90BD-3B5D58356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86200"/>
            <a:ext cx="68580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B4E7A6F-7A8A-4DD8-AAB4-7C322CF40D2E}"/>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Model with UML Aggregation</a:t>
            </a:r>
          </a:p>
        </p:txBody>
      </p:sp>
      <p:sp>
        <p:nvSpPr>
          <p:cNvPr id="154627" name="Rectangle 3">
            <a:extLst>
              <a:ext uri="{FF2B5EF4-FFF2-40B4-BE49-F238E27FC236}">
                <a16:creationId xmlns:a16="http://schemas.microsoft.com/office/drawing/2014/main" id="{4C4F9332-BCEC-411A-920C-0D8AE658B219}"/>
              </a:ext>
            </a:extLst>
          </p:cNvPr>
          <p:cNvSpPr>
            <a:spLocks noGrp="1" noChangeArrowheads="1"/>
          </p:cNvSpPr>
          <p:nvPr>
            <p:ph type="body" idx="1"/>
          </p:nvPr>
        </p:nvSpPr>
        <p:spPr/>
        <p:txBody>
          <a:bodyPr/>
          <a:lstStyle/>
          <a:p>
            <a:pPr eaLnBrk="1" hangingPunct="1"/>
            <a:r>
              <a:rPr lang="en-US" altLang="en-US"/>
              <a:t>The system is an aggregation of components. </a:t>
            </a:r>
          </a:p>
          <a:p>
            <a:pPr eaLnBrk="1" hangingPunct="1"/>
            <a:r>
              <a:rPr lang="en-US" altLang="en-US"/>
              <a:t>There is an implied multiplicity on the diamond end of 0..1 with multiplicity of the other end shown in the diagram. </a:t>
            </a:r>
          </a:p>
        </p:txBody>
      </p:sp>
      <p:pic>
        <p:nvPicPr>
          <p:cNvPr id="154628" name="Picture 5">
            <a:extLst>
              <a:ext uri="{FF2B5EF4-FFF2-40B4-BE49-F238E27FC236}">
                <a16:creationId xmlns:a16="http://schemas.microsoft.com/office/drawing/2014/main" id="{358FA4C0-03FD-4F4A-8383-E6EBDA8BD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0"/>
            <a:ext cx="4538663"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B8CF75B-FD1D-4988-B2F4-2B16EB09A331}"/>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Relation Scheme</a:t>
            </a:r>
          </a:p>
        </p:txBody>
      </p:sp>
      <p:sp>
        <p:nvSpPr>
          <p:cNvPr id="155651" name="Rectangle 3">
            <a:extLst>
              <a:ext uri="{FF2B5EF4-FFF2-40B4-BE49-F238E27FC236}">
                <a16:creationId xmlns:a16="http://schemas.microsoft.com/office/drawing/2014/main" id="{DB5AA458-B663-45F7-B7CC-43520691F3D6}"/>
              </a:ext>
            </a:extLst>
          </p:cNvPr>
          <p:cNvSpPr>
            <a:spLocks noGrp="1" noChangeArrowheads="1"/>
          </p:cNvSpPr>
          <p:nvPr>
            <p:ph type="body" idx="1"/>
          </p:nvPr>
        </p:nvSpPr>
        <p:spPr/>
        <p:txBody>
          <a:bodyPr/>
          <a:lstStyle/>
          <a:p>
            <a:pPr eaLnBrk="1" hangingPunct="1"/>
            <a:r>
              <a:rPr lang="en-US" altLang="en-US"/>
              <a:t>Since the component can exist by itself in this model the system name can’t be part of its PK.</a:t>
            </a:r>
          </a:p>
          <a:p>
            <a:pPr eaLnBrk="1" hangingPunct="1"/>
            <a:r>
              <a:rPr lang="en-US" altLang="en-US"/>
              <a:t> We use the only candidate key </a:t>
            </a:r>
            <a:r>
              <a:rPr lang="en-US" altLang="en-US">
                <a:latin typeface="Lucida Sans Typewriter" panose="020B0509030504030204" pitchFamily="49" charset="0"/>
              </a:rPr>
              <a:t>{type,mgr,model,SN}</a:t>
            </a:r>
            <a:r>
              <a:rPr lang="en-US" altLang="en-US"/>
              <a:t> as the PK since this class is not a parent. The system name, will be filled in if the component is installed as part of a system, otherwise it will be null.</a:t>
            </a:r>
          </a:p>
          <a:p>
            <a:pPr eaLnBrk="1" hangingPunct="1">
              <a:buFont typeface="Wingdings" panose="05000000000000000000" pitchFamily="2" charset="2"/>
              <a:buNone/>
            </a:pPr>
            <a:endParaRPr lang="en-US" altLang="en-US"/>
          </a:p>
        </p:txBody>
      </p:sp>
      <p:pic>
        <p:nvPicPr>
          <p:cNvPr id="155652" name="Picture 5">
            <a:extLst>
              <a:ext uri="{FF2B5EF4-FFF2-40B4-BE49-F238E27FC236}">
                <a16:creationId xmlns:a16="http://schemas.microsoft.com/office/drawing/2014/main" id="{42774091-FADA-4116-8666-D44B1113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24400"/>
            <a:ext cx="42672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EBBFA99E-6E0F-4982-A71F-D70EF3EDCA03}"/>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Composition</a:t>
            </a:r>
          </a:p>
        </p:txBody>
      </p:sp>
      <p:sp>
        <p:nvSpPr>
          <p:cNvPr id="156675" name="Rectangle 3">
            <a:extLst>
              <a:ext uri="{FF2B5EF4-FFF2-40B4-BE49-F238E27FC236}">
                <a16:creationId xmlns:a16="http://schemas.microsoft.com/office/drawing/2014/main" id="{C4D93550-BBE1-42D2-B85F-82ADA7749107}"/>
              </a:ext>
            </a:extLst>
          </p:cNvPr>
          <p:cNvSpPr>
            <a:spLocks noGrp="1" noChangeArrowheads="1"/>
          </p:cNvSpPr>
          <p:nvPr>
            <p:ph type="body" idx="1"/>
          </p:nvPr>
        </p:nvSpPr>
        <p:spPr/>
        <p:txBody>
          <a:bodyPr/>
          <a:lstStyle/>
          <a:p>
            <a:pPr eaLnBrk="1" hangingPunct="1"/>
            <a:r>
              <a:rPr lang="en-US" altLang="en-US"/>
              <a:t>A </a:t>
            </a:r>
            <a:r>
              <a:rPr lang="en-US" altLang="en-US" b="1" i="1"/>
              <a:t>composition</a:t>
            </a:r>
            <a:r>
              <a:rPr lang="en-US" altLang="en-US"/>
              <a:t> is a stronger form of aggregation. The notation is similar using a filled-in diamond instead of an open one. In a composition, a component instance cannot exist on its own without a parent. </a:t>
            </a:r>
          </a:p>
          <a:p>
            <a:pPr eaLnBrk="1" hangingPunct="1"/>
            <a:r>
              <a:rPr lang="en-US" altLang="en-US"/>
              <a:t>The implied multiplicity on the diamond end is 1..1.</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D5B02C1-1D19-4D11-9ABA-75F8EB19A8EB}"/>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Composition Examples</a:t>
            </a:r>
          </a:p>
        </p:txBody>
      </p:sp>
      <p:pic>
        <p:nvPicPr>
          <p:cNvPr id="157699" name="Picture 4">
            <a:extLst>
              <a:ext uri="{FF2B5EF4-FFF2-40B4-BE49-F238E27FC236}">
                <a16:creationId xmlns:a16="http://schemas.microsoft.com/office/drawing/2014/main" id="{C9E48112-70A6-40F5-A0C4-7638DB68BE5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33600" y="1643063"/>
            <a:ext cx="5135563" cy="5214937"/>
          </a:xfrm>
        </p:spPr>
      </p:pic>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Composition Examples</a:t>
            </a:r>
          </a:p>
        </p:txBody>
      </p:sp>
      <p:pic>
        <p:nvPicPr>
          <p:cNvPr id="3" name="Picture 2"/>
          <p:cNvPicPr>
            <a:picLocks noChangeAspect="1"/>
          </p:cNvPicPr>
          <p:nvPr/>
        </p:nvPicPr>
        <p:blipFill>
          <a:blip r:embed="rId2"/>
          <a:stretch>
            <a:fillRect/>
          </a:stretch>
        </p:blipFill>
        <p:spPr>
          <a:xfrm>
            <a:off x="914399" y="1524000"/>
            <a:ext cx="7620001" cy="5373512"/>
          </a:xfrm>
          <a:prstGeom prst="rect">
            <a:avLst/>
          </a:prstGeom>
        </p:spPr>
      </p:pic>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these examples</a:t>
            </a: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a:t>The first model on the previous foil shows one room composed of several other rooms.  Think of a conference center in which a room can be broken up into smaller rooms by deploying solid curtains as dividers.</a:t>
            </a:r>
          </a:p>
          <a:p>
            <a:r>
              <a:rPr lang="en-US" dirty="0"/>
              <a:t>That’s an example of a </a:t>
            </a:r>
            <a:r>
              <a:rPr lang="en-US" b="1" dirty="0"/>
              <a:t>recursive</a:t>
            </a:r>
            <a:r>
              <a:rPr lang="en-US" dirty="0"/>
              <a:t> relationship which we’ll be covering in more detail later.  Basically it’s just another flavor of one to many.</a:t>
            </a:r>
          </a:p>
          <a:p>
            <a:r>
              <a:rPr lang="en-US" dirty="0"/>
              <a:t>The second example is a typical many to many with history, so you may wonder why the aggregation symbol is called for now.  It’s because the relationship is required and identifying.</a:t>
            </a:r>
          </a:p>
          <a:p>
            <a:r>
              <a:rPr lang="en-US" dirty="0"/>
              <a:t>For my part, one enduring weakness that I see with UML is that it leaves unspecified whether or not a relationship is identifying.  By using aggregation (non identifying) or composition (identifying) you can resolve that ambiguity. </a:t>
            </a:r>
          </a:p>
          <a:p>
            <a:endParaRPr lang="en-US" dirty="0"/>
          </a:p>
        </p:txBody>
      </p:sp>
    </p:spTree>
    <p:extLst>
      <p:ext uri="{BB962C8B-B14F-4D97-AF65-F5344CB8AC3E}">
        <p14:creationId xmlns:p14="http://schemas.microsoft.com/office/powerpoint/2010/main" val="18503711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vs. Composition</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There is no existential dependency implied by an aggregation, there is in a composition.  Or, when the parent dies, it takes all of the children with it in composition.</a:t>
            </a:r>
          </a:p>
          <a:p>
            <a:r>
              <a:rPr lang="en-US" dirty="0"/>
              <a:t>The relationship in the relation scheme is </a:t>
            </a:r>
            <a:r>
              <a:rPr lang="en-US" b="1" dirty="0"/>
              <a:t>non</a:t>
            </a:r>
            <a:r>
              <a:rPr lang="en-US" dirty="0"/>
              <a:t> identifying for an aggregation and </a:t>
            </a:r>
            <a:r>
              <a:rPr lang="en-US" b="1" dirty="0"/>
              <a:t>identifying</a:t>
            </a:r>
            <a:r>
              <a:rPr lang="en-US" dirty="0"/>
              <a:t> for a composition.</a:t>
            </a:r>
          </a:p>
          <a:p>
            <a:r>
              <a:rPr lang="en-US" dirty="0"/>
              <a:t>From the software perspective, aggregation can be likened to collection by pointers (reference) where composition is collection by value.</a:t>
            </a:r>
          </a:p>
          <a:p>
            <a:r>
              <a:rPr lang="en-US" dirty="0"/>
              <a:t>The exact rules for when to use an aggregation versus a composition are open for debate, so be wary when you read other’s UML models.</a:t>
            </a:r>
          </a:p>
          <a:p>
            <a:r>
              <a:rPr lang="en-US" dirty="0"/>
              <a:t>Above all, avoid compositions in E flat – too many black keys.</a:t>
            </a:r>
          </a:p>
          <a:p>
            <a:endParaRPr lang="en-US" dirty="0"/>
          </a:p>
        </p:txBody>
      </p:sp>
    </p:spTree>
    <p:extLst>
      <p:ext uri="{BB962C8B-B14F-4D97-AF65-F5344CB8AC3E}">
        <p14:creationId xmlns:p14="http://schemas.microsoft.com/office/powerpoint/2010/main" val="129136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2946B42-F068-4EBF-9858-FAF7CA4AB774}"/>
              </a:ext>
            </a:extLst>
          </p:cNvPr>
          <p:cNvSpPr>
            <a:spLocks noGrp="1" noChangeArrowheads="1"/>
          </p:cNvSpPr>
          <p:nvPr>
            <p:ph type="title"/>
          </p:nvPr>
        </p:nvSpPr>
        <p:spPr>
          <a:xfrm>
            <a:off x="457200" y="0"/>
            <a:ext cx="8229600" cy="1139825"/>
          </a:xfrm>
        </p:spPr>
        <p:txBody>
          <a:bodyPr/>
          <a:lstStyle/>
          <a:p>
            <a:r>
              <a:rPr lang="en-US" altLang="en-US"/>
              <a:t>Relational Model (RM)</a:t>
            </a:r>
          </a:p>
        </p:txBody>
      </p:sp>
      <p:sp>
        <p:nvSpPr>
          <p:cNvPr id="20483" name="Content Placeholder 2">
            <a:extLst>
              <a:ext uri="{FF2B5EF4-FFF2-40B4-BE49-F238E27FC236}">
                <a16:creationId xmlns:a16="http://schemas.microsoft.com/office/drawing/2014/main" id="{172D07C3-3B25-4F68-B2F3-134956C115A7}"/>
              </a:ext>
            </a:extLst>
          </p:cNvPr>
          <p:cNvSpPr>
            <a:spLocks noGrp="1" noChangeArrowheads="1"/>
          </p:cNvSpPr>
          <p:nvPr>
            <p:ph idx="1"/>
          </p:nvPr>
        </p:nvSpPr>
        <p:spPr>
          <a:xfrm>
            <a:off x="457200" y="1371600"/>
            <a:ext cx="8229600" cy="4530725"/>
          </a:xfrm>
        </p:spPr>
        <p:txBody>
          <a:bodyPr/>
          <a:lstStyle/>
          <a:p>
            <a:r>
              <a:rPr lang="en-US" altLang="en-US"/>
              <a:t>The </a:t>
            </a:r>
            <a:r>
              <a:rPr lang="en-US" altLang="en-US" b="1"/>
              <a:t>Relational Model</a:t>
            </a:r>
            <a:r>
              <a:rPr lang="en-US" altLang="en-US"/>
              <a:t> (RM) is the formal model of a database that was developed for IBM in the early 1970s by Dr. E.F. Codd. </a:t>
            </a:r>
          </a:p>
          <a:p>
            <a:r>
              <a:rPr lang="en-US" altLang="en-US"/>
              <a:t>It is largely based on set theory, which makes it both powerful and easy to implement in computers. </a:t>
            </a:r>
          </a:p>
          <a:p>
            <a:r>
              <a:rPr lang="en-US" altLang="en-US"/>
              <a:t>All modern relational databases are based on this model. </a:t>
            </a:r>
          </a:p>
          <a:p>
            <a:r>
              <a:rPr lang="en-US" altLang="en-US"/>
              <a:t>We will use it to represent information that does not (and should not) appear in the UML model but is needed for us to build functioning databases. </a:t>
            </a:r>
          </a:p>
          <a:p>
            <a:endParaRPr lang="en-US" altLang="en-US"/>
          </a:p>
          <a:p>
            <a:endParaRPr lang="en-US" altLang="en-US"/>
          </a:p>
          <a:p>
            <a:endParaRPr lang="en-US"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533400"/>
            <a:ext cx="8229600" cy="655638"/>
          </a:xfrm>
        </p:spPr>
        <p:txBody>
          <a:bodyPr/>
          <a:lstStyle/>
          <a:p>
            <a:r>
              <a:rPr lang="en-US" dirty="0"/>
              <a:t>Some examples</a:t>
            </a:r>
          </a:p>
        </p:txBody>
      </p:sp>
      <p:sp>
        <p:nvSpPr>
          <p:cNvPr id="3" name="Content Placeholder 2"/>
          <p:cNvSpPr>
            <a:spLocks noGrp="1"/>
          </p:cNvSpPr>
          <p:nvPr>
            <p:ph idx="1"/>
          </p:nvPr>
        </p:nvSpPr>
        <p:spPr>
          <a:xfrm>
            <a:off x="435429" y="1524000"/>
            <a:ext cx="8229600" cy="5486400"/>
          </a:xfrm>
        </p:spPr>
        <p:txBody>
          <a:bodyPr>
            <a:normAutofit fontScale="85000" lnSpcReduction="20000"/>
          </a:bodyPr>
          <a:lstStyle/>
          <a:p>
            <a:r>
              <a:rPr lang="en-US" dirty="0"/>
              <a:t>You run a engine rebuilding shop, and you have folks bring in their cars and boats to get the engine serviced.  Would you model the relationship between engine and boat/car as an aggregation or a composition?</a:t>
            </a:r>
          </a:p>
          <a:p>
            <a:r>
              <a:rPr lang="en-US" dirty="0"/>
              <a:t>You are managing a set of stadiums.  Each stadium has many seats, some of which are the cheap seats, while others are veritable salons.  Would you use aggregation or composition to model the relationship from stadium to seat?</a:t>
            </a:r>
          </a:p>
          <a:p>
            <a:r>
              <a:rPr lang="en-US" dirty="0"/>
              <a:t>A species name is only unique within its genus.</a:t>
            </a:r>
          </a:p>
          <a:p>
            <a:r>
              <a:rPr lang="en-US" dirty="0"/>
              <a:t>You are managing a chess tournament.  Each board has players on it during the scheduled match times.  Each board has 64 squares on it.  At any point in time, you are recording which players are on a board and where all of the pieces are, square by square.  What is the relationship between board and player vs board and square?</a:t>
            </a:r>
          </a:p>
        </p:txBody>
      </p:sp>
    </p:spTree>
    <p:extLst>
      <p:ext uri="{BB962C8B-B14F-4D97-AF65-F5344CB8AC3E}">
        <p14:creationId xmlns:p14="http://schemas.microsoft.com/office/powerpoint/2010/main" val="23031065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B29A7959-0EA6-48AE-9C14-DEB519B2A5C4}"/>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Aggregation – Definitions</a:t>
            </a:r>
          </a:p>
        </p:txBody>
      </p:sp>
      <p:sp>
        <p:nvSpPr>
          <p:cNvPr id="158723" name="Rectangle 4">
            <a:extLst>
              <a:ext uri="{FF2B5EF4-FFF2-40B4-BE49-F238E27FC236}">
                <a16:creationId xmlns:a16="http://schemas.microsoft.com/office/drawing/2014/main" id="{6FA621CA-1F5F-4FC4-A13E-9B1501F13486}"/>
              </a:ext>
            </a:extLst>
          </p:cNvPr>
          <p:cNvSpPr>
            <a:spLocks noGrp="1" noChangeArrowheads="1"/>
          </p:cNvSpPr>
          <p:nvPr>
            <p:ph type="body" idx="1"/>
          </p:nvPr>
        </p:nvSpPr>
        <p:spPr/>
        <p:txBody>
          <a:bodyPr/>
          <a:lstStyle/>
          <a:p>
            <a:pPr eaLnBrk="1" hangingPunct="1"/>
            <a:r>
              <a:rPr lang="en-US" altLang="en-US" i="1"/>
              <a:t>Aggregation – </a:t>
            </a:r>
            <a:r>
              <a:rPr lang="en-US" altLang="en-US"/>
              <a:t>(“has a” relationship)</a:t>
            </a:r>
          </a:p>
          <a:p>
            <a:pPr eaLnBrk="1" hangingPunct="1">
              <a:buFont typeface="Wingdings" panose="05000000000000000000" pitchFamily="2" charset="2"/>
              <a:buNone/>
            </a:pPr>
            <a:r>
              <a:rPr lang="en-US" altLang="en-US"/>
              <a:t>In an aggregation relationship, the part may be independent of the whole but the whole requires the part.  </a:t>
            </a:r>
          </a:p>
          <a:p>
            <a:pPr eaLnBrk="1" hangingPunct="1"/>
            <a:r>
              <a:rPr lang="en-US" altLang="en-US" i="1"/>
              <a:t>Composition </a:t>
            </a:r>
            <a:r>
              <a:rPr lang="en-US" altLang="en-US"/>
              <a:t>– (“uses a” relationship)</a:t>
            </a:r>
          </a:p>
          <a:p>
            <a:pPr eaLnBrk="1" hangingPunct="1">
              <a:buFont typeface="Wingdings" panose="05000000000000000000" pitchFamily="2" charset="2"/>
              <a:buNone/>
            </a:pPr>
            <a:r>
              <a:rPr lang="en-US" altLang="en-US"/>
              <a:t>A composition relationship, also know as a composite aggregation, is a stronger form of aggregation where the part is created and destroyed with the whole.</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A245D23A-1986-452F-9AD1-9539CBFCFB23}"/>
              </a:ext>
            </a:extLst>
          </p:cNvPr>
          <p:cNvSpPr>
            <a:spLocks noGrp="1" noChangeArrowheads="1"/>
          </p:cNvSpPr>
          <p:nvPr>
            <p:ph type="title"/>
          </p:nvPr>
        </p:nvSpPr>
        <p:spPr/>
        <p:txBody>
          <a:bodyPr/>
          <a:lstStyle/>
          <a:p>
            <a:r>
              <a:rPr lang="en-US" altLang="en-US"/>
              <a:t>Comparison Chart</a:t>
            </a:r>
          </a:p>
        </p:txBody>
      </p:sp>
      <p:graphicFrame>
        <p:nvGraphicFramePr>
          <p:cNvPr id="4" name="Content Placeholder 3">
            <a:extLst>
              <a:ext uri="{FF2B5EF4-FFF2-40B4-BE49-F238E27FC236}">
                <a16:creationId xmlns:a16="http://schemas.microsoft.com/office/drawing/2014/main" id="{3A5E35FA-F824-4E85-9CE0-75B5AD0C19E7}"/>
              </a:ext>
            </a:extLst>
          </p:cNvPr>
          <p:cNvGraphicFramePr>
            <a:graphicFrameLocks noGrp="1"/>
          </p:cNvGraphicFramePr>
          <p:nvPr>
            <p:ph idx="1"/>
          </p:nvPr>
        </p:nvGraphicFramePr>
        <p:xfrm>
          <a:off x="574675" y="1600200"/>
          <a:ext cx="7994649" cy="4530725"/>
        </p:xfrm>
        <a:graphic>
          <a:graphicData uri="http://schemas.openxmlformats.org/drawingml/2006/table">
            <a:tbl>
              <a:tblPr/>
              <a:tblGrid>
                <a:gridCol w="2664883">
                  <a:extLst>
                    <a:ext uri="{9D8B030D-6E8A-4147-A177-3AD203B41FA5}">
                      <a16:colId xmlns:a16="http://schemas.microsoft.com/office/drawing/2014/main" val="3542800918"/>
                    </a:ext>
                  </a:extLst>
                </a:gridCol>
                <a:gridCol w="2664883">
                  <a:extLst>
                    <a:ext uri="{9D8B030D-6E8A-4147-A177-3AD203B41FA5}">
                      <a16:colId xmlns:a16="http://schemas.microsoft.com/office/drawing/2014/main" val="3695702825"/>
                    </a:ext>
                  </a:extLst>
                </a:gridCol>
                <a:gridCol w="2664883">
                  <a:extLst>
                    <a:ext uri="{9D8B030D-6E8A-4147-A177-3AD203B41FA5}">
                      <a16:colId xmlns:a16="http://schemas.microsoft.com/office/drawing/2014/main" val="1060469450"/>
                    </a:ext>
                  </a:extLst>
                </a:gridCol>
              </a:tblGrid>
              <a:tr h="355351">
                <a:tc>
                  <a:txBody>
                    <a:bodyPr/>
                    <a:lstStyle/>
                    <a:p>
                      <a:r>
                        <a:rPr lang="en-US" sz="1700" b="1" dirty="0"/>
                        <a:t>Basis for comparison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1"/>
                        <a:t>Aggregation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1" dirty="0"/>
                        <a:t>Composition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948782"/>
                  </a:ext>
                </a:extLst>
              </a:tr>
              <a:tr h="1421404">
                <a:tc>
                  <a:txBody>
                    <a:bodyPr/>
                    <a:lstStyle/>
                    <a:p>
                      <a:r>
                        <a:rPr lang="en-US" sz="1700" dirty="0"/>
                        <a:t>Basic</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In aggregation there exhibit a relationship where a child can exist independently of the parent.</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In composition the cannot exist independently of the parent.</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000685"/>
                  </a:ext>
                </a:extLst>
              </a:tr>
              <a:tr h="355351">
                <a:tc>
                  <a:txBody>
                    <a:bodyPr/>
                    <a:lstStyle/>
                    <a:p>
                      <a:r>
                        <a:rPr lang="en-US" sz="1700"/>
                        <a:t>Type of relationship</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"has a"</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"part of"</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383691"/>
                  </a:ext>
                </a:extLst>
              </a:tr>
              <a:tr h="355351">
                <a:tc>
                  <a:txBody>
                    <a:bodyPr/>
                    <a:lstStyle/>
                    <a:p>
                      <a:r>
                        <a:rPr lang="en-US" sz="1700"/>
                        <a:t>Association type</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Weak association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Strong association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489956"/>
                  </a:ext>
                </a:extLst>
              </a:tr>
              <a:tr h="888377">
                <a:tc>
                  <a:txBody>
                    <a:bodyPr/>
                    <a:lstStyle/>
                    <a:p>
                      <a:r>
                        <a:rPr lang="en-US" sz="1700"/>
                        <a:t>UML design symbol</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Represented by a hollow diamond next to assembly class.</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Represented by a solid diamond next to assembly class.</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475234"/>
                  </a:ext>
                </a:extLst>
              </a:tr>
              <a:tr h="1154891">
                <a:tc>
                  <a:txBody>
                    <a:bodyPr/>
                    <a:lstStyle/>
                    <a:p>
                      <a:r>
                        <a:rPr lang="en-US" sz="1700"/>
                        <a:t>Function</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The deletion of assembly doesn't affect its parts.</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If the owning class object is deleted, it could significantly affect the containing class object.</a:t>
                      </a:r>
                    </a:p>
                  </a:txBody>
                  <a:tcPr marL="88830" marR="88830" marT="44419" marB="44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107778"/>
                  </a:ext>
                </a:extLst>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 A Summary</a:t>
            </a:r>
          </a:p>
        </p:txBody>
      </p:sp>
      <p:graphicFrame>
        <p:nvGraphicFramePr>
          <p:cNvPr id="4" name="Table 3"/>
          <p:cNvGraphicFramePr>
            <a:graphicFrameLocks noGrp="1"/>
          </p:cNvGraphicFramePr>
          <p:nvPr/>
        </p:nvGraphicFramePr>
        <p:xfrm>
          <a:off x="457200" y="1747520"/>
          <a:ext cx="7848600" cy="17526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70840">
                <a:tc>
                  <a:txBody>
                    <a:bodyPr/>
                    <a:lstStyle/>
                    <a:p>
                      <a:r>
                        <a:rPr lang="en-US" dirty="0"/>
                        <a:t>Relationship Type</a:t>
                      </a:r>
                    </a:p>
                  </a:txBody>
                  <a:tcPr/>
                </a:tc>
                <a:tc>
                  <a:txBody>
                    <a:bodyPr/>
                    <a:lstStyle/>
                    <a:p>
                      <a:r>
                        <a:rPr lang="en-US" dirty="0"/>
                        <a:t>Symbol</a:t>
                      </a:r>
                    </a:p>
                  </a:txBody>
                  <a:tcPr/>
                </a:tc>
                <a:tc>
                  <a:txBody>
                    <a:bodyPr/>
                    <a:lstStyle/>
                    <a:p>
                      <a:r>
                        <a:rPr lang="en-US" dirty="0"/>
                        <a:t>Identifying</a:t>
                      </a:r>
                    </a:p>
                  </a:txBody>
                  <a:tcPr/>
                </a:tc>
                <a:tc>
                  <a:txBody>
                    <a:bodyPr/>
                    <a:lstStyle/>
                    <a:p>
                      <a:r>
                        <a:rPr lang="en-US" dirty="0"/>
                        <a:t>Required</a:t>
                      </a:r>
                    </a:p>
                  </a:txBody>
                  <a:tcPr/>
                </a:tc>
                <a:tc>
                  <a:txBody>
                    <a:bodyPr/>
                    <a:lstStyle/>
                    <a:p>
                      <a:r>
                        <a:rPr lang="en-US" dirty="0"/>
                        <a:t>Existential Dependency?</a:t>
                      </a:r>
                    </a:p>
                  </a:txBody>
                  <a:tcPr/>
                </a:tc>
                <a:extLst>
                  <a:ext uri="{0D108BD9-81ED-4DB2-BD59-A6C34878D82A}">
                    <a16:rowId xmlns:a16="http://schemas.microsoft.com/office/drawing/2014/main" val="10000"/>
                  </a:ext>
                </a:extLst>
              </a:tr>
              <a:tr h="370840">
                <a:tc>
                  <a:txBody>
                    <a:bodyPr/>
                    <a:lstStyle/>
                    <a:p>
                      <a:r>
                        <a:rPr lang="en-US" dirty="0"/>
                        <a:t>Aggregation</a:t>
                      </a:r>
                    </a:p>
                  </a:txBody>
                  <a:tcPr/>
                </a:tc>
                <a:tc>
                  <a:txBody>
                    <a:bodyPr/>
                    <a:lstStyle/>
                    <a:p>
                      <a:endParaRPr lang="en-US" dirty="0"/>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0001"/>
                  </a:ext>
                </a:extLst>
              </a:tr>
              <a:tr h="370840">
                <a:tc>
                  <a:txBody>
                    <a:bodyPr/>
                    <a:lstStyle/>
                    <a:p>
                      <a:r>
                        <a:rPr lang="en-US" dirty="0"/>
                        <a:t>Composition</a:t>
                      </a:r>
                    </a:p>
                  </a:txBody>
                  <a:tcPr/>
                </a:tc>
                <a:tc>
                  <a:txBody>
                    <a:bodyPr/>
                    <a:lstStyle/>
                    <a:p>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0002"/>
                  </a:ext>
                </a:extLst>
              </a:tr>
              <a:tr h="370840">
                <a:tc>
                  <a:txBody>
                    <a:bodyPr/>
                    <a:lstStyle/>
                    <a:p>
                      <a:r>
                        <a:rPr lang="en-US" dirty="0"/>
                        <a:t>Non Descript</a:t>
                      </a:r>
                    </a:p>
                  </a:txBody>
                  <a:tcPr/>
                </a:tc>
                <a:tc>
                  <a:txBody>
                    <a:bodyPr/>
                    <a:lstStyle/>
                    <a:p>
                      <a:endParaRPr lang="en-US" dirty="0"/>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0003"/>
                  </a:ext>
                </a:extLst>
              </a:tr>
            </a:tbl>
          </a:graphicData>
        </a:graphic>
      </p:graphicFrame>
      <p:sp>
        <p:nvSpPr>
          <p:cNvPr id="5" name="Flowchart: Decision 4"/>
          <p:cNvSpPr/>
          <p:nvPr/>
        </p:nvSpPr>
        <p:spPr bwMode="auto">
          <a:xfrm>
            <a:off x="2362200" y="2514600"/>
            <a:ext cx="457200" cy="152400"/>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Flowchart: Decision 8"/>
          <p:cNvSpPr/>
          <p:nvPr/>
        </p:nvSpPr>
        <p:spPr bwMode="auto">
          <a:xfrm>
            <a:off x="2362200" y="2895600"/>
            <a:ext cx="457200" cy="152400"/>
          </a:xfrm>
          <a:prstGeom prst="flowChartDecisi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Connector 10"/>
          <p:cNvCxnSpPr/>
          <p:nvPr/>
        </p:nvCxnSpPr>
        <p:spPr bwMode="auto">
          <a:xfrm>
            <a:off x="2133600" y="3429000"/>
            <a:ext cx="990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2057400" y="3200400"/>
            <a:ext cx="609600" cy="307777"/>
          </a:xfrm>
          <a:prstGeom prst="rect">
            <a:avLst/>
          </a:prstGeom>
          <a:noFill/>
        </p:spPr>
        <p:txBody>
          <a:bodyPr wrap="square" rtlCol="0">
            <a:spAutoFit/>
          </a:bodyPr>
          <a:lstStyle/>
          <a:p>
            <a:r>
              <a:rPr lang="en-US" sz="1400" dirty="0" err="1"/>
              <a:t>m..n</a:t>
            </a:r>
            <a:endParaRPr lang="en-US" sz="1400" dirty="0"/>
          </a:p>
        </p:txBody>
      </p:sp>
      <p:sp>
        <p:nvSpPr>
          <p:cNvPr id="13" name="Content Placeholder 2"/>
          <p:cNvSpPr>
            <a:spLocks noGrp="1"/>
          </p:cNvSpPr>
          <p:nvPr>
            <p:ph idx="1"/>
          </p:nvPr>
        </p:nvSpPr>
        <p:spPr>
          <a:xfrm>
            <a:off x="435429" y="3810000"/>
            <a:ext cx="8229600" cy="2971800"/>
          </a:xfrm>
        </p:spPr>
        <p:txBody>
          <a:bodyPr>
            <a:normAutofit/>
          </a:bodyPr>
          <a:lstStyle/>
          <a:p>
            <a:r>
              <a:rPr lang="en-US" dirty="0"/>
              <a:t>Identifying – the primary key of the parent becomes part of the primary key of the child.</a:t>
            </a:r>
          </a:p>
          <a:p>
            <a:r>
              <a:rPr lang="en-US" dirty="0"/>
              <a:t>Required – The multiplicity at the parent end is 1..1.  Optional </a:t>
            </a:r>
            <a:r>
              <a:rPr lang="en-US" dirty="0">
                <a:sym typeface="Wingdings" panose="05000000000000000000" pitchFamily="2" charset="2"/>
              </a:rPr>
              <a:t> multiplicity of 0..1.</a:t>
            </a:r>
          </a:p>
          <a:p>
            <a:r>
              <a:rPr lang="en-US" dirty="0">
                <a:sym typeface="Wingdings" panose="05000000000000000000" pitchFamily="2" charset="2"/>
              </a:rPr>
              <a:t>Existential Dependency – the child cannot exist apart from </a:t>
            </a:r>
            <a:r>
              <a:rPr lang="en-US">
                <a:sym typeface="Wingdings" panose="05000000000000000000" pitchFamily="2" charset="2"/>
              </a:rPr>
              <a:t>the parent.</a:t>
            </a:r>
            <a:endParaRPr lang="en-US" dirty="0"/>
          </a:p>
        </p:txBody>
      </p:sp>
    </p:spTree>
    <p:extLst>
      <p:ext uri="{BB962C8B-B14F-4D97-AF65-F5344CB8AC3E}">
        <p14:creationId xmlns:p14="http://schemas.microsoft.com/office/powerpoint/2010/main" val="98876134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39CDD741-9C01-47FB-8162-0064BF3A04F5}"/>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Recursive Associations</a:t>
            </a:r>
          </a:p>
        </p:txBody>
      </p:sp>
      <p:sp>
        <p:nvSpPr>
          <p:cNvPr id="160771" name="Rectangle 3">
            <a:extLst>
              <a:ext uri="{FF2B5EF4-FFF2-40B4-BE49-F238E27FC236}">
                <a16:creationId xmlns:a16="http://schemas.microsoft.com/office/drawing/2014/main" id="{7A9C8FCB-3CA4-43B7-A4B2-E4084A30C08E}"/>
              </a:ext>
            </a:extLst>
          </p:cNvPr>
          <p:cNvSpPr>
            <a:spLocks noGrp="1" noChangeArrowheads="1"/>
          </p:cNvSpPr>
          <p:nvPr>
            <p:ph type="body" idx="1"/>
          </p:nvPr>
        </p:nvSpPr>
        <p:spPr/>
        <p:txBody>
          <a:bodyPr/>
          <a:lstStyle/>
          <a:p>
            <a:pPr eaLnBrk="1" hangingPunct="1"/>
            <a:r>
              <a:rPr lang="en-US" altLang="en-US"/>
              <a:t>A </a:t>
            </a:r>
            <a:r>
              <a:rPr lang="en-US" altLang="en-US" b="1" i="1"/>
              <a:t>recursive association</a:t>
            </a:r>
            <a:r>
              <a:rPr lang="en-US" altLang="en-US"/>
              <a:t> connects a single class type (serving in one role) to itself (serving in another role).</a:t>
            </a:r>
          </a:p>
          <a:p>
            <a:pPr eaLnBrk="1" hangingPunct="1"/>
            <a:r>
              <a:rPr lang="en-US" altLang="en-US"/>
              <a:t>Example: employees and their managers</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B706A80-D785-4382-AA0C-D88C01C457DA}"/>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Recursive Associations – Incorrect Relationship</a:t>
            </a:r>
          </a:p>
        </p:txBody>
      </p:sp>
      <p:sp>
        <p:nvSpPr>
          <p:cNvPr id="161795" name="Rectangle 3">
            <a:extLst>
              <a:ext uri="{FF2B5EF4-FFF2-40B4-BE49-F238E27FC236}">
                <a16:creationId xmlns:a16="http://schemas.microsoft.com/office/drawing/2014/main" id="{21C885AF-F5A3-4E2B-ACBF-02EA8275767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The problem with this model is that each manager is also an employee so the manager table duplicates information in the employee table.</a:t>
            </a:r>
          </a:p>
        </p:txBody>
      </p:sp>
      <p:pic>
        <p:nvPicPr>
          <p:cNvPr id="161796" name="Picture 4">
            <a:extLst>
              <a:ext uri="{FF2B5EF4-FFF2-40B4-BE49-F238E27FC236}">
                <a16:creationId xmlns:a16="http://schemas.microsoft.com/office/drawing/2014/main" id="{91CF968B-E0C8-47A6-9539-EC744C795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0"/>
            <a:ext cx="553243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84A9D848-22D0-4D54-B051-A7A1C3F15D9A}"/>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Recursive Associations – Correct Relationship</a:t>
            </a:r>
          </a:p>
        </p:txBody>
      </p:sp>
      <p:sp>
        <p:nvSpPr>
          <p:cNvPr id="162819" name="Rectangle 3">
            <a:extLst>
              <a:ext uri="{FF2B5EF4-FFF2-40B4-BE49-F238E27FC236}">
                <a16:creationId xmlns:a16="http://schemas.microsoft.com/office/drawing/2014/main" id="{4575D5CB-44DB-456E-976E-B9707E34479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Normally, we wouldn’t show an FK in the class diagram; however, including the manager as an attribute of the employee here (in addition to the association line) can help in understanding the model. </a:t>
            </a:r>
          </a:p>
        </p:txBody>
      </p:sp>
      <p:pic>
        <p:nvPicPr>
          <p:cNvPr id="162820" name="Picture 5">
            <a:extLst>
              <a:ext uri="{FF2B5EF4-FFF2-40B4-BE49-F238E27FC236}">
                <a16:creationId xmlns:a16="http://schemas.microsoft.com/office/drawing/2014/main" id="{7D075C72-CA59-4CE3-AF43-B85E31B77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86200"/>
            <a:ext cx="49609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E9E2A1DA-DEF0-4CC5-86F8-B6578B2BB8B5}"/>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Recursive Associations – Relation Scheme</a:t>
            </a:r>
          </a:p>
        </p:txBody>
      </p:sp>
      <p:sp>
        <p:nvSpPr>
          <p:cNvPr id="163843" name="Rectangle 3">
            <a:extLst>
              <a:ext uri="{FF2B5EF4-FFF2-40B4-BE49-F238E27FC236}">
                <a16:creationId xmlns:a16="http://schemas.microsoft.com/office/drawing/2014/main" id="{40DE31B1-96E5-4FE3-B6B5-8FE7E0072AE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In the relation scheme, we can explicitly show the connection between the surrogate PK (employeeID) and the managerID (which is an FK, even though it is in the same scheme). </a:t>
            </a:r>
          </a:p>
        </p:txBody>
      </p:sp>
      <p:pic>
        <p:nvPicPr>
          <p:cNvPr id="163844" name="Picture 5">
            <a:extLst>
              <a:ext uri="{FF2B5EF4-FFF2-40B4-BE49-F238E27FC236}">
                <a16:creationId xmlns:a16="http://schemas.microsoft.com/office/drawing/2014/main" id="{67C00CBB-DAAA-4406-BD65-806EF9FD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486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E612B778-30AD-44AD-858B-034954E1052A}"/>
              </a:ext>
            </a:extLst>
          </p:cNvPr>
          <p:cNvSpPr>
            <a:spLocks noGrp="1" noChangeArrowheads="1"/>
          </p:cNvSpPr>
          <p:nvPr>
            <p:ph type="title"/>
          </p:nvPr>
        </p:nvSpPr>
        <p:spPr>
          <a:xfrm>
            <a:off x="304800" y="277813"/>
            <a:ext cx="8991600" cy="1139825"/>
          </a:xfrm>
        </p:spPr>
        <p:txBody>
          <a:bodyPr/>
          <a:lstStyle/>
          <a:p>
            <a:pPr eaLnBrk="1" hangingPunct="1"/>
            <a:r>
              <a:rPr lang="en-US" altLang="en-US" sz="4000"/>
              <a:t>Design Pattern: Recursive Associations – Many-to-Many Class Diagram</a:t>
            </a:r>
          </a:p>
        </p:txBody>
      </p:sp>
      <p:sp>
        <p:nvSpPr>
          <p:cNvPr id="164867" name="Rectangle 3">
            <a:extLst>
              <a:ext uri="{FF2B5EF4-FFF2-40B4-BE49-F238E27FC236}">
                <a16:creationId xmlns:a16="http://schemas.microsoft.com/office/drawing/2014/main" id="{FD517C86-CDD0-4006-B35F-66608EBBB6D6}"/>
              </a:ext>
            </a:extLst>
          </p:cNvPr>
          <p:cNvSpPr>
            <a:spLocks noGrp="1" noChangeArrowheads="1"/>
          </p:cNvSpPr>
          <p:nvPr>
            <p:ph type="body" idx="1"/>
          </p:nvPr>
        </p:nvSpPr>
        <p:spPr/>
        <p:txBody>
          <a:bodyPr/>
          <a:lstStyle/>
          <a:p>
            <a:pPr eaLnBrk="1" hangingPunct="1"/>
            <a:r>
              <a:rPr lang="en-US" altLang="en-US"/>
              <a:t>In some project-oriented companies, an employee might work for more than one manager at a time. </a:t>
            </a:r>
          </a:p>
          <a:p>
            <a:pPr eaLnBrk="1" hangingPunct="1"/>
            <a:r>
              <a:rPr lang="en-US" altLang="en-US"/>
              <a:t>We also might want to keep a history of the employees’ supervision assignments over time. We can model either case by revising the class diagram to a many-to-many pattern.</a:t>
            </a:r>
          </a:p>
        </p:txBody>
      </p:sp>
      <p:pic>
        <p:nvPicPr>
          <p:cNvPr id="164868" name="Picture 5">
            <a:extLst>
              <a:ext uri="{FF2B5EF4-FFF2-40B4-BE49-F238E27FC236}">
                <a16:creationId xmlns:a16="http://schemas.microsoft.com/office/drawing/2014/main" id="{3BEC13B5-ED59-406C-81DD-F270D2E63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953000"/>
            <a:ext cx="45720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8D54FD3E-55AF-418E-B194-7476F417AEF5}"/>
              </a:ext>
            </a:extLst>
          </p:cNvPr>
          <p:cNvSpPr>
            <a:spLocks noGrp="1" noChangeArrowheads="1"/>
          </p:cNvSpPr>
          <p:nvPr>
            <p:ph type="title"/>
          </p:nvPr>
        </p:nvSpPr>
        <p:spPr>
          <a:xfrm>
            <a:off x="228600" y="304800"/>
            <a:ext cx="8915400" cy="1139825"/>
          </a:xfrm>
        </p:spPr>
        <p:txBody>
          <a:bodyPr/>
          <a:lstStyle/>
          <a:p>
            <a:pPr eaLnBrk="1" hangingPunct="1"/>
            <a:r>
              <a:rPr lang="en-US" altLang="en-US" sz="4000"/>
              <a:t>Design Pattern: Recursive Associations – Many-to-Many Relation Scheme</a:t>
            </a:r>
          </a:p>
        </p:txBody>
      </p:sp>
      <p:sp>
        <p:nvSpPr>
          <p:cNvPr id="165891" name="Rectangle 3">
            <a:extLst>
              <a:ext uri="{FF2B5EF4-FFF2-40B4-BE49-F238E27FC236}">
                <a16:creationId xmlns:a16="http://schemas.microsoft.com/office/drawing/2014/main" id="{63AD9492-9F57-4D16-918F-FA9EB460A570}"/>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The relation scheme for this model looks exactly like other many-to-many applications, with the exception that both foreign keys come from the same PK table. </a:t>
            </a:r>
          </a:p>
        </p:txBody>
      </p:sp>
      <p:pic>
        <p:nvPicPr>
          <p:cNvPr id="165892" name="Picture 5">
            <a:extLst>
              <a:ext uri="{FF2B5EF4-FFF2-40B4-BE49-F238E27FC236}">
                <a16:creationId xmlns:a16="http://schemas.microsoft.com/office/drawing/2014/main" id="{B1D122BB-7141-42B7-B92D-ACBD510FB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42753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995073B-2FA9-4A2A-A190-4C56339E369F}"/>
              </a:ext>
            </a:extLst>
          </p:cNvPr>
          <p:cNvSpPr>
            <a:spLocks noGrp="1" noChangeArrowheads="1"/>
          </p:cNvSpPr>
          <p:nvPr>
            <p:ph type="title"/>
          </p:nvPr>
        </p:nvSpPr>
        <p:spPr/>
        <p:txBody>
          <a:bodyPr/>
          <a:lstStyle/>
          <a:p>
            <a:r>
              <a:rPr lang="en-US" altLang="en-US"/>
              <a:t>Relational Algebra (RA)</a:t>
            </a:r>
          </a:p>
        </p:txBody>
      </p:sp>
      <p:sp>
        <p:nvSpPr>
          <p:cNvPr id="21507" name="Content Placeholder 2">
            <a:extLst>
              <a:ext uri="{FF2B5EF4-FFF2-40B4-BE49-F238E27FC236}">
                <a16:creationId xmlns:a16="http://schemas.microsoft.com/office/drawing/2014/main" id="{47C0650F-963F-4257-94C0-5FF75E66FC5B}"/>
              </a:ext>
            </a:extLst>
          </p:cNvPr>
          <p:cNvSpPr>
            <a:spLocks noGrp="1" noChangeArrowheads="1"/>
          </p:cNvSpPr>
          <p:nvPr>
            <p:ph idx="1"/>
          </p:nvPr>
        </p:nvSpPr>
        <p:spPr/>
        <p:txBody>
          <a:bodyPr/>
          <a:lstStyle/>
          <a:p>
            <a:r>
              <a:rPr lang="en-US" altLang="en-US" b="1"/>
              <a:t>Relational Algebra</a:t>
            </a:r>
            <a:r>
              <a:rPr lang="en-US" altLang="en-US"/>
              <a:t> (RA) is a formal language used to symbolically manipulate objects of the relational model.</a:t>
            </a:r>
          </a:p>
          <a:p>
            <a:r>
              <a:rPr lang="en-US" altLang="en-US"/>
              <a:t>Terms used to refer to the logical view of the database.</a:t>
            </a:r>
          </a:p>
          <a:p>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F840BB70-93EE-48A8-8DCF-C3F4B97E5219}"/>
              </a:ext>
            </a:extLst>
          </p:cNvPr>
          <p:cNvSpPr>
            <a:spLocks noGrp="1" noChangeArrowheads="1"/>
          </p:cNvSpPr>
          <p:nvPr>
            <p:ph type="title"/>
          </p:nvPr>
        </p:nvSpPr>
        <p:spPr>
          <a:xfrm>
            <a:off x="457200" y="277813"/>
            <a:ext cx="8686800" cy="1139825"/>
          </a:xfrm>
        </p:spPr>
        <p:txBody>
          <a:bodyPr/>
          <a:lstStyle/>
          <a:p>
            <a:pPr eaLnBrk="1" hangingPunct="1"/>
            <a:r>
              <a:rPr lang="en-US" altLang="en-US" sz="4000"/>
              <a:t>Design Pattern: Recursive Associations – Retrieving Data</a:t>
            </a:r>
          </a:p>
        </p:txBody>
      </p:sp>
      <p:sp>
        <p:nvSpPr>
          <p:cNvPr id="166915" name="Rectangle 3">
            <a:extLst>
              <a:ext uri="{FF2B5EF4-FFF2-40B4-BE49-F238E27FC236}">
                <a16:creationId xmlns:a16="http://schemas.microsoft.com/office/drawing/2014/main" id="{69B42E03-921D-4927-B838-6DFF1749DF6C}"/>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latin typeface="Lucida Sans Typewriter" panose="020B0509030504030204" pitchFamily="49" charset="0"/>
              </a:rPr>
              <a:t>SELECT E.lastName AS "Employee", M.lastName AS "Manager" </a:t>
            </a:r>
          </a:p>
          <a:p>
            <a:pPr eaLnBrk="1" hangingPunct="1">
              <a:buFont typeface="Wingdings" panose="05000000000000000000" pitchFamily="2" charset="2"/>
              <a:buNone/>
            </a:pPr>
            <a:r>
              <a:rPr lang="en-US" altLang="en-US">
                <a:latin typeface="Lucida Sans Typewriter" panose="020B0509030504030204" pitchFamily="49" charset="0"/>
              </a:rPr>
              <a:t>FROM Employees E LEFT OUTER JOIN Employees M </a:t>
            </a:r>
          </a:p>
          <a:p>
            <a:pPr eaLnBrk="1" hangingPunct="1">
              <a:buFont typeface="Wingdings" panose="05000000000000000000" pitchFamily="2" charset="2"/>
              <a:buNone/>
            </a:pPr>
            <a:r>
              <a:rPr lang="en-US" altLang="en-US">
                <a:latin typeface="Lucida Sans Typewriter" panose="020B0509030504030204" pitchFamily="49" charset="0"/>
              </a:rPr>
              <a:t>ON E.managerID = M.employeeID </a:t>
            </a:r>
          </a:p>
          <a:p>
            <a:pPr eaLnBrk="1" hangingPunct="1">
              <a:buFont typeface="Wingdings" panose="05000000000000000000" pitchFamily="2" charset="2"/>
              <a:buNone/>
            </a:pPr>
            <a:r>
              <a:rPr lang="en-US" altLang="en-US">
                <a:latin typeface="Lucida Sans Typewriter" panose="020B0509030504030204" pitchFamily="49" charset="0"/>
              </a:rPr>
              <a:t>ORDER BY E.lastName </a:t>
            </a:r>
          </a:p>
          <a:p>
            <a:pPr eaLnBrk="1" hangingPunct="1">
              <a:buFont typeface="Wingdings" panose="05000000000000000000" pitchFamily="2" charset="2"/>
              <a:buNone/>
            </a:pPr>
            <a:endParaRPr lang="en-US" altLang="en-US">
              <a:latin typeface="Lucida Sans Typewriter" panose="020B0509030504030204" pitchFamily="49" charset="0"/>
            </a:endParaRPr>
          </a:p>
        </p:txBody>
      </p:sp>
      <p:pic>
        <p:nvPicPr>
          <p:cNvPr id="166916" name="Picture 5">
            <a:extLst>
              <a:ext uri="{FF2B5EF4-FFF2-40B4-BE49-F238E27FC236}">
                <a16:creationId xmlns:a16="http://schemas.microsoft.com/office/drawing/2014/main" id="{94F23A14-DBFE-40FD-91FD-998D4F4E7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24400"/>
            <a:ext cx="57912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A643B545-4900-47B2-85E0-C4BC45934074}"/>
              </a:ext>
            </a:extLst>
          </p:cNvPr>
          <p:cNvSpPr>
            <a:spLocks noGrp="1" noChangeArrowheads="1"/>
          </p:cNvSpPr>
          <p:nvPr>
            <p:ph type="title"/>
          </p:nvPr>
        </p:nvSpPr>
        <p:spPr>
          <a:xfrm>
            <a:off x="304800" y="304800"/>
            <a:ext cx="9067800" cy="1139825"/>
          </a:xfrm>
        </p:spPr>
        <p:txBody>
          <a:bodyPr/>
          <a:lstStyle/>
          <a:p>
            <a:pPr eaLnBrk="1" hangingPunct="1"/>
            <a:r>
              <a:rPr lang="en-US" altLang="en-US" sz="4000"/>
              <a:t>Design Pattern: Recursive Associations – Retrieving Data Many-to-Many</a:t>
            </a:r>
          </a:p>
        </p:txBody>
      </p:sp>
      <p:sp>
        <p:nvSpPr>
          <p:cNvPr id="167939" name="Rectangle 3">
            <a:extLst>
              <a:ext uri="{FF2B5EF4-FFF2-40B4-BE49-F238E27FC236}">
                <a16:creationId xmlns:a16="http://schemas.microsoft.com/office/drawing/2014/main" id="{2E082E97-BCD2-4719-8F94-3D5E0C05FFFA}"/>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latin typeface="Lucida Sans Typewriter" panose="020B0509030504030204" pitchFamily="49" charset="0"/>
              </a:rPr>
              <a:t>SELECT E.lastName AS "Employee", M.lastName AS "Manager" </a:t>
            </a:r>
          </a:p>
          <a:p>
            <a:pPr eaLnBrk="1" hangingPunct="1">
              <a:buFont typeface="Wingdings" panose="05000000000000000000" pitchFamily="2" charset="2"/>
              <a:buNone/>
            </a:pPr>
            <a:r>
              <a:rPr lang="en-US" altLang="en-US">
                <a:latin typeface="Lucida Sans Typewriter" panose="020B0509030504030204" pitchFamily="49" charset="0"/>
              </a:rPr>
              <a:t>FROM Employees E LEFT OUTER JOIN (Supervisions S INNER JOIN Employees M ON S.managerID = M.employeeID) </a:t>
            </a:r>
          </a:p>
          <a:p>
            <a:pPr eaLnBrk="1" hangingPunct="1">
              <a:buFont typeface="Wingdings" panose="05000000000000000000" pitchFamily="2" charset="2"/>
              <a:buNone/>
            </a:pPr>
            <a:r>
              <a:rPr lang="en-US" altLang="en-US">
                <a:latin typeface="Lucida Sans Typewriter" panose="020B0509030504030204" pitchFamily="49" charset="0"/>
              </a:rPr>
              <a:t>ON E.employeeID = S.employeeID </a:t>
            </a:r>
          </a:p>
          <a:p>
            <a:pPr eaLnBrk="1" hangingPunct="1">
              <a:buFont typeface="Wingdings" panose="05000000000000000000" pitchFamily="2" charset="2"/>
              <a:buNone/>
            </a:pPr>
            <a:r>
              <a:rPr lang="en-US" altLang="en-US">
                <a:latin typeface="Lucida Sans Typewriter" panose="020B0509030504030204" pitchFamily="49" charset="0"/>
              </a:rPr>
              <a:t>ORDER BY E.lastName </a:t>
            </a:r>
          </a:p>
          <a:p>
            <a:pPr eaLnBrk="1" hangingPunct="1">
              <a:buFont typeface="Wingdings" panose="05000000000000000000" pitchFamily="2" charset="2"/>
              <a:buNone/>
            </a:pPr>
            <a:endParaRPr lang="en-US" altLang="en-US">
              <a:latin typeface="Lucida Sans Typewriter" panose="020B0509030504030204" pitchFamily="49" charset="0"/>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for recursive relationships</a:t>
            </a:r>
          </a:p>
        </p:txBody>
      </p:sp>
      <p:sp>
        <p:nvSpPr>
          <p:cNvPr id="3" name="Content Placeholder 2"/>
          <p:cNvSpPr>
            <a:spLocks noGrp="1"/>
          </p:cNvSpPr>
          <p:nvPr>
            <p:ph idx="1"/>
          </p:nvPr>
        </p:nvSpPr>
        <p:spPr/>
        <p:txBody>
          <a:bodyPr/>
          <a:lstStyle/>
          <a:p>
            <a:r>
              <a:rPr lang="en-US" dirty="0"/>
              <a:t>You want to find the orders that have products in common with each other.</a:t>
            </a:r>
          </a:p>
          <a:p>
            <a:r>
              <a:rPr lang="en-US" dirty="0"/>
              <a:t>So you do a self join on </a:t>
            </a:r>
            <a:r>
              <a:rPr lang="en-US" dirty="0" err="1"/>
              <a:t>orderDetails</a:t>
            </a:r>
            <a:r>
              <a:rPr lang="en-US" dirty="0"/>
              <a:t> to get the orders that have a common product.</a:t>
            </a:r>
          </a:p>
          <a:p>
            <a:r>
              <a:rPr lang="en-US" dirty="0"/>
              <a:t>Then, count the number of common products between a given pair of orders.</a:t>
            </a:r>
          </a:p>
          <a:p>
            <a:r>
              <a:rPr lang="en-US" dirty="0"/>
              <a:t>Then, join, based on those order numbers, to the orders and customers to find the information about those orders.</a:t>
            </a:r>
          </a:p>
        </p:txBody>
      </p:sp>
    </p:spTree>
    <p:extLst>
      <p:ext uri="{BB962C8B-B14F-4D97-AF65-F5344CB8AC3E}">
        <p14:creationId xmlns:p14="http://schemas.microsoft.com/office/powerpoint/2010/main" val="25908591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relationship and subqueries</a:t>
            </a:r>
          </a:p>
        </p:txBody>
      </p:sp>
      <p:sp>
        <p:nvSpPr>
          <p:cNvPr id="3" name="Content Placeholder 2"/>
          <p:cNvSpPr>
            <a:spLocks noGrp="1"/>
          </p:cNvSpPr>
          <p:nvPr>
            <p:ph idx="1"/>
          </p:nvPr>
        </p:nvSpPr>
        <p:spPr>
          <a:xfrm>
            <a:off x="457200" y="3984724"/>
            <a:ext cx="8229600" cy="2644676"/>
          </a:xfrm>
        </p:spPr>
        <p:txBody>
          <a:bodyPr>
            <a:normAutofit fontScale="92500"/>
          </a:bodyPr>
          <a:lstStyle/>
          <a:p>
            <a:r>
              <a:rPr lang="en-US" dirty="0"/>
              <a:t>Here again, we use aliases to separate one use of the </a:t>
            </a:r>
            <a:r>
              <a:rPr lang="en-US" dirty="0" err="1"/>
              <a:t>orderDetails</a:t>
            </a:r>
            <a:r>
              <a:rPr lang="en-US" dirty="0"/>
              <a:t> table from the other.</a:t>
            </a:r>
          </a:p>
          <a:p>
            <a:r>
              <a:rPr lang="en-US" dirty="0"/>
              <a:t>There is no real distinction between them, so I’m just going with one and two so that I can distinguish them from each other.</a:t>
            </a:r>
          </a:p>
          <a:p>
            <a:r>
              <a:rPr lang="en-US" dirty="0"/>
              <a:t>Note the &lt; to make sure I only get each pair once.</a:t>
            </a:r>
          </a:p>
        </p:txBody>
      </p:sp>
      <p:sp>
        <p:nvSpPr>
          <p:cNvPr id="4" name="TextBox 3"/>
          <p:cNvSpPr txBox="1"/>
          <p:nvPr/>
        </p:nvSpPr>
        <p:spPr>
          <a:xfrm>
            <a:off x="457200" y="1676400"/>
            <a:ext cx="8077200" cy="2308324"/>
          </a:xfrm>
          <a:prstGeom prst="rect">
            <a:avLst/>
          </a:prstGeom>
          <a:noFill/>
        </p:spPr>
        <p:txBody>
          <a:bodyPr wrap="square" rtlCol="0">
            <a:spAutoFit/>
          </a:bodyPr>
          <a:lstStyle/>
          <a:p>
            <a:r>
              <a:rPr lang="en-US" sz="2400" dirty="0"/>
              <a:t>select  </a:t>
            </a:r>
            <a:r>
              <a:rPr lang="en-US" sz="2400" dirty="0" err="1"/>
              <a:t>one.orderNumber</a:t>
            </a:r>
            <a:r>
              <a:rPr lang="en-US" sz="2400" dirty="0"/>
              <a:t>, </a:t>
            </a:r>
            <a:r>
              <a:rPr lang="en-US" sz="2400" dirty="0" err="1"/>
              <a:t>one.productCode</a:t>
            </a:r>
            <a:r>
              <a:rPr lang="en-US" sz="2400" dirty="0"/>
              <a:t>, 		</a:t>
            </a:r>
            <a:r>
              <a:rPr lang="en-US" sz="2400" dirty="0" err="1"/>
              <a:t>two.ORDERNUMBER</a:t>
            </a:r>
            <a:endParaRPr lang="en-US" sz="2400" dirty="0"/>
          </a:p>
          <a:p>
            <a:r>
              <a:rPr lang="en-US" sz="2400" dirty="0"/>
              <a:t>from    </a:t>
            </a:r>
            <a:r>
              <a:rPr lang="en-US" sz="2400" dirty="0" err="1"/>
              <a:t>orderDetails</a:t>
            </a:r>
            <a:r>
              <a:rPr lang="en-US" sz="2400" dirty="0"/>
              <a:t> one inner join </a:t>
            </a:r>
            <a:r>
              <a:rPr lang="en-US" sz="2400" dirty="0" err="1"/>
              <a:t>orderDetails</a:t>
            </a:r>
            <a:r>
              <a:rPr lang="en-US" sz="2400" dirty="0"/>
              <a:t> two using 		(</a:t>
            </a:r>
            <a:r>
              <a:rPr lang="en-US" sz="2400" dirty="0" err="1"/>
              <a:t>productCode</a:t>
            </a:r>
            <a:r>
              <a:rPr lang="en-US" sz="2400" dirty="0"/>
              <a:t>)</a:t>
            </a:r>
          </a:p>
          <a:p>
            <a:r>
              <a:rPr lang="en-US" sz="2400" dirty="0"/>
              <a:t>where   </a:t>
            </a:r>
            <a:r>
              <a:rPr lang="en-US" sz="2400" dirty="0" err="1"/>
              <a:t>one.ORDERNUMBER</a:t>
            </a:r>
            <a:r>
              <a:rPr lang="en-US" sz="2400" dirty="0"/>
              <a:t> &lt; </a:t>
            </a:r>
            <a:r>
              <a:rPr lang="en-US" sz="2400" dirty="0" err="1"/>
              <a:t>two.ORDERNUMBER</a:t>
            </a:r>
            <a:endParaRPr lang="en-US" sz="2400" dirty="0"/>
          </a:p>
          <a:p>
            <a:r>
              <a:rPr lang="en-US" sz="2400" dirty="0"/>
              <a:t>order by </a:t>
            </a:r>
            <a:r>
              <a:rPr lang="en-US" sz="2400" dirty="0" err="1"/>
              <a:t>one.ORDERNUMBER</a:t>
            </a:r>
            <a:r>
              <a:rPr lang="en-US" sz="2400" dirty="0"/>
              <a:t>, </a:t>
            </a:r>
            <a:r>
              <a:rPr lang="en-US" sz="2400" dirty="0" err="1"/>
              <a:t>two.ORDERNUMBER</a:t>
            </a:r>
            <a:r>
              <a:rPr lang="en-US" sz="2400" dirty="0"/>
              <a:t>;</a:t>
            </a:r>
          </a:p>
        </p:txBody>
      </p:sp>
    </p:spTree>
    <p:extLst>
      <p:ext uri="{BB962C8B-B14F-4D97-AF65-F5344CB8AC3E}">
        <p14:creationId xmlns:p14="http://schemas.microsoft.com/office/powerpoint/2010/main" val="24265103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that’s not very useful</a:t>
            </a:r>
          </a:p>
        </p:txBody>
      </p:sp>
      <p:sp>
        <p:nvSpPr>
          <p:cNvPr id="3" name="Content Placeholder 2"/>
          <p:cNvSpPr>
            <a:spLocks noGrp="1"/>
          </p:cNvSpPr>
          <p:nvPr>
            <p:ph idx="1"/>
          </p:nvPr>
        </p:nvSpPr>
        <p:spPr>
          <a:xfrm>
            <a:off x="457200" y="4261723"/>
            <a:ext cx="8229600" cy="2443877"/>
          </a:xfrm>
        </p:spPr>
        <p:txBody>
          <a:bodyPr/>
          <a:lstStyle/>
          <a:p>
            <a:r>
              <a:rPr lang="en-US" dirty="0"/>
              <a:t>Now, we count the number of common product items shared between two orders by grouping by the two order numbers.</a:t>
            </a:r>
          </a:p>
          <a:p>
            <a:r>
              <a:rPr lang="en-US" dirty="0"/>
              <a:t>That count gets called “</a:t>
            </a:r>
            <a:r>
              <a:rPr lang="en-US" dirty="0" err="1"/>
              <a:t>countCommonProducts</a:t>
            </a:r>
            <a:r>
              <a:rPr lang="en-US" dirty="0"/>
              <a:t>”.</a:t>
            </a:r>
          </a:p>
        </p:txBody>
      </p:sp>
      <p:sp>
        <p:nvSpPr>
          <p:cNvPr id="4" name="TextBox 3"/>
          <p:cNvSpPr txBox="1"/>
          <p:nvPr/>
        </p:nvSpPr>
        <p:spPr>
          <a:xfrm>
            <a:off x="457200" y="1676400"/>
            <a:ext cx="8229600" cy="2585323"/>
          </a:xfrm>
          <a:prstGeom prst="rect">
            <a:avLst/>
          </a:prstGeom>
          <a:noFill/>
        </p:spPr>
        <p:txBody>
          <a:bodyPr wrap="square" rtlCol="0">
            <a:spAutoFit/>
          </a:bodyPr>
          <a:lstStyle/>
          <a:p>
            <a:r>
              <a:rPr lang="en-US" dirty="0"/>
              <a:t>select  </a:t>
            </a:r>
            <a:r>
              <a:rPr lang="en-US" dirty="0" err="1"/>
              <a:t>firstOrderNum</a:t>
            </a:r>
            <a:r>
              <a:rPr lang="en-US" dirty="0"/>
              <a:t>, </a:t>
            </a:r>
            <a:r>
              <a:rPr lang="en-US" dirty="0" err="1"/>
              <a:t>secondOrderNum</a:t>
            </a:r>
            <a:r>
              <a:rPr lang="en-US" dirty="0"/>
              <a:t>, count(*) as </a:t>
            </a:r>
            <a:r>
              <a:rPr lang="en-US" dirty="0" err="1"/>
              <a:t>countCommonProducts</a:t>
            </a:r>
            <a:endParaRPr lang="en-US" dirty="0"/>
          </a:p>
          <a:p>
            <a:r>
              <a:rPr lang="en-US" dirty="0"/>
              <a:t>from    	(select  </a:t>
            </a:r>
            <a:r>
              <a:rPr lang="en-US" dirty="0" err="1"/>
              <a:t>one.orderNumber</a:t>
            </a:r>
            <a:r>
              <a:rPr lang="en-US" dirty="0"/>
              <a:t> as </a:t>
            </a:r>
            <a:r>
              <a:rPr lang="en-US" dirty="0" err="1"/>
              <a:t>firstOrderNum</a:t>
            </a:r>
            <a:r>
              <a:rPr lang="en-US" dirty="0"/>
              <a:t>, </a:t>
            </a:r>
          </a:p>
          <a:p>
            <a:r>
              <a:rPr lang="en-US" dirty="0"/>
              <a:t>		</a:t>
            </a:r>
            <a:r>
              <a:rPr lang="en-US" dirty="0" err="1"/>
              <a:t>one.productCode</a:t>
            </a:r>
            <a:r>
              <a:rPr lang="en-US" dirty="0"/>
              <a:t>, </a:t>
            </a:r>
            <a:r>
              <a:rPr lang="en-US" dirty="0" err="1"/>
              <a:t>two.ORDERNUMBER</a:t>
            </a:r>
            <a:r>
              <a:rPr lang="en-US" dirty="0"/>
              <a:t> as 				</a:t>
            </a:r>
            <a:r>
              <a:rPr lang="en-US" dirty="0" err="1"/>
              <a:t>secondOrderNum</a:t>
            </a:r>
            <a:endParaRPr lang="en-US" dirty="0"/>
          </a:p>
          <a:p>
            <a:r>
              <a:rPr lang="en-US" dirty="0"/>
              <a:t>        	from    	</a:t>
            </a:r>
            <a:r>
              <a:rPr lang="en-US" dirty="0" err="1"/>
              <a:t>orderDetails</a:t>
            </a:r>
            <a:r>
              <a:rPr lang="en-US" dirty="0"/>
              <a:t> one inner join </a:t>
            </a:r>
          </a:p>
          <a:p>
            <a:r>
              <a:rPr lang="en-US" dirty="0"/>
              <a:t>		</a:t>
            </a:r>
            <a:r>
              <a:rPr lang="en-US" dirty="0" err="1"/>
              <a:t>orderDetails</a:t>
            </a:r>
            <a:r>
              <a:rPr lang="en-US" dirty="0"/>
              <a:t> two using (</a:t>
            </a:r>
            <a:r>
              <a:rPr lang="en-US" dirty="0" err="1"/>
              <a:t>productCode</a:t>
            </a:r>
            <a:r>
              <a:rPr lang="en-US" dirty="0"/>
              <a:t>)</a:t>
            </a:r>
          </a:p>
          <a:p>
            <a:r>
              <a:rPr lang="en-US" dirty="0"/>
              <a:t>        	where   </a:t>
            </a:r>
            <a:r>
              <a:rPr lang="en-US" dirty="0" err="1"/>
              <a:t>one.ORDERNUMBER</a:t>
            </a:r>
            <a:r>
              <a:rPr lang="en-US" dirty="0"/>
              <a:t> &lt; </a:t>
            </a:r>
            <a:r>
              <a:rPr lang="en-US" dirty="0" err="1"/>
              <a:t>two.ORDERNUMBER</a:t>
            </a:r>
            <a:r>
              <a:rPr lang="en-US" dirty="0"/>
              <a:t>) 			</a:t>
            </a:r>
            <a:r>
              <a:rPr lang="en-US" dirty="0" err="1"/>
              <a:t>commonOrders</a:t>
            </a:r>
            <a:endParaRPr lang="en-US" dirty="0"/>
          </a:p>
          <a:p>
            <a:r>
              <a:rPr lang="en-US" dirty="0"/>
              <a:t>group by </a:t>
            </a:r>
            <a:r>
              <a:rPr lang="en-US" dirty="0" err="1"/>
              <a:t>firstOrderNum</a:t>
            </a:r>
            <a:r>
              <a:rPr lang="en-US" dirty="0"/>
              <a:t>, </a:t>
            </a:r>
            <a:r>
              <a:rPr lang="en-US" dirty="0" err="1"/>
              <a:t>secondOrderNum</a:t>
            </a:r>
            <a:r>
              <a:rPr lang="en-US" dirty="0"/>
              <a:t>;</a:t>
            </a:r>
          </a:p>
        </p:txBody>
      </p:sp>
    </p:spTree>
    <p:extLst>
      <p:ext uri="{BB962C8B-B14F-4D97-AF65-F5344CB8AC3E}">
        <p14:creationId xmlns:p14="http://schemas.microsoft.com/office/powerpoint/2010/main" val="41900301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for the coup de grace</a:t>
            </a:r>
          </a:p>
        </p:txBody>
      </p:sp>
      <p:sp>
        <p:nvSpPr>
          <p:cNvPr id="4" name="TextBox 3"/>
          <p:cNvSpPr txBox="1"/>
          <p:nvPr/>
        </p:nvSpPr>
        <p:spPr>
          <a:xfrm>
            <a:off x="457200" y="1676400"/>
            <a:ext cx="8077200" cy="5016758"/>
          </a:xfrm>
          <a:prstGeom prst="rect">
            <a:avLst/>
          </a:prstGeom>
          <a:noFill/>
        </p:spPr>
        <p:txBody>
          <a:bodyPr wrap="square" rtlCol="0">
            <a:spAutoFit/>
          </a:bodyPr>
          <a:lstStyle/>
          <a:p>
            <a:r>
              <a:rPr lang="en-US" sz="1600" dirty="0"/>
              <a:t>select  	c1.customerName, o1.ORDERNUMBER, o1.orderDate, c2.customerName, 	o2.ORDERNUMBER, o2.orderDate, </a:t>
            </a:r>
            <a:r>
              <a:rPr lang="en-US" sz="1600" dirty="0" err="1"/>
              <a:t>countCommonProducts</a:t>
            </a:r>
            <a:endParaRPr lang="en-US" sz="1600" dirty="0"/>
          </a:p>
          <a:p>
            <a:r>
              <a:rPr lang="en-US" sz="1600" dirty="0"/>
              <a:t>from	(select  </a:t>
            </a:r>
            <a:r>
              <a:rPr lang="en-US" sz="1600" dirty="0" err="1"/>
              <a:t>firstOrderNum</a:t>
            </a:r>
            <a:r>
              <a:rPr lang="en-US" sz="1600" dirty="0"/>
              <a:t>, </a:t>
            </a:r>
            <a:r>
              <a:rPr lang="en-US" sz="1600" dirty="0" err="1"/>
              <a:t>secondOrderNum</a:t>
            </a:r>
            <a:r>
              <a:rPr lang="en-US" sz="1600" dirty="0"/>
              <a:t>, count(*) as 				</a:t>
            </a:r>
            <a:r>
              <a:rPr lang="en-US" sz="1600" dirty="0" err="1"/>
              <a:t>countCommonProducts</a:t>
            </a:r>
            <a:endParaRPr lang="en-US" sz="1600" dirty="0"/>
          </a:p>
          <a:p>
            <a:r>
              <a:rPr lang="en-US" sz="1600" dirty="0"/>
              <a:t>        	from    	(select  </a:t>
            </a:r>
            <a:r>
              <a:rPr lang="en-US" sz="1600" dirty="0" err="1"/>
              <a:t>one.orderNumber</a:t>
            </a:r>
            <a:r>
              <a:rPr lang="en-US" sz="1600" dirty="0"/>
              <a:t> as </a:t>
            </a:r>
            <a:r>
              <a:rPr lang="en-US" sz="1600" dirty="0" err="1"/>
              <a:t>firstOrderNum</a:t>
            </a:r>
            <a:r>
              <a:rPr lang="en-US" sz="1600" dirty="0"/>
              <a:t>, </a:t>
            </a:r>
          </a:p>
          <a:p>
            <a:r>
              <a:rPr lang="en-US" sz="1600" dirty="0"/>
              <a:t>                        	</a:t>
            </a:r>
            <a:r>
              <a:rPr lang="en-US" sz="1600" dirty="0" err="1"/>
              <a:t>one.productCode</a:t>
            </a:r>
            <a:r>
              <a:rPr lang="en-US" sz="1600" dirty="0"/>
              <a:t>, </a:t>
            </a:r>
            <a:r>
              <a:rPr lang="en-US" sz="1600" dirty="0" err="1"/>
              <a:t>two.ORDERNUMBER</a:t>
            </a:r>
            <a:r>
              <a:rPr lang="en-US" sz="1600" dirty="0"/>
              <a:t> as </a:t>
            </a:r>
            <a:r>
              <a:rPr lang="en-US" sz="1600" dirty="0" err="1"/>
              <a:t>secondOrderNum</a:t>
            </a:r>
            <a:endParaRPr lang="en-US" sz="1600" dirty="0"/>
          </a:p>
          <a:p>
            <a:r>
              <a:rPr lang="en-US" sz="1600" dirty="0"/>
              <a:t>                	from    	</a:t>
            </a:r>
            <a:r>
              <a:rPr lang="en-US" sz="1600" dirty="0" err="1"/>
              <a:t>orderDetails</a:t>
            </a:r>
            <a:r>
              <a:rPr lang="en-US" sz="1600" dirty="0"/>
              <a:t> one inner join </a:t>
            </a:r>
            <a:r>
              <a:rPr lang="en-US" sz="1600" dirty="0" err="1"/>
              <a:t>orderDetails</a:t>
            </a:r>
            <a:r>
              <a:rPr lang="en-US" sz="1600" dirty="0"/>
              <a:t> two using 				(</a:t>
            </a:r>
            <a:r>
              <a:rPr lang="en-US" sz="1600" dirty="0" err="1"/>
              <a:t>productCode</a:t>
            </a:r>
            <a:r>
              <a:rPr lang="en-US" sz="1600" dirty="0"/>
              <a:t>)</a:t>
            </a:r>
          </a:p>
          <a:p>
            <a:r>
              <a:rPr lang="en-US" sz="1600" dirty="0"/>
              <a:t>               		where   	</a:t>
            </a:r>
            <a:r>
              <a:rPr lang="en-US" sz="1600" dirty="0" err="1"/>
              <a:t>one.ORDERNUMBER</a:t>
            </a:r>
            <a:r>
              <a:rPr lang="en-US" sz="1600" dirty="0"/>
              <a:t> &lt; </a:t>
            </a:r>
            <a:r>
              <a:rPr lang="en-US" sz="1600" dirty="0" err="1"/>
              <a:t>two.ORDERNUMBER</a:t>
            </a:r>
            <a:r>
              <a:rPr lang="en-US" sz="1600" dirty="0"/>
              <a:t>) 				</a:t>
            </a:r>
            <a:r>
              <a:rPr lang="en-US" sz="1600" dirty="0" err="1"/>
              <a:t>commonOrders</a:t>
            </a:r>
            <a:endParaRPr lang="en-US" sz="1600" dirty="0"/>
          </a:p>
          <a:p>
            <a:r>
              <a:rPr lang="en-US" sz="1600" dirty="0"/>
              <a:t>                	group by </a:t>
            </a:r>
            <a:r>
              <a:rPr lang="en-US" sz="1600" dirty="0" err="1"/>
              <a:t>firstOrderNum</a:t>
            </a:r>
            <a:r>
              <a:rPr lang="en-US" sz="1600" dirty="0"/>
              <a:t>, </a:t>
            </a:r>
            <a:r>
              <a:rPr lang="en-US" sz="1600" dirty="0" err="1"/>
              <a:t>secondOrderNum</a:t>
            </a:r>
            <a:r>
              <a:rPr lang="en-US" sz="1600" dirty="0"/>
              <a:t>) 					</a:t>
            </a:r>
            <a:r>
              <a:rPr lang="en-US" sz="1600" dirty="0" err="1"/>
              <a:t>countedCommonOrders</a:t>
            </a:r>
            <a:endParaRPr lang="en-US" sz="1600" dirty="0"/>
          </a:p>
          <a:p>
            <a:r>
              <a:rPr lang="en-US" sz="1600" dirty="0"/>
              <a:t>	inner join orders o1 on (</a:t>
            </a:r>
            <a:r>
              <a:rPr lang="en-US" sz="1600" dirty="0" err="1"/>
              <a:t>firstOrderNum</a:t>
            </a:r>
            <a:r>
              <a:rPr lang="en-US" sz="1600" dirty="0"/>
              <a:t> = o1.ORDERNUMBER)</a:t>
            </a:r>
          </a:p>
          <a:p>
            <a:r>
              <a:rPr lang="en-US" sz="1600" dirty="0"/>
              <a:t>	inner join customers c1 on </a:t>
            </a:r>
          </a:p>
          <a:p>
            <a:r>
              <a:rPr lang="en-US" sz="1600" dirty="0"/>
              <a:t>		(o1.CUSTOMERNUMBER = c1.CUSTOMERNUMBER)</a:t>
            </a:r>
          </a:p>
          <a:p>
            <a:r>
              <a:rPr lang="en-US" sz="1600" dirty="0"/>
              <a:t>	inner join orders o2 on (</a:t>
            </a:r>
            <a:r>
              <a:rPr lang="en-US" sz="1600" dirty="0" err="1"/>
              <a:t>secondOrderNum</a:t>
            </a:r>
            <a:r>
              <a:rPr lang="en-US" sz="1600" dirty="0"/>
              <a:t> = o2.ORDERNUMBER)</a:t>
            </a:r>
          </a:p>
          <a:p>
            <a:r>
              <a:rPr lang="en-US" sz="1600" dirty="0"/>
              <a:t>	inner join customers c2 on (o2.CUSTOMERNUMBER = 				o2.CUSTOMERNUMBER)</a:t>
            </a:r>
          </a:p>
          <a:p>
            <a:r>
              <a:rPr lang="en-US" sz="1600" dirty="0"/>
              <a:t>where	c1.CUSTOMERNAME = 'Mini </a:t>
            </a:r>
            <a:r>
              <a:rPr lang="en-US" sz="1600" dirty="0" err="1"/>
              <a:t>Caravy</a:t>
            </a:r>
            <a:r>
              <a:rPr lang="en-US" sz="1600" dirty="0"/>
              <a:t>' and</a:t>
            </a:r>
          </a:p>
          <a:p>
            <a:r>
              <a:rPr lang="en-US" sz="1600" dirty="0"/>
              <a:t>	c2.CUSTOMERNAME = '</a:t>
            </a:r>
            <a:r>
              <a:rPr lang="en-US" sz="1600" dirty="0" err="1"/>
              <a:t>Baane</a:t>
            </a:r>
            <a:r>
              <a:rPr lang="en-US" sz="1600" dirty="0"/>
              <a:t> Mini Imports';</a:t>
            </a:r>
          </a:p>
        </p:txBody>
      </p:sp>
    </p:spTree>
    <p:extLst>
      <p:ext uri="{BB962C8B-B14F-4D97-AF65-F5344CB8AC3E}">
        <p14:creationId xmlns:p14="http://schemas.microsoft.com/office/powerpoint/2010/main" val="15938923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o1, o2, c1, c2?</a:t>
            </a:r>
          </a:p>
        </p:txBody>
      </p:sp>
      <p:sp>
        <p:nvSpPr>
          <p:cNvPr id="3" name="Content Placeholder 2"/>
          <p:cNvSpPr>
            <a:spLocks noGrp="1"/>
          </p:cNvSpPr>
          <p:nvPr>
            <p:ph idx="1"/>
          </p:nvPr>
        </p:nvSpPr>
        <p:spPr/>
        <p:txBody>
          <a:bodyPr/>
          <a:lstStyle/>
          <a:p>
            <a:r>
              <a:rPr lang="en-US" dirty="0"/>
              <a:t>We are joining from that collection of orders with common products along two different paths.</a:t>
            </a:r>
          </a:p>
          <a:p>
            <a:r>
              <a:rPr lang="en-US" dirty="0"/>
              <a:t>We need to distinguish which order number gets joined to orders and thence to customers so that we keep them straight.</a:t>
            </a:r>
          </a:p>
          <a:p>
            <a:r>
              <a:rPr lang="en-US" dirty="0"/>
              <a:t>The names, as you would guess, are immaterial.  I chose these for brevity.</a:t>
            </a:r>
          </a:p>
        </p:txBody>
      </p:sp>
    </p:spTree>
    <p:extLst>
      <p:ext uri="{BB962C8B-B14F-4D97-AF65-F5344CB8AC3E}">
        <p14:creationId xmlns:p14="http://schemas.microsoft.com/office/powerpoint/2010/main" val="40562575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2CEE-FFEA-4A3C-9724-F165DFB62B0B}"/>
              </a:ext>
            </a:extLst>
          </p:cNvPr>
          <p:cNvSpPr>
            <a:spLocks noGrp="1"/>
          </p:cNvSpPr>
          <p:nvPr>
            <p:ph type="title"/>
          </p:nvPr>
        </p:nvSpPr>
        <p:spPr/>
        <p:txBody>
          <a:bodyPr/>
          <a:lstStyle/>
          <a:p>
            <a:r>
              <a:rPr lang="en-US" dirty="0"/>
              <a:t>Relational Algebra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6A545-3C41-4546-855B-F82E0A6BE948}"/>
                  </a:ext>
                </a:extLst>
              </p:cNvPr>
              <p:cNvSpPr>
                <a:spLocks noGrp="1"/>
              </p:cNvSpPr>
              <p:nvPr>
                <p:ph idx="1"/>
              </p:nvPr>
            </p:nvSpPr>
            <p:spPr/>
            <p:txBody>
              <a:bodyPr/>
              <a:lstStyle/>
              <a:p>
                <a:r>
                  <a:rPr lang="en-US" dirty="0"/>
                  <a:t>Remember that any expression that yields a relation in relational algebra can be renamed, given an alias: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𝑋</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r>
                      <a:rPr lang="en-US" i="1">
                        <a:latin typeface="Cambria Math" panose="02040503050406030204" pitchFamily="18" charset="0"/>
                        <a:ea typeface="Cambria Math" panose="02040503050406030204" pitchFamily="18" charset="0"/>
                      </a:rPr>
                      <m:t>)</m:t>
                    </m:r>
                  </m:oMath>
                </a14:m>
                <a:r>
                  <a:rPr lang="en-US" dirty="0"/>
                  <a:t> where R is again the original relation, and X is the new name that you wish to give the relation.</a:t>
                </a:r>
              </a:p>
              <a:p>
                <a:r>
                  <a:rPr lang="en-US" dirty="0"/>
                  <a:t>Much like an alias for a subquery in SQL, you can use the new name elsewhere in the statement to refer to individual columns of that query.</a:t>
                </a:r>
              </a:p>
            </p:txBody>
          </p:sp>
        </mc:Choice>
        <mc:Fallback xmlns="">
          <p:sp>
            <p:nvSpPr>
              <p:cNvPr id="3" name="Content Placeholder 2">
                <a:extLst>
                  <a:ext uri="{FF2B5EF4-FFF2-40B4-BE49-F238E27FC236}">
                    <a16:creationId xmlns:a16="http://schemas.microsoft.com/office/drawing/2014/main" id="{31E6A545-3C41-4546-855B-F82E0A6BE948}"/>
                  </a:ext>
                </a:extLst>
              </p:cNvPr>
              <p:cNvSpPr>
                <a:spLocks noGrp="1" noRot="1" noChangeAspect="1" noMove="1" noResize="1" noEditPoints="1" noAdjustHandles="1" noChangeArrowheads="1" noChangeShapeType="1" noTextEdit="1"/>
              </p:cNvSpPr>
              <p:nvPr>
                <p:ph idx="1"/>
              </p:nvPr>
            </p:nvSpPr>
            <p:spPr>
              <a:blipFill>
                <a:blip r:embed="rId2"/>
                <a:stretch>
                  <a:fillRect l="-741" t="-1480" r="-1481"/>
                </a:stretch>
              </a:blipFill>
            </p:spPr>
            <p:txBody>
              <a:bodyPr/>
              <a:lstStyle/>
              <a:p>
                <a:r>
                  <a:rPr lang="en-US">
                    <a:noFill/>
                  </a:rPr>
                  <a:t> </a:t>
                </a:r>
              </a:p>
            </p:txBody>
          </p:sp>
        </mc:Fallback>
      </mc:AlternateContent>
    </p:spTree>
    <p:extLst>
      <p:ext uri="{BB962C8B-B14F-4D97-AF65-F5344CB8AC3E}">
        <p14:creationId xmlns:p14="http://schemas.microsoft.com/office/powerpoint/2010/main" val="344556576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26F0-48C5-4A7C-AB02-AB3D027F0230}"/>
              </a:ext>
            </a:extLst>
          </p:cNvPr>
          <p:cNvSpPr>
            <a:spLocks noGrp="1"/>
          </p:cNvSpPr>
          <p:nvPr>
            <p:ph type="title"/>
          </p:nvPr>
        </p:nvSpPr>
        <p:spPr/>
        <p:txBody>
          <a:bodyPr/>
          <a:lstStyle/>
          <a:p>
            <a:r>
              <a:rPr lang="en-US" dirty="0"/>
              <a:t>RA Aliasing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0FED8D-557A-44FA-A4D5-DEC47DF8FF8C}"/>
                  </a:ext>
                </a:extLst>
              </p:cNvPr>
              <p:cNvSpPr>
                <a:spLocks noGrp="1"/>
              </p:cNvSpPr>
              <p:nvPr>
                <p:ph idx="1"/>
              </p:nvPr>
            </p:nvSpPr>
            <p:spPr>
              <a:xfrm>
                <a:off x="457200" y="1600200"/>
                <a:ext cx="8229600" cy="5257800"/>
              </a:xfrm>
            </p:spPr>
            <p:txBody>
              <a:bodyPr>
                <a:normAutofit/>
              </a:bodyPr>
              <a:lstStyle/>
              <a:p>
                <a:r>
                  <a:rPr lang="en-US" dirty="0"/>
                  <a:t>Aliasing columns in SQL is more than just cosmetic.</a:t>
                </a:r>
              </a:p>
              <a:p>
                <a:r>
                  <a:rPr lang="en-US" dirty="0"/>
                  <a:t>To give attributes in a relation new names: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num>
                          <m:den>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oMath>
                </a14:m>
                <a:r>
                  <a:rPr lang="en-US" dirty="0"/>
                  <a:t> where R is the original relation (either a table or an expression), a, b, … are the new name(s), and y, z, … are the old names.</a:t>
                </a:r>
              </a:p>
              <a:p>
                <a:r>
                  <a:rPr lang="en-US" dirty="0"/>
                  <a:t>To remember: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is the Greek letter rho, which we use to rename something in Relational Algebra.</a:t>
                </a:r>
              </a:p>
            </p:txBody>
          </p:sp>
        </mc:Choice>
        <mc:Fallback xmlns="">
          <p:sp>
            <p:nvSpPr>
              <p:cNvPr id="3" name="Content Placeholder 2">
                <a:extLst>
                  <a:ext uri="{FF2B5EF4-FFF2-40B4-BE49-F238E27FC236}">
                    <a16:creationId xmlns:a16="http://schemas.microsoft.com/office/drawing/2014/main" id="{DD0FED8D-557A-44FA-A4D5-DEC47DF8FF8C}"/>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3"/>
                <a:stretch>
                  <a:fillRect l="-741" t="-1276"/>
                </a:stretch>
              </a:blipFill>
            </p:spPr>
            <p:txBody>
              <a:bodyPr/>
              <a:lstStyle/>
              <a:p>
                <a:r>
                  <a:rPr lang="en-US">
                    <a:noFill/>
                  </a:rPr>
                  <a:t> </a:t>
                </a:r>
              </a:p>
            </p:txBody>
          </p:sp>
        </mc:Fallback>
      </mc:AlternateContent>
    </p:spTree>
    <p:extLst>
      <p:ext uri="{BB962C8B-B14F-4D97-AF65-F5344CB8AC3E}">
        <p14:creationId xmlns:p14="http://schemas.microsoft.com/office/powerpoint/2010/main" val="74211462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F4D8-1782-4160-B3A0-00B48DBE751E}"/>
              </a:ext>
            </a:extLst>
          </p:cNvPr>
          <p:cNvSpPr>
            <a:spLocks noGrp="1"/>
          </p:cNvSpPr>
          <p:nvPr>
            <p:ph type="title"/>
          </p:nvPr>
        </p:nvSpPr>
        <p:spPr/>
        <p:txBody>
          <a:bodyPr/>
          <a:lstStyle/>
          <a:p>
            <a:r>
              <a:rPr lang="en-US" dirty="0"/>
              <a:t>RA Recursive Query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1DF873-3603-4099-97B5-A3E891B5DD8F}"/>
                  </a:ext>
                </a:extLst>
              </p:cNvPr>
              <p:cNvSpPr>
                <a:spLocks noGrp="1"/>
              </p:cNvSpPr>
              <p:nvPr>
                <p:ph idx="1"/>
              </p:nvPr>
            </p:nvSpPr>
            <p:spPr/>
            <p:txBody>
              <a:bodyPr/>
              <a:lstStyle/>
              <a:p>
                <a:r>
                  <a:rPr lang="en-US" dirty="0"/>
                  <a:t>Return the employee last name, first name, their manager’s last name and first name:</a:t>
                </a:r>
              </a:p>
              <a:p>
                <a:pPr marL="400050" lvl="1" indent="0">
                  <a:buNone/>
                </a:pP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e.lastName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e.firstName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m.lastName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m.firstName</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a:latin typeface="Courier New" panose="02070309020205020404" pitchFamily="49" charset="0"/>
                    <a:cs typeface="Courier New" panose="02070309020205020404" pitchFamily="49" charset="0"/>
                  </a:rPr>
                  <a:t>from    employees e inner join employees m</a:t>
                </a:r>
              </a:p>
              <a:p>
                <a:pPr marL="400050" lvl="1" indent="0">
                  <a:buNone/>
                </a:pPr>
                <a:r>
                  <a:rPr lang="en-US" sz="1800" dirty="0">
                    <a:latin typeface="Courier New" panose="02070309020205020404" pitchFamily="49" charset="0"/>
                    <a:cs typeface="Courier New" panose="02070309020205020404" pitchFamily="49" charset="0"/>
                  </a:rPr>
                  <a:t>        on </a:t>
                </a:r>
                <a:r>
                  <a:rPr lang="en-US" sz="1800" dirty="0" err="1">
                    <a:latin typeface="Courier New" panose="02070309020205020404" pitchFamily="49" charset="0"/>
                    <a:cs typeface="Courier New" panose="02070309020205020404" pitchFamily="49" charset="0"/>
                  </a:rPr>
                  <a:t>e.reportsTo</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m.employeeNumber</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a:latin typeface="Courier New" panose="02070309020205020404" pitchFamily="49" charset="0"/>
                    <a:cs typeface="Courier New" panose="02070309020205020404" pitchFamily="49" charset="0"/>
                  </a:rPr>
                  <a:t>order by </a:t>
                </a:r>
                <a:r>
                  <a:rPr lang="en-US" sz="1800" dirty="0" err="1">
                    <a:latin typeface="Courier New" panose="02070309020205020404" pitchFamily="49" charset="0"/>
                    <a:cs typeface="Courier New" panose="02070309020205020404" pitchFamily="49" charset="0"/>
                  </a:rPr>
                  <a:t>e.lastName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m.lastname</a:t>
                </a:r>
                <a:r>
                  <a:rPr lang="en-US" sz="1800" dirty="0">
                    <a:latin typeface="Courier New" panose="02070309020205020404" pitchFamily="49" charset="0"/>
                    <a:cs typeface="Courier New" panose="02070309020205020404" pitchFamily="49" charset="0"/>
                  </a:rPr>
                  <a:t>;</a:t>
                </a:r>
              </a:p>
              <a:p>
                <a:r>
                  <a:rPr lang="en-US" dirty="0"/>
                  <a:t>That equates to this in Relational Algebra:</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𝐿𝐴𝑆𝑇𝑁𝐴𝑀𝐸</m:t>
                        </m:r>
                        <m:r>
                          <a:rPr lang="en-US" sz="2000" i="1">
                            <a:latin typeface="Cambria Math" panose="02040503050406030204" pitchFamily="18" charset="0"/>
                          </a:rPr>
                          <m:t>, </m:t>
                        </m:r>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𝐹𝐼𝑅𝑆𝑇𝑁𝐴𝑀𝐸</m:t>
                        </m:r>
                        <m:r>
                          <a:rPr lang="en-US" sz="2000" i="1">
                            <a:latin typeface="Cambria Math" panose="02040503050406030204" pitchFamily="18" charset="0"/>
                          </a:rPr>
                          <m:t>, </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𝐿𝐴𝑆𝑇𝑁𝐴𝑀𝐸</m:t>
                        </m:r>
                        <m:r>
                          <a:rPr lang="en-US" sz="2000" i="1">
                            <a:latin typeface="Cambria Math" panose="02040503050406030204" pitchFamily="18" charset="0"/>
                          </a:rPr>
                          <m:t>, </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𝐹𝐼𝑅𝑆𝑇𝑁𝐴𝑀𝐸</m:t>
                        </m:r>
                      </m:sub>
                    </m:sSub>
                  </m:oMath>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𝛒</m:t>
                          </m:r>
                          <m:r>
                            <a:rPr lang="en-US" sz="2000">
                              <a:latin typeface="Cambria Math" panose="02040503050406030204" pitchFamily="18" charset="0"/>
                            </a:rPr>
                            <m:t> </m:t>
                          </m:r>
                        </m:e>
                        <m:sub>
                          <m:r>
                            <a:rPr lang="en-US" sz="2000" b="1" i="1">
                              <a:latin typeface="Cambria Math" panose="02040503050406030204" pitchFamily="18" charset="0"/>
                            </a:rPr>
                            <m:t>𝑬</m:t>
                          </m:r>
                        </m:sub>
                      </m:sSub>
                      <m:r>
                        <a:rPr lang="en-US" sz="2000" i="1">
                          <a:latin typeface="Cambria Math" panose="02040503050406030204" pitchFamily="18" charset="0"/>
                        </a:rPr>
                        <m:t>𝐸𝑀𝑃𝐿𝑂𝑌𝐸𝐸𝑆</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𝑅𝐸𝑃𝑂𝑅𝑇𝑆𝑇𝑂</m:t>
                          </m:r>
                          <m:r>
                            <a:rPr lang="en-US" sz="2000" i="1">
                              <a:latin typeface="Cambria Math" panose="02040503050406030204" pitchFamily="18" charset="0"/>
                            </a:rPr>
                            <m:t>=</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𝐸𝑀𝑃𝐿𝑂𝑌𝐸𝐸𝑁𝑈𝑀𝐵𝐸𝑅</m:t>
                          </m:r>
                        </m:sub>
                      </m:sSub>
                      <m:r>
                        <a:rPr lang="en-US" sz="2000"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𝛒</m:t>
                          </m:r>
                          <m:r>
                            <a:rPr lang="en-US" sz="2000">
                              <a:latin typeface="Cambria Math" panose="02040503050406030204" pitchFamily="18" charset="0"/>
                            </a:rPr>
                            <m:t> </m:t>
                          </m:r>
                        </m:e>
                        <m:sub>
                          <m:r>
                            <a:rPr lang="en-US" sz="2000" b="1" i="1">
                              <a:latin typeface="Cambria Math" panose="02040503050406030204" pitchFamily="18" charset="0"/>
                            </a:rPr>
                            <m:t>𝒎</m:t>
                          </m:r>
                        </m:sub>
                      </m:sSub>
                      <m:r>
                        <a:rPr lang="en-US" sz="2000" i="1">
                          <a:latin typeface="Cambria Math" panose="02040503050406030204" pitchFamily="18" charset="0"/>
                        </a:rPr>
                        <m:t>𝐸𝑀𝑃𝐿𝑂𝑌𝐸𝐸𝑆</m:t>
                      </m:r>
                      <m:r>
                        <a:rPr lang="en-US" sz="2000" i="1">
                          <a:latin typeface="Cambria Math" panose="02040503050406030204" pitchFamily="18" charset="0"/>
                        </a:rPr>
                        <m:t> </m:t>
                      </m:r>
                    </m:oMath>
                  </m:oMathPara>
                </a14:m>
                <a:endParaRPr lang="en-US" sz="2000" dirty="0"/>
              </a:p>
              <a:p>
                <a:r>
                  <a:rPr lang="en-US" dirty="0"/>
                  <a:t>We had to assign a role name/alias name to Employees to do the recursive join, as well as refer to the manager’s first &amp; last name.</a:t>
                </a:r>
              </a:p>
              <a:p>
                <a:endParaRPr lang="en-US" dirty="0"/>
              </a:p>
            </p:txBody>
          </p:sp>
        </mc:Choice>
        <mc:Fallback xmlns="">
          <p:sp>
            <p:nvSpPr>
              <p:cNvPr id="3" name="Content Placeholder 2">
                <a:extLst>
                  <a:ext uri="{FF2B5EF4-FFF2-40B4-BE49-F238E27FC236}">
                    <a16:creationId xmlns:a16="http://schemas.microsoft.com/office/drawing/2014/main" id="{AF1DF873-3603-4099-97B5-A3E891B5DD8F}"/>
                  </a:ext>
                </a:extLst>
              </p:cNvPr>
              <p:cNvSpPr>
                <a:spLocks noGrp="1" noRot="1" noChangeAspect="1" noMove="1" noResize="1" noEditPoints="1" noAdjustHandles="1" noChangeArrowheads="1" noChangeShapeType="1" noTextEdit="1"/>
              </p:cNvSpPr>
              <p:nvPr>
                <p:ph idx="1"/>
              </p:nvPr>
            </p:nvSpPr>
            <p:spPr>
              <a:blipFill>
                <a:blip r:embed="rId2"/>
                <a:stretch>
                  <a:fillRect l="-741" t="-1480" r="-1407" b="-10094"/>
                </a:stretch>
              </a:blipFill>
            </p:spPr>
            <p:txBody>
              <a:bodyPr/>
              <a:lstStyle/>
              <a:p>
                <a:r>
                  <a:rPr lang="en-US">
                    <a:noFill/>
                  </a:rPr>
                  <a:t> </a:t>
                </a:r>
              </a:p>
            </p:txBody>
          </p:sp>
        </mc:Fallback>
      </mc:AlternateContent>
    </p:spTree>
    <p:extLst>
      <p:ext uri="{BB962C8B-B14F-4D97-AF65-F5344CB8AC3E}">
        <p14:creationId xmlns:p14="http://schemas.microsoft.com/office/powerpoint/2010/main" val="285726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4960B6E-F9EE-4844-9AB5-A46A2B6DF1BA}"/>
              </a:ext>
            </a:extLst>
          </p:cNvPr>
          <p:cNvSpPr>
            <a:spLocks noGrp="1" noChangeArrowheads="1"/>
          </p:cNvSpPr>
          <p:nvPr>
            <p:ph type="title"/>
          </p:nvPr>
        </p:nvSpPr>
        <p:spPr/>
        <p:txBody>
          <a:bodyPr/>
          <a:lstStyle/>
          <a:p>
            <a:r>
              <a:rPr lang="en-US" altLang="en-US"/>
              <a:t>Table Model</a:t>
            </a:r>
          </a:p>
        </p:txBody>
      </p:sp>
      <p:sp>
        <p:nvSpPr>
          <p:cNvPr id="22531" name="Content Placeholder 2">
            <a:extLst>
              <a:ext uri="{FF2B5EF4-FFF2-40B4-BE49-F238E27FC236}">
                <a16:creationId xmlns:a16="http://schemas.microsoft.com/office/drawing/2014/main" id="{84C04EBC-0FA5-4637-8B09-7773B6A56989}"/>
              </a:ext>
            </a:extLst>
          </p:cNvPr>
          <p:cNvSpPr>
            <a:spLocks noGrp="1" noChangeArrowheads="1"/>
          </p:cNvSpPr>
          <p:nvPr>
            <p:ph idx="1"/>
          </p:nvPr>
        </p:nvSpPr>
        <p:spPr/>
        <p:txBody>
          <a:bodyPr/>
          <a:lstStyle/>
          <a:p>
            <a:r>
              <a:rPr lang="en-US" altLang="en-US"/>
              <a:t>The </a:t>
            </a:r>
            <a:r>
              <a:rPr lang="en-US" altLang="en-US" b="1"/>
              <a:t>table model</a:t>
            </a:r>
            <a:r>
              <a:rPr lang="en-US" altLang="en-US"/>
              <a:t> is an informal set of terms for relational model objects. These are the terms used most often by database developers.</a:t>
            </a:r>
          </a:p>
          <a:p>
            <a:r>
              <a:rPr lang="en-US" altLang="en-US"/>
              <a:t>Terms used to refer to the physical view of the database.</a:t>
            </a:r>
          </a:p>
          <a:p>
            <a:endParaRPr lang="en-US" altLang="en-US"/>
          </a:p>
          <a:p>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1F03-FCF2-4BF7-A01D-43F5D90D8E0B}"/>
              </a:ext>
            </a:extLst>
          </p:cNvPr>
          <p:cNvSpPr>
            <a:spLocks noGrp="1"/>
          </p:cNvSpPr>
          <p:nvPr>
            <p:ph type="title"/>
          </p:nvPr>
        </p:nvSpPr>
        <p:spPr/>
        <p:txBody>
          <a:bodyPr/>
          <a:lstStyle/>
          <a:p>
            <a:r>
              <a:rPr lang="en-US" dirty="0"/>
              <a:t>Role naming the attributes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46CE91-756F-407B-A91C-3ACA890F368E}"/>
                  </a:ext>
                </a:extLst>
              </p:cNvPr>
              <p:cNvSpPr>
                <a:spLocks noGrp="1"/>
              </p:cNvSpPr>
              <p:nvPr>
                <p:ph idx="1"/>
              </p:nvPr>
            </p:nvSpPr>
            <p:spPr/>
            <p:txBody>
              <a:bodyPr/>
              <a:lstStyle/>
              <a:p>
                <a:r>
                  <a:rPr lang="en-US" dirty="0"/>
                  <a:t>The relational algebra query:</a:t>
                </a:r>
                <a:endParaRPr lang="en-US"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𝐿𝐴𝑆𝑇𝑁𝐴𝑀𝐸</m:t>
                        </m:r>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𝐹𝐼𝑅𝑆𝑇𝑁𝐴𝑀𝐸</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𝐿𝐴𝑆𝑇𝑁𝐴𝑀𝐸</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𝐹𝐼𝑅𝑆𝑇𝑁𝐴𝑀𝐸</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𝛒</m:t>
                          </m:r>
                          <m:r>
                            <a:rPr lang="en-US">
                              <a:latin typeface="Cambria Math" panose="02040503050406030204" pitchFamily="18" charset="0"/>
                            </a:rPr>
                            <m:t> </m:t>
                          </m:r>
                        </m:e>
                        <m:sub>
                          <m:r>
                            <a:rPr lang="en-US" b="1" i="1">
                              <a:latin typeface="Cambria Math" panose="02040503050406030204" pitchFamily="18" charset="0"/>
                            </a:rPr>
                            <m:t>𝑬</m:t>
                          </m:r>
                        </m:sub>
                      </m:sSub>
                      <m:r>
                        <a:rPr lang="en-US" i="1">
                          <a:latin typeface="Cambria Math" panose="02040503050406030204" pitchFamily="18" charset="0"/>
                        </a:rPr>
                        <m:t>𝐸𝑀𝑃𝐿𝑂𝑌𝐸𝐸𝑆</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𝑅𝐸𝑃𝑂𝑅𝑇𝑆𝑇𝑂</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𝐸𝑀𝑃𝐿𝑂𝑌𝐸𝐸𝑁𝑈𝑀𝐵𝐸𝑅</m:t>
                          </m:r>
                        </m:sub>
                      </m:sSub>
                      <m:r>
                        <a:rPr lang="en-US" i="1">
                          <a:latin typeface="Cambria Math" panose="02040503050406030204" pitchFamily="18" charset="0"/>
                        </a:rPr>
                        <m:t> </m:t>
                      </m:r>
                    </m:oMath>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𝛒</m:t>
                          </m:r>
                          <m:r>
                            <a:rPr lang="en-US">
                              <a:latin typeface="Cambria Math" panose="02040503050406030204" pitchFamily="18" charset="0"/>
                            </a:rPr>
                            <m:t> </m:t>
                          </m:r>
                        </m:e>
                        <m:sub>
                          <m:r>
                            <a:rPr lang="en-US" b="1" i="1">
                              <a:latin typeface="Cambria Math" panose="02040503050406030204" pitchFamily="18" charset="0"/>
                            </a:rPr>
                            <m:t>𝒎</m:t>
                          </m:r>
                        </m:sub>
                      </m:sSub>
                      <m:r>
                        <a:rPr lang="en-US" i="1">
                          <a:latin typeface="Cambria Math" panose="02040503050406030204" pitchFamily="18" charset="0"/>
                        </a:rPr>
                        <m:t>𝐸𝑀𝑃𝐿𝑂𝑌𝐸𝐸𝑆</m:t>
                      </m:r>
                      <m:r>
                        <a:rPr lang="en-US" i="1">
                          <a:latin typeface="Cambria Math" panose="02040503050406030204" pitchFamily="18" charset="0"/>
                        </a:rPr>
                        <m:t> </m:t>
                      </m:r>
                    </m:oMath>
                  </m:oMathPara>
                </a14:m>
                <a:endParaRPr lang="en-US" dirty="0"/>
              </a:p>
              <a:p>
                <a:r>
                  <a:rPr lang="en-US" dirty="0"/>
                  <a:t>Doesn’t give us distinctive column headers for the manager names.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𝐿𝐴𝑆𝑇𝑁𝐴𝑀𝐸</m:t>
                        </m:r>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𝐹𝐼𝑅𝑆𝑇𝑁𝐴𝑀𝐸</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𝐿𝐴𝑆𝑇𝑁𝐴𝑀𝐸</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𝐹𝐼𝑅𝑆𝑇𝑁𝐴𝑀𝐸</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sSub>
                            <m:sSubPr>
                              <m:ctrlPr>
                                <a:rPr lang="en-US" b="1" i="1" smtClean="0">
                                  <a:latin typeface="Cambria Math" panose="02040503050406030204" pitchFamily="18" charset="0"/>
                                </a:rPr>
                              </m:ctrlPr>
                            </m:sSubPr>
                            <m:e>
                              <m:r>
                                <a:rPr lang="en-US" i="1">
                                  <a:latin typeface="Cambria Math" panose="02040503050406030204" pitchFamily="18" charset="0"/>
                                </a:rPr>
                                <m:t>𝜌</m:t>
                              </m:r>
                            </m:e>
                            <m:sub>
                              <m:f>
                                <m:fPr>
                                  <m:ctrlPr>
                                    <a:rPr lang="en-US" b="1" i="1" smtClean="0">
                                      <a:latin typeface="Cambria Math" panose="02040503050406030204" pitchFamily="18" charset="0"/>
                                    </a:rPr>
                                  </m:ctrlPr>
                                </m:fPr>
                                <m:num>
                                  <m:r>
                                    <a:rPr lang="en-US" b="1" i="1" smtClean="0">
                                      <a:latin typeface="Cambria Math" panose="02040503050406030204" pitchFamily="18" charset="0"/>
                                    </a:rPr>
                                    <m:t>𝒇𝒊𝒓𝒔𝒕𝒏𝒂𝒎𝒆</m:t>
                                  </m:r>
                                  <m:r>
                                    <a:rPr lang="en-US" b="1" i="1" smtClean="0">
                                      <a:latin typeface="Cambria Math" panose="02040503050406030204" pitchFamily="18" charset="0"/>
                                    </a:rPr>
                                    <m:t>, </m:t>
                                  </m:r>
                                  <m:r>
                                    <a:rPr lang="en-US" b="1" i="1" smtClean="0">
                                      <a:latin typeface="Cambria Math" panose="02040503050406030204" pitchFamily="18" charset="0"/>
                                    </a:rPr>
                                    <m:t>𝒍𝒂𝒔𝒕𝒏𝒂𝒎𝒆</m:t>
                                  </m:r>
                                </m:num>
                                <m:den>
                                  <m:r>
                                    <a:rPr lang="en-US" b="1" i="1" smtClean="0">
                                      <a:latin typeface="Cambria Math" panose="02040503050406030204" pitchFamily="18" charset="0"/>
                                    </a:rPr>
                                    <m:t>𝒆𝒎𝒑𝒍𝒐𝒚𝒆𝒆</m:t>
                                  </m:r>
                                  <m:r>
                                    <a:rPr lang="en-US" b="1" i="1" smtClean="0">
                                      <a:latin typeface="Cambria Math" panose="02040503050406030204" pitchFamily="18" charset="0"/>
                                    </a:rPr>
                                    <m:t> </m:t>
                                  </m:r>
                                  <m:r>
                                    <a:rPr lang="en-US" b="1" i="1" smtClean="0">
                                      <a:latin typeface="Cambria Math" panose="02040503050406030204" pitchFamily="18" charset="0"/>
                                    </a:rPr>
                                    <m:t>𝒇𝒊𝒓𝒔𝒕</m:t>
                                  </m:r>
                                  <m:r>
                                    <a:rPr lang="en-US" b="1" i="1" smtClean="0">
                                      <a:latin typeface="Cambria Math" panose="02040503050406030204" pitchFamily="18" charset="0"/>
                                    </a:rPr>
                                    <m:t> </m:t>
                                  </m:r>
                                  <m:r>
                                    <a:rPr lang="en-US" b="1" i="1" smtClean="0">
                                      <a:latin typeface="Cambria Math" panose="02040503050406030204" pitchFamily="18" charset="0"/>
                                    </a:rPr>
                                    <m:t>𝒏𝒂𝒎𝒆</m:t>
                                  </m:r>
                                  <m:r>
                                    <a:rPr lang="en-US" b="1" i="1" smtClean="0">
                                      <a:latin typeface="Cambria Math" panose="02040503050406030204" pitchFamily="18" charset="0"/>
                                    </a:rPr>
                                    <m:t>, </m:t>
                                  </m:r>
                                  <m:r>
                                    <a:rPr lang="en-US" b="1" i="1" smtClean="0">
                                      <a:latin typeface="Cambria Math" panose="02040503050406030204" pitchFamily="18" charset="0"/>
                                    </a:rPr>
                                    <m:t>𝒆𝒎𝒑𝒍𝒐𝒚𝒆𝒆</m:t>
                                  </m:r>
                                  <m:r>
                                    <a:rPr lang="en-US" b="1" i="1" smtClean="0">
                                      <a:latin typeface="Cambria Math" panose="02040503050406030204" pitchFamily="18" charset="0"/>
                                    </a:rPr>
                                    <m:t> </m:t>
                                  </m:r>
                                  <m:r>
                                    <a:rPr lang="en-US" b="1" i="1" smtClean="0">
                                      <a:latin typeface="Cambria Math" panose="02040503050406030204" pitchFamily="18" charset="0"/>
                                    </a:rPr>
                                    <m:t>𝒍𝒂𝒔𝒕</m:t>
                                  </m:r>
                                  <m:r>
                                    <a:rPr lang="en-US" b="1" i="1" smtClean="0">
                                      <a:latin typeface="Cambria Math" panose="02040503050406030204" pitchFamily="18" charset="0"/>
                                    </a:rPr>
                                    <m:t> </m:t>
                                  </m:r>
                                  <m:r>
                                    <a:rPr lang="en-US" b="1" i="1" smtClean="0">
                                      <a:latin typeface="Cambria Math" panose="02040503050406030204" pitchFamily="18" charset="0"/>
                                    </a:rPr>
                                    <m:t>𝒏𝒂𝒎𝒆</m:t>
                                  </m:r>
                                </m:den>
                              </m:f>
                            </m:sub>
                          </m:sSub>
                          <m:r>
                            <a:rPr lang="en-US" b="0" i="1">
                              <a:latin typeface="Cambria Math" panose="02040503050406030204" pitchFamily="18" charset="0"/>
                            </a:rPr>
                            <m:t>𝜌</m:t>
                          </m:r>
                          <m:r>
                            <a:rPr lang="en-US">
                              <a:latin typeface="Cambria Math" panose="02040503050406030204" pitchFamily="18" charset="0"/>
                            </a:rPr>
                            <m:t> </m:t>
                          </m:r>
                        </m:e>
                        <m:sub>
                          <m:r>
                            <a:rPr lang="en-US" b="1" i="1">
                              <a:latin typeface="Cambria Math" panose="02040503050406030204" pitchFamily="18" charset="0"/>
                            </a:rPr>
                            <m:t>𝑬</m:t>
                          </m:r>
                        </m:sub>
                      </m:sSub>
                      <m:r>
                        <a:rPr lang="en-US" i="1">
                          <a:latin typeface="Cambria Math" panose="02040503050406030204" pitchFamily="18" charset="0"/>
                        </a:rPr>
                        <m:t>𝐸𝑀𝑃𝐿𝑂𝑌𝐸𝐸𝑆</m:t>
                      </m:r>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𝑅𝐸𝑃𝑂𝑅𝑇𝑆𝑇𝑂</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𝐸𝑀𝑃𝐿𝑂𝑌𝐸𝐸𝑁𝑈𝑀𝐵𝐸𝑅</m:t>
                          </m:r>
                        </m:sub>
                      </m:sSub>
                      <m:r>
                        <a:rPr lang="en-US" i="1">
                          <a:latin typeface="Cambria Math" panose="02040503050406030204" pitchFamily="18" charset="0"/>
                        </a:rPr>
                        <m:t> </m:t>
                      </m:r>
                    </m:oMath>
                    <m:oMath xmlns:m="http://schemas.openxmlformats.org/officeDocument/2006/math">
                      <m:sSub>
                        <m:sSubPr>
                          <m:ctrlPr>
                            <a:rPr lang="en-US" b="1" i="1">
                              <a:latin typeface="Cambria Math" panose="02040503050406030204" pitchFamily="18" charset="0"/>
                            </a:rPr>
                          </m:ctrlPr>
                        </m:sSubPr>
                        <m:e>
                          <m:r>
                            <a:rPr lang="en-US" i="1">
                              <a:latin typeface="Cambria Math" panose="02040503050406030204" pitchFamily="18" charset="0"/>
                            </a:rPr>
                            <m:t>𝜌</m:t>
                          </m:r>
                        </m:e>
                        <m:sub>
                          <m:f>
                            <m:fPr>
                              <m:ctrlPr>
                                <a:rPr lang="en-US" b="1" i="1">
                                  <a:latin typeface="Cambria Math" panose="02040503050406030204" pitchFamily="18" charset="0"/>
                                </a:rPr>
                              </m:ctrlPr>
                            </m:fPr>
                            <m:num>
                              <m:r>
                                <a:rPr lang="en-US" b="1" i="1">
                                  <a:latin typeface="Cambria Math" panose="02040503050406030204" pitchFamily="18" charset="0"/>
                                </a:rPr>
                                <m:t>𝒇𝒊𝒓𝒔𝒕𝒏𝒂𝒎𝒆</m:t>
                              </m:r>
                              <m:r>
                                <a:rPr lang="en-US" b="1" i="1">
                                  <a:latin typeface="Cambria Math" panose="02040503050406030204" pitchFamily="18" charset="0"/>
                                </a:rPr>
                                <m:t>, </m:t>
                              </m:r>
                              <m:r>
                                <a:rPr lang="en-US" b="1" i="1">
                                  <a:latin typeface="Cambria Math" panose="02040503050406030204" pitchFamily="18" charset="0"/>
                                </a:rPr>
                                <m:t>𝒍𝒂𝒔𝒕𝒏𝒂𝒎𝒆</m:t>
                              </m:r>
                            </m:num>
                            <m:den>
                              <m:r>
                                <a:rPr lang="en-US" b="1" i="1" smtClean="0">
                                  <a:latin typeface="Cambria Math" panose="02040503050406030204" pitchFamily="18" charset="0"/>
                                </a:rPr>
                                <m:t>𝒎𝒂𝒏𝒂𝒈𝒆𝒓</m:t>
                              </m:r>
                              <m:r>
                                <a:rPr lang="en-US" b="1" i="1">
                                  <a:latin typeface="Cambria Math" panose="02040503050406030204" pitchFamily="18" charset="0"/>
                                </a:rPr>
                                <m:t> </m:t>
                              </m:r>
                              <m:r>
                                <a:rPr lang="en-US" b="1" i="1">
                                  <a:latin typeface="Cambria Math" panose="02040503050406030204" pitchFamily="18" charset="0"/>
                                </a:rPr>
                                <m:t>𝒇𝒊𝒓𝒔𝒕</m:t>
                              </m:r>
                              <m:r>
                                <a:rPr lang="en-US" b="1" i="1">
                                  <a:latin typeface="Cambria Math" panose="02040503050406030204" pitchFamily="18" charset="0"/>
                                </a:rPr>
                                <m:t> </m:t>
                              </m:r>
                              <m:r>
                                <a:rPr lang="en-US" b="1" i="1">
                                  <a:latin typeface="Cambria Math" panose="02040503050406030204" pitchFamily="18" charset="0"/>
                                </a:rPr>
                                <m:t>𝒏𝒂𝒎𝒆</m:t>
                              </m:r>
                              <m:r>
                                <a:rPr lang="en-US" b="1" i="1">
                                  <a:latin typeface="Cambria Math" panose="02040503050406030204" pitchFamily="18" charset="0"/>
                                </a:rPr>
                                <m:t>, </m:t>
                              </m:r>
                              <m:r>
                                <a:rPr lang="en-US" b="1" i="1" smtClean="0">
                                  <a:latin typeface="Cambria Math" panose="02040503050406030204" pitchFamily="18" charset="0"/>
                                </a:rPr>
                                <m:t>𝒎𝒂𝒏𝒂𝒈𝒆𝒓</m:t>
                              </m:r>
                              <m:r>
                                <a:rPr lang="en-US" b="1" i="1">
                                  <a:latin typeface="Cambria Math" panose="02040503050406030204" pitchFamily="18" charset="0"/>
                                </a:rPr>
                                <m:t> </m:t>
                              </m:r>
                              <m:r>
                                <a:rPr lang="en-US" b="1" i="1">
                                  <a:latin typeface="Cambria Math" panose="02040503050406030204" pitchFamily="18" charset="0"/>
                                </a:rPr>
                                <m:t>𝒍𝒂𝒔𝒕</m:t>
                              </m:r>
                              <m:r>
                                <a:rPr lang="en-US" b="1" i="1">
                                  <a:latin typeface="Cambria Math" panose="02040503050406030204" pitchFamily="18" charset="0"/>
                                </a:rPr>
                                <m:t> </m:t>
                              </m:r>
                              <m:r>
                                <a:rPr lang="en-US" b="1" i="1">
                                  <a:latin typeface="Cambria Math" panose="02040503050406030204" pitchFamily="18" charset="0"/>
                                </a:rPr>
                                <m:t>𝒏𝒂𝒎𝒆</m:t>
                              </m:r>
                            </m:den>
                          </m:f>
                        </m:sub>
                      </m:sSub>
                      <m:sSub>
                        <m:sSubPr>
                          <m:ctrlPr>
                            <a:rPr lang="en-US" b="1" i="1">
                              <a:latin typeface="Cambria Math" panose="02040503050406030204" pitchFamily="18" charset="0"/>
                            </a:rPr>
                          </m:ctrlPr>
                        </m:sSubPr>
                        <m:e>
                          <m:r>
                            <a:rPr lang="en-US" b="1" i="1">
                              <a:latin typeface="Cambria Math" panose="02040503050406030204" pitchFamily="18" charset="0"/>
                            </a:rPr>
                            <m:t>𝛒</m:t>
                          </m:r>
                          <m:r>
                            <a:rPr lang="en-US">
                              <a:latin typeface="Cambria Math" panose="02040503050406030204" pitchFamily="18" charset="0"/>
                            </a:rPr>
                            <m:t> </m:t>
                          </m:r>
                        </m:e>
                        <m:sub>
                          <m:r>
                            <a:rPr lang="en-US" b="1" i="1">
                              <a:latin typeface="Cambria Math" panose="02040503050406030204" pitchFamily="18" charset="0"/>
                            </a:rPr>
                            <m:t>𝒎</m:t>
                          </m:r>
                        </m:sub>
                      </m:sSub>
                      <m:r>
                        <a:rPr lang="en-US" i="1">
                          <a:latin typeface="Cambria Math" panose="02040503050406030204" pitchFamily="18" charset="0"/>
                        </a:rPr>
                        <m:t>𝐸𝑀𝑃𝐿𝑂𝑌𝐸𝐸𝑆</m:t>
                      </m:r>
                      <m:r>
                        <a:rPr lang="en-US" i="1">
                          <a:latin typeface="Cambria Math" panose="02040503050406030204" pitchFamily="18" charset="0"/>
                        </a:rPr>
                        <m:t> </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5B46CE91-756F-407B-A91C-3ACA890F368E}"/>
                  </a:ext>
                </a:extLst>
              </p:cNvPr>
              <p:cNvSpPr>
                <a:spLocks noGrp="1" noRot="1" noChangeAspect="1" noMove="1" noResize="1" noEditPoints="1" noAdjustHandles="1" noChangeArrowheads="1" noChangeShapeType="1" noTextEdit="1"/>
              </p:cNvSpPr>
              <p:nvPr>
                <p:ph idx="1"/>
              </p:nvPr>
            </p:nvSpPr>
            <p:spPr>
              <a:blipFill>
                <a:blip r:embed="rId2"/>
                <a:stretch>
                  <a:fillRect l="-741" t="-1480" b="-15478"/>
                </a:stretch>
              </a:blipFill>
            </p:spPr>
            <p:txBody>
              <a:bodyPr/>
              <a:lstStyle/>
              <a:p>
                <a:r>
                  <a:rPr lang="en-US">
                    <a:noFill/>
                  </a:rPr>
                  <a:t> </a:t>
                </a:r>
              </a:p>
            </p:txBody>
          </p:sp>
        </mc:Fallback>
      </mc:AlternateContent>
    </p:spTree>
    <p:extLst>
      <p:ext uri="{BB962C8B-B14F-4D97-AF65-F5344CB8AC3E}">
        <p14:creationId xmlns:p14="http://schemas.microsoft.com/office/powerpoint/2010/main" val="275678503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E379-0750-4B17-A33A-3BF534C41EB1}"/>
              </a:ext>
            </a:extLst>
          </p:cNvPr>
          <p:cNvSpPr>
            <a:spLocks noGrp="1"/>
          </p:cNvSpPr>
          <p:nvPr>
            <p:ph type="title"/>
          </p:nvPr>
        </p:nvSpPr>
        <p:spPr/>
        <p:txBody>
          <a:bodyPr/>
          <a:lstStyle/>
          <a:p>
            <a:r>
              <a:rPr lang="en-US" dirty="0"/>
              <a:t>This is more than cosmetics</a:t>
            </a:r>
          </a:p>
        </p:txBody>
      </p:sp>
      <p:sp>
        <p:nvSpPr>
          <p:cNvPr id="3" name="Content Placeholder 2">
            <a:extLst>
              <a:ext uri="{FF2B5EF4-FFF2-40B4-BE49-F238E27FC236}">
                <a16:creationId xmlns:a16="http://schemas.microsoft.com/office/drawing/2014/main" id="{CE824CEF-F72C-43E6-8E83-8FFA6CB30AC2}"/>
              </a:ext>
            </a:extLst>
          </p:cNvPr>
          <p:cNvSpPr>
            <a:spLocks noGrp="1"/>
          </p:cNvSpPr>
          <p:nvPr>
            <p:ph idx="1"/>
          </p:nvPr>
        </p:nvSpPr>
        <p:spPr/>
        <p:txBody>
          <a:bodyPr/>
          <a:lstStyle/>
          <a:p>
            <a:r>
              <a:rPr lang="en-US" dirty="0"/>
              <a:t>When we use an expression as a sub query, the column names output by the sub query are exactly what we need to reference in the outer query.</a:t>
            </a:r>
          </a:p>
          <a:p>
            <a:r>
              <a:rPr lang="en-US" dirty="0"/>
              <a:t>If we had the above query as a subquery, without the role names it would look as though it had two first names and two last names.</a:t>
            </a:r>
          </a:p>
          <a:p>
            <a:r>
              <a:rPr lang="en-US" dirty="0"/>
              <a:t>Technically, that’s a syntax error in Relational Algebra since the relation scheme is a set of attributes, and there can be no </a:t>
            </a:r>
            <a:r>
              <a:rPr lang="en-US"/>
              <a:t>duplicates in a set.</a:t>
            </a:r>
          </a:p>
        </p:txBody>
      </p:sp>
    </p:spTree>
    <p:extLst>
      <p:ext uri="{BB962C8B-B14F-4D97-AF65-F5344CB8AC3E}">
        <p14:creationId xmlns:p14="http://schemas.microsoft.com/office/powerpoint/2010/main" val="218705568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3064B66E-102C-4ABA-8A03-3F46BD9D9598}"/>
              </a:ext>
            </a:extLst>
          </p:cNvPr>
          <p:cNvSpPr>
            <a:spLocks noGrp="1" noChangeArrowheads="1"/>
          </p:cNvSpPr>
          <p:nvPr>
            <p:ph type="title"/>
          </p:nvPr>
        </p:nvSpPr>
        <p:spPr/>
        <p:txBody>
          <a:bodyPr/>
          <a:lstStyle/>
          <a:p>
            <a:pPr eaLnBrk="1" hangingPunct="1"/>
            <a:r>
              <a:rPr lang="en-US" altLang="en-US" sz="4000"/>
              <a:t>Appendix: Traditional Normalization</a:t>
            </a:r>
          </a:p>
        </p:txBody>
      </p:sp>
      <p:sp>
        <p:nvSpPr>
          <p:cNvPr id="169987" name="Rectangle 3">
            <a:extLst>
              <a:ext uri="{FF2B5EF4-FFF2-40B4-BE49-F238E27FC236}">
                <a16:creationId xmlns:a16="http://schemas.microsoft.com/office/drawing/2014/main" id="{B0F878CB-9D94-433D-B874-3AE7F7255912}"/>
              </a:ext>
            </a:extLst>
          </p:cNvPr>
          <p:cNvSpPr>
            <a:spLocks noGrp="1" noChangeArrowheads="1"/>
          </p:cNvSpPr>
          <p:nvPr>
            <p:ph type="body" idx="1"/>
          </p:nvPr>
        </p:nvSpPr>
        <p:spPr/>
        <p:txBody>
          <a:bodyPr/>
          <a:lstStyle/>
          <a:p>
            <a:pPr eaLnBrk="1" hangingPunct="1">
              <a:lnSpc>
                <a:spcPct val="90000"/>
              </a:lnSpc>
            </a:pPr>
            <a:r>
              <a:rPr lang="en-US" altLang="en-US" sz="2000"/>
              <a:t>Normalization is usually thought of as a process of applying a set of rules to your database design, mostly to achieve minimum redundancy in the data. Most textbooks present this as a three-step process, with correspondingly label “normal forms.</a:t>
            </a:r>
          </a:p>
          <a:p>
            <a:pPr eaLnBrk="1" hangingPunct="1">
              <a:lnSpc>
                <a:spcPct val="90000"/>
              </a:lnSpc>
            </a:pPr>
            <a:r>
              <a:rPr lang="en-US" altLang="en-US" sz="2000"/>
              <a:t>In theory, you could start with a single relation scheme (sometimes called the universal scheme, or </a:t>
            </a:r>
            <a:r>
              <a:rPr lang="en-US" altLang="en-US" sz="2000" i="1"/>
              <a:t>U</a:t>
            </a:r>
            <a:r>
              <a:rPr lang="en-US" altLang="en-US" sz="2000"/>
              <a:t>) that contains all of the attributes in the database—then apply these rules recursively to develop a set of increasingly-normalized sub-relation schemes. When all of the schemes are in third normal form, then the whole database is properly normalized. </a:t>
            </a:r>
          </a:p>
          <a:p>
            <a:pPr eaLnBrk="1" hangingPunct="1">
              <a:lnSpc>
                <a:spcPct val="90000"/>
              </a:lnSpc>
            </a:pPr>
            <a:r>
              <a:rPr lang="en-US" altLang="en-US" sz="2000"/>
              <a:t>In practice, you will more likely apply the rules gradually, refining each relation scheme as you develop it from the UML class diagram or ER model diagram. The final table structures should be the same no matter which method (or combination of methods) you’ve used.</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0617AC97-772E-4DBF-AD87-2A680D4CCF72}"/>
              </a:ext>
            </a:extLst>
          </p:cNvPr>
          <p:cNvSpPr>
            <a:spLocks noGrp="1" noChangeArrowheads="1"/>
          </p:cNvSpPr>
          <p:nvPr>
            <p:ph type="title"/>
          </p:nvPr>
        </p:nvSpPr>
        <p:spPr/>
        <p:txBody>
          <a:bodyPr/>
          <a:lstStyle/>
          <a:p>
            <a:pPr eaLnBrk="1" hangingPunct="1"/>
            <a:r>
              <a:rPr lang="en-US" altLang="en-US"/>
              <a:t>Normalization Methods</a:t>
            </a:r>
          </a:p>
        </p:txBody>
      </p:sp>
      <p:sp>
        <p:nvSpPr>
          <p:cNvPr id="171011" name="Content Placeholder 2">
            <a:extLst>
              <a:ext uri="{FF2B5EF4-FFF2-40B4-BE49-F238E27FC236}">
                <a16:creationId xmlns:a16="http://schemas.microsoft.com/office/drawing/2014/main" id="{31F9B3F7-1C1B-44C3-95A2-95A91623F1D0}"/>
              </a:ext>
            </a:extLst>
          </p:cNvPr>
          <p:cNvSpPr>
            <a:spLocks noGrp="1" noChangeArrowheads="1"/>
          </p:cNvSpPr>
          <p:nvPr>
            <p:ph idx="1"/>
          </p:nvPr>
        </p:nvSpPr>
        <p:spPr/>
        <p:txBody>
          <a:bodyPr/>
          <a:lstStyle/>
          <a:p>
            <a:pPr eaLnBrk="1" hangingPunct="1"/>
            <a:r>
              <a:rPr lang="en-US" altLang="en-US"/>
              <a:t>Analysis</a:t>
            </a:r>
          </a:p>
          <a:p>
            <a:pPr lvl="1" eaLnBrk="1" hangingPunct="1"/>
            <a:r>
              <a:rPr lang="en-US" altLang="en-US"/>
              <a:t>Decomposition method shown previously</a:t>
            </a:r>
          </a:p>
          <a:p>
            <a:pPr eaLnBrk="1" hangingPunct="1"/>
            <a:r>
              <a:rPr lang="en-US" altLang="en-US"/>
              <a:t>Synthesis</a:t>
            </a:r>
          </a:p>
          <a:p>
            <a:pPr lvl="1" eaLnBrk="1" hangingPunct="1"/>
            <a:r>
              <a:rPr lang="en-US" altLang="en-US"/>
              <a:t>Begin with attributes, combine them into groups having the same determinant</a:t>
            </a:r>
          </a:p>
          <a:p>
            <a:pPr lvl="1" eaLnBrk="1" hangingPunct="1"/>
            <a:r>
              <a:rPr lang="en-US" altLang="en-US"/>
              <a:t>Use functional dependencies to develop a set of normalized relations</a:t>
            </a:r>
          </a:p>
          <a:p>
            <a:pPr eaLnBrk="1" hangingPunct="1"/>
            <a:r>
              <a:rPr lang="en-US" altLang="en-US"/>
              <a:t>Mapping from ER diagram provides almost-normalized schema</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4F00EAB8-8A94-4387-9D5F-6B1E382EF406}"/>
              </a:ext>
            </a:extLst>
          </p:cNvPr>
          <p:cNvSpPr>
            <a:spLocks noGrp="1" noChangeArrowheads="1"/>
          </p:cNvSpPr>
          <p:nvPr>
            <p:ph type="title"/>
          </p:nvPr>
        </p:nvSpPr>
        <p:spPr>
          <a:xfrm>
            <a:off x="457200" y="157163"/>
            <a:ext cx="8229600" cy="1139825"/>
          </a:xfrm>
        </p:spPr>
        <p:txBody>
          <a:bodyPr/>
          <a:lstStyle/>
          <a:p>
            <a:pPr eaLnBrk="1" hangingPunct="1"/>
            <a:r>
              <a:rPr lang="en-US" altLang="en-US"/>
              <a:t>Objectives of Normalization</a:t>
            </a:r>
          </a:p>
        </p:txBody>
      </p:sp>
      <p:sp>
        <p:nvSpPr>
          <p:cNvPr id="172035" name="Rectangle 3">
            <a:extLst>
              <a:ext uri="{FF2B5EF4-FFF2-40B4-BE49-F238E27FC236}">
                <a16:creationId xmlns:a16="http://schemas.microsoft.com/office/drawing/2014/main" id="{7E4BB2B9-CDBC-4EF4-B6EC-2DBC08B2C66D}"/>
              </a:ext>
            </a:extLst>
          </p:cNvPr>
          <p:cNvSpPr>
            <a:spLocks noGrp="1" noChangeArrowheads="1"/>
          </p:cNvSpPr>
          <p:nvPr>
            <p:ph type="body" idx="1"/>
          </p:nvPr>
        </p:nvSpPr>
        <p:spPr/>
        <p:txBody>
          <a:bodyPr/>
          <a:lstStyle/>
          <a:p>
            <a:pPr eaLnBrk="1" hangingPunct="1"/>
            <a:r>
              <a:rPr lang="en-US" altLang="en-US">
                <a:ea typeface="MS PGothic" panose="020B0600070205080204" pitchFamily="34" charset="-128"/>
              </a:rPr>
              <a:t>Develop a good description of the data, its relationships and constraints</a:t>
            </a:r>
          </a:p>
          <a:p>
            <a:pPr eaLnBrk="1" hangingPunct="1"/>
            <a:r>
              <a:rPr lang="en-US" altLang="en-US">
                <a:ea typeface="MS PGothic" panose="020B0600070205080204" pitchFamily="34" charset="-128"/>
              </a:rPr>
              <a:t>Produce a stable set of relations that </a:t>
            </a:r>
          </a:p>
          <a:p>
            <a:pPr lvl="2" eaLnBrk="1" hangingPunct="1"/>
            <a:r>
              <a:rPr lang="en-US" altLang="en-US">
                <a:ea typeface="MS PGothic" panose="020B0600070205080204" pitchFamily="34" charset="-128"/>
              </a:rPr>
              <a:t>Is a faithful model of the enterprise</a:t>
            </a:r>
          </a:p>
          <a:p>
            <a:pPr lvl="2" eaLnBrk="1" hangingPunct="1"/>
            <a:r>
              <a:rPr lang="en-US" altLang="en-US">
                <a:ea typeface="MS PGothic" panose="020B0600070205080204" pitchFamily="34" charset="-128"/>
              </a:rPr>
              <a:t>Is highly flexible </a:t>
            </a:r>
          </a:p>
          <a:p>
            <a:pPr lvl="2" eaLnBrk="1" hangingPunct="1"/>
            <a:r>
              <a:rPr lang="en-US" altLang="en-US">
                <a:ea typeface="MS PGothic" panose="020B0600070205080204" pitchFamily="34" charset="-128"/>
              </a:rPr>
              <a:t>Reduces redundancy-saves storage space and reduces inconsistency in data</a:t>
            </a:r>
          </a:p>
          <a:p>
            <a:pPr lvl="2" eaLnBrk="1" hangingPunct="1"/>
            <a:r>
              <a:rPr lang="en-US" altLang="en-US">
                <a:ea typeface="MS PGothic" panose="020B0600070205080204" pitchFamily="34" charset="-128"/>
              </a:rPr>
              <a:t>Is free of </a:t>
            </a:r>
            <a:r>
              <a:rPr lang="en-US" altLang="en-US" b="1">
                <a:ea typeface="MS PGothic" panose="020B0600070205080204" pitchFamily="34" charset="-128"/>
              </a:rPr>
              <a:t>update</a:t>
            </a:r>
            <a:r>
              <a:rPr lang="en-US" altLang="en-US">
                <a:ea typeface="MS PGothic" panose="020B0600070205080204" pitchFamily="34" charset="-128"/>
              </a:rPr>
              <a:t>, </a:t>
            </a:r>
            <a:r>
              <a:rPr lang="en-US" altLang="en-US" b="1">
                <a:ea typeface="MS PGothic" panose="020B0600070205080204" pitchFamily="34" charset="-128"/>
              </a:rPr>
              <a:t>insertion</a:t>
            </a:r>
            <a:r>
              <a:rPr lang="en-US" altLang="en-US">
                <a:ea typeface="MS PGothic" panose="020B0600070205080204" pitchFamily="34" charset="-128"/>
              </a:rPr>
              <a:t> and </a:t>
            </a:r>
            <a:r>
              <a:rPr lang="en-US" altLang="en-US" b="1">
                <a:ea typeface="MS PGothic" panose="020B0600070205080204" pitchFamily="34" charset="-128"/>
              </a:rPr>
              <a:t>deletion anomalies</a:t>
            </a:r>
          </a:p>
          <a:p>
            <a:pPr eaLnBrk="1" hangingPunct="1">
              <a:buFontTx/>
              <a:buNone/>
            </a:pPr>
            <a:endParaRPr lang="en-US" altLang="en-US" b="1">
              <a:solidFill>
                <a:srgbClr val="FF0066"/>
              </a:solidFill>
              <a:ea typeface="MS PGothic" panose="020B0600070205080204" pitchFamily="34" charset="-128"/>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CB1540FF-E3DD-49C7-88AF-C59F5146C1C0}"/>
              </a:ext>
            </a:extLst>
          </p:cNvPr>
          <p:cNvSpPr>
            <a:spLocks noGrp="1" noChangeArrowheads="1"/>
          </p:cNvSpPr>
          <p:nvPr>
            <p:ph type="title"/>
          </p:nvPr>
        </p:nvSpPr>
        <p:spPr/>
        <p:txBody>
          <a:bodyPr/>
          <a:lstStyle/>
          <a:p>
            <a:r>
              <a:rPr lang="en-US" altLang="en-US">
                <a:ea typeface="MS PGothic" panose="020B0600070205080204" pitchFamily="34" charset="-128"/>
              </a:rPr>
              <a:t>Characteristics of Normalized Schemas</a:t>
            </a:r>
          </a:p>
        </p:txBody>
      </p:sp>
      <p:sp>
        <p:nvSpPr>
          <p:cNvPr id="173059" name="Content Placeholder 2">
            <a:extLst>
              <a:ext uri="{FF2B5EF4-FFF2-40B4-BE49-F238E27FC236}">
                <a16:creationId xmlns:a16="http://schemas.microsoft.com/office/drawing/2014/main" id="{541E2606-DA8C-4B9D-916B-D41EF595887A}"/>
              </a:ext>
            </a:extLst>
          </p:cNvPr>
          <p:cNvSpPr>
            <a:spLocks noGrp="1" noChangeArrowheads="1"/>
          </p:cNvSpPr>
          <p:nvPr>
            <p:ph idx="1"/>
          </p:nvPr>
        </p:nvSpPr>
        <p:spPr>
          <a:xfrm>
            <a:off x="457200" y="1600200"/>
            <a:ext cx="8229600" cy="3692525"/>
          </a:xfrm>
        </p:spPr>
        <p:txBody>
          <a:bodyPr anchor="ctr"/>
          <a:lstStyle/>
          <a:p>
            <a:r>
              <a:rPr lang="en-US" altLang="en-US">
                <a:ea typeface="MS PGothic" panose="020B0600070205080204" pitchFamily="34" charset="-128"/>
              </a:rPr>
              <a:t>Each relation has a “theme”, relaying facts about a single subject</a:t>
            </a:r>
          </a:p>
          <a:p>
            <a:r>
              <a:rPr lang="en-US" altLang="en-US">
                <a:ea typeface="MS PGothic" panose="020B0600070205080204" pitchFamily="34" charset="-128"/>
              </a:rPr>
              <a:t>The subject can be either an entity or a relationship</a:t>
            </a:r>
          </a:p>
          <a:p>
            <a:r>
              <a:rPr lang="en-US" altLang="en-US">
                <a:ea typeface="MS PGothic" panose="020B0600070205080204" pitchFamily="34" charset="-128"/>
              </a:rPr>
              <a:t>Each cell of the table contains a single fact about that subject</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815CF1D6-F67B-486E-975D-32A3EEB8F98D}"/>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Normal Forms</a:t>
            </a:r>
          </a:p>
        </p:txBody>
      </p:sp>
      <p:sp>
        <p:nvSpPr>
          <p:cNvPr id="174083" name="Rectangle 3">
            <a:extLst>
              <a:ext uri="{FF2B5EF4-FFF2-40B4-BE49-F238E27FC236}">
                <a16:creationId xmlns:a16="http://schemas.microsoft.com/office/drawing/2014/main" id="{2E771FF7-6F4E-4C2F-BA2C-F0BFEC19A03D}"/>
              </a:ext>
            </a:extLst>
          </p:cNvPr>
          <p:cNvSpPr>
            <a:spLocks noGrp="1" noChangeArrowheads="1"/>
          </p:cNvSpPr>
          <p:nvPr>
            <p:ph type="body" idx="1"/>
          </p:nvPr>
        </p:nvSpPr>
        <p:spPr/>
        <p:txBody>
          <a:bodyPr/>
          <a:lstStyle/>
          <a:p>
            <a:pPr eaLnBrk="1" hangingPunct="1">
              <a:lnSpc>
                <a:spcPct val="80000"/>
              </a:lnSpc>
            </a:pPr>
            <a:r>
              <a:rPr lang="en-US" altLang="en-US">
                <a:ea typeface="MS PGothic" panose="020B0600070205080204" pitchFamily="34" charset="-128"/>
              </a:rPr>
              <a:t>First normal form -1NF</a:t>
            </a:r>
          </a:p>
          <a:p>
            <a:pPr eaLnBrk="1" hangingPunct="1">
              <a:lnSpc>
                <a:spcPct val="80000"/>
              </a:lnSpc>
            </a:pPr>
            <a:r>
              <a:rPr lang="en-US" altLang="en-US">
                <a:ea typeface="MS PGothic" panose="020B0600070205080204" pitchFamily="34" charset="-128"/>
              </a:rPr>
              <a:t>Second normal form-2NF</a:t>
            </a:r>
          </a:p>
          <a:p>
            <a:pPr eaLnBrk="1" hangingPunct="1">
              <a:lnSpc>
                <a:spcPct val="80000"/>
              </a:lnSpc>
            </a:pPr>
            <a:r>
              <a:rPr lang="en-US" altLang="en-US">
                <a:ea typeface="MS PGothic" panose="020B0600070205080204" pitchFamily="34" charset="-128"/>
              </a:rPr>
              <a:t>Third normal form-3NF</a:t>
            </a:r>
          </a:p>
          <a:p>
            <a:pPr eaLnBrk="1" hangingPunct="1">
              <a:lnSpc>
                <a:spcPct val="80000"/>
              </a:lnSpc>
            </a:pPr>
            <a:r>
              <a:rPr lang="en-US" altLang="en-US">
                <a:ea typeface="MS PGothic" panose="020B0600070205080204" pitchFamily="34" charset="-128"/>
              </a:rPr>
              <a:t>Boyce-Codd normal form-BCNF</a:t>
            </a:r>
          </a:p>
          <a:p>
            <a:pPr eaLnBrk="1" hangingPunct="1">
              <a:lnSpc>
                <a:spcPct val="80000"/>
              </a:lnSpc>
            </a:pPr>
            <a:r>
              <a:rPr lang="en-US" altLang="en-US">
                <a:ea typeface="MS PGothic" panose="020B0600070205080204" pitchFamily="34" charset="-128"/>
              </a:rPr>
              <a:t>Higher normal forms</a:t>
            </a:r>
          </a:p>
          <a:p>
            <a:pPr eaLnBrk="1" hangingPunct="1">
              <a:lnSpc>
                <a:spcPct val="80000"/>
              </a:lnSpc>
              <a:buFontTx/>
              <a:buNone/>
            </a:pPr>
            <a:endParaRPr lang="en-US" altLang="en-US">
              <a:ea typeface="MS PGothic" panose="020B0600070205080204" pitchFamily="34" charset="-128"/>
            </a:endParaRPr>
          </a:p>
          <a:p>
            <a:pPr eaLnBrk="1" hangingPunct="1">
              <a:lnSpc>
                <a:spcPct val="80000"/>
              </a:lnSpc>
              <a:buFontTx/>
              <a:buNone/>
            </a:pPr>
            <a:r>
              <a:rPr lang="en-US" altLang="en-US">
                <a:ea typeface="MS PGothic" panose="020B0600070205080204" pitchFamily="34" charset="-128"/>
              </a:rPr>
              <a:t>Each is contained within the previous form – each has stricter rules than the previous form</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A76AA34B-7CB7-4F14-9833-76E02E5F2ED0}"/>
              </a:ext>
            </a:extLst>
          </p:cNvPr>
          <p:cNvSpPr>
            <a:spLocks noGrp="1" noChangeArrowheads="1"/>
          </p:cNvSpPr>
          <p:nvPr>
            <p:ph type="title"/>
          </p:nvPr>
        </p:nvSpPr>
        <p:spPr/>
        <p:txBody>
          <a:bodyPr/>
          <a:lstStyle/>
          <a:p>
            <a:r>
              <a:rPr lang="en-US" altLang="en-US">
                <a:ea typeface="MS PGothic" panose="020B0600070205080204" pitchFamily="34" charset="-128"/>
              </a:rPr>
              <a:t>Types of Dependencies </a:t>
            </a:r>
          </a:p>
        </p:txBody>
      </p:sp>
      <p:sp>
        <p:nvSpPr>
          <p:cNvPr id="3" name="Content Placeholder 2">
            <a:extLst>
              <a:ext uri="{FF2B5EF4-FFF2-40B4-BE49-F238E27FC236}">
                <a16:creationId xmlns:a16="http://schemas.microsoft.com/office/drawing/2014/main" id="{D441A6EF-5508-4FB1-9991-921E6AD9BB90}"/>
              </a:ext>
            </a:extLst>
          </p:cNvPr>
          <p:cNvSpPr>
            <a:spLocks noGrp="1"/>
          </p:cNvSpPr>
          <p:nvPr>
            <p:ph idx="1"/>
          </p:nvPr>
        </p:nvSpPr>
        <p:spPr/>
        <p:txBody>
          <a:bodyPr/>
          <a:lstStyle/>
          <a:p>
            <a:pPr>
              <a:defRPr/>
            </a:pPr>
            <a:r>
              <a:rPr lang="en-US" dirty="0"/>
              <a:t>Functional dependencies</a:t>
            </a:r>
          </a:p>
          <a:p>
            <a:pPr>
              <a:defRPr/>
            </a:pPr>
            <a:r>
              <a:rPr lang="en-US" dirty="0"/>
              <a:t>Multi-valued dependencies</a:t>
            </a:r>
          </a:p>
          <a:p>
            <a:pPr>
              <a:defRPr/>
            </a:pPr>
            <a:r>
              <a:rPr lang="en-US" dirty="0"/>
              <a:t>Join dependencies</a:t>
            </a:r>
          </a:p>
          <a:p>
            <a:pPr>
              <a:defRPr/>
            </a:pPr>
            <a:r>
              <a:rPr lang="en-US" dirty="0"/>
              <a:t>Others</a:t>
            </a:r>
          </a:p>
          <a:p>
            <a:pPr marL="0" indent="0">
              <a:buFontTx/>
              <a:buNone/>
              <a:defRPr/>
            </a:pPr>
            <a:endParaRPr lang="en-US" dirty="0"/>
          </a:p>
          <a:p>
            <a:pPr marL="0" indent="0">
              <a:buFontTx/>
              <a:buNone/>
              <a:defRPr/>
            </a:pPr>
            <a:r>
              <a:rPr lang="en-US" dirty="0"/>
              <a:t>All can cause problems in relational design</a:t>
            </a:r>
          </a:p>
          <a:p>
            <a:pPr>
              <a:defRPr/>
            </a:pP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66A95A1F-8752-461C-97EF-72F12B08743E}"/>
              </a:ext>
            </a:extLst>
          </p:cNvPr>
          <p:cNvSpPr>
            <a:spLocks noGrp="1" noChangeArrowheads="1"/>
          </p:cNvSpPr>
          <p:nvPr>
            <p:ph type="title"/>
          </p:nvPr>
        </p:nvSpPr>
        <p:spPr/>
        <p:txBody>
          <a:bodyPr/>
          <a:lstStyle/>
          <a:p>
            <a:pPr eaLnBrk="1" hangingPunct="1"/>
            <a:r>
              <a:rPr lang="en-US" altLang="en-US" sz="4000"/>
              <a:t>Appendix: Traditional Normalization – Normal Forms</a:t>
            </a:r>
          </a:p>
        </p:txBody>
      </p:sp>
      <p:pic>
        <p:nvPicPr>
          <p:cNvPr id="176131" name="Picture 4">
            <a:extLst>
              <a:ext uri="{FF2B5EF4-FFF2-40B4-BE49-F238E27FC236}">
                <a16:creationId xmlns:a16="http://schemas.microsoft.com/office/drawing/2014/main" id="{77DF2B96-0919-4A66-8FBE-E615ABB1161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2133600"/>
            <a:ext cx="7989888" cy="2030413"/>
          </a:xfrm>
        </p:spPr>
      </p:pic>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316DD03F-C8E8-417B-BD06-6D79B1D1340B}"/>
              </a:ext>
            </a:extLst>
          </p:cNvPr>
          <p:cNvSpPr>
            <a:spLocks noGrp="1" noChangeArrowheads="1"/>
          </p:cNvSpPr>
          <p:nvPr>
            <p:ph type="title"/>
          </p:nvPr>
        </p:nvSpPr>
        <p:spPr/>
        <p:txBody>
          <a:bodyPr/>
          <a:lstStyle/>
          <a:p>
            <a:pPr eaLnBrk="1" hangingPunct="1"/>
            <a:r>
              <a:rPr lang="en-US" altLang="en-US"/>
              <a:t>Functional Dependency-FD</a:t>
            </a:r>
          </a:p>
        </p:txBody>
      </p:sp>
      <p:sp>
        <p:nvSpPr>
          <p:cNvPr id="177155" name="Rectangle 3">
            <a:extLst>
              <a:ext uri="{FF2B5EF4-FFF2-40B4-BE49-F238E27FC236}">
                <a16:creationId xmlns:a16="http://schemas.microsoft.com/office/drawing/2014/main" id="{7468E473-6D7E-4C63-BB1D-80C67AC11E00}"/>
              </a:ext>
            </a:extLst>
          </p:cNvPr>
          <p:cNvSpPr>
            <a:spLocks noGrp="1" noChangeArrowheads="1"/>
          </p:cNvSpPr>
          <p:nvPr>
            <p:ph idx="1"/>
          </p:nvPr>
        </p:nvSpPr>
        <p:spPr/>
        <p:txBody>
          <a:bodyPr/>
          <a:lstStyle/>
          <a:p>
            <a:pPr eaLnBrk="1" hangingPunct="1">
              <a:lnSpc>
                <a:spcPct val="80000"/>
              </a:lnSpc>
            </a:pPr>
            <a:r>
              <a:rPr lang="en-US" altLang="en-US"/>
              <a:t>A </a:t>
            </a:r>
            <a:r>
              <a:rPr lang="en-US" altLang="en-US" b="1"/>
              <a:t>functional dependency</a:t>
            </a:r>
            <a:r>
              <a:rPr lang="en-US" altLang="en-US"/>
              <a:t> (FD) is a type of relationship between attributes</a:t>
            </a:r>
          </a:p>
          <a:p>
            <a:pPr eaLnBrk="1" hangingPunct="1">
              <a:lnSpc>
                <a:spcPct val="80000"/>
              </a:lnSpc>
            </a:pPr>
            <a:r>
              <a:rPr lang="en-US" altLang="en-US"/>
              <a:t>If A and B are sets of attributes of relation R, we say B is functionally dependent on A if each A value in R has associated with it exactly one value of B in R.</a:t>
            </a:r>
          </a:p>
          <a:p>
            <a:pPr eaLnBrk="1" hangingPunct="1">
              <a:lnSpc>
                <a:spcPct val="80000"/>
              </a:lnSpc>
            </a:pPr>
            <a:r>
              <a:rPr lang="en-US" altLang="en-US"/>
              <a:t>Alternatively, if two tuples have the same A values, they must also have the same B values</a:t>
            </a:r>
          </a:p>
          <a:p>
            <a:pPr eaLnBrk="1" hangingPunct="1">
              <a:lnSpc>
                <a:spcPct val="80000"/>
              </a:lnSpc>
            </a:pPr>
            <a:r>
              <a:rPr lang="en-US" altLang="en-US"/>
              <a:t>Write </a:t>
            </a:r>
            <a:r>
              <a:rPr lang="en-US" altLang="en-US" b="1"/>
              <a:t>A→B</a:t>
            </a:r>
            <a:r>
              <a:rPr lang="en-US" altLang="en-US"/>
              <a:t>, read </a:t>
            </a:r>
            <a:r>
              <a:rPr lang="en-US" altLang="en-US" b="1"/>
              <a:t>A functionally determines B</a:t>
            </a:r>
            <a:r>
              <a:rPr lang="en-US" altLang="en-US"/>
              <a:t>, or B functionally dependent on A</a:t>
            </a:r>
          </a:p>
          <a:p>
            <a:pPr eaLnBrk="1" hangingPunct="1">
              <a:lnSpc>
                <a:spcPct val="80000"/>
              </a:lnSpc>
            </a:pPr>
            <a:r>
              <a:rPr lang="en-US" altLang="en-US"/>
              <a:t>FD is actually a many-to-one relationship between A and B</a:t>
            </a:r>
          </a:p>
          <a:p>
            <a:pPr eaLnBrk="1" hangingPunct="1">
              <a:lnSpc>
                <a:spcPct val="80000"/>
              </a:lnSpc>
              <a:buFontTx/>
              <a:buNone/>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D5627C2-1C37-4566-ABC8-A89A631244D6}"/>
              </a:ext>
            </a:extLst>
          </p:cNvPr>
          <p:cNvSpPr>
            <a:spLocks noGrp="1" noChangeArrowheads="1"/>
          </p:cNvSpPr>
          <p:nvPr>
            <p:ph type="title"/>
          </p:nvPr>
        </p:nvSpPr>
        <p:spPr>
          <a:xfrm>
            <a:off x="457200" y="277813"/>
            <a:ext cx="8686800" cy="1139825"/>
          </a:xfrm>
        </p:spPr>
        <p:txBody>
          <a:bodyPr/>
          <a:lstStyle/>
          <a:p>
            <a:r>
              <a:rPr lang="en-US" altLang="en-US"/>
              <a:t>Structured Query Language (SQL)</a:t>
            </a:r>
          </a:p>
        </p:txBody>
      </p:sp>
      <p:sp>
        <p:nvSpPr>
          <p:cNvPr id="23555" name="Content Placeholder 2">
            <a:extLst>
              <a:ext uri="{FF2B5EF4-FFF2-40B4-BE49-F238E27FC236}">
                <a16:creationId xmlns:a16="http://schemas.microsoft.com/office/drawing/2014/main" id="{33AA34BB-3185-4126-BC8D-B41D13155763}"/>
              </a:ext>
            </a:extLst>
          </p:cNvPr>
          <p:cNvSpPr>
            <a:spLocks noGrp="1" noChangeArrowheads="1"/>
          </p:cNvSpPr>
          <p:nvPr>
            <p:ph idx="1"/>
          </p:nvPr>
        </p:nvSpPr>
        <p:spPr/>
        <p:txBody>
          <a:bodyPr/>
          <a:lstStyle/>
          <a:p>
            <a:r>
              <a:rPr lang="en-US" altLang="en-US"/>
              <a:t>The </a:t>
            </a:r>
            <a:r>
              <a:rPr lang="en-US" altLang="en-US" b="1"/>
              <a:t>Structured Query Language</a:t>
            </a:r>
            <a:r>
              <a:rPr lang="en-US" altLang="en-US"/>
              <a:t> (SQL, pronounced sequel or ess-que-ell) is used to build and manipulate relational databases. </a:t>
            </a:r>
          </a:p>
          <a:p>
            <a:r>
              <a:rPr lang="en-US" altLang="en-US"/>
              <a:t>It is based on relational algebra, but provides additional capabilities that are needed in commercial systems. </a:t>
            </a:r>
          </a:p>
          <a:p>
            <a:r>
              <a:rPr lang="en-US" altLang="en-US"/>
              <a:t>It is a declarative, rather than a procedural, programming language. </a:t>
            </a:r>
          </a:p>
          <a:p>
            <a:r>
              <a:rPr lang="en-US" altLang="en-US"/>
              <a:t>There is a standard for this language, but products vary in how closely they implement it.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294EF9F-E469-4B48-A74F-25D28F01D440}"/>
              </a:ext>
            </a:extLst>
          </p:cNvPr>
          <p:cNvSpPr>
            <a:spLocks noGrp="1" noChangeArrowheads="1"/>
          </p:cNvSpPr>
          <p:nvPr>
            <p:ph type="title"/>
          </p:nvPr>
        </p:nvSpPr>
        <p:spPr>
          <a:xfrm>
            <a:off x="457200" y="76200"/>
            <a:ext cx="8229600" cy="639763"/>
          </a:xfrm>
        </p:spPr>
        <p:txBody>
          <a:bodyPr rtlCol="0">
            <a:normAutofit fontScale="90000"/>
          </a:bodyPr>
          <a:lstStyle/>
          <a:p>
            <a:pPr eaLnBrk="1" fontAlgn="auto" hangingPunct="1">
              <a:spcAft>
                <a:spcPts val="0"/>
              </a:spcAft>
              <a:defRPr/>
            </a:pPr>
            <a:r>
              <a:rPr lang="en-US" sz="3600"/>
              <a:t>Example of FDs</a:t>
            </a:r>
          </a:p>
        </p:txBody>
      </p:sp>
      <p:sp>
        <p:nvSpPr>
          <p:cNvPr id="178179" name="Rectangle 3">
            <a:extLst>
              <a:ext uri="{FF2B5EF4-FFF2-40B4-BE49-F238E27FC236}">
                <a16:creationId xmlns:a16="http://schemas.microsoft.com/office/drawing/2014/main" id="{2AB52B4D-1A45-4D1D-80AF-45038F9EDD82}"/>
              </a:ext>
            </a:extLst>
          </p:cNvPr>
          <p:cNvSpPr>
            <a:spLocks noGrp="1" noChangeArrowheads="1"/>
          </p:cNvSpPr>
          <p:nvPr>
            <p:ph idx="1"/>
          </p:nvPr>
        </p:nvSpPr>
        <p:spPr>
          <a:xfrm>
            <a:off x="457200" y="2743200"/>
            <a:ext cx="8229600" cy="3581400"/>
          </a:xfrm>
        </p:spPr>
        <p:txBody>
          <a:bodyPr/>
          <a:lstStyle/>
          <a:p>
            <a:pPr eaLnBrk="1" hangingPunct="1">
              <a:lnSpc>
                <a:spcPct val="90000"/>
              </a:lnSpc>
            </a:pPr>
            <a:r>
              <a:rPr lang="en-US" altLang="en-US" sz="2400"/>
              <a:t>Let R be </a:t>
            </a:r>
          </a:p>
          <a:p>
            <a:pPr eaLnBrk="1" hangingPunct="1">
              <a:lnSpc>
                <a:spcPct val="90000"/>
              </a:lnSpc>
              <a:buFontTx/>
              <a:buNone/>
            </a:pPr>
            <a:r>
              <a:rPr lang="en-US" altLang="en-US" sz="2000"/>
              <a:t>NewStudent(stuId, lastName, major, credits, status, socSecNo</a:t>
            </a:r>
            <a:r>
              <a:rPr lang="en-US" altLang="en-US" sz="2400"/>
              <a:t>)</a:t>
            </a:r>
          </a:p>
          <a:p>
            <a:pPr eaLnBrk="1" hangingPunct="1">
              <a:lnSpc>
                <a:spcPct val="90000"/>
              </a:lnSpc>
            </a:pPr>
            <a:r>
              <a:rPr lang="en-US" altLang="en-US" sz="2400"/>
              <a:t>FDs in R include</a:t>
            </a:r>
          </a:p>
          <a:p>
            <a:pPr eaLnBrk="1" hangingPunct="1">
              <a:lnSpc>
                <a:spcPct val="90000"/>
              </a:lnSpc>
              <a:buFontTx/>
              <a:buNone/>
            </a:pPr>
            <a:r>
              <a:rPr lang="en-US" altLang="en-US" sz="2400"/>
              <a:t>{stuId}→{lastName}, but not the reverse</a:t>
            </a:r>
          </a:p>
          <a:p>
            <a:pPr eaLnBrk="1" hangingPunct="1">
              <a:lnSpc>
                <a:spcPct val="90000"/>
              </a:lnSpc>
              <a:buFontTx/>
              <a:buNone/>
            </a:pPr>
            <a:r>
              <a:rPr lang="en-US" altLang="en-US" sz="2400"/>
              <a:t>{stuId} →{lastName, major, credits, status, socSecNo, stuId}  </a:t>
            </a:r>
          </a:p>
          <a:p>
            <a:pPr eaLnBrk="1" hangingPunct="1">
              <a:lnSpc>
                <a:spcPct val="90000"/>
              </a:lnSpc>
              <a:buFontTx/>
              <a:buNone/>
            </a:pPr>
            <a:r>
              <a:rPr lang="en-US" altLang="en-US" sz="2400"/>
              <a:t>{socSecNo} →{stuId, lastName, major, credits, status, socSecNo}</a:t>
            </a:r>
          </a:p>
          <a:p>
            <a:pPr eaLnBrk="1" hangingPunct="1">
              <a:lnSpc>
                <a:spcPct val="90000"/>
              </a:lnSpc>
              <a:buFontTx/>
              <a:buNone/>
            </a:pPr>
            <a:r>
              <a:rPr lang="en-US" altLang="en-US" sz="2400"/>
              <a:t>{credits}→{status}, but not {status}→{credits}</a:t>
            </a:r>
          </a:p>
          <a:p>
            <a:pPr eaLnBrk="1" hangingPunct="1">
              <a:lnSpc>
                <a:spcPct val="90000"/>
              </a:lnSpc>
              <a:buFontTx/>
              <a:buNone/>
            </a:pPr>
            <a:endParaRPr lang="en-US" altLang="en-US" sz="2400"/>
          </a:p>
        </p:txBody>
      </p:sp>
      <p:graphicFrame>
        <p:nvGraphicFramePr>
          <p:cNvPr id="4" name="Table 3">
            <a:extLst>
              <a:ext uri="{FF2B5EF4-FFF2-40B4-BE49-F238E27FC236}">
                <a16:creationId xmlns:a16="http://schemas.microsoft.com/office/drawing/2014/main" id="{A330DE9D-AA4C-40C1-B0AE-97460B7E4558}"/>
              </a:ext>
            </a:extLst>
          </p:cNvPr>
          <p:cNvGraphicFramePr>
            <a:graphicFrameLocks noGrp="1"/>
          </p:cNvGraphicFramePr>
          <p:nvPr/>
        </p:nvGraphicFramePr>
        <p:xfrm>
          <a:off x="838200" y="914400"/>
          <a:ext cx="7561266" cy="1646238"/>
        </p:xfrm>
        <a:graphic>
          <a:graphicData uri="http://schemas.openxmlformats.org/drawingml/2006/table">
            <a:tbl>
              <a:tblPr/>
              <a:tblGrid>
                <a:gridCol w="1260211">
                  <a:extLst>
                    <a:ext uri="{9D8B030D-6E8A-4147-A177-3AD203B41FA5}">
                      <a16:colId xmlns:a16="http://schemas.microsoft.com/office/drawing/2014/main" val="20000"/>
                    </a:ext>
                  </a:extLst>
                </a:gridCol>
                <a:gridCol w="1260211">
                  <a:extLst>
                    <a:ext uri="{9D8B030D-6E8A-4147-A177-3AD203B41FA5}">
                      <a16:colId xmlns:a16="http://schemas.microsoft.com/office/drawing/2014/main" val="20001"/>
                    </a:ext>
                  </a:extLst>
                </a:gridCol>
                <a:gridCol w="1260211">
                  <a:extLst>
                    <a:ext uri="{9D8B030D-6E8A-4147-A177-3AD203B41FA5}">
                      <a16:colId xmlns:a16="http://schemas.microsoft.com/office/drawing/2014/main" val="20002"/>
                    </a:ext>
                  </a:extLst>
                </a:gridCol>
                <a:gridCol w="1260211">
                  <a:extLst>
                    <a:ext uri="{9D8B030D-6E8A-4147-A177-3AD203B41FA5}">
                      <a16:colId xmlns:a16="http://schemas.microsoft.com/office/drawing/2014/main" val="20003"/>
                    </a:ext>
                  </a:extLst>
                </a:gridCol>
                <a:gridCol w="1260211">
                  <a:extLst>
                    <a:ext uri="{9D8B030D-6E8A-4147-A177-3AD203B41FA5}">
                      <a16:colId xmlns:a16="http://schemas.microsoft.com/office/drawing/2014/main" val="20004"/>
                    </a:ext>
                  </a:extLst>
                </a:gridCol>
                <a:gridCol w="1260211">
                  <a:extLst>
                    <a:ext uri="{9D8B030D-6E8A-4147-A177-3AD203B41FA5}">
                      <a16:colId xmlns:a16="http://schemas.microsoft.com/office/drawing/2014/main" val="20005"/>
                    </a:ext>
                  </a:extLst>
                </a:gridCol>
              </a:tblGrid>
              <a:tr h="274373">
                <a:tc>
                  <a:txBody>
                    <a:bodyPr/>
                    <a:lstStyle/>
                    <a:p>
                      <a:pPr marL="0" marR="0" algn="ctr">
                        <a:spcBef>
                          <a:spcPts val="0"/>
                        </a:spcBef>
                        <a:spcAft>
                          <a:spcPts val="0"/>
                        </a:spcAft>
                      </a:pPr>
                      <a:r>
                        <a:rPr lang="en-US" sz="1800" b="1" dirty="0" err="1">
                          <a:latin typeface="Courier New"/>
                          <a:ea typeface="Times New Roman"/>
                          <a:cs typeface="Times New Roman"/>
                        </a:rPr>
                        <a:t>Stuid</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ourier New"/>
                          <a:ea typeface="Times New Roman"/>
                          <a:cs typeface="Times New Roman"/>
                        </a:rPr>
                        <a:t>lastName</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ourier New"/>
                          <a:ea typeface="Times New Roman"/>
                          <a:cs typeface="Times New Roman"/>
                        </a:rPr>
                        <a:t>major</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ourier New"/>
                          <a:ea typeface="Times New Roman"/>
                          <a:cs typeface="Times New Roman"/>
                        </a:rPr>
                        <a:t>credits</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ourier New"/>
                          <a:ea typeface="Times New Roman"/>
                          <a:cs typeface="Times New Roman"/>
                        </a:rPr>
                        <a:t>status</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ourier New"/>
                          <a:ea typeface="Times New Roman"/>
                          <a:cs typeface="Times New Roman"/>
                        </a:rPr>
                        <a:t>socSecNo</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a:txBody>
                    <a:bodyPr/>
                    <a:lstStyle/>
                    <a:p>
                      <a:pPr marL="0" marR="0">
                        <a:spcBef>
                          <a:spcPts val="0"/>
                        </a:spcBef>
                        <a:spcAft>
                          <a:spcPts val="0"/>
                        </a:spcAft>
                      </a:pPr>
                      <a:r>
                        <a:rPr lang="en-US" sz="1800" dirty="0">
                          <a:latin typeface="Times New Roman"/>
                          <a:ea typeface="MS Gothic"/>
                          <a:cs typeface="Times New Roman"/>
                        </a:rPr>
                        <a:t>S1001</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Smith</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History</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90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Senior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100429500</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a:txBody>
                    <a:bodyPr/>
                    <a:lstStyle/>
                    <a:p>
                      <a:pPr marL="0" marR="0">
                        <a:spcBef>
                          <a:spcPts val="0"/>
                        </a:spcBef>
                        <a:spcAft>
                          <a:spcPts val="0"/>
                        </a:spcAft>
                      </a:pPr>
                      <a:r>
                        <a:rPr lang="en-US" sz="1800" dirty="0">
                          <a:latin typeface="Times New Roman"/>
                          <a:ea typeface="MS Gothic"/>
                          <a:cs typeface="Times New Roman"/>
                        </a:rPr>
                        <a:t>S1003</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Jones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Math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95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Senior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010124567</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a:txBody>
                    <a:bodyPr/>
                    <a:lstStyle/>
                    <a:p>
                      <a:pPr marL="0" marR="0">
                        <a:spcBef>
                          <a:spcPts val="0"/>
                        </a:spcBef>
                        <a:spcAft>
                          <a:spcPts val="0"/>
                        </a:spcAft>
                      </a:pPr>
                      <a:r>
                        <a:rPr lang="en-US" sz="1800" dirty="0">
                          <a:latin typeface="Times New Roman"/>
                          <a:ea typeface="MS Gothic"/>
                          <a:cs typeface="Times New Roman"/>
                        </a:rPr>
                        <a:t>S1006</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Lee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Courier New"/>
                          <a:ea typeface="Times New Roman"/>
                          <a:cs typeface="Times New Roman"/>
                        </a:rPr>
                        <a:t>CSC</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15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Freshman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MS Gothic"/>
                          <a:cs typeface="Times New Roman"/>
                        </a:rPr>
                        <a:t>088520876         </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a:txBody>
                    <a:bodyPr/>
                    <a:lstStyle/>
                    <a:p>
                      <a:pPr marL="0" marR="0">
                        <a:spcBef>
                          <a:spcPts val="0"/>
                        </a:spcBef>
                        <a:spcAft>
                          <a:spcPts val="0"/>
                        </a:spcAft>
                      </a:pPr>
                      <a:r>
                        <a:rPr lang="en-US" sz="1800" dirty="0">
                          <a:latin typeface="Times New Roman"/>
                          <a:ea typeface="MS Gothic"/>
                          <a:cs typeface="Times New Roman"/>
                        </a:rPr>
                        <a:t>S1010                    </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MS Gothic"/>
                          <a:cs typeface="Times New Roman"/>
                        </a:rPr>
                        <a:t>Burns                                                                  </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MS Gothic"/>
                          <a:cs typeface="Times New Roman"/>
                        </a:rPr>
                        <a:t>Art</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63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Junior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099320985</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a:txBody>
                    <a:bodyPr/>
                    <a:lstStyle/>
                    <a:p>
                      <a:pPr marL="0" marR="0">
                        <a:spcBef>
                          <a:spcPts val="0"/>
                        </a:spcBef>
                        <a:spcAft>
                          <a:spcPts val="0"/>
                        </a:spcAft>
                      </a:pPr>
                      <a:r>
                        <a:rPr lang="en-US" sz="1800" dirty="0">
                          <a:latin typeface="Times New Roman"/>
                          <a:ea typeface="MS Gothic"/>
                          <a:cs typeface="Times New Roman"/>
                        </a:rPr>
                        <a:t>S1060  </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Jones</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CSC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25     </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MS Gothic"/>
                          <a:cs typeface="Times New Roman"/>
                        </a:rPr>
                        <a:t>Freshman</a:t>
                      </a:r>
                      <a:endParaRPr lang="en-US" sz="180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MS Gothic"/>
                          <a:cs typeface="Times New Roman"/>
                        </a:rPr>
                        <a:t>064624738</a:t>
                      </a:r>
                      <a:endParaRPr lang="en-US" sz="1800" dirty="0">
                        <a:latin typeface="Courier New"/>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DD2B4648-0159-4BB9-B8B4-76A02D73C02F}"/>
              </a:ext>
            </a:extLst>
          </p:cNvPr>
          <p:cNvSpPr>
            <a:spLocks noGrp="1" noChangeArrowheads="1"/>
          </p:cNvSpPr>
          <p:nvPr>
            <p:ph type="title"/>
          </p:nvPr>
        </p:nvSpPr>
        <p:spPr/>
        <p:txBody>
          <a:bodyPr/>
          <a:lstStyle/>
          <a:p>
            <a:pPr eaLnBrk="1" hangingPunct="1"/>
            <a:r>
              <a:rPr lang="en-US" altLang="en-US"/>
              <a:t>Trivial Functional Dependency</a:t>
            </a:r>
          </a:p>
        </p:txBody>
      </p:sp>
      <p:sp>
        <p:nvSpPr>
          <p:cNvPr id="179203" name="Rectangle 3">
            <a:extLst>
              <a:ext uri="{FF2B5EF4-FFF2-40B4-BE49-F238E27FC236}">
                <a16:creationId xmlns:a16="http://schemas.microsoft.com/office/drawing/2014/main" id="{FD53D115-7C07-492D-BABF-E5A9AFA00670}"/>
              </a:ext>
            </a:extLst>
          </p:cNvPr>
          <p:cNvSpPr>
            <a:spLocks noGrp="1" noChangeArrowheads="1"/>
          </p:cNvSpPr>
          <p:nvPr>
            <p:ph idx="1"/>
          </p:nvPr>
        </p:nvSpPr>
        <p:spPr/>
        <p:txBody>
          <a:bodyPr/>
          <a:lstStyle/>
          <a:p>
            <a:pPr eaLnBrk="1" hangingPunct="1">
              <a:lnSpc>
                <a:spcPct val="90000"/>
              </a:lnSpc>
            </a:pPr>
            <a:r>
              <a:rPr lang="en-US" altLang="en-US"/>
              <a:t>The FD X→Y is </a:t>
            </a:r>
            <a:r>
              <a:rPr lang="en-US" altLang="en-US" b="1"/>
              <a:t>trivial </a:t>
            </a:r>
            <a:r>
              <a:rPr lang="en-US" altLang="en-US"/>
              <a:t>if set {Y} is a subset of set {X}</a:t>
            </a:r>
          </a:p>
          <a:p>
            <a:pPr eaLnBrk="1" hangingPunct="1">
              <a:lnSpc>
                <a:spcPct val="90000"/>
              </a:lnSpc>
              <a:buFontTx/>
              <a:buNone/>
            </a:pPr>
            <a:endParaRPr lang="en-US" altLang="en-US"/>
          </a:p>
          <a:p>
            <a:pPr eaLnBrk="1" hangingPunct="1">
              <a:lnSpc>
                <a:spcPct val="90000"/>
              </a:lnSpc>
              <a:buFontTx/>
              <a:buNone/>
            </a:pPr>
            <a:r>
              <a:rPr lang="en-US" altLang="en-US"/>
              <a:t>Examples: If A and B are attributes of R,</a:t>
            </a:r>
          </a:p>
          <a:p>
            <a:pPr eaLnBrk="1" hangingPunct="1">
              <a:lnSpc>
                <a:spcPct val="90000"/>
              </a:lnSpc>
              <a:buFontTx/>
              <a:buNone/>
            </a:pPr>
            <a:r>
              <a:rPr lang="en-US" altLang="en-US"/>
              <a:t>{A}→{A}</a:t>
            </a:r>
          </a:p>
          <a:p>
            <a:pPr eaLnBrk="1" hangingPunct="1">
              <a:lnSpc>
                <a:spcPct val="90000"/>
              </a:lnSpc>
              <a:buFontTx/>
              <a:buNone/>
            </a:pPr>
            <a:r>
              <a:rPr lang="en-US" altLang="en-US"/>
              <a:t>{A,B} →{A}</a:t>
            </a:r>
          </a:p>
          <a:p>
            <a:pPr eaLnBrk="1" hangingPunct="1">
              <a:lnSpc>
                <a:spcPct val="90000"/>
              </a:lnSpc>
              <a:buFontTx/>
              <a:buNone/>
            </a:pPr>
            <a:r>
              <a:rPr lang="en-US" altLang="en-US"/>
              <a:t>{A,B} →{B}</a:t>
            </a:r>
          </a:p>
          <a:p>
            <a:pPr eaLnBrk="1" hangingPunct="1">
              <a:lnSpc>
                <a:spcPct val="90000"/>
              </a:lnSpc>
              <a:buFontTx/>
              <a:buNone/>
            </a:pPr>
            <a:r>
              <a:rPr lang="en-US" altLang="en-US"/>
              <a:t>{A,B} →{A,B}</a:t>
            </a:r>
          </a:p>
          <a:p>
            <a:pPr eaLnBrk="1" hangingPunct="1">
              <a:lnSpc>
                <a:spcPct val="90000"/>
              </a:lnSpc>
              <a:buFontTx/>
              <a:buNone/>
            </a:pPr>
            <a:r>
              <a:rPr lang="en-US" altLang="en-US"/>
              <a:t>are all trivial FDs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CC9346F2-BE3B-4373-8062-6D8327AC82A4}"/>
              </a:ext>
            </a:extLst>
          </p:cNvPr>
          <p:cNvSpPr>
            <a:spLocks noGrp="1" noChangeArrowheads="1"/>
          </p:cNvSpPr>
          <p:nvPr>
            <p:ph type="title"/>
          </p:nvPr>
        </p:nvSpPr>
        <p:spPr>
          <a:xfrm>
            <a:off x="457200" y="274638"/>
            <a:ext cx="8229600" cy="792162"/>
          </a:xfrm>
        </p:spPr>
        <p:txBody>
          <a:bodyPr/>
          <a:lstStyle/>
          <a:p>
            <a:pPr eaLnBrk="1" hangingPunct="1"/>
            <a:r>
              <a:rPr lang="en-US" altLang="en-US"/>
              <a:t>First Normal Form-1NF</a:t>
            </a:r>
          </a:p>
        </p:txBody>
      </p:sp>
      <p:sp>
        <p:nvSpPr>
          <p:cNvPr id="180227" name="Rectangle 3">
            <a:extLst>
              <a:ext uri="{FF2B5EF4-FFF2-40B4-BE49-F238E27FC236}">
                <a16:creationId xmlns:a16="http://schemas.microsoft.com/office/drawing/2014/main" id="{E065E567-22E3-4591-A11C-087F6CA05543}"/>
              </a:ext>
            </a:extLst>
          </p:cNvPr>
          <p:cNvSpPr>
            <a:spLocks noGrp="1" noChangeArrowheads="1"/>
          </p:cNvSpPr>
          <p:nvPr>
            <p:ph idx="1"/>
          </p:nvPr>
        </p:nvSpPr>
        <p:spPr>
          <a:xfrm>
            <a:off x="304800" y="1447800"/>
            <a:ext cx="8534400" cy="4678363"/>
          </a:xfrm>
        </p:spPr>
        <p:txBody>
          <a:bodyPr/>
          <a:lstStyle/>
          <a:p>
            <a:pPr eaLnBrk="1" hangingPunct="1"/>
            <a:r>
              <a:rPr lang="en-US" altLang="en-US"/>
              <a:t>A relation is in </a:t>
            </a:r>
            <a:r>
              <a:rPr lang="en-US" altLang="en-US" b="1"/>
              <a:t>1NF</a:t>
            </a:r>
            <a:r>
              <a:rPr lang="en-US" altLang="en-US"/>
              <a:t> if and only if every attribute is single-valued for each tuple</a:t>
            </a:r>
          </a:p>
          <a:p>
            <a:pPr eaLnBrk="1" hangingPunct="1"/>
            <a:r>
              <a:rPr lang="en-US" altLang="en-US"/>
              <a:t>Each cell of the table has only one value in it</a:t>
            </a:r>
          </a:p>
          <a:p>
            <a:pPr eaLnBrk="1" hangingPunct="1"/>
            <a:r>
              <a:rPr lang="en-US" altLang="en-US"/>
              <a:t>Domains of attributes are </a:t>
            </a:r>
            <a:r>
              <a:rPr lang="en-US" altLang="en-US" b="1"/>
              <a:t>atomic</a:t>
            </a:r>
            <a:r>
              <a:rPr lang="en-US" altLang="en-US"/>
              <a:t>: no sets, lists, repeating fields or groups allowed in domains</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8B46C58B-9661-4983-A01E-97C6E9A4B566}"/>
              </a:ext>
            </a:extLst>
          </p:cNvPr>
          <p:cNvSpPr>
            <a:spLocks noGrp="1" noChangeArrowheads="1"/>
          </p:cNvSpPr>
          <p:nvPr>
            <p:ph type="title"/>
          </p:nvPr>
        </p:nvSpPr>
        <p:spPr>
          <a:xfrm>
            <a:off x="457200" y="381000"/>
            <a:ext cx="8229600" cy="792163"/>
          </a:xfrm>
        </p:spPr>
        <p:txBody>
          <a:bodyPr/>
          <a:lstStyle/>
          <a:p>
            <a:pPr eaLnBrk="1" hangingPunct="1"/>
            <a:r>
              <a:rPr lang="en-US" altLang="en-US"/>
              <a:t>Counter-Example for 1NF</a:t>
            </a:r>
          </a:p>
        </p:txBody>
      </p:sp>
      <p:sp>
        <p:nvSpPr>
          <p:cNvPr id="181251" name="Rectangle 3">
            <a:extLst>
              <a:ext uri="{FF2B5EF4-FFF2-40B4-BE49-F238E27FC236}">
                <a16:creationId xmlns:a16="http://schemas.microsoft.com/office/drawing/2014/main" id="{8D8E7C88-D8A9-435E-9DDC-0ED349274567}"/>
              </a:ext>
            </a:extLst>
          </p:cNvPr>
          <p:cNvSpPr>
            <a:spLocks noGrp="1" noChangeArrowheads="1"/>
          </p:cNvSpPr>
          <p:nvPr>
            <p:ph idx="1"/>
          </p:nvPr>
        </p:nvSpPr>
        <p:spPr>
          <a:xfrm>
            <a:off x="457200" y="3733800"/>
            <a:ext cx="8229600" cy="2925763"/>
          </a:xfrm>
        </p:spPr>
        <p:txBody>
          <a:bodyPr/>
          <a:lstStyle/>
          <a:p>
            <a:pPr eaLnBrk="1" hangingPunct="1">
              <a:buFontTx/>
              <a:buNone/>
            </a:pPr>
            <a:r>
              <a:rPr lang="en-US" altLang="ja-JP">
                <a:ea typeface="MS PGothic" panose="020B0600070205080204" pitchFamily="34" charset="-128"/>
              </a:rPr>
              <a:t>NewStu(StuId, lastName, major, credits, status, socSecNo) – Assume students can have more than one major</a:t>
            </a:r>
          </a:p>
          <a:p>
            <a:pPr eaLnBrk="1" hangingPunct="1">
              <a:buFontTx/>
              <a:buNone/>
            </a:pPr>
            <a:r>
              <a:rPr lang="en-US" altLang="ja-JP">
                <a:ea typeface="MS PGothic" panose="020B0600070205080204" pitchFamily="34" charset="-128"/>
              </a:rPr>
              <a:t>The </a:t>
            </a:r>
            <a:r>
              <a:rPr lang="en-US" altLang="ja-JP" i="1">
                <a:ea typeface="MS PGothic" panose="020B0600070205080204" pitchFamily="34" charset="-128"/>
              </a:rPr>
              <a:t>major</a:t>
            </a:r>
            <a:r>
              <a:rPr lang="en-US" altLang="ja-JP">
                <a:ea typeface="MS PGothic" panose="020B0600070205080204" pitchFamily="34" charset="-128"/>
              </a:rPr>
              <a:t> attribute is not single-valued for each tuple</a:t>
            </a:r>
            <a:endParaRPr lang="en-US" altLang="en-US"/>
          </a:p>
        </p:txBody>
      </p:sp>
      <p:graphicFrame>
        <p:nvGraphicFramePr>
          <p:cNvPr id="4" name="Table 3">
            <a:extLst>
              <a:ext uri="{FF2B5EF4-FFF2-40B4-BE49-F238E27FC236}">
                <a16:creationId xmlns:a16="http://schemas.microsoft.com/office/drawing/2014/main" id="{6928E4CE-3D62-4165-97D0-907315EA1A3F}"/>
              </a:ext>
            </a:extLst>
          </p:cNvPr>
          <p:cNvGraphicFramePr>
            <a:graphicFrameLocks noGrp="1"/>
          </p:cNvGraphicFramePr>
          <p:nvPr/>
        </p:nvGraphicFramePr>
        <p:xfrm>
          <a:off x="838200" y="1828800"/>
          <a:ext cx="7083426" cy="1706880"/>
        </p:xfrm>
        <a:graphic>
          <a:graphicData uri="http://schemas.openxmlformats.org/drawingml/2006/table">
            <a:tbl>
              <a:tblPr/>
              <a:tblGrid>
                <a:gridCol w="1180571">
                  <a:extLst>
                    <a:ext uri="{9D8B030D-6E8A-4147-A177-3AD203B41FA5}">
                      <a16:colId xmlns:a16="http://schemas.microsoft.com/office/drawing/2014/main" val="20000"/>
                    </a:ext>
                  </a:extLst>
                </a:gridCol>
                <a:gridCol w="1180571">
                  <a:extLst>
                    <a:ext uri="{9D8B030D-6E8A-4147-A177-3AD203B41FA5}">
                      <a16:colId xmlns:a16="http://schemas.microsoft.com/office/drawing/2014/main" val="20001"/>
                    </a:ext>
                  </a:extLst>
                </a:gridCol>
                <a:gridCol w="1180571">
                  <a:extLst>
                    <a:ext uri="{9D8B030D-6E8A-4147-A177-3AD203B41FA5}">
                      <a16:colId xmlns:a16="http://schemas.microsoft.com/office/drawing/2014/main" val="20002"/>
                    </a:ext>
                  </a:extLst>
                </a:gridCol>
                <a:gridCol w="1180571">
                  <a:extLst>
                    <a:ext uri="{9D8B030D-6E8A-4147-A177-3AD203B41FA5}">
                      <a16:colId xmlns:a16="http://schemas.microsoft.com/office/drawing/2014/main" val="20003"/>
                    </a:ext>
                  </a:extLst>
                </a:gridCol>
                <a:gridCol w="1180571">
                  <a:extLst>
                    <a:ext uri="{9D8B030D-6E8A-4147-A177-3AD203B41FA5}">
                      <a16:colId xmlns:a16="http://schemas.microsoft.com/office/drawing/2014/main" val="20004"/>
                    </a:ext>
                  </a:extLst>
                </a:gridCol>
                <a:gridCol w="1180571">
                  <a:extLst>
                    <a:ext uri="{9D8B030D-6E8A-4147-A177-3AD203B41FA5}">
                      <a16:colId xmlns:a16="http://schemas.microsoft.com/office/drawing/2014/main" val="20005"/>
                    </a:ext>
                  </a:extLst>
                </a:gridCol>
              </a:tblGrid>
              <a:tr h="213320">
                <a:tc>
                  <a:txBody>
                    <a:bodyPr/>
                    <a:lstStyle/>
                    <a:p>
                      <a:pPr marL="0" marR="0" algn="ctr">
                        <a:spcBef>
                          <a:spcPts val="0"/>
                        </a:spcBef>
                        <a:spcAft>
                          <a:spcPts val="0"/>
                        </a:spcAft>
                      </a:pPr>
                      <a:r>
                        <a:rPr lang="en-US" sz="1400" b="1" dirty="0" err="1">
                          <a:latin typeface="Courier New"/>
                          <a:ea typeface="Times New Roman"/>
                          <a:cs typeface="Times New Roman"/>
                        </a:rPr>
                        <a:t>Stuid</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Courier New"/>
                          <a:ea typeface="Times New Roman"/>
                          <a:cs typeface="Times New Roman"/>
                        </a:rPr>
                        <a:t>lastName</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Courier New"/>
                          <a:ea typeface="Times New Roman"/>
                          <a:cs typeface="Times New Roman"/>
                        </a:rPr>
                        <a:t>major</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Courier New"/>
                          <a:ea typeface="Times New Roman"/>
                          <a:cs typeface="Times New Roman"/>
                        </a:rPr>
                        <a:t>credits</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Courier New"/>
                          <a:ea typeface="Times New Roman"/>
                          <a:cs typeface="Times New Roman"/>
                        </a:rPr>
                        <a:t>status</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Courier New"/>
                          <a:ea typeface="Times New Roman"/>
                          <a:cs typeface="Times New Roman"/>
                        </a:rPr>
                        <a:t>socSecNo</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3320">
                <a:tc>
                  <a:txBody>
                    <a:bodyPr/>
                    <a:lstStyle/>
                    <a:p>
                      <a:pPr marL="0" marR="0">
                        <a:spcBef>
                          <a:spcPts val="0"/>
                        </a:spcBef>
                        <a:spcAft>
                          <a:spcPts val="0"/>
                        </a:spcAft>
                      </a:pPr>
                      <a:r>
                        <a:rPr lang="en-US" sz="1400" dirty="0">
                          <a:latin typeface="Times New Roman"/>
                          <a:ea typeface="MS Gothic"/>
                          <a:cs typeface="Times New Roman"/>
                        </a:rPr>
                        <a:t>S1001	</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Smith</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History</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90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Senior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100429500</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320">
                <a:tc>
                  <a:txBody>
                    <a:bodyPr/>
                    <a:lstStyle/>
                    <a:p>
                      <a:pPr marL="0" marR="0">
                        <a:spcBef>
                          <a:spcPts val="0"/>
                        </a:spcBef>
                        <a:spcAft>
                          <a:spcPts val="0"/>
                        </a:spcAft>
                      </a:pPr>
                      <a:r>
                        <a:rPr lang="en-US" sz="1400" dirty="0">
                          <a:latin typeface="Times New Roman"/>
                          <a:ea typeface="MS Gothic"/>
                          <a:cs typeface="Times New Roman"/>
                        </a:rPr>
                        <a:t>S1003	 </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Jones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Math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95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Senior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010124567</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320">
                <a:tc rowSpan="2">
                  <a:txBody>
                    <a:bodyPr/>
                    <a:lstStyle/>
                    <a:p>
                      <a:pPr marL="0" marR="0">
                        <a:spcBef>
                          <a:spcPts val="0"/>
                        </a:spcBef>
                        <a:spcAft>
                          <a:spcPts val="0"/>
                        </a:spcAft>
                      </a:pPr>
                      <a:r>
                        <a:rPr lang="en-US" sz="1400" dirty="0">
                          <a:latin typeface="Times New Roman"/>
                          <a:ea typeface="MS Gothic"/>
                          <a:cs typeface="Times New Roman"/>
                        </a:rPr>
                        <a:t>S1006</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Lee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Math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15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Freshman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088520876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32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latin typeface="Times New Roman"/>
                          <a:ea typeface="MS Gothic"/>
                          <a:cs typeface="Times New Roman"/>
                        </a:rPr>
                        <a:t>CSC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13320">
                <a:tc rowSpan="2">
                  <a:txBody>
                    <a:bodyPr/>
                    <a:lstStyle/>
                    <a:p>
                      <a:pPr marL="0" marR="0">
                        <a:spcBef>
                          <a:spcPts val="0"/>
                        </a:spcBef>
                        <a:spcAft>
                          <a:spcPts val="0"/>
                        </a:spcAft>
                      </a:pPr>
                      <a:r>
                        <a:rPr lang="en-US" sz="1400" dirty="0">
                          <a:latin typeface="Times New Roman"/>
                          <a:ea typeface="MS Gothic"/>
                          <a:cs typeface="Times New Roman"/>
                        </a:rPr>
                        <a:t>S1010                    </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dirty="0">
                          <a:latin typeface="Times New Roman"/>
                          <a:ea typeface="MS Gothic"/>
                          <a:cs typeface="Times New Roman"/>
                        </a:rPr>
                        <a:t>Burns                                                                  </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English</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63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Junior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spcBef>
                          <a:spcPts val="0"/>
                        </a:spcBef>
                        <a:spcAft>
                          <a:spcPts val="0"/>
                        </a:spcAft>
                      </a:pPr>
                      <a:r>
                        <a:rPr lang="en-US" sz="1400">
                          <a:latin typeface="Times New Roman"/>
                          <a:ea typeface="MS Gothic"/>
                          <a:cs typeface="Times New Roman"/>
                        </a:rPr>
                        <a:t>099320985</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32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latin typeface="Times New Roman"/>
                          <a:ea typeface="MS Gothic"/>
                          <a:cs typeface="Times New Roman"/>
                        </a:rPr>
                        <a:t>Art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13320">
                <a:tc>
                  <a:txBody>
                    <a:bodyPr/>
                    <a:lstStyle/>
                    <a:p>
                      <a:pPr marL="0" marR="0">
                        <a:spcBef>
                          <a:spcPts val="0"/>
                        </a:spcBef>
                        <a:spcAft>
                          <a:spcPts val="0"/>
                        </a:spcAft>
                      </a:pPr>
                      <a:r>
                        <a:rPr lang="en-US" sz="1400" dirty="0">
                          <a:latin typeface="Times New Roman"/>
                          <a:ea typeface="MS Gothic"/>
                          <a:cs typeface="Times New Roman"/>
                        </a:rPr>
                        <a:t>S1060 	 </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MS Gothic"/>
                          <a:cs typeface="Times New Roman"/>
                        </a:rPr>
                        <a:t>Jones</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CSC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25     </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MS Gothic"/>
                          <a:cs typeface="Times New Roman"/>
                        </a:rPr>
                        <a:t>Freshman</a:t>
                      </a:r>
                      <a:endParaRPr lang="en-US" sz="140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MS Gothic"/>
                          <a:cs typeface="Times New Roman"/>
                        </a:rPr>
                        <a:t>064624738</a:t>
                      </a:r>
                      <a:endParaRPr lang="en-US" sz="1400" dirty="0">
                        <a:latin typeface="Courier New"/>
                        <a:ea typeface="Times New Roman"/>
                        <a:cs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2F6649D-01A3-4A5A-9738-3F471F540456}"/>
              </a:ext>
            </a:extLst>
          </p:cNvPr>
          <p:cNvSpPr>
            <a:spLocks noGrp="1" noChangeArrowheads="1"/>
          </p:cNvSpPr>
          <p:nvPr>
            <p:ph type="title"/>
          </p:nvPr>
        </p:nvSpPr>
        <p:spPr>
          <a:xfrm>
            <a:off x="484188" y="584200"/>
            <a:ext cx="8229600" cy="563563"/>
          </a:xfrm>
        </p:spPr>
        <p:txBody>
          <a:bodyPr rtlCol="0">
            <a:normAutofit fontScale="90000"/>
          </a:bodyPr>
          <a:lstStyle/>
          <a:p>
            <a:pPr eaLnBrk="1" fontAlgn="auto" hangingPunct="1">
              <a:spcAft>
                <a:spcPts val="0"/>
              </a:spcAft>
              <a:defRPr/>
            </a:pPr>
            <a:r>
              <a:rPr lang="en-US" dirty="0"/>
              <a:t>Ensuring 1NF</a:t>
            </a:r>
          </a:p>
        </p:txBody>
      </p:sp>
      <p:sp>
        <p:nvSpPr>
          <p:cNvPr id="182275" name="Rectangle 3">
            <a:extLst>
              <a:ext uri="{FF2B5EF4-FFF2-40B4-BE49-F238E27FC236}">
                <a16:creationId xmlns:a16="http://schemas.microsoft.com/office/drawing/2014/main" id="{CE0E6FB0-E07E-4062-938E-3426B327007B}"/>
              </a:ext>
            </a:extLst>
          </p:cNvPr>
          <p:cNvSpPr>
            <a:spLocks noGrp="1" noChangeArrowheads="1"/>
          </p:cNvSpPr>
          <p:nvPr>
            <p:ph idx="1"/>
          </p:nvPr>
        </p:nvSpPr>
        <p:spPr>
          <a:xfrm>
            <a:off x="457200" y="1677988"/>
            <a:ext cx="8229600" cy="3513137"/>
          </a:xfrm>
        </p:spPr>
        <p:txBody>
          <a:bodyPr/>
          <a:lstStyle/>
          <a:p>
            <a:pPr eaLnBrk="1" hangingPunct="1"/>
            <a:r>
              <a:rPr lang="en-US" altLang="en-US"/>
              <a:t>Best solution: For each multi-valued attribute, create a new table, in which you place the </a:t>
            </a:r>
            <a:r>
              <a:rPr lang="en-US" altLang="en-US" b="1"/>
              <a:t>key of the original table</a:t>
            </a:r>
            <a:r>
              <a:rPr lang="en-US" altLang="en-US"/>
              <a:t> and the </a:t>
            </a:r>
            <a:r>
              <a:rPr lang="en-US" altLang="en-US" b="1"/>
              <a:t>multi-valued attribute</a:t>
            </a:r>
            <a:r>
              <a:rPr lang="en-US" altLang="en-US"/>
              <a:t>.  Keep the original table, with its key</a:t>
            </a:r>
          </a:p>
          <a:p>
            <a:pPr eaLnBrk="1" hangingPunct="1">
              <a:buFontTx/>
              <a:buNone/>
            </a:pPr>
            <a:r>
              <a:rPr lang="en-US" altLang="en-US"/>
              <a:t>Ex. </a:t>
            </a:r>
            <a:r>
              <a:rPr lang="en-US" altLang="en-US" sz="2400"/>
              <a:t>NewStu2(</a:t>
            </a:r>
            <a:r>
              <a:rPr lang="en-US" altLang="en-US" sz="2400" u="sng"/>
              <a:t>stuId, </a:t>
            </a:r>
            <a:r>
              <a:rPr lang="en-US" altLang="en-US" sz="2400"/>
              <a:t>lastName, credits,status, socSecNo)</a:t>
            </a:r>
          </a:p>
          <a:p>
            <a:pPr eaLnBrk="1" hangingPunct="1">
              <a:buFontTx/>
              <a:buNone/>
            </a:pPr>
            <a:r>
              <a:rPr lang="en-US" altLang="en-US" sz="2400"/>
              <a:t>       Majors(</a:t>
            </a:r>
            <a:r>
              <a:rPr lang="en-US" altLang="en-US" sz="2400" u="sng"/>
              <a:t>stuId, major</a:t>
            </a:r>
            <a:r>
              <a:rPr lang="en-US" altLang="en-US" sz="2400"/>
              <a:t>)</a:t>
            </a:r>
          </a:p>
        </p:txBody>
      </p:sp>
      <p:graphicFrame>
        <p:nvGraphicFramePr>
          <p:cNvPr id="4" name="Table 3">
            <a:extLst>
              <a:ext uri="{FF2B5EF4-FFF2-40B4-BE49-F238E27FC236}">
                <a16:creationId xmlns:a16="http://schemas.microsoft.com/office/drawing/2014/main" id="{F0C6ED2E-614F-47D0-854A-2C3012939207}"/>
              </a:ext>
            </a:extLst>
          </p:cNvPr>
          <p:cNvGraphicFramePr>
            <a:graphicFrameLocks noGrp="1"/>
          </p:cNvGraphicFramePr>
          <p:nvPr/>
        </p:nvGraphicFramePr>
        <p:xfrm>
          <a:off x="685800" y="4784725"/>
          <a:ext cx="5507040" cy="1098552"/>
        </p:xfrm>
        <a:graphic>
          <a:graphicData uri="http://schemas.openxmlformats.org/drawingml/2006/table">
            <a:tbl>
              <a:tblPr/>
              <a:tblGrid>
                <a:gridCol w="1101408">
                  <a:extLst>
                    <a:ext uri="{9D8B030D-6E8A-4147-A177-3AD203B41FA5}">
                      <a16:colId xmlns:a16="http://schemas.microsoft.com/office/drawing/2014/main" val="20000"/>
                    </a:ext>
                  </a:extLst>
                </a:gridCol>
                <a:gridCol w="1101408">
                  <a:extLst>
                    <a:ext uri="{9D8B030D-6E8A-4147-A177-3AD203B41FA5}">
                      <a16:colId xmlns:a16="http://schemas.microsoft.com/office/drawing/2014/main" val="20001"/>
                    </a:ext>
                  </a:extLst>
                </a:gridCol>
                <a:gridCol w="1101408">
                  <a:extLst>
                    <a:ext uri="{9D8B030D-6E8A-4147-A177-3AD203B41FA5}">
                      <a16:colId xmlns:a16="http://schemas.microsoft.com/office/drawing/2014/main" val="20002"/>
                    </a:ext>
                  </a:extLst>
                </a:gridCol>
                <a:gridCol w="1101408">
                  <a:extLst>
                    <a:ext uri="{9D8B030D-6E8A-4147-A177-3AD203B41FA5}">
                      <a16:colId xmlns:a16="http://schemas.microsoft.com/office/drawing/2014/main" val="20003"/>
                    </a:ext>
                  </a:extLst>
                </a:gridCol>
                <a:gridCol w="1101408">
                  <a:extLst>
                    <a:ext uri="{9D8B030D-6E8A-4147-A177-3AD203B41FA5}">
                      <a16:colId xmlns:a16="http://schemas.microsoft.com/office/drawing/2014/main" val="20004"/>
                    </a:ext>
                  </a:extLst>
                </a:gridCol>
              </a:tblGrid>
              <a:tr h="183092">
                <a:tc>
                  <a:txBody>
                    <a:bodyPr/>
                    <a:lstStyle/>
                    <a:p>
                      <a:pPr marL="0" marR="0" algn="ctr">
                        <a:spcBef>
                          <a:spcPts val="0"/>
                        </a:spcBef>
                        <a:spcAft>
                          <a:spcPts val="0"/>
                        </a:spcAft>
                      </a:pPr>
                      <a:r>
                        <a:rPr lang="en-US" sz="1200" b="1" dirty="0" err="1">
                          <a:latin typeface="Courier New"/>
                          <a:ea typeface="Times New Roman"/>
                          <a:cs typeface="Times New Roman"/>
                        </a:rPr>
                        <a:t>Stuid</a:t>
                      </a:r>
                      <a:endParaRPr lang="en-US" sz="1200" dirty="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Courier New"/>
                          <a:ea typeface="Times New Roman"/>
                          <a:cs typeface="Times New Roman"/>
                        </a:rPr>
                        <a:t>lastName</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Courier New"/>
                          <a:ea typeface="Times New Roman"/>
                          <a:cs typeface="Times New Roman"/>
                        </a:rPr>
                        <a:t>credits</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Courier New"/>
                          <a:ea typeface="Times New Roman"/>
                          <a:cs typeface="Times New Roman"/>
                        </a:rPr>
                        <a:t>status</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Courier New"/>
                          <a:ea typeface="Times New Roman"/>
                          <a:cs typeface="Times New Roman"/>
                        </a:rPr>
                        <a:t>socSecNo</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092">
                <a:tc>
                  <a:txBody>
                    <a:bodyPr/>
                    <a:lstStyle/>
                    <a:p>
                      <a:pPr marL="0" marR="0">
                        <a:spcBef>
                          <a:spcPts val="0"/>
                        </a:spcBef>
                        <a:spcAft>
                          <a:spcPts val="0"/>
                        </a:spcAft>
                      </a:pPr>
                      <a:r>
                        <a:rPr lang="en-US" sz="1200" dirty="0">
                          <a:latin typeface="Times New Roman"/>
                          <a:ea typeface="MS Gothic"/>
                          <a:cs typeface="Times New Roman"/>
                        </a:rPr>
                        <a:t>S1001</a:t>
                      </a:r>
                      <a:endParaRPr lang="en-US" sz="1200" dirty="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Smith</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90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Senior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100429500</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3092">
                <a:tc>
                  <a:txBody>
                    <a:bodyPr/>
                    <a:lstStyle/>
                    <a:p>
                      <a:pPr marL="0" marR="0">
                        <a:spcBef>
                          <a:spcPts val="0"/>
                        </a:spcBef>
                        <a:spcAft>
                          <a:spcPts val="0"/>
                        </a:spcAft>
                      </a:pPr>
                      <a:r>
                        <a:rPr lang="en-US" sz="1200">
                          <a:latin typeface="Times New Roman"/>
                          <a:ea typeface="MS Gothic"/>
                          <a:cs typeface="Times New Roman"/>
                        </a:rPr>
                        <a:t> S1003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Jones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95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Senior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010124567</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3092">
                <a:tc>
                  <a:txBody>
                    <a:bodyPr/>
                    <a:lstStyle/>
                    <a:p>
                      <a:pPr marL="0" marR="0">
                        <a:spcBef>
                          <a:spcPts val="0"/>
                        </a:spcBef>
                        <a:spcAft>
                          <a:spcPts val="0"/>
                        </a:spcAft>
                      </a:pPr>
                      <a:r>
                        <a:rPr lang="en-US" sz="1200">
                          <a:latin typeface="Times New Roman"/>
                          <a:ea typeface="MS Gothic"/>
                          <a:cs typeface="Times New Roman"/>
                        </a:rPr>
                        <a:t> S1006</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Lee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15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Freshman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088520876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3092">
                <a:tc>
                  <a:txBody>
                    <a:bodyPr/>
                    <a:lstStyle/>
                    <a:p>
                      <a:pPr marL="0" marR="0">
                        <a:spcBef>
                          <a:spcPts val="0"/>
                        </a:spcBef>
                        <a:spcAft>
                          <a:spcPts val="0"/>
                        </a:spcAft>
                      </a:pPr>
                      <a:r>
                        <a:rPr lang="en-US" sz="1200">
                          <a:latin typeface="Times New Roman"/>
                          <a:ea typeface="MS Gothic"/>
                          <a:cs typeface="Times New Roman"/>
                        </a:rPr>
                        <a:t>S1010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Burns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63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Junior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099320985</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3092">
                <a:tc>
                  <a:txBody>
                    <a:bodyPr/>
                    <a:lstStyle/>
                    <a:p>
                      <a:pPr marL="0" marR="0">
                        <a:spcBef>
                          <a:spcPts val="0"/>
                        </a:spcBef>
                        <a:spcAft>
                          <a:spcPts val="0"/>
                        </a:spcAft>
                      </a:pPr>
                      <a:r>
                        <a:rPr lang="en-US" sz="1200">
                          <a:latin typeface="Times New Roman"/>
                          <a:ea typeface="MS Gothic"/>
                          <a:cs typeface="Times New Roman"/>
                        </a:rPr>
                        <a:t> S1060 	 </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Jones</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MS Gothic"/>
                          <a:cs typeface="Times New Roman"/>
                        </a:rPr>
                        <a:t>25     </a:t>
                      </a:r>
                      <a:endParaRPr lang="en-US" sz="1200" dirty="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MS Gothic"/>
                          <a:cs typeface="Times New Roman"/>
                        </a:rPr>
                        <a:t>Freshman</a:t>
                      </a:r>
                      <a:endParaRPr lang="en-US" sz="120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MS Gothic"/>
                          <a:cs typeface="Times New Roman"/>
                        </a:rPr>
                        <a:t>064624738</a:t>
                      </a:r>
                      <a:endParaRPr lang="en-US" sz="1200" dirty="0">
                        <a:latin typeface="Courier New"/>
                        <a:ea typeface="Times New Roman"/>
                        <a:cs typeface="Times New Roman"/>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DA2E8A97-E6F4-49F7-A11D-1CBB5C540C0C}"/>
              </a:ext>
            </a:extLst>
          </p:cNvPr>
          <p:cNvGraphicFramePr>
            <a:graphicFrameLocks noGrp="1"/>
          </p:cNvGraphicFramePr>
          <p:nvPr/>
        </p:nvGraphicFramePr>
        <p:xfrm>
          <a:off x="6781800" y="4587875"/>
          <a:ext cx="1600200" cy="143256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152332">
                <a:tc>
                  <a:txBody>
                    <a:bodyPr/>
                    <a:lstStyle/>
                    <a:p>
                      <a:pPr marL="0" marR="0" algn="ctr">
                        <a:spcBef>
                          <a:spcPts val="0"/>
                        </a:spcBef>
                        <a:spcAft>
                          <a:spcPts val="0"/>
                        </a:spcAft>
                      </a:pPr>
                      <a:r>
                        <a:rPr lang="en-US" sz="1000" b="1" u="sng" dirty="0" err="1">
                          <a:latin typeface="Courier"/>
                          <a:ea typeface="Times New Roman"/>
                          <a:cs typeface="Times New Roman"/>
                        </a:rPr>
                        <a:t>stuId</a:t>
                      </a:r>
                      <a:endParaRPr lang="en-US" sz="1000" dirty="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u="sng">
                          <a:latin typeface="Courier"/>
                          <a:ea typeface="Times New Roman"/>
                          <a:cs typeface="Times New Roman"/>
                        </a:rPr>
                        <a:t>major</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799">
                <a:tc>
                  <a:txBody>
                    <a:bodyPr/>
                    <a:lstStyle/>
                    <a:p>
                      <a:pPr marL="0" marR="0">
                        <a:spcBef>
                          <a:spcPts val="0"/>
                        </a:spcBef>
                        <a:spcAft>
                          <a:spcPts val="0"/>
                        </a:spcAft>
                      </a:pPr>
                      <a:r>
                        <a:rPr lang="en-US" sz="1200">
                          <a:latin typeface="Times New Roman"/>
                          <a:ea typeface="Times New Roman"/>
                          <a:cs typeface="Times New Roman"/>
                        </a:rPr>
                        <a:t>S1001</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History</a:t>
                      </a:r>
                      <a:endParaRPr lang="en-US" sz="1000" dirty="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799">
                <a:tc>
                  <a:txBody>
                    <a:bodyPr/>
                    <a:lstStyle/>
                    <a:p>
                      <a:pPr marL="0" marR="0">
                        <a:spcBef>
                          <a:spcPts val="0"/>
                        </a:spcBef>
                        <a:spcAft>
                          <a:spcPts val="0"/>
                        </a:spcAft>
                      </a:pPr>
                      <a:r>
                        <a:rPr lang="en-US" sz="1200">
                          <a:latin typeface="Times New Roman"/>
                          <a:ea typeface="Times New Roman"/>
                          <a:cs typeface="Times New Roman"/>
                        </a:rPr>
                        <a:t>S1003</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Math</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799">
                <a:tc>
                  <a:txBody>
                    <a:bodyPr/>
                    <a:lstStyle/>
                    <a:p>
                      <a:pPr marL="0" marR="0">
                        <a:spcBef>
                          <a:spcPts val="0"/>
                        </a:spcBef>
                        <a:spcAft>
                          <a:spcPts val="0"/>
                        </a:spcAft>
                      </a:pPr>
                      <a:r>
                        <a:rPr lang="en-US" sz="1200">
                          <a:latin typeface="Times New Roman"/>
                          <a:ea typeface="Times New Roman"/>
                          <a:cs typeface="Times New Roman"/>
                        </a:rPr>
                        <a:t>S1006</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CSC</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799">
                <a:tc>
                  <a:txBody>
                    <a:bodyPr/>
                    <a:lstStyle/>
                    <a:p>
                      <a:pPr marL="0" marR="0">
                        <a:spcBef>
                          <a:spcPts val="0"/>
                        </a:spcBef>
                        <a:spcAft>
                          <a:spcPts val="0"/>
                        </a:spcAft>
                      </a:pPr>
                      <a:r>
                        <a:rPr lang="en-US" sz="1200">
                          <a:latin typeface="Times New Roman"/>
                          <a:ea typeface="Times New Roman"/>
                          <a:cs typeface="Times New Roman"/>
                        </a:rPr>
                        <a:t>S1006</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Math</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799">
                <a:tc>
                  <a:txBody>
                    <a:bodyPr/>
                    <a:lstStyle/>
                    <a:p>
                      <a:pPr marL="0" marR="0">
                        <a:spcBef>
                          <a:spcPts val="0"/>
                        </a:spcBef>
                        <a:spcAft>
                          <a:spcPts val="0"/>
                        </a:spcAft>
                      </a:pPr>
                      <a:r>
                        <a:rPr lang="en-US" sz="1200">
                          <a:latin typeface="Times New Roman"/>
                          <a:ea typeface="Times New Roman"/>
                          <a:cs typeface="Times New Roman"/>
                        </a:rPr>
                        <a:t>S1010</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Art</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2799">
                <a:tc>
                  <a:txBody>
                    <a:bodyPr/>
                    <a:lstStyle/>
                    <a:p>
                      <a:pPr marL="0" marR="0">
                        <a:spcBef>
                          <a:spcPts val="0"/>
                        </a:spcBef>
                        <a:spcAft>
                          <a:spcPts val="0"/>
                        </a:spcAft>
                      </a:pPr>
                      <a:r>
                        <a:rPr lang="en-US" sz="1200">
                          <a:latin typeface="Times New Roman"/>
                          <a:ea typeface="Times New Roman"/>
                          <a:cs typeface="Times New Roman"/>
                        </a:rPr>
                        <a:t>S1010</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English</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2799">
                <a:tc>
                  <a:txBody>
                    <a:bodyPr/>
                    <a:lstStyle/>
                    <a:p>
                      <a:pPr marL="0" marR="0">
                        <a:spcBef>
                          <a:spcPts val="0"/>
                        </a:spcBef>
                        <a:spcAft>
                          <a:spcPts val="0"/>
                        </a:spcAft>
                      </a:pPr>
                      <a:r>
                        <a:rPr lang="en-US" sz="1200">
                          <a:latin typeface="Times New Roman"/>
                          <a:ea typeface="Times New Roman"/>
                          <a:cs typeface="Times New Roman"/>
                        </a:rPr>
                        <a:t>S1060</a:t>
                      </a:r>
                      <a:endParaRPr lang="en-US" sz="10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CSC</a:t>
                      </a:r>
                      <a:endParaRPr lang="en-US" sz="1000" dirty="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82349" name="TextBox 5">
            <a:extLst>
              <a:ext uri="{FF2B5EF4-FFF2-40B4-BE49-F238E27FC236}">
                <a16:creationId xmlns:a16="http://schemas.microsoft.com/office/drawing/2014/main" id="{75B69F3A-A551-4E34-9ED7-7EE8A8E0AA42}"/>
              </a:ext>
            </a:extLst>
          </p:cNvPr>
          <p:cNvSpPr txBox="1">
            <a:spLocks noChangeArrowheads="1"/>
          </p:cNvSpPr>
          <p:nvPr/>
        </p:nvSpPr>
        <p:spPr bwMode="auto">
          <a:xfrm>
            <a:off x="6719888" y="4275138"/>
            <a:ext cx="928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Majors</a:t>
            </a:r>
            <a:endParaRPr lang="en-US" altLang="en-US" sz="1800"/>
          </a:p>
        </p:txBody>
      </p:sp>
      <p:sp>
        <p:nvSpPr>
          <p:cNvPr id="182350" name="TextBox 4">
            <a:extLst>
              <a:ext uri="{FF2B5EF4-FFF2-40B4-BE49-F238E27FC236}">
                <a16:creationId xmlns:a16="http://schemas.microsoft.com/office/drawing/2014/main" id="{C2C79A74-9FE3-4FBC-B47F-05C1D700E8ED}"/>
              </a:ext>
            </a:extLst>
          </p:cNvPr>
          <p:cNvSpPr txBox="1">
            <a:spLocks noChangeArrowheads="1"/>
          </p:cNvSpPr>
          <p:nvPr/>
        </p:nvSpPr>
        <p:spPr bwMode="auto">
          <a:xfrm>
            <a:off x="685800" y="4402138"/>
            <a:ext cx="115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NewStu2</a:t>
            </a:r>
            <a:endParaRPr lang="en-US" altLang="en-US" sz="18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4C6C84E-9B3A-4830-B0CC-1227A6079712}"/>
              </a:ext>
            </a:extLst>
          </p:cNvPr>
          <p:cNvSpPr>
            <a:spLocks noGrp="1" noChangeArrowheads="1"/>
          </p:cNvSpPr>
          <p:nvPr>
            <p:ph type="title"/>
          </p:nvPr>
        </p:nvSpPr>
        <p:spPr/>
        <p:txBody>
          <a:bodyPr/>
          <a:lstStyle/>
          <a:p>
            <a:pPr eaLnBrk="1" hangingPunct="1"/>
            <a:r>
              <a:rPr lang="en-US" altLang="en-US"/>
              <a:t>Full Functional Dependency</a:t>
            </a:r>
          </a:p>
        </p:txBody>
      </p:sp>
      <p:sp>
        <p:nvSpPr>
          <p:cNvPr id="183299" name="Rectangle 3">
            <a:extLst>
              <a:ext uri="{FF2B5EF4-FFF2-40B4-BE49-F238E27FC236}">
                <a16:creationId xmlns:a16="http://schemas.microsoft.com/office/drawing/2014/main" id="{0EA79AA3-8BE1-4D6F-B520-E008C928FA38}"/>
              </a:ext>
            </a:extLst>
          </p:cNvPr>
          <p:cNvSpPr>
            <a:spLocks noGrp="1" noChangeArrowheads="1"/>
          </p:cNvSpPr>
          <p:nvPr>
            <p:ph idx="1"/>
          </p:nvPr>
        </p:nvSpPr>
        <p:spPr/>
        <p:txBody>
          <a:bodyPr/>
          <a:lstStyle/>
          <a:p>
            <a:pPr eaLnBrk="1" hangingPunct="1"/>
            <a:r>
              <a:rPr lang="en-US" altLang="en-US"/>
              <a:t>In relation R, set of attributes B is </a:t>
            </a:r>
            <a:r>
              <a:rPr lang="en-US" altLang="en-US" b="1"/>
              <a:t>fully functionally dependent</a:t>
            </a:r>
            <a:r>
              <a:rPr lang="en-US" altLang="en-US"/>
              <a:t> on set of attributes A of R if B is functionally dependent on A but not functionally dependent on any proper subset of A</a:t>
            </a:r>
          </a:p>
          <a:p>
            <a:pPr eaLnBrk="1" hangingPunct="1"/>
            <a:r>
              <a:rPr lang="en-US" altLang="en-US"/>
              <a:t>This means every attribute in A is needed to functionally determine B</a:t>
            </a:r>
          </a:p>
          <a:p>
            <a:pPr eaLnBrk="1" hangingPunct="1"/>
            <a:r>
              <a:rPr lang="en-US" altLang="en-US"/>
              <a:t>Must have multivalued key for relation to have FD problem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FFAE4734-8F54-42B9-870F-9051FFA71964}"/>
              </a:ext>
            </a:extLst>
          </p:cNvPr>
          <p:cNvSpPr>
            <a:spLocks noGrp="1" noChangeArrowheads="1"/>
          </p:cNvSpPr>
          <p:nvPr>
            <p:ph type="title"/>
          </p:nvPr>
        </p:nvSpPr>
        <p:spPr/>
        <p:txBody>
          <a:bodyPr/>
          <a:lstStyle/>
          <a:p>
            <a:pPr eaLnBrk="1" hangingPunct="1"/>
            <a:r>
              <a:rPr lang="en-US" altLang="en-US" sz="4000"/>
              <a:t>Partial Functional Dependency Example</a:t>
            </a:r>
          </a:p>
        </p:txBody>
      </p:sp>
      <p:sp>
        <p:nvSpPr>
          <p:cNvPr id="184323" name="Rectangle 3">
            <a:extLst>
              <a:ext uri="{FF2B5EF4-FFF2-40B4-BE49-F238E27FC236}">
                <a16:creationId xmlns:a16="http://schemas.microsoft.com/office/drawing/2014/main" id="{058CC660-16D3-4CA0-83B4-F866BF6EC0B7}"/>
              </a:ext>
            </a:extLst>
          </p:cNvPr>
          <p:cNvSpPr>
            <a:spLocks noGrp="1" noChangeArrowheads="1"/>
          </p:cNvSpPr>
          <p:nvPr>
            <p:ph idx="1"/>
          </p:nvPr>
        </p:nvSpPr>
        <p:spPr/>
        <p:txBody>
          <a:bodyPr/>
          <a:lstStyle/>
          <a:p>
            <a:pPr eaLnBrk="1" hangingPunct="1">
              <a:lnSpc>
                <a:spcPct val="80000"/>
              </a:lnSpc>
              <a:buFontTx/>
              <a:buNone/>
            </a:pPr>
            <a:r>
              <a:rPr lang="en-US" altLang="en-US" sz="1600"/>
              <a:t>NewClass( </a:t>
            </a:r>
            <a:r>
              <a:rPr lang="en-US" altLang="en-US" sz="1600" u="sng"/>
              <a:t>courseNo, stuId, </a:t>
            </a:r>
            <a:r>
              <a:rPr lang="en-US" altLang="en-US" sz="1600"/>
              <a:t>stuLastName, facId, schedule, room, grade)</a:t>
            </a:r>
          </a:p>
          <a:p>
            <a:pPr eaLnBrk="1" hangingPunct="1">
              <a:lnSpc>
                <a:spcPct val="80000"/>
              </a:lnSpc>
              <a:buFontTx/>
              <a:buNone/>
            </a:pPr>
            <a:endParaRPr lang="en-US" altLang="en-US" sz="1600"/>
          </a:p>
          <a:p>
            <a:pPr eaLnBrk="1" hangingPunct="1">
              <a:lnSpc>
                <a:spcPct val="80000"/>
              </a:lnSpc>
              <a:buFontTx/>
              <a:buNone/>
            </a:pPr>
            <a:r>
              <a:rPr lang="en-US" altLang="en-US" sz="1600"/>
              <a:t>FDs:</a:t>
            </a:r>
          </a:p>
          <a:p>
            <a:pPr eaLnBrk="1" hangingPunct="1">
              <a:lnSpc>
                <a:spcPct val="80000"/>
              </a:lnSpc>
              <a:buFontTx/>
              <a:buNone/>
            </a:pPr>
            <a:r>
              <a:rPr lang="en-US" altLang="en-US" sz="2400"/>
              <a:t>{courseNo,stuId} → {lastName}</a:t>
            </a:r>
          </a:p>
          <a:p>
            <a:pPr eaLnBrk="1" hangingPunct="1">
              <a:lnSpc>
                <a:spcPct val="80000"/>
              </a:lnSpc>
              <a:buFontTx/>
              <a:buNone/>
            </a:pPr>
            <a:r>
              <a:rPr lang="en-US" altLang="en-US" sz="2400"/>
              <a:t>{courseNo,stuId} →{facId}</a:t>
            </a:r>
          </a:p>
          <a:p>
            <a:pPr eaLnBrk="1" hangingPunct="1">
              <a:lnSpc>
                <a:spcPct val="80000"/>
              </a:lnSpc>
              <a:buFontTx/>
              <a:buNone/>
            </a:pPr>
            <a:r>
              <a:rPr lang="en-US" altLang="en-US" sz="2400"/>
              <a:t>{courseNo,stuId} →{schedule}</a:t>
            </a:r>
          </a:p>
          <a:p>
            <a:pPr eaLnBrk="1" hangingPunct="1">
              <a:lnSpc>
                <a:spcPct val="80000"/>
              </a:lnSpc>
              <a:buFontTx/>
              <a:buNone/>
            </a:pPr>
            <a:r>
              <a:rPr lang="en-US" altLang="en-US" sz="2400"/>
              <a:t>{courseNo,stuId} →{room}</a:t>
            </a:r>
          </a:p>
          <a:p>
            <a:pPr eaLnBrk="1" hangingPunct="1">
              <a:lnSpc>
                <a:spcPct val="80000"/>
              </a:lnSpc>
              <a:buFontTx/>
              <a:buNone/>
            </a:pPr>
            <a:r>
              <a:rPr lang="en-US" altLang="en-US" sz="2400"/>
              <a:t>{courseNo,stuId} →{grade}</a:t>
            </a:r>
          </a:p>
          <a:p>
            <a:pPr eaLnBrk="1" hangingPunct="1">
              <a:lnSpc>
                <a:spcPct val="80000"/>
              </a:lnSpc>
              <a:buFontTx/>
              <a:buNone/>
            </a:pPr>
            <a:r>
              <a:rPr lang="en-US" altLang="en-US" sz="2400"/>
              <a:t>courseNo → facId   		**partial FD</a:t>
            </a:r>
          </a:p>
          <a:p>
            <a:pPr eaLnBrk="1" hangingPunct="1">
              <a:lnSpc>
                <a:spcPct val="80000"/>
              </a:lnSpc>
              <a:buFontTx/>
              <a:buNone/>
            </a:pPr>
            <a:r>
              <a:rPr lang="en-US" altLang="en-US" sz="2400"/>
              <a:t>courseNo → schedule		**partial FD</a:t>
            </a:r>
          </a:p>
          <a:p>
            <a:pPr eaLnBrk="1" hangingPunct="1">
              <a:lnSpc>
                <a:spcPct val="80000"/>
              </a:lnSpc>
              <a:buFontTx/>
              <a:buNone/>
            </a:pPr>
            <a:r>
              <a:rPr lang="en-US" altLang="en-US" sz="2400"/>
              <a:t>courseNo →room 		** partial FD</a:t>
            </a:r>
          </a:p>
          <a:p>
            <a:pPr eaLnBrk="1" hangingPunct="1">
              <a:lnSpc>
                <a:spcPct val="80000"/>
              </a:lnSpc>
              <a:buFontTx/>
              <a:buNone/>
            </a:pPr>
            <a:r>
              <a:rPr lang="en-US" altLang="en-US" sz="2400"/>
              <a:t>stuId → lastName 		** partial FD  </a:t>
            </a:r>
          </a:p>
          <a:p>
            <a:pPr eaLnBrk="1" hangingPunct="1">
              <a:lnSpc>
                <a:spcPct val="80000"/>
              </a:lnSpc>
              <a:buFontTx/>
              <a:buNone/>
            </a:pPr>
            <a:r>
              <a:rPr lang="en-US" altLang="en-US" sz="2400"/>
              <a:t>…plus trivial FDs that are partial…</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3E486CF-10C9-4FF2-9EEF-40C6FF963DC6}"/>
              </a:ext>
            </a:extLst>
          </p:cNvPr>
          <p:cNvSpPr>
            <a:spLocks noGrp="1" noChangeArrowheads="1"/>
          </p:cNvSpPr>
          <p:nvPr>
            <p:ph type="title"/>
          </p:nvPr>
        </p:nvSpPr>
        <p:spPr/>
        <p:txBody>
          <a:bodyPr/>
          <a:lstStyle/>
          <a:p>
            <a:pPr eaLnBrk="1" hangingPunct="1"/>
            <a:r>
              <a:rPr lang="en-US" altLang="en-US"/>
              <a:t>Second Normal Form-2NF</a:t>
            </a:r>
          </a:p>
        </p:txBody>
      </p:sp>
      <p:sp>
        <p:nvSpPr>
          <p:cNvPr id="185347" name="Rectangle 3">
            <a:extLst>
              <a:ext uri="{FF2B5EF4-FFF2-40B4-BE49-F238E27FC236}">
                <a16:creationId xmlns:a16="http://schemas.microsoft.com/office/drawing/2014/main" id="{4E0C246D-A07A-4821-A92F-FCA6F5890EE0}"/>
              </a:ext>
            </a:extLst>
          </p:cNvPr>
          <p:cNvSpPr>
            <a:spLocks noGrp="1" noChangeArrowheads="1"/>
          </p:cNvSpPr>
          <p:nvPr>
            <p:ph idx="1"/>
          </p:nvPr>
        </p:nvSpPr>
        <p:spPr/>
        <p:txBody>
          <a:bodyPr/>
          <a:lstStyle/>
          <a:p>
            <a:pPr eaLnBrk="1" hangingPunct="1"/>
            <a:r>
              <a:rPr lang="en-US" altLang="en-US"/>
              <a:t>A relation is in </a:t>
            </a:r>
            <a:r>
              <a:rPr lang="en-US" altLang="en-US" b="1"/>
              <a:t>second normal form</a:t>
            </a:r>
            <a:r>
              <a:rPr lang="en-US" altLang="en-US"/>
              <a:t> (2NF) if it is in first normal form and all the non-key attributes are </a:t>
            </a:r>
            <a:r>
              <a:rPr lang="en-US" altLang="en-US" b="1"/>
              <a:t>fully</a:t>
            </a:r>
            <a:r>
              <a:rPr lang="en-US" altLang="en-US"/>
              <a:t> functionally dependent on the key.</a:t>
            </a:r>
          </a:p>
          <a:p>
            <a:pPr eaLnBrk="1" hangingPunct="1"/>
            <a:r>
              <a:rPr lang="en-US" altLang="en-US"/>
              <a:t>No non-key attribute is FD on just part of the key</a:t>
            </a:r>
          </a:p>
          <a:p>
            <a:pPr eaLnBrk="1" hangingPunct="1"/>
            <a:r>
              <a:rPr lang="en-US" altLang="en-US"/>
              <a:t>If key has only one attribute, and R is 1NF, R is automatically 2NF</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BBE4EF0A-71C2-4D9F-ABB9-3C5A39546B07}"/>
              </a:ext>
            </a:extLst>
          </p:cNvPr>
          <p:cNvSpPr>
            <a:spLocks noGrp="1" noChangeArrowheads="1"/>
          </p:cNvSpPr>
          <p:nvPr>
            <p:ph type="title"/>
          </p:nvPr>
        </p:nvSpPr>
        <p:spPr/>
        <p:txBody>
          <a:bodyPr/>
          <a:lstStyle/>
          <a:p>
            <a:pPr eaLnBrk="1" hangingPunct="1"/>
            <a:r>
              <a:rPr lang="en-US" altLang="en-US"/>
              <a:t>Converting to 2NF</a:t>
            </a:r>
          </a:p>
        </p:txBody>
      </p:sp>
      <p:sp>
        <p:nvSpPr>
          <p:cNvPr id="186371" name="Rectangle 3">
            <a:extLst>
              <a:ext uri="{FF2B5EF4-FFF2-40B4-BE49-F238E27FC236}">
                <a16:creationId xmlns:a16="http://schemas.microsoft.com/office/drawing/2014/main" id="{C8AFDE18-0F63-4CF5-946B-C7E4DEA9FE3C}"/>
              </a:ext>
            </a:extLst>
          </p:cNvPr>
          <p:cNvSpPr>
            <a:spLocks noGrp="1" noChangeArrowheads="1"/>
          </p:cNvSpPr>
          <p:nvPr>
            <p:ph idx="1"/>
          </p:nvPr>
        </p:nvSpPr>
        <p:spPr/>
        <p:txBody>
          <a:bodyPr/>
          <a:lstStyle/>
          <a:p>
            <a:pPr eaLnBrk="1" hangingPunct="1">
              <a:lnSpc>
                <a:spcPct val="80000"/>
              </a:lnSpc>
            </a:pPr>
            <a:r>
              <a:rPr lang="en-US" altLang="en-US"/>
              <a:t>Identify each partial FD</a:t>
            </a:r>
          </a:p>
          <a:p>
            <a:pPr eaLnBrk="1" hangingPunct="1">
              <a:lnSpc>
                <a:spcPct val="80000"/>
              </a:lnSpc>
            </a:pPr>
            <a:r>
              <a:rPr lang="en-US" altLang="en-US"/>
              <a:t>Remove the attributes that depend on each of the determinants so identified </a:t>
            </a:r>
          </a:p>
          <a:p>
            <a:pPr eaLnBrk="1" hangingPunct="1">
              <a:lnSpc>
                <a:spcPct val="80000"/>
              </a:lnSpc>
            </a:pPr>
            <a:r>
              <a:rPr lang="en-US" altLang="en-US"/>
              <a:t>Place these determinants in separate relations along with their dependent attributes</a:t>
            </a:r>
          </a:p>
          <a:p>
            <a:pPr eaLnBrk="1" hangingPunct="1">
              <a:lnSpc>
                <a:spcPct val="80000"/>
              </a:lnSpc>
            </a:pPr>
            <a:r>
              <a:rPr lang="en-US" altLang="en-US"/>
              <a:t>In original relation keep the composite key and any attributes that are fully functionally dependent on all of it</a:t>
            </a:r>
          </a:p>
          <a:p>
            <a:pPr eaLnBrk="1" hangingPunct="1">
              <a:lnSpc>
                <a:spcPct val="80000"/>
              </a:lnSpc>
            </a:pPr>
            <a:r>
              <a:rPr lang="en-US" altLang="en-US"/>
              <a:t>Even if the composite key has no dependent attributes, keep that relation to connect logically the others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A5DCEE26-5B3C-4624-A0B0-AE7F466DDC7F}"/>
              </a:ext>
            </a:extLst>
          </p:cNvPr>
          <p:cNvSpPr>
            <a:spLocks noGrp="1" noChangeArrowheads="1"/>
          </p:cNvSpPr>
          <p:nvPr>
            <p:ph type="title"/>
          </p:nvPr>
        </p:nvSpPr>
        <p:spPr/>
        <p:txBody>
          <a:bodyPr/>
          <a:lstStyle/>
          <a:p>
            <a:pPr eaLnBrk="1" hangingPunct="1"/>
            <a:r>
              <a:rPr lang="en-US" altLang="en-US"/>
              <a:t>2NF Example</a:t>
            </a:r>
          </a:p>
        </p:txBody>
      </p:sp>
      <p:sp>
        <p:nvSpPr>
          <p:cNvPr id="187395" name="Rectangle 3">
            <a:extLst>
              <a:ext uri="{FF2B5EF4-FFF2-40B4-BE49-F238E27FC236}">
                <a16:creationId xmlns:a16="http://schemas.microsoft.com/office/drawing/2014/main" id="{A83BCF4D-B027-4C08-85F0-2425AD2D77B1}"/>
              </a:ext>
            </a:extLst>
          </p:cNvPr>
          <p:cNvSpPr>
            <a:spLocks noGrp="1" noChangeArrowheads="1"/>
          </p:cNvSpPr>
          <p:nvPr>
            <p:ph idx="1"/>
          </p:nvPr>
        </p:nvSpPr>
        <p:spPr/>
        <p:txBody>
          <a:bodyPr/>
          <a:lstStyle/>
          <a:p>
            <a:pPr eaLnBrk="1" hangingPunct="1">
              <a:lnSpc>
                <a:spcPct val="90000"/>
              </a:lnSpc>
              <a:buFontTx/>
              <a:buNone/>
            </a:pPr>
            <a:r>
              <a:rPr lang="en-US" altLang="en-US" sz="1800"/>
              <a:t>NewClass(</a:t>
            </a:r>
            <a:r>
              <a:rPr lang="en-US" altLang="en-US" sz="1800" u="sng"/>
              <a:t>courseNo, stuId, </a:t>
            </a:r>
            <a:r>
              <a:rPr lang="en-US" altLang="en-US" sz="1800"/>
              <a:t>stuLastName, facId, schedule, room, grade )</a:t>
            </a:r>
          </a:p>
          <a:p>
            <a:pPr eaLnBrk="1" hangingPunct="1">
              <a:lnSpc>
                <a:spcPct val="90000"/>
              </a:lnSpc>
              <a:buFontTx/>
              <a:buNone/>
            </a:pPr>
            <a:endParaRPr lang="en-US" altLang="en-US" sz="1800"/>
          </a:p>
          <a:p>
            <a:pPr eaLnBrk="1" hangingPunct="1">
              <a:lnSpc>
                <a:spcPct val="90000"/>
              </a:lnSpc>
              <a:buFontTx/>
              <a:buNone/>
            </a:pPr>
            <a:r>
              <a:rPr lang="en-US" altLang="en-US" sz="1800"/>
              <a:t>FDs grouped by determinant:</a:t>
            </a:r>
          </a:p>
          <a:p>
            <a:pPr eaLnBrk="1" hangingPunct="1">
              <a:lnSpc>
                <a:spcPct val="90000"/>
              </a:lnSpc>
              <a:buFontTx/>
              <a:buNone/>
            </a:pPr>
            <a:r>
              <a:rPr lang="en-US" altLang="en-US" sz="2000"/>
              <a:t>	{courseNo} → {courseNo,facId, schedule, room}</a:t>
            </a:r>
          </a:p>
          <a:p>
            <a:pPr eaLnBrk="1" hangingPunct="1">
              <a:lnSpc>
                <a:spcPct val="90000"/>
              </a:lnSpc>
              <a:buFontTx/>
              <a:buNone/>
            </a:pPr>
            <a:r>
              <a:rPr lang="en-US" altLang="en-US" sz="2000"/>
              <a:t>	{stuId} → {stuId, lastName}</a:t>
            </a:r>
          </a:p>
          <a:p>
            <a:pPr eaLnBrk="1" hangingPunct="1">
              <a:lnSpc>
                <a:spcPct val="90000"/>
              </a:lnSpc>
              <a:buFontTx/>
              <a:buNone/>
            </a:pPr>
            <a:r>
              <a:rPr lang="en-US" altLang="en-US" sz="2000"/>
              <a:t>	{courseNo,stuId} → {courseNo, stuId, facId, schedule, 			room, lastName, grade} </a:t>
            </a:r>
          </a:p>
          <a:p>
            <a:pPr eaLnBrk="1" hangingPunct="1">
              <a:lnSpc>
                <a:spcPct val="90000"/>
              </a:lnSpc>
              <a:buFontTx/>
              <a:buNone/>
            </a:pPr>
            <a:endParaRPr lang="en-US" altLang="en-US" sz="2000"/>
          </a:p>
          <a:p>
            <a:pPr eaLnBrk="1" hangingPunct="1">
              <a:lnSpc>
                <a:spcPct val="90000"/>
              </a:lnSpc>
              <a:buFontTx/>
              <a:buNone/>
            </a:pPr>
            <a:r>
              <a:rPr lang="en-US" altLang="en-US" sz="2000"/>
              <a:t>Create tables grouped by determinants:</a:t>
            </a:r>
          </a:p>
          <a:p>
            <a:pPr eaLnBrk="1" hangingPunct="1">
              <a:lnSpc>
                <a:spcPct val="90000"/>
              </a:lnSpc>
              <a:buFontTx/>
              <a:buNone/>
            </a:pPr>
            <a:r>
              <a:rPr lang="en-US" altLang="en-US" sz="2000"/>
              <a:t>	Class2(</a:t>
            </a:r>
            <a:r>
              <a:rPr lang="en-US" altLang="en-US" sz="2000" u="sng"/>
              <a:t>courseNo</a:t>
            </a:r>
            <a:r>
              <a:rPr lang="en-US" altLang="en-US" sz="2000"/>
              <a:t>,facId, schedule, room)</a:t>
            </a:r>
          </a:p>
          <a:p>
            <a:pPr eaLnBrk="1" hangingPunct="1">
              <a:lnSpc>
                <a:spcPct val="90000"/>
              </a:lnSpc>
              <a:buFontTx/>
              <a:buNone/>
            </a:pPr>
            <a:r>
              <a:rPr lang="en-US" altLang="en-US" sz="2000"/>
              <a:t>	Stu(</a:t>
            </a:r>
            <a:r>
              <a:rPr lang="en-US" altLang="en-US" sz="2000" u="sng"/>
              <a:t>stuId</a:t>
            </a:r>
            <a:r>
              <a:rPr lang="en-US" altLang="en-US" sz="2000"/>
              <a:t>, lastName)</a:t>
            </a:r>
          </a:p>
          <a:p>
            <a:pPr eaLnBrk="1" hangingPunct="1">
              <a:lnSpc>
                <a:spcPct val="90000"/>
              </a:lnSpc>
              <a:buFontTx/>
              <a:buNone/>
            </a:pPr>
            <a:r>
              <a:rPr lang="en-US" altLang="en-US" sz="2000"/>
              <a:t>Keep relation with original composite key, with attributes FD on it, if any</a:t>
            </a:r>
          </a:p>
          <a:p>
            <a:pPr eaLnBrk="1" hangingPunct="1">
              <a:lnSpc>
                <a:spcPct val="90000"/>
              </a:lnSpc>
              <a:buFontTx/>
              <a:buNone/>
            </a:pPr>
            <a:r>
              <a:rPr lang="en-US" altLang="en-US" sz="2000"/>
              <a:t>	Register( </a:t>
            </a:r>
            <a:r>
              <a:rPr lang="en-US" altLang="en-US" sz="2000" u="sng"/>
              <a:t>courseNo, stuId,</a:t>
            </a:r>
            <a:r>
              <a:rPr lang="en-US" altLang="en-US" sz="2000"/>
              <a:t> grade)</a:t>
            </a:r>
          </a:p>
          <a:p>
            <a:pPr eaLnBrk="1" hangingPunct="1">
              <a:lnSpc>
                <a:spcPct val="90000"/>
              </a:lnSpc>
              <a:buFontTx/>
              <a:buNone/>
            </a:pP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61DBE61-6F58-4FB0-9BA5-11376123E32B}"/>
              </a:ext>
            </a:extLst>
          </p:cNvPr>
          <p:cNvSpPr>
            <a:spLocks noGrp="1" noChangeArrowheads="1"/>
          </p:cNvSpPr>
          <p:nvPr>
            <p:ph type="title"/>
          </p:nvPr>
        </p:nvSpPr>
        <p:spPr/>
        <p:txBody>
          <a:bodyPr/>
          <a:lstStyle/>
          <a:p>
            <a:pPr eaLnBrk="1" hangingPunct="1"/>
            <a:r>
              <a:rPr lang="en-US" altLang="en-US" sz="4000"/>
              <a:t>Basic Structures: Classes and Schemes – UML Class</a:t>
            </a:r>
          </a:p>
        </p:txBody>
      </p:sp>
      <p:sp>
        <p:nvSpPr>
          <p:cNvPr id="24579" name="Rectangle 3">
            <a:extLst>
              <a:ext uri="{FF2B5EF4-FFF2-40B4-BE49-F238E27FC236}">
                <a16:creationId xmlns:a16="http://schemas.microsoft.com/office/drawing/2014/main" id="{3F0B7EEC-0ACA-4D5D-9A4C-EC7BA6823C3B}"/>
              </a:ext>
            </a:extLst>
          </p:cNvPr>
          <p:cNvSpPr>
            <a:spLocks noGrp="1" noChangeArrowheads="1"/>
          </p:cNvSpPr>
          <p:nvPr>
            <p:ph type="body" idx="1"/>
          </p:nvPr>
        </p:nvSpPr>
        <p:spPr/>
        <p:txBody>
          <a:bodyPr/>
          <a:lstStyle/>
          <a:p>
            <a:pPr marL="457200" indent="-457200" eaLnBrk="1" hangingPunct="1">
              <a:lnSpc>
                <a:spcPct val="80000"/>
              </a:lnSpc>
            </a:pPr>
            <a:r>
              <a:rPr lang="en-US" altLang="en-US" sz="2400" b="1" i="1"/>
              <a:t>UML class (ER term: entity)</a:t>
            </a:r>
            <a:r>
              <a:rPr lang="en-US" altLang="en-US" sz="2400"/>
              <a:t> is anything in the enterprise that is to be represented in our database</a:t>
            </a:r>
          </a:p>
          <a:p>
            <a:pPr marL="457200" indent="-457200" eaLnBrk="1" hangingPunct="1">
              <a:lnSpc>
                <a:spcPct val="80000"/>
              </a:lnSpc>
            </a:pPr>
            <a:r>
              <a:rPr lang="en-US" altLang="en-US" sz="2400"/>
              <a:t>The first step in modeling a class is to describe it in natural language. </a:t>
            </a:r>
          </a:p>
          <a:p>
            <a:pPr marL="457200" indent="-457200" eaLnBrk="1" hangingPunct="1">
              <a:lnSpc>
                <a:spcPct val="80000"/>
              </a:lnSpc>
              <a:buFont typeface="Wingdings" panose="05000000000000000000" pitchFamily="2" charset="2"/>
              <a:buNone/>
            </a:pPr>
            <a:r>
              <a:rPr lang="en-US" altLang="en-US" sz="2400"/>
              <a:t>	Example: build a sales database. Let’s start by defining customer using natural language.</a:t>
            </a:r>
          </a:p>
          <a:p>
            <a:pPr marL="457200" indent="-457200" eaLnBrk="1" hangingPunct="1">
              <a:lnSpc>
                <a:spcPct val="80000"/>
              </a:lnSpc>
            </a:pPr>
            <a:r>
              <a:rPr lang="en-US" altLang="en-US" sz="2400" b="1" i="1"/>
              <a:t>Attribute (properties)</a:t>
            </a:r>
            <a:r>
              <a:rPr lang="en-US" altLang="en-US" sz="2400"/>
              <a:t> is a piece of information that characterizes each member of a class</a:t>
            </a:r>
          </a:p>
          <a:p>
            <a:pPr marL="457200" indent="-457200" eaLnBrk="1" hangingPunct="1">
              <a:lnSpc>
                <a:spcPct val="80000"/>
              </a:lnSpc>
            </a:pPr>
            <a:r>
              <a:rPr lang="en-US" altLang="en-US" sz="2400" b="1" i="1"/>
              <a:t>Descriptive attributes (natural attribute)</a:t>
            </a:r>
            <a:r>
              <a:rPr lang="en-US" altLang="en-US" sz="2400"/>
              <a:t> are those which actually provide real-world information about the class.</a:t>
            </a:r>
          </a:p>
          <a:p>
            <a:pPr marL="838200" lvl="1" indent="-381000" eaLnBrk="1" hangingPunct="1">
              <a:lnSpc>
                <a:spcPct val="80000"/>
              </a:lnSpc>
            </a:pPr>
            <a:r>
              <a:rPr lang="en-US" altLang="en-US" sz="2000"/>
              <a:t>UML only uses descriptive attributes</a:t>
            </a:r>
          </a:p>
          <a:p>
            <a:pPr marL="838200" lvl="1" indent="-381000" eaLnBrk="1" hangingPunct="1">
              <a:lnSpc>
                <a:spcPct val="80000"/>
              </a:lnSpc>
            </a:pPr>
            <a:r>
              <a:rPr lang="en-US" altLang="en-US" sz="2000"/>
              <a:t>ID number are not descriptive attributes</a:t>
            </a: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ACE-B27C-4243-815B-5FDCFDC7E7B2}"/>
              </a:ext>
            </a:extLst>
          </p:cNvPr>
          <p:cNvSpPr>
            <a:spLocks noGrp="1"/>
          </p:cNvSpPr>
          <p:nvPr>
            <p:ph type="title"/>
          </p:nvPr>
        </p:nvSpPr>
        <p:spPr>
          <a:xfrm>
            <a:off x="760413" y="620713"/>
            <a:ext cx="7499350" cy="495300"/>
          </a:xfrm>
        </p:spPr>
        <p:txBody>
          <a:bodyPr rtlCol="0">
            <a:normAutofit fontScale="90000"/>
          </a:bodyPr>
          <a:lstStyle/>
          <a:p>
            <a:pPr eaLnBrk="1" fontAlgn="auto" hangingPunct="1">
              <a:spcAft>
                <a:spcPts val="0"/>
              </a:spcAft>
              <a:defRPr/>
            </a:pPr>
            <a:r>
              <a:rPr lang="en-US" dirty="0"/>
              <a:t>2NF Example</a:t>
            </a:r>
          </a:p>
        </p:txBody>
      </p:sp>
      <p:graphicFrame>
        <p:nvGraphicFramePr>
          <p:cNvPr id="5" name="Table 4">
            <a:extLst>
              <a:ext uri="{FF2B5EF4-FFF2-40B4-BE49-F238E27FC236}">
                <a16:creationId xmlns:a16="http://schemas.microsoft.com/office/drawing/2014/main" id="{013F63C2-ABF2-493B-85D2-8D5A3BC32141}"/>
              </a:ext>
            </a:extLst>
          </p:cNvPr>
          <p:cNvGraphicFramePr>
            <a:graphicFrameLocks noGrp="1"/>
          </p:cNvGraphicFramePr>
          <p:nvPr/>
        </p:nvGraphicFramePr>
        <p:xfrm>
          <a:off x="1125538" y="1592263"/>
          <a:ext cx="4862511" cy="1706572"/>
        </p:xfrm>
        <a:graphic>
          <a:graphicData uri="http://schemas.openxmlformats.org/drawingml/2006/table">
            <a:tbl>
              <a:tblPr firstRow="1" bandRow="1">
                <a:tableStyleId>{74C1A8A3-306A-4EB7-A6B1-4F7E0EB9C5D6}</a:tableStyleId>
              </a:tblPr>
              <a:tblGrid>
                <a:gridCol w="797138">
                  <a:extLst>
                    <a:ext uri="{9D8B030D-6E8A-4147-A177-3AD203B41FA5}">
                      <a16:colId xmlns:a16="http://schemas.microsoft.com/office/drawing/2014/main" val="20000"/>
                    </a:ext>
                  </a:extLst>
                </a:gridCol>
                <a:gridCol w="565394">
                  <a:extLst>
                    <a:ext uri="{9D8B030D-6E8A-4147-A177-3AD203B41FA5}">
                      <a16:colId xmlns:a16="http://schemas.microsoft.com/office/drawing/2014/main" val="20001"/>
                    </a:ext>
                  </a:extLst>
                </a:gridCol>
                <a:gridCol w="1013010">
                  <a:extLst>
                    <a:ext uri="{9D8B030D-6E8A-4147-A177-3AD203B41FA5}">
                      <a16:colId xmlns:a16="http://schemas.microsoft.com/office/drawing/2014/main" val="20002"/>
                    </a:ext>
                  </a:extLst>
                </a:gridCol>
                <a:gridCol w="538409">
                  <a:extLst>
                    <a:ext uri="{9D8B030D-6E8A-4147-A177-3AD203B41FA5}">
                      <a16:colId xmlns:a16="http://schemas.microsoft.com/office/drawing/2014/main" val="20003"/>
                    </a:ext>
                  </a:extLst>
                </a:gridCol>
                <a:gridCol w="774916">
                  <a:extLst>
                    <a:ext uri="{9D8B030D-6E8A-4147-A177-3AD203B41FA5}">
                      <a16:colId xmlns:a16="http://schemas.microsoft.com/office/drawing/2014/main" val="20004"/>
                    </a:ext>
                  </a:extLst>
                </a:gridCol>
                <a:gridCol w="584441">
                  <a:extLst>
                    <a:ext uri="{9D8B030D-6E8A-4147-A177-3AD203B41FA5}">
                      <a16:colId xmlns:a16="http://schemas.microsoft.com/office/drawing/2014/main" val="20005"/>
                    </a:ext>
                  </a:extLst>
                </a:gridCol>
                <a:gridCol w="589203">
                  <a:extLst>
                    <a:ext uri="{9D8B030D-6E8A-4147-A177-3AD203B41FA5}">
                      <a16:colId xmlns:a16="http://schemas.microsoft.com/office/drawing/2014/main" val="20006"/>
                    </a:ext>
                  </a:extLst>
                </a:gridCol>
              </a:tblGrid>
              <a:tr h="243795">
                <a:tc>
                  <a:txBody>
                    <a:bodyPr/>
                    <a:lstStyle/>
                    <a:p>
                      <a:r>
                        <a:rPr lang="en-US" sz="1000" u="sng" dirty="0" err="1">
                          <a:solidFill>
                            <a:schemeClr val="tx1"/>
                          </a:solidFill>
                        </a:rPr>
                        <a:t>courseNo</a:t>
                      </a:r>
                      <a:endParaRPr lang="en-US" sz="1000" dirty="0">
                        <a:solidFill>
                          <a:schemeClr val="tx1"/>
                        </a:solidFill>
                      </a:endParaRPr>
                    </a:p>
                  </a:txBody>
                  <a:tcPr marL="91428" marR="91428" marT="45698" marB="45698"/>
                </a:tc>
                <a:tc>
                  <a:txBody>
                    <a:bodyPr/>
                    <a:lstStyle/>
                    <a:p>
                      <a:r>
                        <a:rPr lang="en-US" sz="1000" u="sng" dirty="0" err="1">
                          <a:solidFill>
                            <a:schemeClr val="tx1"/>
                          </a:solidFill>
                        </a:rPr>
                        <a:t>stuId</a:t>
                      </a:r>
                      <a:r>
                        <a:rPr lang="en-US" sz="1000" dirty="0">
                          <a:solidFill>
                            <a:schemeClr val="tx1"/>
                          </a:solidFill>
                        </a:rPr>
                        <a:t> </a:t>
                      </a:r>
                    </a:p>
                  </a:txBody>
                  <a:tcPr marL="91428" marR="91428" marT="45698" marB="45698"/>
                </a:tc>
                <a:tc>
                  <a:txBody>
                    <a:bodyPr/>
                    <a:lstStyle/>
                    <a:p>
                      <a:r>
                        <a:rPr lang="en-US" sz="1000" dirty="0" err="1">
                          <a:solidFill>
                            <a:schemeClr val="tx1"/>
                          </a:solidFill>
                        </a:rPr>
                        <a:t>stuLastName</a:t>
                      </a:r>
                      <a:endParaRPr lang="en-US" sz="1000" dirty="0">
                        <a:solidFill>
                          <a:schemeClr val="tx1"/>
                        </a:solidFill>
                      </a:endParaRPr>
                    </a:p>
                  </a:txBody>
                  <a:tcPr marL="91428" marR="91428" marT="45698" marB="45698"/>
                </a:tc>
                <a:tc>
                  <a:txBody>
                    <a:bodyPr/>
                    <a:lstStyle/>
                    <a:p>
                      <a:r>
                        <a:rPr lang="en-US" sz="1000" dirty="0" err="1">
                          <a:solidFill>
                            <a:schemeClr val="tx1"/>
                          </a:solidFill>
                        </a:rPr>
                        <a:t>facId</a:t>
                      </a:r>
                      <a:r>
                        <a:rPr lang="en-US" sz="1000" dirty="0">
                          <a:solidFill>
                            <a:schemeClr val="tx1"/>
                          </a:solidFill>
                        </a:rPr>
                        <a:t> </a:t>
                      </a:r>
                    </a:p>
                  </a:txBody>
                  <a:tcPr marL="91428" marR="91428" marT="45698" marB="45698"/>
                </a:tc>
                <a:tc>
                  <a:txBody>
                    <a:bodyPr/>
                    <a:lstStyle/>
                    <a:p>
                      <a:r>
                        <a:rPr lang="en-US" sz="1000" dirty="0">
                          <a:solidFill>
                            <a:schemeClr val="tx1"/>
                          </a:solidFill>
                        </a:rPr>
                        <a:t>schedule</a:t>
                      </a:r>
                    </a:p>
                  </a:txBody>
                  <a:tcPr marL="91428" marR="91428" marT="45698" marB="45698"/>
                </a:tc>
                <a:tc>
                  <a:txBody>
                    <a:bodyPr/>
                    <a:lstStyle/>
                    <a:p>
                      <a:r>
                        <a:rPr lang="en-US" sz="1000" dirty="0">
                          <a:solidFill>
                            <a:schemeClr val="tx1"/>
                          </a:solidFill>
                        </a:rPr>
                        <a:t>room </a:t>
                      </a:r>
                    </a:p>
                  </a:txBody>
                  <a:tcPr marL="91428" marR="91428" marT="45698" marB="45698"/>
                </a:tc>
                <a:tc>
                  <a:txBody>
                    <a:bodyPr/>
                    <a:lstStyle/>
                    <a:p>
                      <a:r>
                        <a:rPr lang="en-US" sz="1000" dirty="0">
                          <a:solidFill>
                            <a:schemeClr val="tx1"/>
                          </a:solidFill>
                        </a:rPr>
                        <a:t>grade </a:t>
                      </a:r>
                    </a:p>
                  </a:txBody>
                  <a:tcPr marL="91428" marR="91428" marT="45698" marB="45698"/>
                </a:tc>
                <a:extLst>
                  <a:ext uri="{0D108BD9-81ED-4DB2-BD59-A6C34878D82A}">
                    <a16:rowId xmlns:a16="http://schemas.microsoft.com/office/drawing/2014/main" val="10000"/>
                  </a:ext>
                </a:extLst>
              </a:tr>
              <a:tr h="243795">
                <a:tc>
                  <a:txBody>
                    <a:bodyPr/>
                    <a:lstStyle/>
                    <a:p>
                      <a:r>
                        <a:rPr lang="en-US" sz="1000" dirty="0"/>
                        <a:t>ART103A</a:t>
                      </a:r>
                    </a:p>
                  </a:txBody>
                  <a:tcPr marL="91428" marR="91428" marT="45698" marB="45698"/>
                </a:tc>
                <a:tc>
                  <a:txBody>
                    <a:bodyPr/>
                    <a:lstStyle/>
                    <a:p>
                      <a:r>
                        <a:rPr lang="en-US" sz="1000" dirty="0"/>
                        <a:t>S1001</a:t>
                      </a:r>
                      <a:r>
                        <a:rPr lang="en-US" sz="1000" baseline="0" dirty="0"/>
                        <a:t> </a:t>
                      </a:r>
                      <a:endParaRPr lang="en-US" sz="1000" dirty="0"/>
                    </a:p>
                  </a:txBody>
                  <a:tcPr marL="91428" marR="91428" marT="45698" marB="45698"/>
                </a:tc>
                <a:tc>
                  <a:txBody>
                    <a:bodyPr/>
                    <a:lstStyle/>
                    <a:p>
                      <a:r>
                        <a:rPr lang="en-US" sz="1000" dirty="0"/>
                        <a:t>Smith</a:t>
                      </a:r>
                    </a:p>
                  </a:txBody>
                  <a:tcPr marL="91428" marR="91428" marT="45698" marB="45698"/>
                </a:tc>
                <a:tc>
                  <a:txBody>
                    <a:bodyPr/>
                    <a:lstStyle/>
                    <a:p>
                      <a:r>
                        <a:rPr lang="en-US" sz="1000" dirty="0"/>
                        <a:t>F101</a:t>
                      </a:r>
                      <a:r>
                        <a:rPr lang="en-US" sz="1000" baseline="0" dirty="0"/>
                        <a:t> </a:t>
                      </a:r>
                      <a:endParaRPr lang="en-US" sz="1000" dirty="0"/>
                    </a:p>
                  </a:txBody>
                  <a:tcPr marL="91428" marR="91428" marT="45698" marB="45698"/>
                </a:tc>
                <a:tc>
                  <a:txBody>
                    <a:bodyPr/>
                    <a:lstStyle/>
                    <a:p>
                      <a:r>
                        <a:rPr lang="en-US" sz="1000" dirty="0"/>
                        <a:t>MWF9</a:t>
                      </a:r>
                    </a:p>
                  </a:txBody>
                  <a:tcPr marL="91428" marR="91428" marT="45698" marB="45698"/>
                </a:tc>
                <a:tc>
                  <a:txBody>
                    <a:bodyPr/>
                    <a:lstStyle/>
                    <a:p>
                      <a:r>
                        <a:rPr lang="en-US" sz="1000" dirty="0"/>
                        <a:t>H221 </a:t>
                      </a:r>
                    </a:p>
                  </a:txBody>
                  <a:tcPr marL="91428" marR="91428" marT="45698" marB="45698"/>
                </a:tc>
                <a:tc>
                  <a:txBody>
                    <a:bodyPr/>
                    <a:lstStyle/>
                    <a:p>
                      <a:r>
                        <a:rPr lang="en-US" sz="1000" dirty="0"/>
                        <a:t>A</a:t>
                      </a:r>
                    </a:p>
                  </a:txBody>
                  <a:tcPr marL="91428" marR="91428" marT="45698" marB="45698"/>
                </a:tc>
                <a:extLst>
                  <a:ext uri="{0D108BD9-81ED-4DB2-BD59-A6C34878D82A}">
                    <a16:rowId xmlns:a16="http://schemas.microsoft.com/office/drawing/2014/main" val="10001"/>
                  </a:ext>
                </a:extLst>
              </a:tr>
              <a:tr h="243795">
                <a:tc>
                  <a:txBody>
                    <a:bodyPr/>
                    <a:lstStyle/>
                    <a:p>
                      <a:r>
                        <a:rPr lang="en-US" sz="1000" dirty="0"/>
                        <a:t>ART103A </a:t>
                      </a:r>
                    </a:p>
                  </a:txBody>
                  <a:tcPr marL="91428" marR="91428" marT="45698" marB="45698"/>
                </a:tc>
                <a:tc>
                  <a:txBody>
                    <a:bodyPr/>
                    <a:lstStyle/>
                    <a:p>
                      <a:r>
                        <a:rPr lang="en-US" sz="1000" dirty="0"/>
                        <a:t>S1010 </a:t>
                      </a:r>
                    </a:p>
                  </a:txBody>
                  <a:tcPr marL="91428" marR="91428" marT="45698" marB="45698"/>
                </a:tc>
                <a:tc>
                  <a:txBody>
                    <a:bodyPr/>
                    <a:lstStyle/>
                    <a:p>
                      <a:r>
                        <a:rPr lang="en-US" sz="1000" dirty="0"/>
                        <a:t>Burns </a:t>
                      </a:r>
                    </a:p>
                  </a:txBody>
                  <a:tcPr marL="91428" marR="91428" marT="45698" marB="45698"/>
                </a:tc>
                <a:tc>
                  <a:txBody>
                    <a:bodyPr/>
                    <a:lstStyle/>
                    <a:p>
                      <a:r>
                        <a:rPr lang="en-US" sz="1000" dirty="0"/>
                        <a:t>F101 </a:t>
                      </a:r>
                    </a:p>
                  </a:txBody>
                  <a:tcPr marL="91428" marR="91428" marT="45698" marB="45698"/>
                </a:tc>
                <a:tc>
                  <a:txBody>
                    <a:bodyPr/>
                    <a:lstStyle/>
                    <a:p>
                      <a:r>
                        <a:rPr lang="en-US" sz="1000" dirty="0"/>
                        <a:t>MWF9 </a:t>
                      </a:r>
                    </a:p>
                  </a:txBody>
                  <a:tcPr marL="91428" marR="91428" marT="45698" marB="45698"/>
                </a:tc>
                <a:tc>
                  <a:txBody>
                    <a:bodyPr/>
                    <a:lstStyle/>
                    <a:p>
                      <a:r>
                        <a:rPr lang="en-US" sz="1000" dirty="0"/>
                        <a:t>H221 </a:t>
                      </a:r>
                    </a:p>
                  </a:txBody>
                  <a:tcPr marL="91428" marR="91428" marT="45698" marB="45698"/>
                </a:tc>
                <a:tc>
                  <a:txBody>
                    <a:bodyPr/>
                    <a:lstStyle/>
                    <a:p>
                      <a:endParaRPr lang="en-US" sz="1000"/>
                    </a:p>
                  </a:txBody>
                  <a:tcPr marL="91428" marR="91428" marT="45698" marB="45698"/>
                </a:tc>
                <a:extLst>
                  <a:ext uri="{0D108BD9-81ED-4DB2-BD59-A6C34878D82A}">
                    <a16:rowId xmlns:a16="http://schemas.microsoft.com/office/drawing/2014/main" val="10002"/>
                  </a:ext>
                </a:extLst>
              </a:tr>
              <a:tr h="243795">
                <a:tc>
                  <a:txBody>
                    <a:bodyPr/>
                    <a:lstStyle/>
                    <a:p>
                      <a:r>
                        <a:rPr lang="en-US" sz="1000" dirty="0"/>
                        <a:t>ART103A </a:t>
                      </a:r>
                    </a:p>
                  </a:txBody>
                  <a:tcPr marL="91428" marR="91428" marT="45698" marB="45698"/>
                </a:tc>
                <a:tc>
                  <a:txBody>
                    <a:bodyPr/>
                    <a:lstStyle/>
                    <a:p>
                      <a:r>
                        <a:rPr lang="en-US" sz="1000" dirty="0"/>
                        <a:t>S1006 </a:t>
                      </a:r>
                    </a:p>
                  </a:txBody>
                  <a:tcPr marL="91428" marR="91428" marT="45698" marB="45698"/>
                </a:tc>
                <a:tc>
                  <a:txBody>
                    <a:bodyPr/>
                    <a:lstStyle/>
                    <a:p>
                      <a:r>
                        <a:rPr lang="en-US" sz="1000" dirty="0"/>
                        <a:t>Lee </a:t>
                      </a:r>
                    </a:p>
                  </a:txBody>
                  <a:tcPr marL="91428" marR="91428" marT="45698" marB="45698"/>
                </a:tc>
                <a:tc>
                  <a:txBody>
                    <a:bodyPr/>
                    <a:lstStyle/>
                    <a:p>
                      <a:r>
                        <a:rPr lang="en-US" sz="1000" dirty="0"/>
                        <a:t>F101 </a:t>
                      </a:r>
                    </a:p>
                  </a:txBody>
                  <a:tcPr marL="91428" marR="91428" marT="45698" marB="45698"/>
                </a:tc>
                <a:tc>
                  <a:txBody>
                    <a:bodyPr/>
                    <a:lstStyle/>
                    <a:p>
                      <a:r>
                        <a:rPr lang="en-US" sz="1000" dirty="0"/>
                        <a:t>MWF9 </a:t>
                      </a:r>
                    </a:p>
                  </a:txBody>
                  <a:tcPr marL="91428" marR="91428" marT="45698" marB="45698"/>
                </a:tc>
                <a:tc>
                  <a:txBody>
                    <a:bodyPr/>
                    <a:lstStyle/>
                    <a:p>
                      <a:r>
                        <a:rPr lang="en-US" sz="1000" dirty="0"/>
                        <a:t>H221 </a:t>
                      </a:r>
                    </a:p>
                  </a:txBody>
                  <a:tcPr marL="91428" marR="91428" marT="45698" marB="45698"/>
                </a:tc>
                <a:tc>
                  <a:txBody>
                    <a:bodyPr/>
                    <a:lstStyle/>
                    <a:p>
                      <a:r>
                        <a:rPr lang="en-US" sz="1000" dirty="0"/>
                        <a:t>B</a:t>
                      </a:r>
                    </a:p>
                  </a:txBody>
                  <a:tcPr marL="91428" marR="91428" marT="45698" marB="45698"/>
                </a:tc>
                <a:extLst>
                  <a:ext uri="{0D108BD9-81ED-4DB2-BD59-A6C34878D82A}">
                    <a16:rowId xmlns:a16="http://schemas.microsoft.com/office/drawing/2014/main" val="10003"/>
                  </a:ext>
                </a:extLst>
              </a:tr>
              <a:tr h="243795">
                <a:tc>
                  <a:txBody>
                    <a:bodyPr/>
                    <a:lstStyle/>
                    <a:p>
                      <a:r>
                        <a:rPr lang="en-US" sz="1000" dirty="0"/>
                        <a:t>CSC201A </a:t>
                      </a:r>
                    </a:p>
                  </a:txBody>
                  <a:tcPr marL="91428" marR="91428" marT="45698" marB="45698"/>
                </a:tc>
                <a:tc>
                  <a:txBody>
                    <a:bodyPr/>
                    <a:lstStyle/>
                    <a:p>
                      <a:r>
                        <a:rPr lang="en-US" sz="1000" dirty="0"/>
                        <a:t>S1003 </a:t>
                      </a:r>
                    </a:p>
                  </a:txBody>
                  <a:tcPr marL="91428" marR="91428" marT="45698" marB="45698"/>
                </a:tc>
                <a:tc>
                  <a:txBody>
                    <a:bodyPr/>
                    <a:lstStyle/>
                    <a:p>
                      <a:r>
                        <a:rPr lang="en-US" sz="1000" dirty="0"/>
                        <a:t>Jones </a:t>
                      </a:r>
                    </a:p>
                  </a:txBody>
                  <a:tcPr marL="91428" marR="91428" marT="45698" marB="45698"/>
                </a:tc>
                <a:tc>
                  <a:txBody>
                    <a:bodyPr/>
                    <a:lstStyle/>
                    <a:p>
                      <a:r>
                        <a:rPr lang="en-US" sz="1000" dirty="0"/>
                        <a:t>F105 </a:t>
                      </a:r>
                    </a:p>
                  </a:txBody>
                  <a:tcPr marL="91428" marR="91428" marT="45698" marB="45698"/>
                </a:tc>
                <a:tc>
                  <a:txBody>
                    <a:bodyPr/>
                    <a:lstStyle/>
                    <a:p>
                      <a:r>
                        <a:rPr lang="en-US" sz="1000" dirty="0"/>
                        <a:t>TUTHF10 </a:t>
                      </a:r>
                    </a:p>
                  </a:txBody>
                  <a:tcPr marL="91428" marR="91428" marT="45698" marB="45698"/>
                </a:tc>
                <a:tc>
                  <a:txBody>
                    <a:bodyPr/>
                    <a:lstStyle/>
                    <a:p>
                      <a:r>
                        <a:rPr lang="en-US" sz="1000" dirty="0"/>
                        <a:t>M110 </a:t>
                      </a:r>
                    </a:p>
                  </a:txBody>
                  <a:tcPr marL="91428" marR="91428" marT="45698" marB="45698"/>
                </a:tc>
                <a:tc>
                  <a:txBody>
                    <a:bodyPr/>
                    <a:lstStyle/>
                    <a:p>
                      <a:r>
                        <a:rPr lang="en-US" sz="1000" dirty="0"/>
                        <a:t>A</a:t>
                      </a:r>
                    </a:p>
                  </a:txBody>
                  <a:tcPr marL="91428" marR="91428" marT="45698" marB="45698"/>
                </a:tc>
                <a:extLst>
                  <a:ext uri="{0D108BD9-81ED-4DB2-BD59-A6C34878D82A}">
                    <a16:rowId xmlns:a16="http://schemas.microsoft.com/office/drawing/2014/main" val="10004"/>
                  </a:ext>
                </a:extLst>
              </a:tr>
              <a:tr h="243795">
                <a:tc>
                  <a:txBody>
                    <a:bodyPr/>
                    <a:lstStyle/>
                    <a:p>
                      <a:r>
                        <a:rPr lang="en-US" sz="1000" dirty="0"/>
                        <a:t>CSC201A </a:t>
                      </a:r>
                    </a:p>
                  </a:txBody>
                  <a:tcPr marL="91428" marR="91428" marT="45698" marB="45698"/>
                </a:tc>
                <a:tc>
                  <a:txBody>
                    <a:bodyPr/>
                    <a:lstStyle/>
                    <a:p>
                      <a:r>
                        <a:rPr lang="en-US" sz="1000" dirty="0"/>
                        <a:t>S1006 </a:t>
                      </a:r>
                    </a:p>
                  </a:txBody>
                  <a:tcPr marL="91428" marR="91428" marT="45698" marB="45698"/>
                </a:tc>
                <a:tc>
                  <a:txBody>
                    <a:bodyPr/>
                    <a:lstStyle/>
                    <a:p>
                      <a:r>
                        <a:rPr lang="en-US" sz="1000" dirty="0"/>
                        <a:t>Lee </a:t>
                      </a:r>
                    </a:p>
                  </a:txBody>
                  <a:tcPr marL="91428" marR="91428" marT="45698" marB="45698"/>
                </a:tc>
                <a:tc>
                  <a:txBody>
                    <a:bodyPr/>
                    <a:lstStyle/>
                    <a:p>
                      <a:r>
                        <a:rPr lang="en-US" sz="1000" dirty="0"/>
                        <a:t>F105 </a:t>
                      </a:r>
                    </a:p>
                  </a:txBody>
                  <a:tcPr marL="91428" marR="91428" marT="45698" marB="45698"/>
                </a:tc>
                <a:tc>
                  <a:txBody>
                    <a:bodyPr/>
                    <a:lstStyle/>
                    <a:p>
                      <a:r>
                        <a:rPr lang="en-US" sz="1000" dirty="0"/>
                        <a:t>TUTHF10 </a:t>
                      </a:r>
                    </a:p>
                  </a:txBody>
                  <a:tcPr marL="91428" marR="91428" marT="45698" marB="45698"/>
                </a:tc>
                <a:tc>
                  <a:txBody>
                    <a:bodyPr/>
                    <a:lstStyle/>
                    <a:p>
                      <a:r>
                        <a:rPr lang="en-US" sz="1000" dirty="0"/>
                        <a:t>M110 </a:t>
                      </a:r>
                    </a:p>
                  </a:txBody>
                  <a:tcPr marL="91428" marR="91428" marT="45698" marB="45698"/>
                </a:tc>
                <a:tc>
                  <a:txBody>
                    <a:bodyPr/>
                    <a:lstStyle/>
                    <a:p>
                      <a:r>
                        <a:rPr lang="en-US" sz="1000" dirty="0"/>
                        <a:t>C</a:t>
                      </a:r>
                    </a:p>
                  </a:txBody>
                  <a:tcPr marL="91428" marR="91428" marT="45698" marB="45698"/>
                </a:tc>
                <a:extLst>
                  <a:ext uri="{0D108BD9-81ED-4DB2-BD59-A6C34878D82A}">
                    <a16:rowId xmlns:a16="http://schemas.microsoft.com/office/drawing/2014/main" val="10005"/>
                  </a:ext>
                </a:extLst>
              </a:tr>
              <a:tr h="243795">
                <a:tc>
                  <a:txBody>
                    <a:bodyPr/>
                    <a:lstStyle/>
                    <a:p>
                      <a:r>
                        <a:rPr lang="en-US" sz="1000" dirty="0"/>
                        <a:t>HST205A </a:t>
                      </a:r>
                    </a:p>
                  </a:txBody>
                  <a:tcPr marL="91428" marR="91428" marT="45698" marB="45698"/>
                </a:tc>
                <a:tc>
                  <a:txBody>
                    <a:bodyPr/>
                    <a:lstStyle/>
                    <a:p>
                      <a:r>
                        <a:rPr lang="en-US" sz="1000" dirty="0"/>
                        <a:t>S1001 </a:t>
                      </a:r>
                    </a:p>
                  </a:txBody>
                  <a:tcPr marL="91428" marR="91428" marT="45698" marB="45698"/>
                </a:tc>
                <a:tc>
                  <a:txBody>
                    <a:bodyPr/>
                    <a:lstStyle/>
                    <a:p>
                      <a:r>
                        <a:rPr lang="en-US" sz="1000" dirty="0"/>
                        <a:t>Smith </a:t>
                      </a:r>
                    </a:p>
                  </a:txBody>
                  <a:tcPr marL="91428" marR="91428" marT="45698" marB="45698"/>
                </a:tc>
                <a:tc>
                  <a:txBody>
                    <a:bodyPr/>
                    <a:lstStyle/>
                    <a:p>
                      <a:r>
                        <a:rPr lang="en-US" sz="1000" dirty="0"/>
                        <a:t>F202 </a:t>
                      </a:r>
                    </a:p>
                  </a:txBody>
                  <a:tcPr marL="91428" marR="91428" marT="45698" marB="45698"/>
                </a:tc>
                <a:tc>
                  <a:txBody>
                    <a:bodyPr/>
                    <a:lstStyle/>
                    <a:p>
                      <a:r>
                        <a:rPr lang="en-US" sz="1000" dirty="0"/>
                        <a:t>MWF11 </a:t>
                      </a:r>
                    </a:p>
                  </a:txBody>
                  <a:tcPr marL="91428" marR="91428" marT="45698" marB="45698"/>
                </a:tc>
                <a:tc>
                  <a:txBody>
                    <a:bodyPr/>
                    <a:lstStyle/>
                    <a:p>
                      <a:r>
                        <a:rPr lang="en-US" sz="1000" dirty="0"/>
                        <a:t>H221 </a:t>
                      </a:r>
                    </a:p>
                  </a:txBody>
                  <a:tcPr marL="91428" marR="91428" marT="45698" marB="45698"/>
                </a:tc>
                <a:tc>
                  <a:txBody>
                    <a:bodyPr/>
                    <a:lstStyle/>
                    <a:p>
                      <a:endParaRPr lang="en-US" sz="1000" dirty="0"/>
                    </a:p>
                  </a:txBody>
                  <a:tcPr marL="91428" marR="91428" marT="45698" marB="45698"/>
                </a:tc>
                <a:extLst>
                  <a:ext uri="{0D108BD9-81ED-4DB2-BD59-A6C34878D82A}">
                    <a16:rowId xmlns:a16="http://schemas.microsoft.com/office/drawing/2014/main" val="10006"/>
                  </a:ext>
                </a:extLst>
              </a:tr>
            </a:tbl>
          </a:graphicData>
        </a:graphic>
      </p:graphicFrame>
      <p:sp>
        <p:nvSpPr>
          <p:cNvPr id="188472" name="TextBox 6">
            <a:extLst>
              <a:ext uri="{FF2B5EF4-FFF2-40B4-BE49-F238E27FC236}">
                <a16:creationId xmlns:a16="http://schemas.microsoft.com/office/drawing/2014/main" id="{2D147416-312E-432B-A9CA-87FCEE05E8F2}"/>
              </a:ext>
            </a:extLst>
          </p:cNvPr>
          <p:cNvSpPr txBox="1">
            <a:spLocks noChangeArrowheads="1"/>
          </p:cNvSpPr>
          <p:nvPr/>
        </p:nvSpPr>
        <p:spPr bwMode="auto">
          <a:xfrm>
            <a:off x="6124575" y="1668463"/>
            <a:ext cx="295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First Normal Form Relation</a:t>
            </a:r>
          </a:p>
        </p:txBody>
      </p:sp>
      <p:graphicFrame>
        <p:nvGraphicFramePr>
          <p:cNvPr id="8" name="Table 7">
            <a:extLst>
              <a:ext uri="{FF2B5EF4-FFF2-40B4-BE49-F238E27FC236}">
                <a16:creationId xmlns:a16="http://schemas.microsoft.com/office/drawing/2014/main" id="{E1E923AB-C141-4A91-9EC2-381965B61510}"/>
              </a:ext>
            </a:extLst>
          </p:cNvPr>
          <p:cNvGraphicFramePr>
            <a:graphicFrameLocks noGrp="1"/>
          </p:cNvGraphicFramePr>
          <p:nvPr/>
        </p:nvGraphicFramePr>
        <p:xfrm>
          <a:off x="1125538" y="4025900"/>
          <a:ext cx="1952625" cy="1706572"/>
        </p:xfrm>
        <a:graphic>
          <a:graphicData uri="http://schemas.openxmlformats.org/drawingml/2006/table">
            <a:tbl>
              <a:tblPr firstRow="1" bandRow="1">
                <a:tableStyleId>{74C1A8A3-306A-4EB7-A6B1-4F7E0EB9C5D6}</a:tableStyleId>
              </a:tblPr>
              <a:tblGrid>
                <a:gridCol w="797502">
                  <a:extLst>
                    <a:ext uri="{9D8B030D-6E8A-4147-A177-3AD203B41FA5}">
                      <a16:colId xmlns:a16="http://schemas.microsoft.com/office/drawing/2014/main" val="20000"/>
                    </a:ext>
                  </a:extLst>
                </a:gridCol>
                <a:gridCol w="565652">
                  <a:extLst>
                    <a:ext uri="{9D8B030D-6E8A-4147-A177-3AD203B41FA5}">
                      <a16:colId xmlns:a16="http://schemas.microsoft.com/office/drawing/2014/main" val="20001"/>
                    </a:ext>
                  </a:extLst>
                </a:gridCol>
                <a:gridCol w="589471">
                  <a:extLst>
                    <a:ext uri="{9D8B030D-6E8A-4147-A177-3AD203B41FA5}">
                      <a16:colId xmlns:a16="http://schemas.microsoft.com/office/drawing/2014/main" val="20002"/>
                    </a:ext>
                  </a:extLst>
                </a:gridCol>
              </a:tblGrid>
              <a:tr h="243795">
                <a:tc>
                  <a:txBody>
                    <a:bodyPr/>
                    <a:lstStyle/>
                    <a:p>
                      <a:r>
                        <a:rPr lang="en-US" sz="1000" u="sng" dirty="0" err="1">
                          <a:solidFill>
                            <a:schemeClr val="tx1"/>
                          </a:solidFill>
                        </a:rPr>
                        <a:t>courseNo</a:t>
                      </a:r>
                      <a:endParaRPr lang="en-US" sz="1000" dirty="0">
                        <a:solidFill>
                          <a:schemeClr val="tx1"/>
                        </a:solidFill>
                      </a:endParaRPr>
                    </a:p>
                  </a:txBody>
                  <a:tcPr marL="91470" marR="91470" marT="45698" marB="45698"/>
                </a:tc>
                <a:tc>
                  <a:txBody>
                    <a:bodyPr/>
                    <a:lstStyle/>
                    <a:p>
                      <a:r>
                        <a:rPr lang="en-US" sz="1000" u="sng" dirty="0" err="1">
                          <a:solidFill>
                            <a:schemeClr val="tx1"/>
                          </a:solidFill>
                        </a:rPr>
                        <a:t>stuId</a:t>
                      </a:r>
                      <a:r>
                        <a:rPr lang="en-US" sz="1000" dirty="0">
                          <a:solidFill>
                            <a:schemeClr val="tx1"/>
                          </a:solidFill>
                        </a:rPr>
                        <a:t> </a:t>
                      </a:r>
                    </a:p>
                  </a:txBody>
                  <a:tcPr marL="91470" marR="91470" marT="45698" marB="45698"/>
                </a:tc>
                <a:tc>
                  <a:txBody>
                    <a:bodyPr/>
                    <a:lstStyle/>
                    <a:p>
                      <a:r>
                        <a:rPr lang="en-US" sz="1000" dirty="0">
                          <a:solidFill>
                            <a:schemeClr val="tx1"/>
                          </a:solidFill>
                        </a:rPr>
                        <a:t>grade </a:t>
                      </a:r>
                    </a:p>
                  </a:txBody>
                  <a:tcPr marL="91470" marR="91470" marT="45698" marB="45698"/>
                </a:tc>
                <a:extLst>
                  <a:ext uri="{0D108BD9-81ED-4DB2-BD59-A6C34878D82A}">
                    <a16:rowId xmlns:a16="http://schemas.microsoft.com/office/drawing/2014/main" val="10000"/>
                  </a:ext>
                </a:extLst>
              </a:tr>
              <a:tr h="243795">
                <a:tc>
                  <a:txBody>
                    <a:bodyPr/>
                    <a:lstStyle/>
                    <a:p>
                      <a:r>
                        <a:rPr lang="en-US" sz="1000" dirty="0"/>
                        <a:t>ART103A</a:t>
                      </a:r>
                    </a:p>
                  </a:txBody>
                  <a:tcPr marL="91470" marR="91470" marT="45698" marB="45698"/>
                </a:tc>
                <a:tc>
                  <a:txBody>
                    <a:bodyPr/>
                    <a:lstStyle/>
                    <a:p>
                      <a:r>
                        <a:rPr lang="en-US" sz="1000" dirty="0"/>
                        <a:t>S1001</a:t>
                      </a:r>
                      <a:r>
                        <a:rPr lang="en-US" sz="1000" baseline="0" dirty="0"/>
                        <a:t> </a:t>
                      </a:r>
                      <a:endParaRPr lang="en-US" sz="1000" dirty="0"/>
                    </a:p>
                  </a:txBody>
                  <a:tcPr marL="91470" marR="91470" marT="45698" marB="45698"/>
                </a:tc>
                <a:tc>
                  <a:txBody>
                    <a:bodyPr/>
                    <a:lstStyle/>
                    <a:p>
                      <a:r>
                        <a:rPr lang="en-US" sz="1000" dirty="0"/>
                        <a:t>A</a:t>
                      </a:r>
                    </a:p>
                  </a:txBody>
                  <a:tcPr marL="91470" marR="91470" marT="45698" marB="45698"/>
                </a:tc>
                <a:extLst>
                  <a:ext uri="{0D108BD9-81ED-4DB2-BD59-A6C34878D82A}">
                    <a16:rowId xmlns:a16="http://schemas.microsoft.com/office/drawing/2014/main" val="10001"/>
                  </a:ext>
                </a:extLst>
              </a:tr>
              <a:tr h="243795">
                <a:tc>
                  <a:txBody>
                    <a:bodyPr/>
                    <a:lstStyle/>
                    <a:p>
                      <a:r>
                        <a:rPr lang="en-US" sz="1000" dirty="0"/>
                        <a:t>ART103A </a:t>
                      </a:r>
                    </a:p>
                  </a:txBody>
                  <a:tcPr marL="91470" marR="91470" marT="45698" marB="45698"/>
                </a:tc>
                <a:tc>
                  <a:txBody>
                    <a:bodyPr/>
                    <a:lstStyle/>
                    <a:p>
                      <a:r>
                        <a:rPr lang="en-US" sz="1000" dirty="0"/>
                        <a:t>S1010 </a:t>
                      </a:r>
                    </a:p>
                  </a:txBody>
                  <a:tcPr marL="91470" marR="91470" marT="45698" marB="45698"/>
                </a:tc>
                <a:tc>
                  <a:txBody>
                    <a:bodyPr/>
                    <a:lstStyle/>
                    <a:p>
                      <a:endParaRPr lang="en-US" sz="1000"/>
                    </a:p>
                  </a:txBody>
                  <a:tcPr marL="91470" marR="91470" marT="45698" marB="45698"/>
                </a:tc>
                <a:extLst>
                  <a:ext uri="{0D108BD9-81ED-4DB2-BD59-A6C34878D82A}">
                    <a16:rowId xmlns:a16="http://schemas.microsoft.com/office/drawing/2014/main" val="10002"/>
                  </a:ext>
                </a:extLst>
              </a:tr>
              <a:tr h="243795">
                <a:tc>
                  <a:txBody>
                    <a:bodyPr/>
                    <a:lstStyle/>
                    <a:p>
                      <a:r>
                        <a:rPr lang="en-US" sz="1000" dirty="0"/>
                        <a:t>ART103A </a:t>
                      </a:r>
                    </a:p>
                  </a:txBody>
                  <a:tcPr marL="91470" marR="91470" marT="45698" marB="45698"/>
                </a:tc>
                <a:tc>
                  <a:txBody>
                    <a:bodyPr/>
                    <a:lstStyle/>
                    <a:p>
                      <a:r>
                        <a:rPr lang="en-US" sz="1000" dirty="0"/>
                        <a:t>S1006 </a:t>
                      </a:r>
                    </a:p>
                  </a:txBody>
                  <a:tcPr marL="91470" marR="91470" marT="45698" marB="45698"/>
                </a:tc>
                <a:tc>
                  <a:txBody>
                    <a:bodyPr/>
                    <a:lstStyle/>
                    <a:p>
                      <a:r>
                        <a:rPr lang="en-US" sz="1000" dirty="0"/>
                        <a:t>B</a:t>
                      </a:r>
                    </a:p>
                  </a:txBody>
                  <a:tcPr marL="91470" marR="91470" marT="45698" marB="45698"/>
                </a:tc>
                <a:extLst>
                  <a:ext uri="{0D108BD9-81ED-4DB2-BD59-A6C34878D82A}">
                    <a16:rowId xmlns:a16="http://schemas.microsoft.com/office/drawing/2014/main" val="10003"/>
                  </a:ext>
                </a:extLst>
              </a:tr>
              <a:tr h="243795">
                <a:tc>
                  <a:txBody>
                    <a:bodyPr/>
                    <a:lstStyle/>
                    <a:p>
                      <a:r>
                        <a:rPr lang="en-US" sz="1000" dirty="0"/>
                        <a:t>CSC201A </a:t>
                      </a:r>
                    </a:p>
                  </a:txBody>
                  <a:tcPr marL="91470" marR="91470" marT="45698" marB="45698"/>
                </a:tc>
                <a:tc>
                  <a:txBody>
                    <a:bodyPr/>
                    <a:lstStyle/>
                    <a:p>
                      <a:r>
                        <a:rPr lang="en-US" sz="1000" dirty="0"/>
                        <a:t>S1003 </a:t>
                      </a:r>
                    </a:p>
                  </a:txBody>
                  <a:tcPr marL="91470" marR="91470" marT="45698" marB="45698"/>
                </a:tc>
                <a:tc>
                  <a:txBody>
                    <a:bodyPr/>
                    <a:lstStyle/>
                    <a:p>
                      <a:r>
                        <a:rPr lang="en-US" sz="1000" dirty="0"/>
                        <a:t>A</a:t>
                      </a:r>
                    </a:p>
                  </a:txBody>
                  <a:tcPr marL="91470" marR="91470" marT="45698" marB="45698"/>
                </a:tc>
                <a:extLst>
                  <a:ext uri="{0D108BD9-81ED-4DB2-BD59-A6C34878D82A}">
                    <a16:rowId xmlns:a16="http://schemas.microsoft.com/office/drawing/2014/main" val="10004"/>
                  </a:ext>
                </a:extLst>
              </a:tr>
              <a:tr h="243795">
                <a:tc>
                  <a:txBody>
                    <a:bodyPr/>
                    <a:lstStyle/>
                    <a:p>
                      <a:r>
                        <a:rPr lang="en-US" sz="1000" dirty="0"/>
                        <a:t>CSC201A </a:t>
                      </a:r>
                    </a:p>
                  </a:txBody>
                  <a:tcPr marL="91470" marR="91470" marT="45698" marB="45698"/>
                </a:tc>
                <a:tc>
                  <a:txBody>
                    <a:bodyPr/>
                    <a:lstStyle/>
                    <a:p>
                      <a:r>
                        <a:rPr lang="en-US" sz="1000" dirty="0"/>
                        <a:t>S1006 </a:t>
                      </a:r>
                    </a:p>
                  </a:txBody>
                  <a:tcPr marL="91470" marR="91470" marT="45698" marB="45698"/>
                </a:tc>
                <a:tc>
                  <a:txBody>
                    <a:bodyPr/>
                    <a:lstStyle/>
                    <a:p>
                      <a:r>
                        <a:rPr lang="en-US" sz="1000" dirty="0"/>
                        <a:t>C</a:t>
                      </a:r>
                    </a:p>
                  </a:txBody>
                  <a:tcPr marL="91470" marR="91470" marT="45698" marB="45698"/>
                </a:tc>
                <a:extLst>
                  <a:ext uri="{0D108BD9-81ED-4DB2-BD59-A6C34878D82A}">
                    <a16:rowId xmlns:a16="http://schemas.microsoft.com/office/drawing/2014/main" val="10005"/>
                  </a:ext>
                </a:extLst>
              </a:tr>
              <a:tr h="243795">
                <a:tc>
                  <a:txBody>
                    <a:bodyPr/>
                    <a:lstStyle/>
                    <a:p>
                      <a:r>
                        <a:rPr lang="en-US" sz="1000" dirty="0"/>
                        <a:t>HST205A </a:t>
                      </a:r>
                    </a:p>
                  </a:txBody>
                  <a:tcPr marL="91470" marR="91470" marT="45698" marB="45698"/>
                </a:tc>
                <a:tc>
                  <a:txBody>
                    <a:bodyPr/>
                    <a:lstStyle/>
                    <a:p>
                      <a:r>
                        <a:rPr lang="en-US" sz="1000" dirty="0"/>
                        <a:t>S1001 </a:t>
                      </a:r>
                    </a:p>
                  </a:txBody>
                  <a:tcPr marL="91470" marR="91470" marT="45698" marB="45698"/>
                </a:tc>
                <a:tc>
                  <a:txBody>
                    <a:bodyPr/>
                    <a:lstStyle/>
                    <a:p>
                      <a:endParaRPr lang="en-US" sz="1000" dirty="0"/>
                    </a:p>
                  </a:txBody>
                  <a:tcPr marL="91470" marR="91470" marT="45698" marB="45698"/>
                </a:tc>
                <a:extLst>
                  <a:ext uri="{0D108BD9-81ED-4DB2-BD59-A6C34878D82A}">
                    <a16:rowId xmlns:a16="http://schemas.microsoft.com/office/drawing/2014/main" val="10006"/>
                  </a:ext>
                </a:extLst>
              </a:tr>
            </a:tbl>
          </a:graphicData>
        </a:graphic>
      </p:graphicFrame>
      <p:graphicFrame>
        <p:nvGraphicFramePr>
          <p:cNvPr id="9" name="Table 8">
            <a:extLst>
              <a:ext uri="{FF2B5EF4-FFF2-40B4-BE49-F238E27FC236}">
                <a16:creationId xmlns:a16="http://schemas.microsoft.com/office/drawing/2014/main" id="{CC40A6AE-88F4-40A6-B336-BA0918F90341}"/>
              </a:ext>
            </a:extLst>
          </p:cNvPr>
          <p:cNvGraphicFramePr>
            <a:graphicFrameLocks noGrp="1"/>
          </p:cNvGraphicFramePr>
          <p:nvPr/>
        </p:nvGraphicFramePr>
        <p:xfrm>
          <a:off x="3505200" y="4011613"/>
          <a:ext cx="1577975" cy="1219200"/>
        </p:xfrm>
        <a:graphic>
          <a:graphicData uri="http://schemas.openxmlformats.org/drawingml/2006/table">
            <a:tbl>
              <a:tblPr firstRow="1" bandRow="1">
                <a:tableStyleId>{74C1A8A3-306A-4EB7-A6B1-4F7E0EB9C5D6}</a:tableStyleId>
              </a:tblPr>
              <a:tblGrid>
                <a:gridCol w="565240">
                  <a:extLst>
                    <a:ext uri="{9D8B030D-6E8A-4147-A177-3AD203B41FA5}">
                      <a16:colId xmlns:a16="http://schemas.microsoft.com/office/drawing/2014/main" val="20000"/>
                    </a:ext>
                  </a:extLst>
                </a:gridCol>
                <a:gridCol w="1012735">
                  <a:extLst>
                    <a:ext uri="{9D8B030D-6E8A-4147-A177-3AD203B41FA5}">
                      <a16:colId xmlns:a16="http://schemas.microsoft.com/office/drawing/2014/main" val="20001"/>
                    </a:ext>
                  </a:extLst>
                </a:gridCol>
              </a:tblGrid>
              <a:tr h="174625">
                <a:tc>
                  <a:txBody>
                    <a:bodyPr/>
                    <a:lstStyle/>
                    <a:p>
                      <a:r>
                        <a:rPr lang="en-US" sz="1000" u="sng" dirty="0" err="1">
                          <a:solidFill>
                            <a:schemeClr val="tx1"/>
                          </a:solidFill>
                        </a:rPr>
                        <a:t>stuId</a:t>
                      </a:r>
                      <a:r>
                        <a:rPr lang="en-US" sz="1000" dirty="0">
                          <a:solidFill>
                            <a:schemeClr val="tx1"/>
                          </a:solidFill>
                        </a:rPr>
                        <a:t> </a:t>
                      </a:r>
                    </a:p>
                  </a:txBody>
                  <a:tcPr marL="91403" marR="91403"/>
                </a:tc>
                <a:tc>
                  <a:txBody>
                    <a:bodyPr/>
                    <a:lstStyle/>
                    <a:p>
                      <a:r>
                        <a:rPr lang="en-US" sz="1000" dirty="0" err="1">
                          <a:solidFill>
                            <a:schemeClr val="tx1"/>
                          </a:solidFill>
                        </a:rPr>
                        <a:t>stuLastName</a:t>
                      </a:r>
                      <a:endParaRPr lang="en-US" sz="1000" dirty="0">
                        <a:solidFill>
                          <a:schemeClr val="tx1"/>
                        </a:solidFill>
                      </a:endParaRPr>
                    </a:p>
                  </a:txBody>
                  <a:tcPr marL="91403" marR="91403"/>
                </a:tc>
                <a:extLst>
                  <a:ext uri="{0D108BD9-81ED-4DB2-BD59-A6C34878D82A}">
                    <a16:rowId xmlns:a16="http://schemas.microsoft.com/office/drawing/2014/main" val="10000"/>
                  </a:ext>
                </a:extLst>
              </a:tr>
              <a:tr h="174625">
                <a:tc>
                  <a:txBody>
                    <a:bodyPr/>
                    <a:lstStyle/>
                    <a:p>
                      <a:r>
                        <a:rPr lang="en-US" sz="1000" dirty="0"/>
                        <a:t>S1001</a:t>
                      </a:r>
                      <a:r>
                        <a:rPr lang="en-US" sz="1000" baseline="0" dirty="0"/>
                        <a:t> </a:t>
                      </a:r>
                      <a:endParaRPr lang="en-US" sz="1000" dirty="0"/>
                    </a:p>
                  </a:txBody>
                  <a:tcPr marL="91403" marR="91403"/>
                </a:tc>
                <a:tc>
                  <a:txBody>
                    <a:bodyPr/>
                    <a:lstStyle/>
                    <a:p>
                      <a:r>
                        <a:rPr lang="en-US" sz="1000" dirty="0"/>
                        <a:t>Smith</a:t>
                      </a:r>
                    </a:p>
                  </a:txBody>
                  <a:tcPr marL="91403" marR="91403"/>
                </a:tc>
                <a:extLst>
                  <a:ext uri="{0D108BD9-81ED-4DB2-BD59-A6C34878D82A}">
                    <a16:rowId xmlns:a16="http://schemas.microsoft.com/office/drawing/2014/main" val="10001"/>
                  </a:ext>
                </a:extLst>
              </a:tr>
              <a:tr h="174625">
                <a:tc>
                  <a:txBody>
                    <a:bodyPr/>
                    <a:lstStyle/>
                    <a:p>
                      <a:r>
                        <a:rPr lang="en-US" sz="1000" dirty="0"/>
                        <a:t>S1010 </a:t>
                      </a:r>
                    </a:p>
                  </a:txBody>
                  <a:tcPr marL="91403" marR="91403"/>
                </a:tc>
                <a:tc>
                  <a:txBody>
                    <a:bodyPr/>
                    <a:lstStyle/>
                    <a:p>
                      <a:r>
                        <a:rPr lang="en-US" sz="1000" dirty="0"/>
                        <a:t>Burns </a:t>
                      </a:r>
                    </a:p>
                  </a:txBody>
                  <a:tcPr marL="91403" marR="91403"/>
                </a:tc>
                <a:extLst>
                  <a:ext uri="{0D108BD9-81ED-4DB2-BD59-A6C34878D82A}">
                    <a16:rowId xmlns:a16="http://schemas.microsoft.com/office/drawing/2014/main" val="10002"/>
                  </a:ext>
                </a:extLst>
              </a:tr>
              <a:tr h="174625">
                <a:tc>
                  <a:txBody>
                    <a:bodyPr/>
                    <a:lstStyle/>
                    <a:p>
                      <a:r>
                        <a:rPr lang="en-US" sz="1000" dirty="0"/>
                        <a:t>S1006 </a:t>
                      </a:r>
                    </a:p>
                  </a:txBody>
                  <a:tcPr marL="91403" marR="91403"/>
                </a:tc>
                <a:tc>
                  <a:txBody>
                    <a:bodyPr/>
                    <a:lstStyle/>
                    <a:p>
                      <a:r>
                        <a:rPr lang="en-US" sz="1000" dirty="0"/>
                        <a:t>Lee </a:t>
                      </a:r>
                    </a:p>
                  </a:txBody>
                  <a:tcPr marL="91403" marR="91403"/>
                </a:tc>
                <a:extLst>
                  <a:ext uri="{0D108BD9-81ED-4DB2-BD59-A6C34878D82A}">
                    <a16:rowId xmlns:a16="http://schemas.microsoft.com/office/drawing/2014/main" val="10003"/>
                  </a:ext>
                </a:extLst>
              </a:tr>
              <a:tr h="174625">
                <a:tc>
                  <a:txBody>
                    <a:bodyPr/>
                    <a:lstStyle/>
                    <a:p>
                      <a:r>
                        <a:rPr lang="en-US" sz="1000" dirty="0"/>
                        <a:t>S1003 </a:t>
                      </a:r>
                    </a:p>
                  </a:txBody>
                  <a:tcPr marL="91403" marR="91403"/>
                </a:tc>
                <a:tc>
                  <a:txBody>
                    <a:bodyPr/>
                    <a:lstStyle/>
                    <a:p>
                      <a:r>
                        <a:rPr lang="en-US" sz="1000" dirty="0"/>
                        <a:t>Jones </a:t>
                      </a:r>
                    </a:p>
                  </a:txBody>
                  <a:tcPr marL="91403" marR="91403"/>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352F1C51-D963-4B0F-886F-0DF0AA34389F}"/>
              </a:ext>
            </a:extLst>
          </p:cNvPr>
          <p:cNvGraphicFramePr>
            <a:graphicFrameLocks noGrp="1"/>
          </p:cNvGraphicFramePr>
          <p:nvPr/>
        </p:nvGraphicFramePr>
        <p:xfrm>
          <a:off x="5392738" y="4011613"/>
          <a:ext cx="2695575" cy="974728"/>
        </p:xfrm>
        <a:graphic>
          <a:graphicData uri="http://schemas.openxmlformats.org/drawingml/2006/table">
            <a:tbl>
              <a:tblPr firstRow="1" bandRow="1">
                <a:tableStyleId>{74C1A8A3-306A-4EB7-A6B1-4F7E0EB9C5D6}</a:tableStyleId>
              </a:tblPr>
              <a:tblGrid>
                <a:gridCol w="797336">
                  <a:extLst>
                    <a:ext uri="{9D8B030D-6E8A-4147-A177-3AD203B41FA5}">
                      <a16:colId xmlns:a16="http://schemas.microsoft.com/office/drawing/2014/main" val="20000"/>
                    </a:ext>
                  </a:extLst>
                </a:gridCol>
                <a:gridCol w="538543">
                  <a:extLst>
                    <a:ext uri="{9D8B030D-6E8A-4147-A177-3AD203B41FA5}">
                      <a16:colId xmlns:a16="http://schemas.microsoft.com/office/drawing/2014/main" val="20001"/>
                    </a:ext>
                  </a:extLst>
                </a:gridCol>
                <a:gridCol w="775109">
                  <a:extLst>
                    <a:ext uri="{9D8B030D-6E8A-4147-A177-3AD203B41FA5}">
                      <a16:colId xmlns:a16="http://schemas.microsoft.com/office/drawing/2014/main" val="20002"/>
                    </a:ext>
                  </a:extLst>
                </a:gridCol>
                <a:gridCol w="584587">
                  <a:extLst>
                    <a:ext uri="{9D8B030D-6E8A-4147-A177-3AD203B41FA5}">
                      <a16:colId xmlns:a16="http://schemas.microsoft.com/office/drawing/2014/main" val="20003"/>
                    </a:ext>
                  </a:extLst>
                </a:gridCol>
              </a:tblGrid>
              <a:tr h="243681">
                <a:tc>
                  <a:txBody>
                    <a:bodyPr/>
                    <a:lstStyle/>
                    <a:p>
                      <a:r>
                        <a:rPr lang="en-US" sz="1000" u="sng" dirty="0" err="1">
                          <a:solidFill>
                            <a:schemeClr val="tx1"/>
                          </a:solidFill>
                        </a:rPr>
                        <a:t>courseNo</a:t>
                      </a:r>
                      <a:endParaRPr lang="en-US" sz="1000" dirty="0">
                        <a:solidFill>
                          <a:schemeClr val="tx1"/>
                        </a:solidFill>
                      </a:endParaRPr>
                    </a:p>
                  </a:txBody>
                  <a:tcPr marL="91451" marR="91451" marT="45641" marB="45641"/>
                </a:tc>
                <a:tc>
                  <a:txBody>
                    <a:bodyPr/>
                    <a:lstStyle/>
                    <a:p>
                      <a:r>
                        <a:rPr lang="en-US" sz="1000" dirty="0" err="1">
                          <a:solidFill>
                            <a:schemeClr val="tx1"/>
                          </a:solidFill>
                        </a:rPr>
                        <a:t>facId</a:t>
                      </a:r>
                      <a:r>
                        <a:rPr lang="en-US" sz="1000" dirty="0">
                          <a:solidFill>
                            <a:schemeClr val="tx1"/>
                          </a:solidFill>
                        </a:rPr>
                        <a:t> </a:t>
                      </a:r>
                    </a:p>
                  </a:txBody>
                  <a:tcPr marL="91451" marR="91451" marT="45641" marB="45641"/>
                </a:tc>
                <a:tc>
                  <a:txBody>
                    <a:bodyPr/>
                    <a:lstStyle/>
                    <a:p>
                      <a:r>
                        <a:rPr lang="en-US" sz="1000" dirty="0">
                          <a:solidFill>
                            <a:schemeClr val="tx1"/>
                          </a:solidFill>
                        </a:rPr>
                        <a:t>schedule</a:t>
                      </a:r>
                    </a:p>
                  </a:txBody>
                  <a:tcPr marL="91451" marR="91451" marT="45641" marB="45641"/>
                </a:tc>
                <a:tc>
                  <a:txBody>
                    <a:bodyPr/>
                    <a:lstStyle/>
                    <a:p>
                      <a:r>
                        <a:rPr lang="en-US" sz="1000" dirty="0">
                          <a:solidFill>
                            <a:schemeClr val="tx1"/>
                          </a:solidFill>
                        </a:rPr>
                        <a:t>room </a:t>
                      </a:r>
                    </a:p>
                  </a:txBody>
                  <a:tcPr marL="91451" marR="91451" marT="45641" marB="45641"/>
                </a:tc>
                <a:extLst>
                  <a:ext uri="{0D108BD9-81ED-4DB2-BD59-A6C34878D82A}">
                    <a16:rowId xmlns:a16="http://schemas.microsoft.com/office/drawing/2014/main" val="10000"/>
                  </a:ext>
                </a:extLst>
              </a:tr>
              <a:tr h="243681">
                <a:tc>
                  <a:txBody>
                    <a:bodyPr/>
                    <a:lstStyle/>
                    <a:p>
                      <a:r>
                        <a:rPr lang="en-US" sz="1000" dirty="0"/>
                        <a:t>ART103A</a:t>
                      </a:r>
                    </a:p>
                  </a:txBody>
                  <a:tcPr marL="91451" marR="91451" marT="45641" marB="45641"/>
                </a:tc>
                <a:tc>
                  <a:txBody>
                    <a:bodyPr/>
                    <a:lstStyle/>
                    <a:p>
                      <a:r>
                        <a:rPr lang="en-US" sz="1000" dirty="0"/>
                        <a:t>F101</a:t>
                      </a:r>
                      <a:r>
                        <a:rPr lang="en-US" sz="1000" baseline="0" dirty="0"/>
                        <a:t> </a:t>
                      </a:r>
                      <a:endParaRPr lang="en-US" sz="1000" dirty="0"/>
                    </a:p>
                  </a:txBody>
                  <a:tcPr marL="91451" marR="91451" marT="45641" marB="45641"/>
                </a:tc>
                <a:tc>
                  <a:txBody>
                    <a:bodyPr/>
                    <a:lstStyle/>
                    <a:p>
                      <a:r>
                        <a:rPr lang="en-US" sz="1000" dirty="0"/>
                        <a:t>MWF9</a:t>
                      </a:r>
                    </a:p>
                  </a:txBody>
                  <a:tcPr marL="91451" marR="91451" marT="45641" marB="45641"/>
                </a:tc>
                <a:tc>
                  <a:txBody>
                    <a:bodyPr/>
                    <a:lstStyle/>
                    <a:p>
                      <a:r>
                        <a:rPr lang="en-US" sz="1000" dirty="0"/>
                        <a:t>H221 </a:t>
                      </a:r>
                    </a:p>
                  </a:txBody>
                  <a:tcPr marL="91451" marR="91451" marT="45641" marB="45641"/>
                </a:tc>
                <a:extLst>
                  <a:ext uri="{0D108BD9-81ED-4DB2-BD59-A6C34878D82A}">
                    <a16:rowId xmlns:a16="http://schemas.microsoft.com/office/drawing/2014/main" val="10001"/>
                  </a:ext>
                </a:extLst>
              </a:tr>
              <a:tr h="243681">
                <a:tc>
                  <a:txBody>
                    <a:bodyPr/>
                    <a:lstStyle/>
                    <a:p>
                      <a:r>
                        <a:rPr lang="en-US" sz="1000" dirty="0"/>
                        <a:t>CSC201A </a:t>
                      </a:r>
                    </a:p>
                  </a:txBody>
                  <a:tcPr marL="91451" marR="91451" marT="45641" marB="45641"/>
                </a:tc>
                <a:tc>
                  <a:txBody>
                    <a:bodyPr/>
                    <a:lstStyle/>
                    <a:p>
                      <a:r>
                        <a:rPr lang="en-US" sz="1000" dirty="0"/>
                        <a:t>F105 </a:t>
                      </a:r>
                    </a:p>
                  </a:txBody>
                  <a:tcPr marL="91451" marR="91451" marT="45641" marB="45641"/>
                </a:tc>
                <a:tc>
                  <a:txBody>
                    <a:bodyPr/>
                    <a:lstStyle/>
                    <a:p>
                      <a:r>
                        <a:rPr lang="en-US" sz="1000" dirty="0"/>
                        <a:t>TUTHF10 </a:t>
                      </a:r>
                    </a:p>
                  </a:txBody>
                  <a:tcPr marL="91451" marR="91451" marT="45641" marB="45641"/>
                </a:tc>
                <a:tc>
                  <a:txBody>
                    <a:bodyPr/>
                    <a:lstStyle/>
                    <a:p>
                      <a:r>
                        <a:rPr lang="en-US" sz="1000" dirty="0"/>
                        <a:t>M110 </a:t>
                      </a:r>
                    </a:p>
                  </a:txBody>
                  <a:tcPr marL="91451" marR="91451" marT="45641" marB="45641"/>
                </a:tc>
                <a:extLst>
                  <a:ext uri="{0D108BD9-81ED-4DB2-BD59-A6C34878D82A}">
                    <a16:rowId xmlns:a16="http://schemas.microsoft.com/office/drawing/2014/main" val="10002"/>
                  </a:ext>
                </a:extLst>
              </a:tr>
              <a:tr h="243681">
                <a:tc>
                  <a:txBody>
                    <a:bodyPr/>
                    <a:lstStyle/>
                    <a:p>
                      <a:r>
                        <a:rPr lang="en-US" sz="1000" dirty="0"/>
                        <a:t>HST205A </a:t>
                      </a:r>
                    </a:p>
                  </a:txBody>
                  <a:tcPr marL="91451" marR="91451" marT="45641" marB="45641"/>
                </a:tc>
                <a:tc>
                  <a:txBody>
                    <a:bodyPr/>
                    <a:lstStyle/>
                    <a:p>
                      <a:r>
                        <a:rPr lang="en-US" sz="1000" dirty="0"/>
                        <a:t>F202 </a:t>
                      </a:r>
                    </a:p>
                  </a:txBody>
                  <a:tcPr marL="91451" marR="91451" marT="45641" marB="45641"/>
                </a:tc>
                <a:tc>
                  <a:txBody>
                    <a:bodyPr/>
                    <a:lstStyle/>
                    <a:p>
                      <a:r>
                        <a:rPr lang="en-US" sz="1000" dirty="0"/>
                        <a:t>MWF11 </a:t>
                      </a:r>
                    </a:p>
                  </a:txBody>
                  <a:tcPr marL="91451" marR="91451" marT="45641" marB="45641"/>
                </a:tc>
                <a:tc>
                  <a:txBody>
                    <a:bodyPr/>
                    <a:lstStyle/>
                    <a:p>
                      <a:r>
                        <a:rPr lang="en-US" sz="1000" dirty="0"/>
                        <a:t>H221 </a:t>
                      </a:r>
                    </a:p>
                  </a:txBody>
                  <a:tcPr marL="91451" marR="91451" marT="45641" marB="45641"/>
                </a:tc>
                <a:extLst>
                  <a:ext uri="{0D108BD9-81ED-4DB2-BD59-A6C34878D82A}">
                    <a16:rowId xmlns:a16="http://schemas.microsoft.com/office/drawing/2014/main" val="10003"/>
                  </a:ext>
                </a:extLst>
              </a:tr>
            </a:tbl>
          </a:graphicData>
        </a:graphic>
      </p:graphicFrame>
      <p:sp>
        <p:nvSpPr>
          <p:cNvPr id="188532" name="TextBox 10">
            <a:extLst>
              <a:ext uri="{FF2B5EF4-FFF2-40B4-BE49-F238E27FC236}">
                <a16:creationId xmlns:a16="http://schemas.microsoft.com/office/drawing/2014/main" id="{92C99159-D3FC-42E8-81A1-1B7DF795CD29}"/>
              </a:ext>
            </a:extLst>
          </p:cNvPr>
          <p:cNvSpPr txBox="1">
            <a:spLocks noChangeArrowheads="1"/>
          </p:cNvSpPr>
          <p:nvPr/>
        </p:nvSpPr>
        <p:spPr bwMode="auto">
          <a:xfrm>
            <a:off x="1698625" y="3744913"/>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Register</a:t>
            </a:r>
          </a:p>
        </p:txBody>
      </p:sp>
      <p:sp>
        <p:nvSpPr>
          <p:cNvPr id="188533" name="TextBox 11">
            <a:extLst>
              <a:ext uri="{FF2B5EF4-FFF2-40B4-BE49-F238E27FC236}">
                <a16:creationId xmlns:a16="http://schemas.microsoft.com/office/drawing/2014/main" id="{08D1AE74-93DD-47F8-AB12-E3C5FEB5817D}"/>
              </a:ext>
            </a:extLst>
          </p:cNvPr>
          <p:cNvSpPr txBox="1">
            <a:spLocks noChangeArrowheads="1"/>
          </p:cNvSpPr>
          <p:nvPr/>
        </p:nvSpPr>
        <p:spPr bwMode="auto">
          <a:xfrm>
            <a:off x="4056063" y="3722688"/>
            <a:ext cx="45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Stu</a:t>
            </a:r>
          </a:p>
        </p:txBody>
      </p:sp>
      <p:sp>
        <p:nvSpPr>
          <p:cNvPr id="188534" name="TextBox 12">
            <a:extLst>
              <a:ext uri="{FF2B5EF4-FFF2-40B4-BE49-F238E27FC236}">
                <a16:creationId xmlns:a16="http://schemas.microsoft.com/office/drawing/2014/main" id="{B547062F-B011-4966-9D7A-4C13062BB3CD}"/>
              </a:ext>
            </a:extLst>
          </p:cNvPr>
          <p:cNvSpPr txBox="1">
            <a:spLocks noChangeArrowheads="1"/>
          </p:cNvSpPr>
          <p:nvPr/>
        </p:nvSpPr>
        <p:spPr bwMode="auto">
          <a:xfrm>
            <a:off x="6327775" y="3700463"/>
            <a:ext cx="733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Class2</a:t>
            </a:r>
          </a:p>
        </p:txBody>
      </p:sp>
      <p:sp>
        <p:nvSpPr>
          <p:cNvPr id="188535" name="TextBox 13">
            <a:extLst>
              <a:ext uri="{FF2B5EF4-FFF2-40B4-BE49-F238E27FC236}">
                <a16:creationId xmlns:a16="http://schemas.microsoft.com/office/drawing/2014/main" id="{25592CBE-401C-41E4-AB53-78ED6388FCF9}"/>
              </a:ext>
            </a:extLst>
          </p:cNvPr>
          <p:cNvSpPr txBox="1">
            <a:spLocks noChangeArrowheads="1"/>
          </p:cNvSpPr>
          <p:nvPr/>
        </p:nvSpPr>
        <p:spPr bwMode="auto">
          <a:xfrm>
            <a:off x="3302000" y="6088063"/>
            <a:ext cx="340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Second Normal Form Relations</a:t>
            </a:r>
          </a:p>
        </p:txBody>
      </p:sp>
      <p:cxnSp>
        <p:nvCxnSpPr>
          <p:cNvPr id="16" name="Straight Connector 15">
            <a:extLst>
              <a:ext uri="{FF2B5EF4-FFF2-40B4-BE49-F238E27FC236}">
                <a16:creationId xmlns:a16="http://schemas.microsoft.com/office/drawing/2014/main" id="{0868474E-AB14-4903-9CA2-188B71E6C2A9}"/>
              </a:ext>
            </a:extLst>
          </p:cNvPr>
          <p:cNvCxnSpPr/>
          <p:nvPr/>
        </p:nvCxnSpPr>
        <p:spPr>
          <a:xfrm>
            <a:off x="981075" y="3429000"/>
            <a:ext cx="763428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0A929698-2B61-4B9B-B625-2AEF1A19DAFE}"/>
              </a:ext>
            </a:extLst>
          </p:cNvPr>
          <p:cNvSpPr>
            <a:spLocks noGrp="1" noChangeArrowheads="1"/>
          </p:cNvSpPr>
          <p:nvPr>
            <p:ph type="title"/>
          </p:nvPr>
        </p:nvSpPr>
        <p:spPr/>
        <p:txBody>
          <a:bodyPr/>
          <a:lstStyle/>
          <a:p>
            <a:pPr eaLnBrk="1" hangingPunct="1"/>
            <a:r>
              <a:rPr lang="en-US" altLang="en-US"/>
              <a:t>Transitive Dependency</a:t>
            </a:r>
          </a:p>
        </p:txBody>
      </p:sp>
      <p:sp>
        <p:nvSpPr>
          <p:cNvPr id="190467" name="Rectangle 3">
            <a:extLst>
              <a:ext uri="{FF2B5EF4-FFF2-40B4-BE49-F238E27FC236}">
                <a16:creationId xmlns:a16="http://schemas.microsoft.com/office/drawing/2014/main" id="{F3DC5EF0-7BF0-48C2-9448-26DDB4117A85}"/>
              </a:ext>
            </a:extLst>
          </p:cNvPr>
          <p:cNvSpPr>
            <a:spLocks noGrp="1" noChangeArrowheads="1"/>
          </p:cNvSpPr>
          <p:nvPr>
            <p:ph idx="1"/>
          </p:nvPr>
        </p:nvSpPr>
        <p:spPr/>
        <p:txBody>
          <a:bodyPr/>
          <a:lstStyle/>
          <a:p>
            <a:pPr eaLnBrk="1" hangingPunct="1">
              <a:lnSpc>
                <a:spcPct val="80000"/>
              </a:lnSpc>
            </a:pPr>
            <a:r>
              <a:rPr lang="en-US" altLang="en-US"/>
              <a:t>If A, B, and C are attributes of relation R, such that A → B, and  B → C, then C is </a:t>
            </a:r>
            <a:r>
              <a:rPr lang="en-US" altLang="en-US" b="1"/>
              <a:t>transitively dependent</a:t>
            </a:r>
            <a:r>
              <a:rPr lang="en-US" altLang="en-US"/>
              <a:t> on A</a:t>
            </a:r>
          </a:p>
          <a:p>
            <a:pPr eaLnBrk="1" hangingPunct="1">
              <a:lnSpc>
                <a:spcPct val="80000"/>
              </a:lnSpc>
              <a:buFontTx/>
              <a:buNone/>
            </a:pPr>
            <a:r>
              <a:rPr lang="en-US" altLang="en-US"/>
              <a:t> </a:t>
            </a:r>
            <a:endParaRPr lang="en-US" altLang="en-US" sz="2000"/>
          </a:p>
          <a:p>
            <a:pPr eaLnBrk="1" hangingPunct="1">
              <a:lnSpc>
                <a:spcPct val="80000"/>
              </a:lnSpc>
              <a:buFontTx/>
              <a:buNone/>
            </a:pPr>
            <a:r>
              <a:rPr lang="en-US" altLang="en-US" sz="2000"/>
              <a:t>Example:</a:t>
            </a:r>
          </a:p>
          <a:p>
            <a:pPr eaLnBrk="1" hangingPunct="1">
              <a:lnSpc>
                <a:spcPct val="80000"/>
              </a:lnSpc>
              <a:buFontTx/>
              <a:buNone/>
            </a:pPr>
            <a:r>
              <a:rPr lang="en-US" altLang="en-US" sz="2000"/>
              <a:t>NewStudent (</a:t>
            </a:r>
            <a:r>
              <a:rPr lang="en-US" altLang="en-US" sz="2000" u="sng"/>
              <a:t>stuId</a:t>
            </a:r>
            <a:r>
              <a:rPr lang="en-US" altLang="en-US" sz="2000"/>
              <a:t>, lastName, major, credits, status)</a:t>
            </a:r>
          </a:p>
          <a:p>
            <a:pPr eaLnBrk="1" hangingPunct="1">
              <a:lnSpc>
                <a:spcPct val="80000"/>
              </a:lnSpc>
              <a:buFontTx/>
              <a:buNone/>
            </a:pPr>
            <a:r>
              <a:rPr lang="en-US" altLang="en-US" sz="2000"/>
              <a:t>FD:</a:t>
            </a:r>
          </a:p>
          <a:p>
            <a:pPr eaLnBrk="1" hangingPunct="1">
              <a:lnSpc>
                <a:spcPct val="80000"/>
              </a:lnSpc>
              <a:buFontTx/>
              <a:buNone/>
            </a:pPr>
            <a:r>
              <a:rPr lang="en-US" altLang="en-US" sz="2000"/>
              <a:t>credits→status (and several others)</a:t>
            </a:r>
          </a:p>
          <a:p>
            <a:pPr eaLnBrk="1" hangingPunct="1">
              <a:lnSpc>
                <a:spcPct val="80000"/>
              </a:lnSpc>
              <a:buFontTx/>
              <a:buNone/>
            </a:pPr>
            <a:endParaRPr lang="en-US" altLang="en-US" sz="2000"/>
          </a:p>
          <a:p>
            <a:pPr eaLnBrk="1" hangingPunct="1">
              <a:lnSpc>
                <a:spcPct val="80000"/>
              </a:lnSpc>
              <a:buFontTx/>
              <a:buNone/>
            </a:pPr>
            <a:r>
              <a:rPr lang="en-US" altLang="en-US" sz="2000"/>
              <a:t>By transitivity:</a:t>
            </a:r>
          </a:p>
          <a:p>
            <a:pPr eaLnBrk="1" hangingPunct="1">
              <a:lnSpc>
                <a:spcPct val="80000"/>
              </a:lnSpc>
              <a:buFontTx/>
              <a:buNone/>
            </a:pPr>
            <a:r>
              <a:rPr lang="en-US" altLang="en-US" sz="2000"/>
              <a:t>stuId→credits </a:t>
            </a:r>
            <a:r>
              <a:rPr lang="en-US" altLang="en-US" sz="2000">
                <a:sym typeface="Symbol" panose="05050102010706020507" pitchFamily="18" charset="2"/>
              </a:rPr>
              <a:t> credits</a:t>
            </a:r>
            <a:r>
              <a:rPr lang="en-US" altLang="en-US" sz="2000"/>
              <a:t>→status implies stuId→status</a:t>
            </a:r>
          </a:p>
          <a:p>
            <a:pPr eaLnBrk="1" hangingPunct="1">
              <a:lnSpc>
                <a:spcPct val="80000"/>
              </a:lnSpc>
              <a:buFontTx/>
              <a:buNone/>
            </a:pPr>
            <a:endParaRPr lang="en-US" altLang="en-US" sz="2000"/>
          </a:p>
          <a:p>
            <a:pPr eaLnBrk="1" hangingPunct="1">
              <a:lnSpc>
                <a:spcPct val="80000"/>
              </a:lnSpc>
              <a:buFontTx/>
              <a:buNone/>
            </a:pPr>
            <a:r>
              <a:rPr lang="en-US" altLang="en-US" sz="2000"/>
              <a:t>Transitive dependencies cause update, insertion, deletion anomalies.</a:t>
            </a:r>
          </a:p>
          <a:p>
            <a:pPr eaLnBrk="1" hangingPunct="1">
              <a:lnSpc>
                <a:spcPct val="80000"/>
              </a:lnSpc>
              <a:buFontTx/>
              <a:buNone/>
            </a:pPr>
            <a:endParaRPr lang="en-US" altLang="en-US" sz="20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73495E1A-F831-4F15-A993-FF1F91845A19}"/>
              </a:ext>
            </a:extLst>
          </p:cNvPr>
          <p:cNvSpPr>
            <a:spLocks noGrp="1" noChangeArrowheads="1"/>
          </p:cNvSpPr>
          <p:nvPr>
            <p:ph type="title"/>
          </p:nvPr>
        </p:nvSpPr>
        <p:spPr/>
        <p:txBody>
          <a:bodyPr/>
          <a:lstStyle/>
          <a:p>
            <a:pPr eaLnBrk="1" hangingPunct="1"/>
            <a:r>
              <a:rPr lang="en-US" altLang="en-US"/>
              <a:t>Third Normal Form-3NF</a:t>
            </a:r>
          </a:p>
        </p:txBody>
      </p:sp>
      <p:sp>
        <p:nvSpPr>
          <p:cNvPr id="191491" name="Rectangle 3">
            <a:extLst>
              <a:ext uri="{FF2B5EF4-FFF2-40B4-BE49-F238E27FC236}">
                <a16:creationId xmlns:a16="http://schemas.microsoft.com/office/drawing/2014/main" id="{7110F284-7491-462D-A306-BAAB3E9B2653}"/>
              </a:ext>
            </a:extLst>
          </p:cNvPr>
          <p:cNvSpPr>
            <a:spLocks noGrp="1" noChangeArrowheads="1"/>
          </p:cNvSpPr>
          <p:nvPr>
            <p:ph idx="1"/>
          </p:nvPr>
        </p:nvSpPr>
        <p:spPr/>
        <p:txBody>
          <a:bodyPr/>
          <a:lstStyle/>
          <a:p>
            <a:pPr eaLnBrk="1" hangingPunct="1"/>
            <a:r>
              <a:rPr lang="en-US" altLang="en-US" b="1"/>
              <a:t> </a:t>
            </a:r>
            <a:r>
              <a:rPr lang="en-US" altLang="en-US"/>
              <a:t>A relation is in </a:t>
            </a:r>
            <a:r>
              <a:rPr lang="en-US" altLang="en-US" b="1"/>
              <a:t>third normal form</a:t>
            </a:r>
            <a:r>
              <a:rPr lang="en-US" altLang="en-US"/>
              <a:t> (3NF) if whenever a non-trivial functional dependency X→A exists, then either X is a superkey or A is a member of some candidate key</a:t>
            </a:r>
          </a:p>
          <a:p>
            <a:pPr eaLnBrk="1" hangingPunct="1"/>
            <a:r>
              <a:rPr lang="en-US" altLang="en-US"/>
              <a:t>To be 3NF, relation must be 2NF and have no transitive dependencies</a:t>
            </a:r>
          </a:p>
          <a:p>
            <a:pPr eaLnBrk="1" hangingPunct="1"/>
            <a:r>
              <a:rPr lang="en-US" altLang="en-US"/>
              <a:t>No non-key attribute determines another non-key attribute.  Here key includes “candidate key”</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3E64-995E-4AC3-9167-04284946954F}"/>
              </a:ext>
            </a:extLst>
          </p:cNvPr>
          <p:cNvSpPr>
            <a:spLocks noGrp="1"/>
          </p:cNvSpPr>
          <p:nvPr>
            <p:ph type="title"/>
          </p:nvPr>
        </p:nvSpPr>
        <p:spPr>
          <a:xfrm>
            <a:off x="1158875" y="114300"/>
            <a:ext cx="7499350" cy="669925"/>
          </a:xfrm>
        </p:spPr>
        <p:txBody>
          <a:bodyPr rtlCol="0">
            <a:normAutofit fontScale="90000"/>
          </a:bodyPr>
          <a:lstStyle/>
          <a:p>
            <a:pPr eaLnBrk="1" fontAlgn="auto" hangingPunct="1">
              <a:spcAft>
                <a:spcPts val="0"/>
              </a:spcAft>
              <a:defRPr/>
            </a:pPr>
            <a:r>
              <a:rPr lang="en-US" dirty="0">
                <a:solidFill>
                  <a:schemeClr val="tx2">
                    <a:satMod val="130000"/>
                  </a:schemeClr>
                </a:solidFill>
              </a:rPr>
              <a:t>Example Transitive Dependency</a:t>
            </a:r>
            <a:endParaRPr lang="en-US" dirty="0"/>
          </a:p>
        </p:txBody>
      </p:sp>
      <p:graphicFrame>
        <p:nvGraphicFramePr>
          <p:cNvPr id="4" name="Table 3">
            <a:extLst>
              <a:ext uri="{FF2B5EF4-FFF2-40B4-BE49-F238E27FC236}">
                <a16:creationId xmlns:a16="http://schemas.microsoft.com/office/drawing/2014/main" id="{0ED5A9D1-A064-41BF-9415-4141C5F0527E}"/>
              </a:ext>
            </a:extLst>
          </p:cNvPr>
          <p:cNvGraphicFramePr>
            <a:graphicFrameLocks noGrp="1"/>
          </p:cNvGraphicFramePr>
          <p:nvPr/>
        </p:nvGraphicFramePr>
        <p:xfrm>
          <a:off x="1143000" y="1585913"/>
          <a:ext cx="5529262" cy="1479549"/>
        </p:xfrm>
        <a:graphic>
          <a:graphicData uri="http://schemas.openxmlformats.org/drawingml/2006/table">
            <a:tbl>
              <a:tblPr firstRow="1">
                <a:tableStyleId>{FABFCF23-3B69-468F-B69F-88F6DE6A72F2}</a:tableStyleId>
              </a:tblPr>
              <a:tblGrid>
                <a:gridCol w="1062895">
                  <a:extLst>
                    <a:ext uri="{9D8B030D-6E8A-4147-A177-3AD203B41FA5}">
                      <a16:colId xmlns:a16="http://schemas.microsoft.com/office/drawing/2014/main" val="20000"/>
                    </a:ext>
                  </a:extLst>
                </a:gridCol>
                <a:gridCol w="1115528">
                  <a:extLst>
                    <a:ext uri="{9D8B030D-6E8A-4147-A177-3AD203B41FA5}">
                      <a16:colId xmlns:a16="http://schemas.microsoft.com/office/drawing/2014/main" val="20001"/>
                    </a:ext>
                  </a:extLst>
                </a:gridCol>
                <a:gridCol w="1162205">
                  <a:extLst>
                    <a:ext uri="{9D8B030D-6E8A-4147-A177-3AD203B41FA5}">
                      <a16:colId xmlns:a16="http://schemas.microsoft.com/office/drawing/2014/main" val="20002"/>
                    </a:ext>
                  </a:extLst>
                </a:gridCol>
                <a:gridCol w="1098245">
                  <a:extLst>
                    <a:ext uri="{9D8B030D-6E8A-4147-A177-3AD203B41FA5}">
                      <a16:colId xmlns:a16="http://schemas.microsoft.com/office/drawing/2014/main" val="20003"/>
                    </a:ext>
                  </a:extLst>
                </a:gridCol>
                <a:gridCol w="1090389">
                  <a:extLst>
                    <a:ext uri="{9D8B030D-6E8A-4147-A177-3AD203B41FA5}">
                      <a16:colId xmlns:a16="http://schemas.microsoft.com/office/drawing/2014/main" val="20004"/>
                    </a:ext>
                  </a:extLst>
                </a:gridCol>
              </a:tblGrid>
              <a:tr h="243842">
                <a:tc>
                  <a:txBody>
                    <a:bodyPr/>
                    <a:lstStyle/>
                    <a:p>
                      <a:pPr marL="0" marR="0" algn="ctr">
                        <a:spcBef>
                          <a:spcPts val="0"/>
                        </a:spcBef>
                        <a:spcAft>
                          <a:spcPts val="0"/>
                        </a:spcAft>
                      </a:pPr>
                      <a:r>
                        <a:rPr lang="en-US" sz="1600" dirty="0" err="1">
                          <a:solidFill>
                            <a:schemeClr val="tx1"/>
                          </a:solidFill>
                        </a:rPr>
                        <a:t>Stuid</a:t>
                      </a:r>
                      <a:endParaRPr lang="en-US" sz="1600" dirty="0">
                        <a:solidFill>
                          <a:schemeClr val="tx1"/>
                        </a:solidFill>
                        <a:latin typeface="Courier New"/>
                        <a:ea typeface="Times New Roman"/>
                        <a:cs typeface="Times New Roman"/>
                      </a:endParaRPr>
                    </a:p>
                  </a:txBody>
                  <a:tcPr marL="67877" marR="67877" marT="0" marB="0"/>
                </a:tc>
                <a:tc>
                  <a:txBody>
                    <a:bodyPr/>
                    <a:lstStyle/>
                    <a:p>
                      <a:pPr marL="0" marR="0" algn="ctr">
                        <a:spcBef>
                          <a:spcPts val="0"/>
                        </a:spcBef>
                        <a:spcAft>
                          <a:spcPts val="0"/>
                        </a:spcAft>
                      </a:pPr>
                      <a:r>
                        <a:rPr lang="en-US" sz="1600" dirty="0" err="1">
                          <a:solidFill>
                            <a:schemeClr val="tx1"/>
                          </a:solidFill>
                        </a:rPr>
                        <a:t>lastName</a:t>
                      </a:r>
                      <a:endParaRPr lang="en-US" sz="1600" dirty="0">
                        <a:solidFill>
                          <a:schemeClr val="tx1"/>
                        </a:solidFill>
                        <a:latin typeface="Courier New"/>
                        <a:ea typeface="Times New Roman"/>
                        <a:cs typeface="Times New Roman"/>
                      </a:endParaRPr>
                    </a:p>
                  </a:txBody>
                  <a:tcPr marL="67877" marR="67877" marT="0" marB="0"/>
                </a:tc>
                <a:tc>
                  <a:txBody>
                    <a:bodyPr/>
                    <a:lstStyle/>
                    <a:p>
                      <a:pPr marL="0" marR="0" algn="ctr">
                        <a:spcBef>
                          <a:spcPts val="0"/>
                        </a:spcBef>
                        <a:spcAft>
                          <a:spcPts val="0"/>
                        </a:spcAft>
                      </a:pPr>
                      <a:r>
                        <a:rPr lang="en-US" sz="1600" dirty="0">
                          <a:solidFill>
                            <a:schemeClr val="tx1"/>
                          </a:solidFill>
                        </a:rPr>
                        <a:t>Major</a:t>
                      </a:r>
                      <a:endParaRPr lang="en-US" sz="1600" dirty="0">
                        <a:solidFill>
                          <a:schemeClr val="tx1"/>
                        </a:solidFill>
                        <a:latin typeface="Courier New"/>
                        <a:ea typeface="Times New Roman"/>
                        <a:cs typeface="Times New Roman"/>
                      </a:endParaRPr>
                    </a:p>
                  </a:txBody>
                  <a:tcPr marL="67877" marR="67877" marT="0" marB="0"/>
                </a:tc>
                <a:tc>
                  <a:txBody>
                    <a:bodyPr/>
                    <a:lstStyle/>
                    <a:p>
                      <a:pPr marL="0" marR="0" algn="ctr">
                        <a:spcBef>
                          <a:spcPts val="0"/>
                        </a:spcBef>
                        <a:spcAft>
                          <a:spcPts val="0"/>
                        </a:spcAft>
                      </a:pPr>
                      <a:r>
                        <a:rPr lang="en-US" sz="1600" dirty="0">
                          <a:solidFill>
                            <a:schemeClr val="tx1"/>
                          </a:solidFill>
                        </a:rPr>
                        <a:t>Credits</a:t>
                      </a:r>
                      <a:endParaRPr lang="en-US" sz="1600" dirty="0">
                        <a:solidFill>
                          <a:schemeClr val="tx1"/>
                        </a:solidFill>
                        <a:latin typeface="Courier New"/>
                        <a:ea typeface="Times New Roman"/>
                        <a:cs typeface="Times New Roman"/>
                      </a:endParaRPr>
                    </a:p>
                  </a:txBody>
                  <a:tcPr marL="67877" marR="67877" marT="0" marB="0"/>
                </a:tc>
                <a:tc>
                  <a:txBody>
                    <a:bodyPr/>
                    <a:lstStyle/>
                    <a:p>
                      <a:pPr marL="0" marR="0" algn="ctr">
                        <a:spcBef>
                          <a:spcPts val="0"/>
                        </a:spcBef>
                        <a:spcAft>
                          <a:spcPts val="0"/>
                        </a:spcAft>
                      </a:pPr>
                      <a:r>
                        <a:rPr lang="en-US" sz="1600" dirty="0">
                          <a:solidFill>
                            <a:schemeClr val="tx1"/>
                          </a:solidFill>
                        </a:rPr>
                        <a:t>Status</a:t>
                      </a:r>
                      <a:endParaRPr lang="en-US" sz="1600" dirty="0">
                        <a:solidFill>
                          <a:schemeClr val="tx1"/>
                        </a:solidFill>
                        <a:latin typeface="Courier New"/>
                        <a:ea typeface="Times New Roman"/>
                        <a:cs typeface="Times New Roman"/>
                      </a:endParaRPr>
                    </a:p>
                  </a:txBody>
                  <a:tcPr marL="67877" marR="67877" marT="0" marB="0"/>
                </a:tc>
                <a:extLst>
                  <a:ext uri="{0D108BD9-81ED-4DB2-BD59-A6C34878D82A}">
                    <a16:rowId xmlns:a16="http://schemas.microsoft.com/office/drawing/2014/main" val="10000"/>
                  </a:ext>
                </a:extLst>
              </a:tr>
              <a:tr h="260339">
                <a:tc>
                  <a:txBody>
                    <a:bodyPr/>
                    <a:lstStyle/>
                    <a:p>
                      <a:pPr marL="0" marR="0">
                        <a:spcBef>
                          <a:spcPts val="0"/>
                        </a:spcBef>
                        <a:spcAft>
                          <a:spcPts val="0"/>
                        </a:spcAft>
                      </a:pPr>
                      <a:r>
                        <a:rPr lang="en-US" sz="1600" dirty="0"/>
                        <a:t>S1001</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Smith</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History</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90</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Senior    </a:t>
                      </a:r>
                      <a:endParaRPr lang="en-US" sz="1600" dirty="0">
                        <a:latin typeface="Courier New"/>
                        <a:ea typeface="Times New Roman"/>
                        <a:cs typeface="Times New Roman"/>
                      </a:endParaRPr>
                    </a:p>
                  </a:txBody>
                  <a:tcPr marL="67877" marR="67877" marT="0" marB="0"/>
                </a:tc>
                <a:extLst>
                  <a:ext uri="{0D108BD9-81ED-4DB2-BD59-A6C34878D82A}">
                    <a16:rowId xmlns:a16="http://schemas.microsoft.com/office/drawing/2014/main" val="10001"/>
                  </a:ext>
                </a:extLst>
              </a:tr>
              <a:tr h="243842">
                <a:tc>
                  <a:txBody>
                    <a:bodyPr/>
                    <a:lstStyle/>
                    <a:p>
                      <a:pPr marL="0" marR="0">
                        <a:spcBef>
                          <a:spcPts val="0"/>
                        </a:spcBef>
                        <a:spcAft>
                          <a:spcPts val="0"/>
                        </a:spcAft>
                      </a:pPr>
                      <a:r>
                        <a:rPr lang="en-US" sz="1600" dirty="0"/>
                        <a:t>S1003</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Jones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Math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95</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Senior    </a:t>
                      </a:r>
                      <a:endParaRPr lang="en-US" sz="1600" dirty="0">
                        <a:latin typeface="Courier New"/>
                        <a:ea typeface="Times New Roman"/>
                        <a:cs typeface="Times New Roman"/>
                      </a:endParaRPr>
                    </a:p>
                  </a:txBody>
                  <a:tcPr marL="67877" marR="67877" marT="0" marB="0"/>
                </a:tc>
                <a:extLst>
                  <a:ext uri="{0D108BD9-81ED-4DB2-BD59-A6C34878D82A}">
                    <a16:rowId xmlns:a16="http://schemas.microsoft.com/office/drawing/2014/main" val="10002"/>
                  </a:ext>
                </a:extLst>
              </a:tr>
              <a:tr h="243842">
                <a:tc>
                  <a:txBody>
                    <a:bodyPr/>
                    <a:lstStyle/>
                    <a:p>
                      <a:pPr marL="0" marR="0">
                        <a:spcBef>
                          <a:spcPts val="0"/>
                        </a:spcBef>
                        <a:spcAft>
                          <a:spcPts val="0"/>
                        </a:spcAft>
                      </a:pPr>
                      <a:r>
                        <a:rPr lang="en-US" sz="1600" dirty="0"/>
                        <a:t>S1006</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Lee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CSC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15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Freshman             </a:t>
                      </a:r>
                      <a:endParaRPr lang="en-US" sz="1600" dirty="0">
                        <a:latin typeface="Courier New"/>
                        <a:ea typeface="Times New Roman"/>
                        <a:cs typeface="Times New Roman"/>
                      </a:endParaRPr>
                    </a:p>
                  </a:txBody>
                  <a:tcPr marL="67877" marR="67877" marT="0" marB="0"/>
                </a:tc>
                <a:extLst>
                  <a:ext uri="{0D108BD9-81ED-4DB2-BD59-A6C34878D82A}">
                    <a16:rowId xmlns:a16="http://schemas.microsoft.com/office/drawing/2014/main" val="10003"/>
                  </a:ext>
                </a:extLst>
              </a:tr>
              <a:tr h="243842">
                <a:tc>
                  <a:txBody>
                    <a:bodyPr/>
                    <a:lstStyle/>
                    <a:p>
                      <a:pPr marL="0" marR="0">
                        <a:spcBef>
                          <a:spcPts val="0"/>
                        </a:spcBef>
                        <a:spcAft>
                          <a:spcPts val="0"/>
                        </a:spcAft>
                      </a:pPr>
                      <a:r>
                        <a:rPr lang="en-US" sz="1600" dirty="0"/>
                        <a:t>S1010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Burns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Art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63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Junior                   </a:t>
                      </a:r>
                      <a:endParaRPr lang="en-US" sz="1600" dirty="0">
                        <a:latin typeface="Courier New"/>
                        <a:ea typeface="Times New Roman"/>
                        <a:cs typeface="Times New Roman"/>
                      </a:endParaRPr>
                    </a:p>
                  </a:txBody>
                  <a:tcPr marL="67877" marR="67877" marT="0" marB="0"/>
                </a:tc>
                <a:extLst>
                  <a:ext uri="{0D108BD9-81ED-4DB2-BD59-A6C34878D82A}">
                    <a16:rowId xmlns:a16="http://schemas.microsoft.com/office/drawing/2014/main" val="10004"/>
                  </a:ext>
                </a:extLst>
              </a:tr>
              <a:tr h="243842">
                <a:tc>
                  <a:txBody>
                    <a:bodyPr/>
                    <a:lstStyle/>
                    <a:p>
                      <a:pPr marL="0" marR="0">
                        <a:spcBef>
                          <a:spcPts val="0"/>
                        </a:spcBef>
                        <a:spcAft>
                          <a:spcPts val="0"/>
                        </a:spcAft>
                      </a:pPr>
                      <a:r>
                        <a:rPr lang="en-US" sz="1600" dirty="0"/>
                        <a:t>S1060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Jones</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CSC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25     </a:t>
                      </a:r>
                      <a:endParaRPr lang="en-US" sz="1600" dirty="0">
                        <a:latin typeface="Courier New"/>
                        <a:ea typeface="Times New Roman"/>
                        <a:cs typeface="Times New Roman"/>
                      </a:endParaRPr>
                    </a:p>
                  </a:txBody>
                  <a:tcPr marL="67877" marR="67877" marT="0" marB="0"/>
                </a:tc>
                <a:tc>
                  <a:txBody>
                    <a:bodyPr/>
                    <a:lstStyle/>
                    <a:p>
                      <a:pPr marL="0" marR="0">
                        <a:spcBef>
                          <a:spcPts val="0"/>
                        </a:spcBef>
                        <a:spcAft>
                          <a:spcPts val="0"/>
                        </a:spcAft>
                      </a:pPr>
                      <a:r>
                        <a:rPr lang="en-US" sz="1600" dirty="0"/>
                        <a:t>Freshman</a:t>
                      </a:r>
                      <a:endParaRPr lang="en-US" sz="1600" dirty="0">
                        <a:latin typeface="Courier New"/>
                        <a:ea typeface="Times New Roman"/>
                        <a:cs typeface="Times New Roman"/>
                      </a:endParaRPr>
                    </a:p>
                  </a:txBody>
                  <a:tcPr marL="67877" marR="67877" marT="0" marB="0"/>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7B1AF370-E1F5-427B-AE6A-099DFFEE0541}"/>
              </a:ext>
            </a:extLst>
          </p:cNvPr>
          <p:cNvGraphicFramePr>
            <a:graphicFrameLocks noGrp="1"/>
          </p:cNvGraphicFramePr>
          <p:nvPr/>
        </p:nvGraphicFramePr>
        <p:xfrm>
          <a:off x="1182688" y="3849688"/>
          <a:ext cx="4438650" cy="1479549"/>
        </p:xfrm>
        <a:graphic>
          <a:graphicData uri="http://schemas.openxmlformats.org/drawingml/2006/table">
            <a:tbl>
              <a:tblPr firstRow="1">
                <a:tableStyleId>{FABFCF23-3B69-468F-B69F-88F6DE6A72F2}</a:tableStyleId>
              </a:tblPr>
              <a:tblGrid>
                <a:gridCol w="1062841">
                  <a:extLst>
                    <a:ext uri="{9D8B030D-6E8A-4147-A177-3AD203B41FA5}">
                      <a16:colId xmlns:a16="http://schemas.microsoft.com/office/drawing/2014/main" val="20000"/>
                    </a:ext>
                  </a:extLst>
                </a:gridCol>
                <a:gridCol w="1115472">
                  <a:extLst>
                    <a:ext uri="{9D8B030D-6E8A-4147-A177-3AD203B41FA5}">
                      <a16:colId xmlns:a16="http://schemas.microsoft.com/office/drawing/2014/main" val="20001"/>
                    </a:ext>
                  </a:extLst>
                </a:gridCol>
                <a:gridCol w="1162147">
                  <a:extLst>
                    <a:ext uri="{9D8B030D-6E8A-4147-A177-3AD203B41FA5}">
                      <a16:colId xmlns:a16="http://schemas.microsoft.com/office/drawing/2014/main" val="20002"/>
                    </a:ext>
                  </a:extLst>
                </a:gridCol>
                <a:gridCol w="1098190">
                  <a:extLst>
                    <a:ext uri="{9D8B030D-6E8A-4147-A177-3AD203B41FA5}">
                      <a16:colId xmlns:a16="http://schemas.microsoft.com/office/drawing/2014/main" val="20003"/>
                    </a:ext>
                  </a:extLst>
                </a:gridCol>
              </a:tblGrid>
              <a:tr h="243842">
                <a:tc>
                  <a:txBody>
                    <a:bodyPr/>
                    <a:lstStyle/>
                    <a:p>
                      <a:pPr marL="0" marR="0" algn="ctr">
                        <a:spcBef>
                          <a:spcPts val="0"/>
                        </a:spcBef>
                        <a:spcAft>
                          <a:spcPts val="0"/>
                        </a:spcAft>
                      </a:pPr>
                      <a:r>
                        <a:rPr lang="en-US" sz="1600" dirty="0" err="1">
                          <a:solidFill>
                            <a:schemeClr val="tx1"/>
                          </a:solidFill>
                        </a:rPr>
                        <a:t>Stuid</a:t>
                      </a:r>
                      <a:endParaRPr lang="en-US" sz="1600" dirty="0">
                        <a:solidFill>
                          <a:schemeClr val="tx1"/>
                        </a:solidFill>
                        <a:latin typeface="Courier New"/>
                        <a:ea typeface="Times New Roman"/>
                        <a:cs typeface="Times New Roman"/>
                      </a:endParaRPr>
                    </a:p>
                  </a:txBody>
                  <a:tcPr marL="67874" marR="67874" marT="0" marB="0"/>
                </a:tc>
                <a:tc>
                  <a:txBody>
                    <a:bodyPr/>
                    <a:lstStyle/>
                    <a:p>
                      <a:pPr marL="0" marR="0" algn="ctr">
                        <a:spcBef>
                          <a:spcPts val="0"/>
                        </a:spcBef>
                        <a:spcAft>
                          <a:spcPts val="0"/>
                        </a:spcAft>
                      </a:pPr>
                      <a:r>
                        <a:rPr lang="en-US" sz="1600" dirty="0" err="1">
                          <a:solidFill>
                            <a:schemeClr val="tx1"/>
                          </a:solidFill>
                        </a:rPr>
                        <a:t>lastName</a:t>
                      </a:r>
                      <a:endParaRPr lang="en-US" sz="1600" dirty="0">
                        <a:solidFill>
                          <a:schemeClr val="tx1"/>
                        </a:solidFill>
                        <a:latin typeface="Courier New"/>
                        <a:ea typeface="Times New Roman"/>
                        <a:cs typeface="Times New Roman"/>
                      </a:endParaRPr>
                    </a:p>
                  </a:txBody>
                  <a:tcPr marL="67874" marR="67874" marT="0" marB="0"/>
                </a:tc>
                <a:tc>
                  <a:txBody>
                    <a:bodyPr/>
                    <a:lstStyle/>
                    <a:p>
                      <a:pPr marL="0" marR="0" algn="ctr">
                        <a:spcBef>
                          <a:spcPts val="0"/>
                        </a:spcBef>
                        <a:spcAft>
                          <a:spcPts val="0"/>
                        </a:spcAft>
                      </a:pPr>
                      <a:r>
                        <a:rPr lang="en-US" sz="1600" dirty="0">
                          <a:solidFill>
                            <a:schemeClr val="tx1"/>
                          </a:solidFill>
                        </a:rPr>
                        <a:t>Major</a:t>
                      </a:r>
                      <a:endParaRPr lang="en-US" sz="1600" dirty="0">
                        <a:solidFill>
                          <a:schemeClr val="tx1"/>
                        </a:solidFill>
                        <a:latin typeface="Courier New"/>
                        <a:ea typeface="Times New Roman"/>
                        <a:cs typeface="Times New Roman"/>
                      </a:endParaRPr>
                    </a:p>
                  </a:txBody>
                  <a:tcPr marL="67874" marR="67874" marT="0" marB="0"/>
                </a:tc>
                <a:tc>
                  <a:txBody>
                    <a:bodyPr/>
                    <a:lstStyle/>
                    <a:p>
                      <a:pPr marL="0" marR="0" algn="ctr">
                        <a:spcBef>
                          <a:spcPts val="0"/>
                        </a:spcBef>
                        <a:spcAft>
                          <a:spcPts val="0"/>
                        </a:spcAft>
                      </a:pPr>
                      <a:r>
                        <a:rPr lang="en-US" sz="1600" dirty="0">
                          <a:solidFill>
                            <a:schemeClr val="tx1"/>
                          </a:solidFill>
                        </a:rPr>
                        <a:t>Credits</a:t>
                      </a:r>
                      <a:endParaRPr lang="en-US" sz="1600" dirty="0">
                        <a:solidFill>
                          <a:schemeClr val="tx1"/>
                        </a:solidFill>
                        <a:latin typeface="Courier New"/>
                        <a:ea typeface="Times New Roman"/>
                        <a:cs typeface="Times New Roman"/>
                      </a:endParaRPr>
                    </a:p>
                  </a:txBody>
                  <a:tcPr marL="67874" marR="67874" marT="0" marB="0"/>
                </a:tc>
                <a:extLst>
                  <a:ext uri="{0D108BD9-81ED-4DB2-BD59-A6C34878D82A}">
                    <a16:rowId xmlns:a16="http://schemas.microsoft.com/office/drawing/2014/main" val="10000"/>
                  </a:ext>
                </a:extLst>
              </a:tr>
              <a:tr h="260339">
                <a:tc>
                  <a:txBody>
                    <a:bodyPr/>
                    <a:lstStyle/>
                    <a:p>
                      <a:pPr marL="0" marR="0">
                        <a:spcBef>
                          <a:spcPts val="0"/>
                        </a:spcBef>
                        <a:spcAft>
                          <a:spcPts val="0"/>
                        </a:spcAft>
                      </a:pPr>
                      <a:r>
                        <a:rPr lang="en-US" sz="1600" dirty="0"/>
                        <a:t>S1001</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Smith</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History</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90</a:t>
                      </a:r>
                      <a:endParaRPr lang="en-US" sz="1600" dirty="0">
                        <a:latin typeface="Courier New"/>
                        <a:ea typeface="Times New Roman"/>
                        <a:cs typeface="Times New Roman"/>
                      </a:endParaRPr>
                    </a:p>
                  </a:txBody>
                  <a:tcPr marL="67874" marR="67874" marT="0" marB="0"/>
                </a:tc>
                <a:extLst>
                  <a:ext uri="{0D108BD9-81ED-4DB2-BD59-A6C34878D82A}">
                    <a16:rowId xmlns:a16="http://schemas.microsoft.com/office/drawing/2014/main" val="10001"/>
                  </a:ext>
                </a:extLst>
              </a:tr>
              <a:tr h="243842">
                <a:tc>
                  <a:txBody>
                    <a:bodyPr/>
                    <a:lstStyle/>
                    <a:p>
                      <a:pPr marL="0" marR="0">
                        <a:spcBef>
                          <a:spcPts val="0"/>
                        </a:spcBef>
                        <a:spcAft>
                          <a:spcPts val="0"/>
                        </a:spcAft>
                      </a:pPr>
                      <a:r>
                        <a:rPr lang="en-US" sz="1600" dirty="0"/>
                        <a:t>S1003</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Jones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Math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95</a:t>
                      </a:r>
                      <a:endParaRPr lang="en-US" sz="1600" dirty="0">
                        <a:latin typeface="Courier New"/>
                        <a:ea typeface="Times New Roman"/>
                        <a:cs typeface="Times New Roman"/>
                      </a:endParaRPr>
                    </a:p>
                  </a:txBody>
                  <a:tcPr marL="67874" marR="67874" marT="0" marB="0"/>
                </a:tc>
                <a:extLst>
                  <a:ext uri="{0D108BD9-81ED-4DB2-BD59-A6C34878D82A}">
                    <a16:rowId xmlns:a16="http://schemas.microsoft.com/office/drawing/2014/main" val="10002"/>
                  </a:ext>
                </a:extLst>
              </a:tr>
              <a:tr h="243842">
                <a:tc>
                  <a:txBody>
                    <a:bodyPr/>
                    <a:lstStyle/>
                    <a:p>
                      <a:pPr marL="0" marR="0">
                        <a:spcBef>
                          <a:spcPts val="0"/>
                        </a:spcBef>
                        <a:spcAft>
                          <a:spcPts val="0"/>
                        </a:spcAft>
                      </a:pPr>
                      <a:r>
                        <a:rPr lang="en-US" sz="1600" dirty="0"/>
                        <a:t>S1006</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Lee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CSC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15                         </a:t>
                      </a:r>
                      <a:endParaRPr lang="en-US" sz="1600" dirty="0">
                        <a:latin typeface="Courier New"/>
                        <a:ea typeface="Times New Roman"/>
                        <a:cs typeface="Times New Roman"/>
                      </a:endParaRPr>
                    </a:p>
                  </a:txBody>
                  <a:tcPr marL="67874" marR="67874" marT="0" marB="0"/>
                </a:tc>
                <a:extLst>
                  <a:ext uri="{0D108BD9-81ED-4DB2-BD59-A6C34878D82A}">
                    <a16:rowId xmlns:a16="http://schemas.microsoft.com/office/drawing/2014/main" val="10003"/>
                  </a:ext>
                </a:extLst>
              </a:tr>
              <a:tr h="243842">
                <a:tc>
                  <a:txBody>
                    <a:bodyPr/>
                    <a:lstStyle/>
                    <a:p>
                      <a:pPr marL="0" marR="0">
                        <a:spcBef>
                          <a:spcPts val="0"/>
                        </a:spcBef>
                        <a:spcAft>
                          <a:spcPts val="0"/>
                        </a:spcAft>
                      </a:pPr>
                      <a:r>
                        <a:rPr lang="en-US" sz="1600" dirty="0"/>
                        <a:t>S1010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Burns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Art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63                        </a:t>
                      </a:r>
                      <a:endParaRPr lang="en-US" sz="1600" dirty="0">
                        <a:latin typeface="Courier New"/>
                        <a:ea typeface="Times New Roman"/>
                        <a:cs typeface="Times New Roman"/>
                      </a:endParaRPr>
                    </a:p>
                  </a:txBody>
                  <a:tcPr marL="67874" marR="67874" marT="0" marB="0"/>
                </a:tc>
                <a:extLst>
                  <a:ext uri="{0D108BD9-81ED-4DB2-BD59-A6C34878D82A}">
                    <a16:rowId xmlns:a16="http://schemas.microsoft.com/office/drawing/2014/main" val="10004"/>
                  </a:ext>
                </a:extLst>
              </a:tr>
              <a:tr h="243842">
                <a:tc>
                  <a:txBody>
                    <a:bodyPr/>
                    <a:lstStyle/>
                    <a:p>
                      <a:pPr marL="0" marR="0">
                        <a:spcBef>
                          <a:spcPts val="0"/>
                        </a:spcBef>
                        <a:spcAft>
                          <a:spcPts val="0"/>
                        </a:spcAft>
                      </a:pPr>
                      <a:r>
                        <a:rPr lang="en-US" sz="1600" dirty="0"/>
                        <a:t>S1060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Jones</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CSC     </a:t>
                      </a:r>
                      <a:endParaRPr lang="en-US" sz="1600" dirty="0">
                        <a:latin typeface="Courier New"/>
                        <a:ea typeface="Times New Roman"/>
                        <a:cs typeface="Times New Roman"/>
                      </a:endParaRPr>
                    </a:p>
                  </a:txBody>
                  <a:tcPr marL="67874" marR="67874" marT="0" marB="0"/>
                </a:tc>
                <a:tc>
                  <a:txBody>
                    <a:bodyPr/>
                    <a:lstStyle/>
                    <a:p>
                      <a:pPr marL="0" marR="0">
                        <a:spcBef>
                          <a:spcPts val="0"/>
                        </a:spcBef>
                        <a:spcAft>
                          <a:spcPts val="0"/>
                        </a:spcAft>
                      </a:pPr>
                      <a:r>
                        <a:rPr lang="en-US" sz="1600" dirty="0"/>
                        <a:t>25     </a:t>
                      </a:r>
                      <a:endParaRPr lang="en-US" sz="1600" dirty="0">
                        <a:latin typeface="Courier New"/>
                        <a:ea typeface="Times New Roman"/>
                        <a:cs typeface="Times New Roman"/>
                      </a:endParaRPr>
                    </a:p>
                  </a:txBody>
                  <a:tcPr marL="67874" marR="67874" marT="0" marB="0"/>
                </a:tc>
                <a:extLst>
                  <a:ext uri="{0D108BD9-81ED-4DB2-BD59-A6C34878D82A}">
                    <a16:rowId xmlns:a16="http://schemas.microsoft.com/office/drawing/2014/main" val="10005"/>
                  </a:ext>
                </a:extLst>
              </a:tr>
            </a:tbl>
          </a:graphicData>
        </a:graphic>
      </p:graphicFrame>
      <p:graphicFrame>
        <p:nvGraphicFramePr>
          <p:cNvPr id="6" name="Table 5">
            <a:extLst>
              <a:ext uri="{FF2B5EF4-FFF2-40B4-BE49-F238E27FC236}">
                <a16:creationId xmlns:a16="http://schemas.microsoft.com/office/drawing/2014/main" id="{22F1B1E1-9945-473C-9A0D-60C8CC6FDC68}"/>
              </a:ext>
            </a:extLst>
          </p:cNvPr>
          <p:cNvGraphicFramePr>
            <a:graphicFrameLocks noGrp="1"/>
          </p:cNvGraphicFramePr>
          <p:nvPr/>
        </p:nvGraphicFramePr>
        <p:xfrm>
          <a:off x="6402388" y="3894138"/>
          <a:ext cx="2189162" cy="1479549"/>
        </p:xfrm>
        <a:graphic>
          <a:graphicData uri="http://schemas.openxmlformats.org/drawingml/2006/table">
            <a:tbl>
              <a:tblPr firstRow="1">
                <a:tableStyleId>{FABFCF23-3B69-468F-B69F-88F6DE6A72F2}</a:tableStyleId>
              </a:tblPr>
              <a:tblGrid>
                <a:gridCol w="1098510">
                  <a:extLst>
                    <a:ext uri="{9D8B030D-6E8A-4147-A177-3AD203B41FA5}">
                      <a16:colId xmlns:a16="http://schemas.microsoft.com/office/drawing/2014/main" val="20000"/>
                    </a:ext>
                  </a:extLst>
                </a:gridCol>
                <a:gridCol w="1090652">
                  <a:extLst>
                    <a:ext uri="{9D8B030D-6E8A-4147-A177-3AD203B41FA5}">
                      <a16:colId xmlns:a16="http://schemas.microsoft.com/office/drawing/2014/main" val="20001"/>
                    </a:ext>
                  </a:extLst>
                </a:gridCol>
              </a:tblGrid>
              <a:tr h="243842">
                <a:tc>
                  <a:txBody>
                    <a:bodyPr/>
                    <a:lstStyle/>
                    <a:p>
                      <a:pPr marL="0" marR="0" algn="ctr">
                        <a:spcBef>
                          <a:spcPts val="0"/>
                        </a:spcBef>
                        <a:spcAft>
                          <a:spcPts val="0"/>
                        </a:spcAft>
                      </a:pPr>
                      <a:r>
                        <a:rPr lang="en-US" sz="1600" dirty="0">
                          <a:solidFill>
                            <a:schemeClr val="tx1"/>
                          </a:solidFill>
                        </a:rPr>
                        <a:t>Credits</a:t>
                      </a:r>
                      <a:endParaRPr lang="en-US" sz="1600" dirty="0">
                        <a:solidFill>
                          <a:schemeClr val="tx1"/>
                        </a:solidFill>
                        <a:latin typeface="Courier New"/>
                        <a:ea typeface="Times New Roman"/>
                        <a:cs typeface="Times New Roman"/>
                      </a:endParaRPr>
                    </a:p>
                  </a:txBody>
                  <a:tcPr marL="67894" marR="67894" marT="0" marB="0"/>
                </a:tc>
                <a:tc>
                  <a:txBody>
                    <a:bodyPr/>
                    <a:lstStyle/>
                    <a:p>
                      <a:pPr marL="0" marR="0" algn="ctr">
                        <a:spcBef>
                          <a:spcPts val="0"/>
                        </a:spcBef>
                        <a:spcAft>
                          <a:spcPts val="0"/>
                        </a:spcAft>
                      </a:pPr>
                      <a:r>
                        <a:rPr lang="en-US" sz="1600" dirty="0">
                          <a:solidFill>
                            <a:schemeClr val="tx1"/>
                          </a:solidFill>
                        </a:rPr>
                        <a:t>Status</a:t>
                      </a:r>
                      <a:endParaRPr lang="en-US" sz="1600" dirty="0">
                        <a:solidFill>
                          <a:schemeClr val="tx1"/>
                        </a:solidFill>
                        <a:latin typeface="Courier New"/>
                        <a:ea typeface="Times New Roman"/>
                        <a:cs typeface="Times New Roman"/>
                      </a:endParaRPr>
                    </a:p>
                  </a:txBody>
                  <a:tcPr marL="67894" marR="67894" marT="0" marB="0"/>
                </a:tc>
                <a:extLst>
                  <a:ext uri="{0D108BD9-81ED-4DB2-BD59-A6C34878D82A}">
                    <a16:rowId xmlns:a16="http://schemas.microsoft.com/office/drawing/2014/main" val="10000"/>
                  </a:ext>
                </a:extLst>
              </a:tr>
              <a:tr h="260339">
                <a:tc>
                  <a:txBody>
                    <a:bodyPr/>
                    <a:lstStyle/>
                    <a:p>
                      <a:pPr marL="0" marR="0">
                        <a:spcBef>
                          <a:spcPts val="0"/>
                        </a:spcBef>
                        <a:spcAft>
                          <a:spcPts val="0"/>
                        </a:spcAft>
                      </a:pPr>
                      <a:r>
                        <a:rPr lang="en-US" sz="1600" dirty="0"/>
                        <a:t>15                         </a:t>
                      </a:r>
                      <a:endParaRPr lang="en-US" sz="1600" dirty="0">
                        <a:latin typeface="Courier New"/>
                        <a:ea typeface="Times New Roman"/>
                        <a:cs typeface="Times New Roman"/>
                      </a:endParaRPr>
                    </a:p>
                  </a:txBody>
                  <a:tcPr marL="67894" marR="67894" marT="0" marB="0"/>
                </a:tc>
                <a:tc>
                  <a:txBody>
                    <a:bodyPr/>
                    <a:lstStyle/>
                    <a:p>
                      <a:pPr marL="0" marR="0">
                        <a:spcBef>
                          <a:spcPts val="0"/>
                        </a:spcBef>
                        <a:spcAft>
                          <a:spcPts val="0"/>
                        </a:spcAft>
                      </a:pPr>
                      <a:r>
                        <a:rPr lang="en-US" sz="1600" dirty="0"/>
                        <a:t>Freshman             </a:t>
                      </a:r>
                      <a:endParaRPr lang="en-US" sz="1600" dirty="0">
                        <a:latin typeface="Courier New"/>
                        <a:ea typeface="Times New Roman"/>
                        <a:cs typeface="Times New Roman"/>
                      </a:endParaRPr>
                    </a:p>
                  </a:txBody>
                  <a:tcPr marL="67894" marR="67894" marT="0" marB="0"/>
                </a:tc>
                <a:extLst>
                  <a:ext uri="{0D108BD9-81ED-4DB2-BD59-A6C34878D82A}">
                    <a16:rowId xmlns:a16="http://schemas.microsoft.com/office/drawing/2014/main" val="10001"/>
                  </a:ext>
                </a:extLst>
              </a:tr>
              <a:tr h="243842">
                <a:tc>
                  <a:txBody>
                    <a:bodyPr/>
                    <a:lstStyle/>
                    <a:p>
                      <a:pPr marL="0" marR="0">
                        <a:spcBef>
                          <a:spcPts val="0"/>
                        </a:spcBef>
                        <a:spcAft>
                          <a:spcPts val="0"/>
                        </a:spcAft>
                      </a:pPr>
                      <a:r>
                        <a:rPr lang="en-US" sz="1600" dirty="0"/>
                        <a:t>25     </a:t>
                      </a:r>
                      <a:endParaRPr lang="en-US" sz="1600" dirty="0">
                        <a:latin typeface="Courier New"/>
                        <a:ea typeface="Times New Roman"/>
                        <a:cs typeface="Times New Roman"/>
                      </a:endParaRPr>
                    </a:p>
                  </a:txBody>
                  <a:tcPr marL="67894" marR="67894" marT="0" marB="0"/>
                </a:tc>
                <a:tc>
                  <a:txBody>
                    <a:bodyPr/>
                    <a:lstStyle/>
                    <a:p>
                      <a:pPr marL="0" marR="0">
                        <a:spcBef>
                          <a:spcPts val="0"/>
                        </a:spcBef>
                        <a:spcAft>
                          <a:spcPts val="0"/>
                        </a:spcAft>
                      </a:pPr>
                      <a:r>
                        <a:rPr lang="en-US" sz="1600" dirty="0"/>
                        <a:t>Freshman</a:t>
                      </a:r>
                      <a:endParaRPr lang="en-US" sz="1600" dirty="0">
                        <a:latin typeface="Courier New"/>
                        <a:ea typeface="Times New Roman"/>
                        <a:cs typeface="Times New Roman"/>
                      </a:endParaRPr>
                    </a:p>
                  </a:txBody>
                  <a:tcPr marL="67894" marR="67894" marT="0" marB="0"/>
                </a:tc>
                <a:extLst>
                  <a:ext uri="{0D108BD9-81ED-4DB2-BD59-A6C34878D82A}">
                    <a16:rowId xmlns:a16="http://schemas.microsoft.com/office/drawing/2014/main" val="10002"/>
                  </a:ext>
                </a:extLst>
              </a:tr>
              <a:tr h="243842">
                <a:tc>
                  <a:txBody>
                    <a:bodyPr/>
                    <a:lstStyle/>
                    <a:p>
                      <a:pPr marL="0" marR="0">
                        <a:spcBef>
                          <a:spcPts val="0"/>
                        </a:spcBef>
                        <a:spcAft>
                          <a:spcPts val="0"/>
                        </a:spcAft>
                      </a:pPr>
                      <a:r>
                        <a:rPr lang="en-US" sz="1600" dirty="0"/>
                        <a:t>63                        </a:t>
                      </a:r>
                      <a:endParaRPr lang="en-US" sz="1600" dirty="0">
                        <a:latin typeface="Courier New"/>
                        <a:ea typeface="Times New Roman"/>
                        <a:cs typeface="Times New Roman"/>
                      </a:endParaRPr>
                    </a:p>
                  </a:txBody>
                  <a:tcPr marL="67894" marR="67894" marT="0" marB="0"/>
                </a:tc>
                <a:tc>
                  <a:txBody>
                    <a:bodyPr/>
                    <a:lstStyle/>
                    <a:p>
                      <a:pPr marL="0" marR="0">
                        <a:spcBef>
                          <a:spcPts val="0"/>
                        </a:spcBef>
                        <a:spcAft>
                          <a:spcPts val="0"/>
                        </a:spcAft>
                      </a:pPr>
                      <a:r>
                        <a:rPr lang="en-US" sz="1600" dirty="0"/>
                        <a:t>Junior                   </a:t>
                      </a:r>
                      <a:endParaRPr lang="en-US" sz="1600" dirty="0">
                        <a:latin typeface="Courier New"/>
                        <a:ea typeface="Times New Roman"/>
                        <a:cs typeface="Times New Roman"/>
                      </a:endParaRPr>
                    </a:p>
                  </a:txBody>
                  <a:tcPr marL="67894" marR="67894" marT="0" marB="0"/>
                </a:tc>
                <a:extLst>
                  <a:ext uri="{0D108BD9-81ED-4DB2-BD59-A6C34878D82A}">
                    <a16:rowId xmlns:a16="http://schemas.microsoft.com/office/drawing/2014/main" val="10003"/>
                  </a:ext>
                </a:extLst>
              </a:tr>
              <a:tr h="243842">
                <a:tc>
                  <a:txBody>
                    <a:bodyPr/>
                    <a:lstStyle/>
                    <a:p>
                      <a:pPr marL="0" marR="0">
                        <a:spcBef>
                          <a:spcPts val="0"/>
                        </a:spcBef>
                        <a:spcAft>
                          <a:spcPts val="0"/>
                        </a:spcAft>
                      </a:pPr>
                      <a:r>
                        <a:rPr lang="en-US" sz="1600" dirty="0">
                          <a:latin typeface="Courier New"/>
                          <a:ea typeface="Times New Roman"/>
                          <a:cs typeface="Times New Roman"/>
                        </a:rPr>
                        <a:t>90</a:t>
                      </a:r>
                    </a:p>
                  </a:txBody>
                  <a:tcPr marL="67894" marR="67894" marT="0" marB="0"/>
                </a:tc>
                <a:tc>
                  <a:txBody>
                    <a:bodyPr/>
                    <a:lstStyle/>
                    <a:p>
                      <a:pPr marL="0" marR="0">
                        <a:spcBef>
                          <a:spcPts val="0"/>
                        </a:spcBef>
                        <a:spcAft>
                          <a:spcPts val="0"/>
                        </a:spcAft>
                      </a:pPr>
                      <a:r>
                        <a:rPr lang="en-US" sz="1600" dirty="0"/>
                        <a:t>Senior </a:t>
                      </a:r>
                      <a:endParaRPr lang="en-US" sz="1600" dirty="0">
                        <a:latin typeface="Courier New"/>
                        <a:ea typeface="Times New Roman"/>
                        <a:cs typeface="Times New Roman"/>
                      </a:endParaRPr>
                    </a:p>
                  </a:txBody>
                  <a:tcPr marL="67894" marR="67894" marT="0" marB="0"/>
                </a:tc>
                <a:extLst>
                  <a:ext uri="{0D108BD9-81ED-4DB2-BD59-A6C34878D82A}">
                    <a16:rowId xmlns:a16="http://schemas.microsoft.com/office/drawing/2014/main" val="10004"/>
                  </a:ext>
                </a:extLst>
              </a:tr>
              <a:tr h="243842">
                <a:tc>
                  <a:txBody>
                    <a:bodyPr/>
                    <a:lstStyle/>
                    <a:p>
                      <a:pPr marL="0" marR="0">
                        <a:spcBef>
                          <a:spcPts val="0"/>
                        </a:spcBef>
                        <a:spcAft>
                          <a:spcPts val="0"/>
                        </a:spcAft>
                      </a:pPr>
                      <a:r>
                        <a:rPr lang="en-US" sz="1600" dirty="0"/>
                        <a:t>95</a:t>
                      </a:r>
                      <a:endParaRPr lang="en-US" sz="1600" dirty="0">
                        <a:latin typeface="Courier New"/>
                        <a:ea typeface="Times New Roman"/>
                        <a:cs typeface="Times New Roman"/>
                      </a:endParaRPr>
                    </a:p>
                  </a:txBody>
                  <a:tcPr marL="67894" marR="67894" marT="0" marB="0"/>
                </a:tc>
                <a:tc>
                  <a:txBody>
                    <a:bodyPr/>
                    <a:lstStyle/>
                    <a:p>
                      <a:pPr marL="0" marR="0">
                        <a:spcBef>
                          <a:spcPts val="0"/>
                        </a:spcBef>
                        <a:spcAft>
                          <a:spcPts val="0"/>
                        </a:spcAft>
                      </a:pPr>
                      <a:r>
                        <a:rPr lang="en-US" sz="1600" dirty="0"/>
                        <a:t>Senior    </a:t>
                      </a:r>
                      <a:endParaRPr lang="en-US" sz="1600" dirty="0">
                        <a:latin typeface="Courier New"/>
                        <a:ea typeface="Times New Roman"/>
                        <a:cs typeface="Times New Roman"/>
                      </a:endParaRPr>
                    </a:p>
                  </a:txBody>
                  <a:tcPr marL="67894" marR="67894" marT="0" marB="0"/>
                </a:tc>
                <a:extLst>
                  <a:ext uri="{0D108BD9-81ED-4DB2-BD59-A6C34878D82A}">
                    <a16:rowId xmlns:a16="http://schemas.microsoft.com/office/drawing/2014/main" val="10005"/>
                  </a:ext>
                </a:extLst>
              </a:tr>
            </a:tbl>
          </a:graphicData>
        </a:graphic>
      </p:graphicFrame>
      <p:sp>
        <p:nvSpPr>
          <p:cNvPr id="192611" name="TextBox 6">
            <a:extLst>
              <a:ext uri="{FF2B5EF4-FFF2-40B4-BE49-F238E27FC236}">
                <a16:creationId xmlns:a16="http://schemas.microsoft.com/office/drawing/2014/main" id="{A6A398BE-85EC-4281-BECC-67FAF00F7E5D}"/>
              </a:ext>
            </a:extLst>
          </p:cNvPr>
          <p:cNvSpPr txBox="1">
            <a:spLocks noChangeArrowheads="1"/>
          </p:cNvSpPr>
          <p:nvPr/>
        </p:nvSpPr>
        <p:spPr bwMode="auto">
          <a:xfrm>
            <a:off x="1103313" y="973138"/>
            <a:ext cx="11604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NewStudent</a:t>
            </a:r>
          </a:p>
        </p:txBody>
      </p:sp>
      <p:sp>
        <p:nvSpPr>
          <p:cNvPr id="192612" name="TextBox 7">
            <a:extLst>
              <a:ext uri="{FF2B5EF4-FFF2-40B4-BE49-F238E27FC236}">
                <a16:creationId xmlns:a16="http://schemas.microsoft.com/office/drawing/2014/main" id="{C5D6253A-6DC2-40D3-B987-02F68DE21E6D}"/>
              </a:ext>
            </a:extLst>
          </p:cNvPr>
          <p:cNvSpPr txBox="1">
            <a:spLocks noChangeArrowheads="1"/>
          </p:cNvSpPr>
          <p:nvPr/>
        </p:nvSpPr>
        <p:spPr bwMode="auto">
          <a:xfrm>
            <a:off x="1211263" y="3548063"/>
            <a:ext cx="912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NewStu2</a:t>
            </a:r>
          </a:p>
        </p:txBody>
      </p:sp>
      <p:sp>
        <p:nvSpPr>
          <p:cNvPr id="192613" name="TextBox 8">
            <a:extLst>
              <a:ext uri="{FF2B5EF4-FFF2-40B4-BE49-F238E27FC236}">
                <a16:creationId xmlns:a16="http://schemas.microsoft.com/office/drawing/2014/main" id="{07B0000F-00E5-4D39-9B86-DA0A409AE9D3}"/>
              </a:ext>
            </a:extLst>
          </p:cNvPr>
          <p:cNvSpPr txBox="1">
            <a:spLocks noChangeArrowheads="1"/>
          </p:cNvSpPr>
          <p:nvPr/>
        </p:nvSpPr>
        <p:spPr bwMode="auto">
          <a:xfrm>
            <a:off x="6313488" y="3614738"/>
            <a:ext cx="5937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Stats</a:t>
            </a:r>
          </a:p>
        </p:txBody>
      </p:sp>
      <p:sp>
        <p:nvSpPr>
          <p:cNvPr id="192614" name="TextBox 9">
            <a:extLst>
              <a:ext uri="{FF2B5EF4-FFF2-40B4-BE49-F238E27FC236}">
                <a16:creationId xmlns:a16="http://schemas.microsoft.com/office/drawing/2014/main" id="{E92065B6-7071-4D17-9DB5-54DA6A63DD59}"/>
              </a:ext>
            </a:extLst>
          </p:cNvPr>
          <p:cNvSpPr txBox="1">
            <a:spLocks noChangeArrowheads="1"/>
          </p:cNvSpPr>
          <p:nvPr/>
        </p:nvSpPr>
        <p:spPr bwMode="auto">
          <a:xfrm>
            <a:off x="1379538" y="5703888"/>
            <a:ext cx="3582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Removed Transitive Dependency</a:t>
            </a:r>
          </a:p>
        </p:txBody>
      </p:sp>
      <p:sp>
        <p:nvSpPr>
          <p:cNvPr id="192615" name="TextBox 10">
            <a:extLst>
              <a:ext uri="{FF2B5EF4-FFF2-40B4-BE49-F238E27FC236}">
                <a16:creationId xmlns:a16="http://schemas.microsoft.com/office/drawing/2014/main" id="{0D2FF308-CAF1-4C03-8C2E-8669ED8B4D19}"/>
              </a:ext>
            </a:extLst>
          </p:cNvPr>
          <p:cNvSpPr txBox="1">
            <a:spLocks noChangeArrowheads="1"/>
          </p:cNvSpPr>
          <p:nvPr/>
        </p:nvSpPr>
        <p:spPr bwMode="auto">
          <a:xfrm>
            <a:off x="1182688" y="304641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Transitive Dependency: Stuid </a:t>
            </a:r>
            <a:r>
              <a:rPr lang="en-US" altLang="en-US" sz="1800">
                <a:sym typeface="Wingdings" panose="05000000000000000000" pitchFamily="2" charset="2"/>
              </a:rPr>
              <a:t> Credits and Credits  Status</a:t>
            </a:r>
            <a:endParaRPr lang="en-US" altLang="en-US" sz="1800"/>
          </a:p>
        </p:txBody>
      </p:sp>
      <p:cxnSp>
        <p:nvCxnSpPr>
          <p:cNvPr id="12" name="Straight Connector 11">
            <a:extLst>
              <a:ext uri="{FF2B5EF4-FFF2-40B4-BE49-F238E27FC236}">
                <a16:creationId xmlns:a16="http://schemas.microsoft.com/office/drawing/2014/main" id="{E72206C3-0474-450A-B60F-84D5F6454D96}"/>
              </a:ext>
            </a:extLst>
          </p:cNvPr>
          <p:cNvCxnSpPr/>
          <p:nvPr/>
        </p:nvCxnSpPr>
        <p:spPr>
          <a:xfrm>
            <a:off x="1030288" y="3440113"/>
            <a:ext cx="7634287"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C8C79776-2A59-4971-A14A-78D81EB3ECDB}"/>
              </a:ext>
            </a:extLst>
          </p:cNvPr>
          <p:cNvSpPr>
            <a:spLocks noGrp="1" noChangeArrowheads="1"/>
          </p:cNvSpPr>
          <p:nvPr>
            <p:ph type="title"/>
          </p:nvPr>
        </p:nvSpPr>
        <p:spPr/>
        <p:txBody>
          <a:bodyPr/>
          <a:lstStyle/>
          <a:p>
            <a:pPr eaLnBrk="1" hangingPunct="1"/>
            <a:r>
              <a:rPr lang="en-US" altLang="en-US"/>
              <a:t>Making a relation 3NF</a:t>
            </a:r>
          </a:p>
        </p:txBody>
      </p:sp>
      <p:sp>
        <p:nvSpPr>
          <p:cNvPr id="194563" name="Rectangle 3">
            <a:extLst>
              <a:ext uri="{FF2B5EF4-FFF2-40B4-BE49-F238E27FC236}">
                <a16:creationId xmlns:a16="http://schemas.microsoft.com/office/drawing/2014/main" id="{F69E2FBD-A274-41BC-A34B-AE6F71B4683A}"/>
              </a:ext>
            </a:extLst>
          </p:cNvPr>
          <p:cNvSpPr>
            <a:spLocks noGrp="1" noChangeArrowheads="1"/>
          </p:cNvSpPr>
          <p:nvPr>
            <p:ph idx="1"/>
          </p:nvPr>
        </p:nvSpPr>
        <p:spPr/>
        <p:txBody>
          <a:bodyPr/>
          <a:lstStyle/>
          <a:p>
            <a:pPr eaLnBrk="1" hangingPunct="1">
              <a:lnSpc>
                <a:spcPct val="90000"/>
              </a:lnSpc>
            </a:pPr>
            <a:r>
              <a:rPr lang="en-US" altLang="en-US" sz="2400"/>
              <a:t>For example,</a:t>
            </a:r>
          </a:p>
          <a:p>
            <a:pPr eaLnBrk="1" hangingPunct="1">
              <a:lnSpc>
                <a:spcPct val="90000"/>
              </a:lnSpc>
              <a:buFontTx/>
              <a:buNone/>
            </a:pPr>
            <a:r>
              <a:rPr lang="en-US" altLang="en-US" sz="2000"/>
              <a:t>NewStudent (</a:t>
            </a:r>
            <a:r>
              <a:rPr lang="en-US" altLang="en-US" sz="2000" u="sng"/>
              <a:t>stuId</a:t>
            </a:r>
            <a:r>
              <a:rPr lang="en-US" altLang="en-US" sz="2000"/>
              <a:t>, lastName, major, credits, status)</a:t>
            </a:r>
          </a:p>
          <a:p>
            <a:pPr eaLnBrk="1" hangingPunct="1">
              <a:lnSpc>
                <a:spcPct val="90000"/>
              </a:lnSpc>
              <a:buFontTx/>
              <a:buNone/>
            </a:pPr>
            <a:r>
              <a:rPr lang="en-US" altLang="en-US" sz="1800"/>
              <a:t>with FD credits→status</a:t>
            </a:r>
          </a:p>
          <a:p>
            <a:pPr eaLnBrk="1" hangingPunct="1">
              <a:lnSpc>
                <a:spcPct val="90000"/>
              </a:lnSpc>
              <a:buFontTx/>
              <a:buNone/>
            </a:pPr>
            <a:endParaRPr lang="en-US" altLang="en-US" sz="2400"/>
          </a:p>
          <a:p>
            <a:pPr eaLnBrk="1" hangingPunct="1">
              <a:lnSpc>
                <a:spcPct val="90000"/>
              </a:lnSpc>
            </a:pPr>
            <a:r>
              <a:rPr lang="en-US" altLang="en-US" sz="2400"/>
              <a:t>Remove the dependent attribute, </a:t>
            </a:r>
            <a:r>
              <a:rPr lang="en-US" altLang="en-US" sz="2400" i="1"/>
              <a:t>status</a:t>
            </a:r>
            <a:r>
              <a:rPr lang="en-US" altLang="en-US" sz="2400"/>
              <a:t>, from the relation</a:t>
            </a:r>
          </a:p>
          <a:p>
            <a:pPr eaLnBrk="1" hangingPunct="1">
              <a:lnSpc>
                <a:spcPct val="90000"/>
              </a:lnSpc>
            </a:pPr>
            <a:r>
              <a:rPr lang="en-US" altLang="en-US" sz="2400"/>
              <a:t>Create a new table with the dependent attribute and its determinant, </a:t>
            </a:r>
            <a:r>
              <a:rPr lang="en-US" altLang="en-US" sz="2400" i="1"/>
              <a:t>credits</a:t>
            </a:r>
          </a:p>
          <a:p>
            <a:pPr eaLnBrk="1" hangingPunct="1">
              <a:lnSpc>
                <a:spcPct val="90000"/>
              </a:lnSpc>
            </a:pPr>
            <a:r>
              <a:rPr lang="en-US" altLang="en-US" sz="2400"/>
              <a:t>Keep the determinant in the original table</a:t>
            </a:r>
          </a:p>
          <a:p>
            <a:pPr eaLnBrk="1" hangingPunct="1">
              <a:lnSpc>
                <a:spcPct val="90000"/>
              </a:lnSpc>
            </a:pPr>
            <a:endParaRPr lang="en-US" altLang="en-US" sz="2400"/>
          </a:p>
          <a:p>
            <a:pPr eaLnBrk="1" hangingPunct="1">
              <a:lnSpc>
                <a:spcPct val="90000"/>
              </a:lnSpc>
              <a:buFontTx/>
              <a:buNone/>
            </a:pPr>
            <a:r>
              <a:rPr lang="en-US" altLang="en-US" sz="2400"/>
              <a:t>NewStu2 (</a:t>
            </a:r>
            <a:r>
              <a:rPr lang="en-US" altLang="en-US" sz="2400" u="sng"/>
              <a:t>stuId</a:t>
            </a:r>
            <a:r>
              <a:rPr lang="en-US" altLang="en-US" sz="2400"/>
              <a:t>, lastName, major, credits)</a:t>
            </a:r>
          </a:p>
          <a:p>
            <a:pPr eaLnBrk="1" hangingPunct="1">
              <a:lnSpc>
                <a:spcPct val="90000"/>
              </a:lnSpc>
              <a:buFontTx/>
              <a:buNone/>
            </a:pPr>
            <a:r>
              <a:rPr lang="en-US" altLang="en-US" sz="2400"/>
              <a:t>Stats (</a:t>
            </a:r>
            <a:r>
              <a:rPr lang="en-US" altLang="en-US" sz="2400" u="sng"/>
              <a:t>credits</a:t>
            </a:r>
            <a:r>
              <a:rPr lang="en-US" altLang="en-US" sz="2400"/>
              <a:t>, status)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FF8A91F5-2DF9-4A07-87F3-A1ED7B44A250}"/>
              </a:ext>
            </a:extLst>
          </p:cNvPr>
          <p:cNvSpPr>
            <a:spLocks noGrp="1" noChangeArrowheads="1"/>
          </p:cNvSpPr>
          <p:nvPr>
            <p:ph type="title"/>
          </p:nvPr>
        </p:nvSpPr>
        <p:spPr/>
        <p:txBody>
          <a:bodyPr/>
          <a:lstStyle/>
          <a:p>
            <a:pPr eaLnBrk="1" hangingPunct="1"/>
            <a:r>
              <a:rPr lang="en-US" altLang="en-US" sz="4000"/>
              <a:t>Appendix: Traditional Normalization – Denormalization</a:t>
            </a:r>
          </a:p>
        </p:txBody>
      </p:sp>
      <p:sp>
        <p:nvSpPr>
          <p:cNvPr id="195587" name="Rectangle 4">
            <a:extLst>
              <a:ext uri="{FF2B5EF4-FFF2-40B4-BE49-F238E27FC236}">
                <a16:creationId xmlns:a16="http://schemas.microsoft.com/office/drawing/2014/main" id="{F09C3050-95B3-4487-9079-DE4C2E1CBBB4}"/>
              </a:ext>
            </a:extLst>
          </p:cNvPr>
          <p:cNvSpPr>
            <a:spLocks noGrp="1" noChangeArrowheads="1"/>
          </p:cNvSpPr>
          <p:nvPr>
            <p:ph type="body" idx="1"/>
          </p:nvPr>
        </p:nvSpPr>
        <p:spPr/>
        <p:txBody>
          <a:bodyPr/>
          <a:lstStyle/>
          <a:p>
            <a:pPr eaLnBrk="1" hangingPunct="1"/>
            <a:r>
              <a:rPr lang="en-US" altLang="en-US"/>
              <a:t>You database will always be part of a larger system, which will include at least a user interface and reporting structure or the back-end of a Web site, with both middle-tier business logic and front-end presentation code dependent on it. </a:t>
            </a:r>
          </a:p>
          <a:p>
            <a:pPr eaLnBrk="1" hangingPunct="1"/>
            <a:r>
              <a:rPr lang="en-US" altLang="en-US"/>
              <a:t>It is not uncommon for developers to “break the rules” of database design in order to accommodate other parts of a system. This is called </a:t>
            </a:r>
            <a:r>
              <a:rPr lang="en-US" altLang="en-US" b="1" i="1"/>
              <a:t>denormalization</a:t>
            </a:r>
            <a:r>
              <a:rPr lang="en-US" altLang="en-US"/>
              <a:t>.</a:t>
            </a: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 Life Cycle</a:t>
            </a:r>
          </a:p>
        </p:txBody>
      </p:sp>
      <p:sp>
        <p:nvSpPr>
          <p:cNvPr id="3" name="Content Placeholder 2"/>
          <p:cNvSpPr>
            <a:spLocks noGrp="1"/>
          </p:cNvSpPr>
          <p:nvPr>
            <p:ph idx="1"/>
          </p:nvPr>
        </p:nvSpPr>
        <p:spPr>
          <a:xfrm>
            <a:off x="457200" y="1600200"/>
            <a:ext cx="8229600" cy="5029200"/>
          </a:xfrm>
        </p:spPr>
        <p:txBody>
          <a:bodyPr/>
          <a:lstStyle/>
          <a:p>
            <a:r>
              <a:rPr lang="en-US" dirty="0"/>
              <a:t>Always take the time and effort to fully design the database in normalized form.  Hang onto that model as a reference for the business rules.</a:t>
            </a:r>
          </a:p>
          <a:p>
            <a:r>
              <a:rPr lang="en-US" dirty="0"/>
              <a:t>Separately document the denormalization decisions made.</a:t>
            </a:r>
          </a:p>
          <a:p>
            <a:r>
              <a:rPr lang="en-US" dirty="0"/>
              <a:t>Reflect the denormalization decisions in the </a:t>
            </a:r>
            <a:r>
              <a:rPr lang="en-US" b="1" dirty="0"/>
              <a:t>physical</a:t>
            </a:r>
            <a:r>
              <a:rPr lang="en-US" dirty="0"/>
              <a:t> model.</a:t>
            </a:r>
          </a:p>
          <a:p>
            <a:r>
              <a:rPr lang="en-US" dirty="0"/>
              <a:t>Generally, the mapping between the logical and physical models is not rigorously maintained, you’ll have to find ways to reconcile the differences between the logical and physical.</a:t>
            </a:r>
          </a:p>
        </p:txBody>
      </p:sp>
    </p:spTree>
    <p:extLst>
      <p:ext uri="{BB962C8B-B14F-4D97-AF65-F5344CB8AC3E}">
        <p14:creationId xmlns:p14="http://schemas.microsoft.com/office/powerpoint/2010/main" val="13853650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BFCC1097-83DD-4AAA-A30F-140507AB5286}"/>
              </a:ext>
            </a:extLst>
          </p:cNvPr>
          <p:cNvSpPr>
            <a:spLocks noGrp="1" noChangeArrowheads="1"/>
          </p:cNvSpPr>
          <p:nvPr>
            <p:ph type="title"/>
          </p:nvPr>
        </p:nvSpPr>
        <p:spPr/>
        <p:txBody>
          <a:bodyPr/>
          <a:lstStyle/>
          <a:p>
            <a:pPr eaLnBrk="1" hangingPunct="1"/>
            <a:r>
              <a:rPr lang="en-US" altLang="en-US" sz="4000"/>
              <a:t>Appendix: Traditional Normalization – Denormalization for Efficiency</a:t>
            </a:r>
          </a:p>
        </p:txBody>
      </p:sp>
      <p:sp>
        <p:nvSpPr>
          <p:cNvPr id="196611" name="Rectangle 3">
            <a:extLst>
              <a:ext uri="{FF2B5EF4-FFF2-40B4-BE49-F238E27FC236}">
                <a16:creationId xmlns:a16="http://schemas.microsoft.com/office/drawing/2014/main" id="{E5DCC3E1-5A0D-41CD-A296-0B103C6EE80C}"/>
              </a:ext>
            </a:extLst>
          </p:cNvPr>
          <p:cNvSpPr>
            <a:spLocks noGrp="1" noChangeArrowheads="1"/>
          </p:cNvSpPr>
          <p:nvPr>
            <p:ph type="body" idx="1"/>
          </p:nvPr>
        </p:nvSpPr>
        <p:spPr/>
        <p:txBody>
          <a:bodyPr/>
          <a:lstStyle/>
          <a:p>
            <a:pPr eaLnBrk="1" hangingPunct="1">
              <a:lnSpc>
                <a:spcPct val="90000"/>
              </a:lnSpc>
            </a:pPr>
            <a:r>
              <a:rPr lang="en-US" altLang="en-US" sz="2400"/>
              <a:t>An example of </a:t>
            </a:r>
            <a:r>
              <a:rPr lang="en-US" altLang="en-US" sz="2400" b="1" i="1"/>
              <a:t>denormalization</a:t>
            </a:r>
            <a:r>
              <a:rPr lang="en-US" altLang="en-US" sz="2400"/>
              <a:t>, using our “phone book” problem, would be to store the city and state attributes in the basic contacts table, rather than making a separate zip codes table. </a:t>
            </a:r>
          </a:p>
          <a:p>
            <a:pPr eaLnBrk="1" hangingPunct="1">
              <a:lnSpc>
                <a:spcPct val="90000"/>
              </a:lnSpc>
            </a:pPr>
            <a:r>
              <a:rPr lang="en-US" altLang="en-US" sz="2400"/>
              <a:t>At the cost of extra storage, this would save one join in a SELECT statement. Although this would certainly not be needed in such a simple system, imagine a Web site that supports thousands of “hits” per second, with much more complicated queries needed to produce the output. </a:t>
            </a:r>
          </a:p>
          <a:p>
            <a:pPr eaLnBrk="1" hangingPunct="1">
              <a:lnSpc>
                <a:spcPct val="90000"/>
              </a:lnSpc>
            </a:pPr>
            <a:r>
              <a:rPr lang="en-US" altLang="en-US" sz="2400"/>
              <a:t>With today’s terabyte disk systems, it might be worth using extra storage space to keep Web viewers from waiting excessively while a page is being generated. </a:t>
            </a: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Denormalization Examples</a:t>
            </a:r>
          </a:p>
        </p:txBody>
      </p:sp>
      <p:sp>
        <p:nvSpPr>
          <p:cNvPr id="3" name="Content Placeholder 2"/>
          <p:cNvSpPr>
            <a:spLocks noGrp="1"/>
          </p:cNvSpPr>
          <p:nvPr>
            <p:ph idx="1"/>
          </p:nvPr>
        </p:nvSpPr>
        <p:spPr>
          <a:xfrm>
            <a:off x="457200" y="1600200"/>
            <a:ext cx="8229600" cy="5029200"/>
          </a:xfrm>
        </p:spPr>
        <p:txBody>
          <a:bodyPr/>
          <a:lstStyle/>
          <a:p>
            <a:r>
              <a:rPr lang="en-US" dirty="0"/>
              <a:t>Denormalizations generally bring in redundancy.</a:t>
            </a:r>
          </a:p>
          <a:p>
            <a:r>
              <a:rPr lang="en-US" dirty="0"/>
              <a:t>Putting the data from a parent into the child, for instance bringing in the state name and storing along with the state abbreviation is redundant because state abbreviation </a:t>
            </a:r>
            <a:r>
              <a:rPr lang="en-US" dirty="0">
                <a:sym typeface="Wingdings" panose="05000000000000000000" pitchFamily="2" charset="2"/>
              </a:rPr>
              <a:t> state name.</a:t>
            </a:r>
          </a:p>
          <a:p>
            <a:r>
              <a:rPr lang="en-US" dirty="0">
                <a:sym typeface="Wingdings" panose="05000000000000000000" pitchFamily="2" charset="2"/>
              </a:rPr>
              <a:t>The protection would be to not allow updates to the state name except by changing the state abbreviation.  In that case, the trigger would have to go to the state table and pull up the proper state name an put that into the row being modified.</a:t>
            </a:r>
            <a:endParaRPr lang="en-US" dirty="0"/>
          </a:p>
        </p:txBody>
      </p:sp>
    </p:spTree>
    <p:extLst>
      <p:ext uri="{BB962C8B-B14F-4D97-AF65-F5344CB8AC3E}">
        <p14:creationId xmlns:p14="http://schemas.microsoft.com/office/powerpoint/2010/main" val="315586239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 – multi-valued attributes</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If we back away from the 1</a:t>
            </a:r>
            <a:r>
              <a:rPr lang="en-US" baseline="30000" dirty="0"/>
              <a:t>st</a:t>
            </a:r>
            <a:r>
              <a:rPr lang="en-US" dirty="0"/>
              <a:t> normal form and allow a column to have more than one value, how would we regulate that?</a:t>
            </a:r>
          </a:p>
          <a:p>
            <a:pPr lvl="1"/>
            <a:r>
              <a:rPr lang="en-US" dirty="0"/>
              <a:t>Have the hobbies table and </a:t>
            </a:r>
            <a:r>
              <a:rPr lang="en-US" dirty="0" err="1"/>
              <a:t>contact_hobbies</a:t>
            </a:r>
            <a:r>
              <a:rPr lang="en-US" dirty="0"/>
              <a:t> tables still there, redundantly.</a:t>
            </a:r>
          </a:p>
          <a:p>
            <a:pPr lvl="1"/>
            <a:r>
              <a:rPr lang="en-US" dirty="0"/>
              <a:t>If a contact gains/loses a hobby, make that change in the </a:t>
            </a:r>
            <a:r>
              <a:rPr lang="en-US" dirty="0" err="1"/>
              <a:t>contact_hobbies</a:t>
            </a:r>
            <a:r>
              <a:rPr lang="en-US" dirty="0"/>
              <a:t> table.</a:t>
            </a:r>
          </a:p>
          <a:p>
            <a:pPr lvl="1"/>
            <a:r>
              <a:rPr lang="en-US" dirty="0"/>
              <a:t>When a row is inserted/deleted from </a:t>
            </a:r>
            <a:r>
              <a:rPr lang="en-US" dirty="0" err="1"/>
              <a:t>contact_hobbies</a:t>
            </a:r>
            <a:r>
              <a:rPr lang="en-US" dirty="0"/>
              <a:t>, re-derive the list of hobbies for that contact (might as well sort them) and store the multi-valued attribute again.  This can be done automatically in the database by means of a trigger.</a:t>
            </a:r>
          </a:p>
        </p:txBody>
      </p:sp>
    </p:spTree>
    <p:extLst>
      <p:ext uri="{BB962C8B-B14F-4D97-AF65-F5344CB8AC3E}">
        <p14:creationId xmlns:p14="http://schemas.microsoft.com/office/powerpoint/2010/main" val="321324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31D49A9D-54E7-49DA-82A9-A0358AD3C124}"/>
              </a:ext>
            </a:extLst>
          </p:cNvPr>
          <p:cNvSpPr>
            <a:spLocks noGrp="1" noChangeArrowheads="1"/>
          </p:cNvSpPr>
          <p:nvPr>
            <p:ph type="title"/>
          </p:nvPr>
        </p:nvSpPr>
        <p:spPr/>
        <p:txBody>
          <a:bodyPr/>
          <a:lstStyle/>
          <a:p>
            <a:pPr eaLnBrk="1" hangingPunct="1"/>
            <a:endParaRPr lang="en-US" altLang="en-US"/>
          </a:p>
        </p:txBody>
      </p:sp>
      <p:sp>
        <p:nvSpPr>
          <p:cNvPr id="7171" name="Rectangle 5">
            <a:extLst>
              <a:ext uri="{FF2B5EF4-FFF2-40B4-BE49-F238E27FC236}">
                <a16:creationId xmlns:a16="http://schemas.microsoft.com/office/drawing/2014/main" id="{72B3CA96-58D2-4C12-9378-997357EFC787}"/>
              </a:ext>
            </a:extLst>
          </p:cNvPr>
          <p:cNvSpPr>
            <a:spLocks noGrp="1" noChangeArrowheads="1"/>
          </p:cNvSpPr>
          <p:nvPr>
            <p:ph type="body" sz="half" idx="1"/>
          </p:nvPr>
        </p:nvSpPr>
        <p:spPr/>
        <p:txBody>
          <a:bodyPr/>
          <a:lstStyle/>
          <a:p>
            <a:pPr lvl="1" eaLnBrk="1" hangingPunct="1">
              <a:lnSpc>
                <a:spcPct val="80000"/>
              </a:lnSpc>
              <a:buFont typeface="Wingdings" panose="05000000000000000000" pitchFamily="2" charset="2"/>
              <a:buNone/>
            </a:pPr>
            <a:r>
              <a:rPr lang="en-US" altLang="en-US" sz="1600">
                <a:hlinkClick r:id="rId2" action="ppaction://hlinksldjump"/>
              </a:rPr>
              <a:t>Introduction</a:t>
            </a:r>
            <a:endParaRPr lang="en-US" altLang="en-US" sz="1600"/>
          </a:p>
          <a:p>
            <a:pPr eaLnBrk="1" hangingPunct="1">
              <a:lnSpc>
                <a:spcPct val="80000"/>
              </a:lnSpc>
              <a:buFont typeface="Wingdings" panose="05000000000000000000" pitchFamily="2" charset="2"/>
              <a:buNone/>
            </a:pPr>
            <a:r>
              <a:rPr lang="en-US" altLang="en-US" sz="1600"/>
              <a:t>Basic UML &amp; SQL</a:t>
            </a:r>
          </a:p>
          <a:p>
            <a:pPr lvl="1" eaLnBrk="1" hangingPunct="1">
              <a:lnSpc>
                <a:spcPct val="80000"/>
              </a:lnSpc>
              <a:buFont typeface="Wingdings" panose="05000000000000000000" pitchFamily="2" charset="2"/>
              <a:buNone/>
            </a:pPr>
            <a:r>
              <a:rPr lang="en-US" altLang="en-US" sz="1600">
                <a:hlinkClick r:id="rId3" action="ppaction://hlinksldjump"/>
              </a:rPr>
              <a:t>Models</a:t>
            </a:r>
            <a:endParaRPr lang="en-US" altLang="en-US" sz="1600"/>
          </a:p>
          <a:p>
            <a:pPr lvl="1" eaLnBrk="1" hangingPunct="1">
              <a:lnSpc>
                <a:spcPct val="80000"/>
              </a:lnSpc>
              <a:buFont typeface="Wingdings" panose="05000000000000000000" pitchFamily="2" charset="2"/>
              <a:buNone/>
            </a:pPr>
            <a:r>
              <a:rPr lang="en-US" altLang="en-US" sz="1600">
                <a:hlinkClick r:id="rId4" action="ppaction://hlinksldjump"/>
              </a:rPr>
              <a:t>Classes &amp; Schemes</a:t>
            </a:r>
            <a:endParaRPr lang="en-US" altLang="en-US" sz="1600"/>
          </a:p>
          <a:p>
            <a:pPr lvl="1" eaLnBrk="1" hangingPunct="1">
              <a:lnSpc>
                <a:spcPct val="80000"/>
              </a:lnSpc>
              <a:buFont typeface="Wingdings" panose="05000000000000000000" pitchFamily="2" charset="2"/>
              <a:buNone/>
            </a:pPr>
            <a:r>
              <a:rPr lang="en-US" altLang="en-US" sz="1600">
                <a:hlinkClick r:id="rId5" action="ppaction://hlinksldjump"/>
              </a:rPr>
              <a:t>Rows &amp; Tables</a:t>
            </a:r>
            <a:endParaRPr lang="en-US" altLang="en-US" sz="1600"/>
          </a:p>
          <a:p>
            <a:pPr lvl="1" eaLnBrk="1" hangingPunct="1">
              <a:lnSpc>
                <a:spcPct val="80000"/>
              </a:lnSpc>
              <a:buFont typeface="Wingdings" panose="05000000000000000000" pitchFamily="2" charset="2"/>
              <a:buNone/>
            </a:pPr>
            <a:r>
              <a:rPr lang="en-US" altLang="en-US" sz="1600">
                <a:hlinkClick r:id="rId6" action="ppaction://hlinksldjump"/>
              </a:rPr>
              <a:t>Associations</a:t>
            </a:r>
            <a:endParaRPr lang="en-US" altLang="en-US" sz="1600"/>
          </a:p>
          <a:p>
            <a:pPr lvl="1" eaLnBrk="1" hangingPunct="1">
              <a:lnSpc>
                <a:spcPct val="80000"/>
              </a:lnSpc>
              <a:buFont typeface="Wingdings" panose="05000000000000000000" pitchFamily="2" charset="2"/>
              <a:buNone/>
            </a:pPr>
            <a:r>
              <a:rPr lang="en-US" altLang="en-US" sz="1600">
                <a:hlinkClick r:id="rId7" action="ppaction://hlinksldjump"/>
              </a:rPr>
              <a:t>Keys</a:t>
            </a:r>
            <a:endParaRPr lang="en-US" altLang="en-US" sz="1600"/>
          </a:p>
          <a:p>
            <a:pPr eaLnBrk="1" hangingPunct="1">
              <a:lnSpc>
                <a:spcPct val="80000"/>
              </a:lnSpc>
              <a:buFont typeface="Wingdings" panose="05000000000000000000" pitchFamily="2" charset="2"/>
              <a:buNone/>
            </a:pPr>
            <a:r>
              <a:rPr lang="en-US" altLang="en-US" sz="1600"/>
              <a:t>SQL technique</a:t>
            </a:r>
          </a:p>
          <a:p>
            <a:pPr lvl="1" eaLnBrk="1" hangingPunct="1">
              <a:lnSpc>
                <a:spcPct val="80000"/>
              </a:lnSpc>
              <a:buFont typeface="Wingdings" panose="05000000000000000000" pitchFamily="2" charset="2"/>
              <a:buNone/>
            </a:pPr>
            <a:r>
              <a:rPr lang="en-US" altLang="en-US" sz="1600">
                <a:hlinkClick r:id="rId8" action="ppaction://hlinksldjump"/>
              </a:rPr>
              <a:t>SQL and RA</a:t>
            </a:r>
            <a:endParaRPr lang="en-US" altLang="en-US" sz="1600"/>
          </a:p>
          <a:p>
            <a:pPr lvl="1" eaLnBrk="1" hangingPunct="1">
              <a:lnSpc>
                <a:spcPct val="80000"/>
              </a:lnSpc>
              <a:buFont typeface="Wingdings" panose="05000000000000000000" pitchFamily="2" charset="2"/>
              <a:buNone/>
            </a:pPr>
            <a:r>
              <a:rPr lang="en-US" altLang="en-US" sz="1600">
                <a:hlinkClick r:id="rId9" action="ppaction://hlinksldjump"/>
              </a:rPr>
              <a:t>DDL &amp; DML</a:t>
            </a:r>
            <a:endParaRPr lang="en-US" altLang="en-US" sz="1600"/>
          </a:p>
          <a:p>
            <a:pPr lvl="1" eaLnBrk="1" hangingPunct="1">
              <a:lnSpc>
                <a:spcPct val="80000"/>
              </a:lnSpc>
              <a:buFont typeface="Wingdings" panose="05000000000000000000" pitchFamily="2" charset="2"/>
              <a:buNone/>
            </a:pPr>
            <a:r>
              <a:rPr lang="en-US" altLang="en-US" sz="1600">
                <a:hlinkClick r:id="rId10" action="ppaction://hlinksldjump"/>
              </a:rPr>
              <a:t>Join</a:t>
            </a:r>
            <a:endParaRPr lang="en-US" altLang="en-US" sz="1600"/>
          </a:p>
          <a:p>
            <a:pPr lvl="1" eaLnBrk="1" hangingPunct="1">
              <a:lnSpc>
                <a:spcPct val="80000"/>
              </a:lnSpc>
              <a:buFont typeface="Wingdings" panose="05000000000000000000" pitchFamily="2" charset="2"/>
              <a:buNone/>
            </a:pPr>
            <a:r>
              <a:rPr lang="en-US" altLang="en-US" sz="1600">
                <a:hlinkClick r:id="rId11" action="ppaction://hlinksldjump"/>
              </a:rPr>
              <a:t>Multiple Joins</a:t>
            </a:r>
            <a:endParaRPr lang="en-US" altLang="en-US" sz="1600"/>
          </a:p>
          <a:p>
            <a:pPr lvl="1" eaLnBrk="1" hangingPunct="1">
              <a:lnSpc>
                <a:spcPct val="80000"/>
              </a:lnSpc>
              <a:buFont typeface="Wingdings" panose="05000000000000000000" pitchFamily="2" charset="2"/>
              <a:buNone/>
            </a:pPr>
            <a:r>
              <a:rPr lang="en-US" altLang="en-US" sz="1600">
                <a:hlinkClick r:id="rId12" action="ppaction://hlinksldjump"/>
              </a:rPr>
              <a:t>Join Types</a:t>
            </a:r>
            <a:endParaRPr lang="en-US" altLang="en-US" sz="1600"/>
          </a:p>
          <a:p>
            <a:pPr lvl="1" eaLnBrk="1" hangingPunct="1">
              <a:lnSpc>
                <a:spcPct val="80000"/>
              </a:lnSpc>
              <a:buFont typeface="Wingdings" panose="05000000000000000000" pitchFamily="2" charset="2"/>
              <a:buNone/>
            </a:pPr>
            <a:r>
              <a:rPr lang="en-US" altLang="en-US" sz="1600">
                <a:hlinkClick r:id="rId13" action="ppaction://hlinksldjump"/>
              </a:rPr>
              <a:t>Functions</a:t>
            </a:r>
            <a:endParaRPr lang="en-US" altLang="en-US" sz="1600"/>
          </a:p>
          <a:p>
            <a:pPr lvl="1" eaLnBrk="1" hangingPunct="1">
              <a:lnSpc>
                <a:spcPct val="80000"/>
              </a:lnSpc>
              <a:buFont typeface="Wingdings" panose="05000000000000000000" pitchFamily="2" charset="2"/>
              <a:buNone/>
            </a:pPr>
            <a:r>
              <a:rPr lang="en-US" altLang="en-US" sz="1600">
                <a:hlinkClick r:id="rId14" action="ppaction://hlinksldjump"/>
              </a:rPr>
              <a:t>Subqueries</a:t>
            </a:r>
            <a:endParaRPr lang="en-US" altLang="en-US" sz="1600"/>
          </a:p>
          <a:p>
            <a:pPr lvl="1" eaLnBrk="1" hangingPunct="1">
              <a:lnSpc>
                <a:spcPct val="80000"/>
              </a:lnSpc>
              <a:buFont typeface="Wingdings" panose="05000000000000000000" pitchFamily="2" charset="2"/>
              <a:buNone/>
            </a:pPr>
            <a:r>
              <a:rPr lang="en-US" altLang="en-US" sz="1600">
                <a:hlinkClick r:id="rId15" action="ppaction://hlinksldjump"/>
              </a:rPr>
              <a:t>Union &amp; Minus</a:t>
            </a:r>
            <a:endParaRPr lang="en-US" altLang="en-US" sz="1600"/>
          </a:p>
          <a:p>
            <a:pPr lvl="1" eaLnBrk="1" hangingPunct="1">
              <a:lnSpc>
                <a:spcPct val="80000"/>
              </a:lnSpc>
              <a:buFont typeface="Wingdings" panose="05000000000000000000" pitchFamily="2" charset="2"/>
              <a:buNone/>
            </a:pPr>
            <a:r>
              <a:rPr lang="en-US" altLang="en-US" sz="1600">
                <a:hlinkClick r:id="rId16" action="ppaction://hlinksldjump"/>
              </a:rPr>
              <a:t>Views &amp; Indexes</a:t>
            </a:r>
            <a:endParaRPr lang="en-US" altLang="en-US" sz="1600"/>
          </a:p>
          <a:p>
            <a:pPr lvl="1" eaLnBrk="1" hangingPunct="1">
              <a:lnSpc>
                <a:spcPct val="80000"/>
              </a:lnSpc>
              <a:buFont typeface="Wingdings" panose="05000000000000000000" pitchFamily="2" charset="2"/>
              <a:buNone/>
            </a:pPr>
            <a:r>
              <a:rPr lang="en-US" altLang="en-US" sz="1600">
                <a:hlinkClick r:id="rId17" action="ppaction://hlinksldjump"/>
              </a:rPr>
              <a:t>Check Constraints</a:t>
            </a:r>
            <a:endParaRPr lang="en-US" altLang="en-US" sz="1600"/>
          </a:p>
          <a:p>
            <a:pPr lvl="1" eaLnBrk="1" hangingPunct="1">
              <a:lnSpc>
                <a:spcPct val="80000"/>
              </a:lnSpc>
              <a:buFont typeface="Wingdings" panose="05000000000000000000" pitchFamily="2" charset="2"/>
              <a:buNone/>
            </a:pPr>
            <a:endParaRPr lang="en-US" altLang="en-US" sz="1600"/>
          </a:p>
        </p:txBody>
      </p:sp>
      <p:sp>
        <p:nvSpPr>
          <p:cNvPr id="7172" name="Rectangle 6">
            <a:extLst>
              <a:ext uri="{FF2B5EF4-FFF2-40B4-BE49-F238E27FC236}">
                <a16:creationId xmlns:a16="http://schemas.microsoft.com/office/drawing/2014/main" id="{F82119E3-4C02-448F-9144-FC4E7C4C2006}"/>
              </a:ext>
            </a:extLst>
          </p:cNvPr>
          <p:cNvSpPr>
            <a:spLocks noGrp="1" noChangeArrowheads="1"/>
          </p:cNvSpPr>
          <p:nvPr>
            <p:ph type="body" sz="half" idx="2"/>
          </p:nvPr>
        </p:nvSpPr>
        <p:spPr/>
        <p:txBody>
          <a:bodyPr/>
          <a:lstStyle/>
          <a:p>
            <a:pPr eaLnBrk="1" hangingPunct="1">
              <a:lnSpc>
                <a:spcPct val="80000"/>
              </a:lnSpc>
              <a:buFont typeface="Wingdings" panose="05000000000000000000" pitchFamily="2" charset="2"/>
              <a:buNone/>
            </a:pPr>
            <a:r>
              <a:rPr lang="en-US" altLang="en-US" sz="1600" dirty="0"/>
              <a:t>UML design</a:t>
            </a:r>
          </a:p>
          <a:p>
            <a:pPr lvl="1" eaLnBrk="1" hangingPunct="1">
              <a:lnSpc>
                <a:spcPct val="80000"/>
              </a:lnSpc>
              <a:buFont typeface="Wingdings" panose="05000000000000000000" pitchFamily="2" charset="2"/>
              <a:buNone/>
            </a:pPr>
            <a:r>
              <a:rPr lang="en-US" altLang="en-US" sz="1600" dirty="0">
                <a:hlinkClick r:id="rId18" action="ppaction://hlinksldjump"/>
              </a:rPr>
              <a:t>Many-to-Many</a:t>
            </a:r>
            <a:endParaRPr lang="en-US" altLang="en-US" sz="1600" dirty="0"/>
          </a:p>
          <a:p>
            <a:pPr lvl="1" eaLnBrk="1" hangingPunct="1">
              <a:lnSpc>
                <a:spcPct val="80000"/>
              </a:lnSpc>
              <a:buFont typeface="Wingdings" panose="05000000000000000000" pitchFamily="2" charset="2"/>
              <a:buNone/>
            </a:pPr>
            <a:r>
              <a:rPr lang="en-US" altLang="en-US" sz="1600" dirty="0">
                <a:hlinkClick r:id="rId19" action="ppaction://hlinksldjump"/>
              </a:rPr>
              <a:t>Many-to-Many 2</a:t>
            </a:r>
            <a:endParaRPr lang="en-US" altLang="en-US" sz="1600" dirty="0"/>
          </a:p>
          <a:p>
            <a:pPr lvl="1" eaLnBrk="1" hangingPunct="1">
              <a:lnSpc>
                <a:spcPct val="80000"/>
              </a:lnSpc>
              <a:buFont typeface="Wingdings" panose="05000000000000000000" pitchFamily="2" charset="2"/>
              <a:buNone/>
            </a:pPr>
            <a:r>
              <a:rPr lang="en-US" altLang="en-US" sz="1600" dirty="0">
                <a:hlinkClick r:id="rId20" action="ppaction://hlinksldjump"/>
              </a:rPr>
              <a:t>Colliding Foreign Keys</a:t>
            </a:r>
            <a:endParaRPr lang="en-US" altLang="en-US" sz="1600" dirty="0"/>
          </a:p>
          <a:p>
            <a:pPr lvl="1" eaLnBrk="1" hangingPunct="1">
              <a:lnSpc>
                <a:spcPct val="80000"/>
              </a:lnSpc>
              <a:buFont typeface="Wingdings" panose="05000000000000000000" pitchFamily="2" charset="2"/>
              <a:buNone/>
            </a:pPr>
            <a:r>
              <a:rPr lang="en-US" altLang="en-US" sz="1600" dirty="0">
                <a:hlinkClick r:id="rId21" action="ppaction://hlinksldjump"/>
              </a:rPr>
              <a:t>Subkeys</a:t>
            </a:r>
            <a:endParaRPr lang="en-US" altLang="en-US" sz="1600" dirty="0"/>
          </a:p>
          <a:p>
            <a:pPr lvl="1" eaLnBrk="1" hangingPunct="1">
              <a:lnSpc>
                <a:spcPct val="80000"/>
              </a:lnSpc>
              <a:buFont typeface="Wingdings" panose="05000000000000000000" pitchFamily="2" charset="2"/>
              <a:buNone/>
            </a:pPr>
            <a:r>
              <a:rPr lang="en-US" altLang="en-US" sz="1600" dirty="0">
                <a:hlinkClick r:id="rId22" action="ppaction://hlinksldjump"/>
              </a:rPr>
              <a:t>Repeated Attributes</a:t>
            </a:r>
            <a:endParaRPr lang="en-US" altLang="en-US" sz="1600" dirty="0"/>
          </a:p>
          <a:p>
            <a:pPr lvl="1" eaLnBrk="1" hangingPunct="1">
              <a:lnSpc>
                <a:spcPct val="80000"/>
              </a:lnSpc>
              <a:buFont typeface="Wingdings" panose="05000000000000000000" pitchFamily="2" charset="2"/>
              <a:buNone/>
            </a:pPr>
            <a:r>
              <a:rPr lang="en-US" altLang="en-US" sz="1600" dirty="0">
                <a:hlinkClick r:id="rId23" action="ppaction://hlinksldjump"/>
              </a:rPr>
              <a:t>Multi-Valued Attributes</a:t>
            </a:r>
            <a:endParaRPr lang="en-US" altLang="en-US" sz="1600" dirty="0"/>
          </a:p>
          <a:p>
            <a:pPr lvl="1" eaLnBrk="1" hangingPunct="1">
              <a:lnSpc>
                <a:spcPct val="80000"/>
              </a:lnSpc>
              <a:buFont typeface="Wingdings" panose="05000000000000000000" pitchFamily="2" charset="2"/>
              <a:buNone/>
            </a:pPr>
            <a:r>
              <a:rPr lang="en-US" altLang="en-US" sz="1600" dirty="0">
                <a:hlinkClick r:id="rId24" action="ppaction://hlinksldjump"/>
              </a:rPr>
              <a:t>Domains</a:t>
            </a:r>
            <a:endParaRPr lang="en-US" altLang="en-US" sz="1600" dirty="0"/>
          </a:p>
          <a:p>
            <a:pPr lvl="1" eaLnBrk="1" hangingPunct="1">
              <a:lnSpc>
                <a:spcPct val="80000"/>
              </a:lnSpc>
              <a:buFont typeface="Wingdings" panose="05000000000000000000" pitchFamily="2" charset="2"/>
              <a:buNone/>
            </a:pPr>
            <a:r>
              <a:rPr lang="en-US" altLang="en-US" sz="1600" dirty="0">
                <a:hlinkClick r:id="rId25" action="ppaction://hlinksldjump"/>
              </a:rPr>
              <a:t>Enumerated Domains</a:t>
            </a:r>
            <a:endParaRPr lang="en-US" altLang="en-US" sz="1600" dirty="0"/>
          </a:p>
          <a:p>
            <a:pPr lvl="1" eaLnBrk="1" hangingPunct="1">
              <a:lnSpc>
                <a:spcPct val="80000"/>
              </a:lnSpc>
              <a:buFont typeface="Wingdings" panose="05000000000000000000" pitchFamily="2" charset="2"/>
              <a:buNone/>
            </a:pPr>
            <a:r>
              <a:rPr lang="en-US" altLang="en-US" sz="1600" dirty="0">
                <a:hlinkClick r:id="rId26" action="ppaction://hlinksldjump"/>
              </a:rPr>
              <a:t>Subclasses</a:t>
            </a:r>
            <a:endParaRPr lang="en-US" altLang="en-US" sz="1600" dirty="0"/>
          </a:p>
          <a:p>
            <a:pPr lvl="1" eaLnBrk="1" hangingPunct="1">
              <a:lnSpc>
                <a:spcPct val="80000"/>
              </a:lnSpc>
              <a:buFont typeface="Wingdings" panose="05000000000000000000" pitchFamily="2" charset="2"/>
              <a:buNone/>
            </a:pPr>
            <a:r>
              <a:rPr lang="en-US" altLang="en-US" sz="1600" dirty="0">
                <a:hlinkClick r:id="rId27" action="ppaction://hlinksldjump"/>
              </a:rPr>
              <a:t>Aggregation</a:t>
            </a:r>
            <a:endParaRPr lang="en-US" altLang="en-US" sz="1600" dirty="0"/>
          </a:p>
          <a:p>
            <a:pPr lvl="1" eaLnBrk="1" hangingPunct="1">
              <a:lnSpc>
                <a:spcPct val="80000"/>
              </a:lnSpc>
              <a:buFont typeface="Wingdings" panose="05000000000000000000" pitchFamily="2" charset="2"/>
              <a:buNone/>
            </a:pPr>
            <a:r>
              <a:rPr lang="en-US" altLang="en-US" sz="1600" dirty="0">
                <a:hlinkClick r:id="rId28" action="ppaction://hlinksldjump"/>
              </a:rPr>
              <a:t>Recursive Associations</a:t>
            </a:r>
            <a:endParaRPr lang="en-US" altLang="en-US" sz="1600" dirty="0"/>
          </a:p>
          <a:p>
            <a:pPr lvl="1" eaLnBrk="1" hangingPunct="1">
              <a:lnSpc>
                <a:spcPct val="80000"/>
              </a:lnSpc>
              <a:buFont typeface="Wingdings" panose="05000000000000000000" pitchFamily="2" charset="2"/>
              <a:buNone/>
            </a:pPr>
            <a:r>
              <a:rPr lang="en-US" altLang="en-US" sz="1600" dirty="0">
                <a:hlinkClick r:id="rId29" action="ppaction://hlinksldjump"/>
              </a:rPr>
              <a:t>Normalization</a:t>
            </a:r>
            <a:endParaRPr lang="en-US" altLang="en-US" sz="1600" dirty="0"/>
          </a:p>
          <a:p>
            <a:pPr lvl="1" eaLnBrk="1" hangingPunct="1">
              <a:lnSpc>
                <a:spcPct val="80000"/>
              </a:lnSpc>
              <a:buFont typeface="Wingdings" panose="05000000000000000000" pitchFamily="2" charset="2"/>
              <a:buNone/>
            </a:pPr>
            <a:r>
              <a:rPr lang="en-US" altLang="en-US" sz="1600" dirty="0">
                <a:hlinkClick r:id="rId30" action="ppaction://hlinksldjump"/>
              </a:rPr>
              <a:t>BCNF</a:t>
            </a:r>
            <a:endParaRPr lang="en-US" altLang="en-US" sz="1600" dirty="0"/>
          </a:p>
          <a:p>
            <a:pPr lvl="1" eaLnBrk="1" hangingPunct="1">
              <a:lnSpc>
                <a:spcPct val="80000"/>
              </a:lnSpc>
              <a:buFont typeface="Wingdings" panose="05000000000000000000" pitchFamily="2" charset="2"/>
              <a:buNone/>
            </a:pPr>
            <a:r>
              <a:rPr lang="en-US" altLang="en-US" sz="1600" dirty="0">
                <a:hlinkClick r:id="rId31" action="ppaction://hlinksldjump"/>
              </a:rPr>
              <a:t>Transactions</a:t>
            </a:r>
            <a:endParaRPr lang="en-US" altLang="en-US" sz="1600" dirty="0"/>
          </a:p>
          <a:p>
            <a:pPr lvl="1" eaLnBrk="1" hangingPunct="1">
              <a:lnSpc>
                <a:spcPct val="80000"/>
              </a:lnSpc>
              <a:buFont typeface="Wingdings" panose="05000000000000000000" pitchFamily="2" charset="2"/>
              <a:buNone/>
            </a:pPr>
            <a:r>
              <a:rPr lang="en-US" altLang="en-US" sz="1600" dirty="0">
                <a:hlinkClick r:id="rId32" action="ppaction://hlinksldjump"/>
              </a:rPr>
              <a:t>JDBC</a:t>
            </a:r>
            <a:endParaRPr lang="en-US" altLang="en-US" sz="1600" dirty="0"/>
          </a:p>
          <a:p>
            <a:pPr eaLnBrk="1" hangingPunct="1">
              <a:lnSpc>
                <a:spcPct val="80000"/>
              </a:lnSpc>
              <a:buFont typeface="Wingdings" panose="05000000000000000000" pitchFamily="2" charset="2"/>
              <a:buNone/>
            </a:pPr>
            <a:endParaRPr lang="en-US" alt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659085E-19D4-46A1-AF55-ECAE9EB6FE16}"/>
              </a:ext>
            </a:extLst>
          </p:cNvPr>
          <p:cNvSpPr>
            <a:spLocks noGrp="1" noChangeArrowheads="1"/>
          </p:cNvSpPr>
          <p:nvPr>
            <p:ph type="title"/>
          </p:nvPr>
        </p:nvSpPr>
        <p:spPr/>
        <p:txBody>
          <a:bodyPr/>
          <a:lstStyle/>
          <a:p>
            <a:pPr eaLnBrk="1" hangingPunct="1"/>
            <a:r>
              <a:rPr lang="en-US" altLang="en-US" sz="4000"/>
              <a:t>Basic Structures: Classes and Schemes – Class Diagram</a:t>
            </a:r>
          </a:p>
        </p:txBody>
      </p:sp>
      <p:sp>
        <p:nvSpPr>
          <p:cNvPr id="25603" name="Rectangle 3">
            <a:extLst>
              <a:ext uri="{FF2B5EF4-FFF2-40B4-BE49-F238E27FC236}">
                <a16:creationId xmlns:a16="http://schemas.microsoft.com/office/drawing/2014/main" id="{C4ADBEDC-FA33-4D4F-8458-69EF58AABB88}"/>
              </a:ext>
            </a:extLst>
          </p:cNvPr>
          <p:cNvSpPr>
            <a:spLocks noGrp="1" noChangeArrowheads="1"/>
          </p:cNvSpPr>
          <p:nvPr>
            <p:ph type="body" idx="1"/>
          </p:nvPr>
        </p:nvSpPr>
        <p:spPr>
          <a:xfrm>
            <a:off x="457200" y="1600200"/>
            <a:ext cx="8229600" cy="4953000"/>
          </a:xfrm>
        </p:spPr>
        <p:txBody>
          <a:bodyPr/>
          <a:lstStyle/>
          <a:p>
            <a:pPr eaLnBrk="1" hangingPunct="1"/>
            <a:r>
              <a:rPr lang="en-US" altLang="en-US" sz="2400"/>
              <a:t>A class diagram shows the class name and list of attributes that identify data elements we need to know about each </a:t>
            </a:r>
            <a:r>
              <a:rPr lang="en-US" altLang="en-US" sz="2400" b="1" i="1"/>
              <a:t>member</a:t>
            </a:r>
            <a:r>
              <a:rPr lang="en-US" altLang="en-US" sz="2400" b="1"/>
              <a:t> (</a:t>
            </a:r>
            <a:r>
              <a:rPr lang="en-US" altLang="en-US" sz="2400" b="1" i="1"/>
              <a:t>instance</a:t>
            </a:r>
            <a:r>
              <a:rPr lang="en-US" altLang="en-US" sz="2400"/>
              <a:t>, occurrence, of a class)</a:t>
            </a:r>
          </a:p>
          <a:p>
            <a:pPr eaLnBrk="1" hangingPunct="1"/>
            <a:r>
              <a:rPr lang="en-US" altLang="en-US" sz="2400"/>
              <a:t>The Customer class represents any person who has done business with us or who we think might do business with us in the future. Its attributes are:</a:t>
            </a:r>
          </a:p>
          <a:p>
            <a:pPr lvl="1" eaLnBrk="1" hangingPunct="1"/>
            <a:r>
              <a:rPr lang="en-US" altLang="en-US" sz="2000"/>
              <a:t>Customer first name. </a:t>
            </a:r>
          </a:p>
          <a:p>
            <a:pPr lvl="1" eaLnBrk="1" hangingPunct="1"/>
            <a:r>
              <a:rPr lang="en-US" altLang="en-US" sz="2000"/>
              <a:t>Customer last name. </a:t>
            </a:r>
          </a:p>
          <a:p>
            <a:pPr lvl="1" eaLnBrk="1" hangingPunct="1"/>
            <a:r>
              <a:rPr lang="en-US" altLang="en-US" sz="2000"/>
              <a:t>Customer phone. </a:t>
            </a:r>
          </a:p>
          <a:p>
            <a:pPr lvl="1" eaLnBrk="1" hangingPunct="1"/>
            <a:r>
              <a:rPr lang="en-US" altLang="en-US" sz="2000"/>
              <a:t>Customer street. </a:t>
            </a:r>
          </a:p>
          <a:p>
            <a:pPr lvl="1" eaLnBrk="1" hangingPunct="1"/>
            <a:r>
              <a:rPr lang="en-US" altLang="en-US" sz="2000"/>
              <a:t>Customer zip code. </a:t>
            </a:r>
          </a:p>
          <a:p>
            <a:pPr eaLnBrk="1" hangingPunct="1">
              <a:buFont typeface="Wingdings" panose="05000000000000000000" pitchFamily="2" charset="2"/>
              <a:buNone/>
            </a:pPr>
            <a:endParaRPr lang="en-US" altLang="en-US" sz="2400"/>
          </a:p>
          <a:p>
            <a:pPr eaLnBrk="1" hangingPunct="1"/>
            <a:endParaRPr lang="en-US" altLang="en-US" sz="2400"/>
          </a:p>
        </p:txBody>
      </p:sp>
      <p:pic>
        <p:nvPicPr>
          <p:cNvPr id="25604" name="Picture 4">
            <a:extLst>
              <a:ext uri="{FF2B5EF4-FFF2-40B4-BE49-F238E27FC236}">
                <a16:creationId xmlns:a16="http://schemas.microsoft.com/office/drawing/2014/main" id="{1CBC82B2-9FA6-4715-8020-73A6EEA3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114800"/>
            <a:ext cx="36036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 – Category roll up/roll down</a:t>
            </a:r>
          </a:p>
        </p:txBody>
      </p:sp>
      <p:sp>
        <p:nvSpPr>
          <p:cNvPr id="3" name="Content Placeholder 2"/>
          <p:cNvSpPr>
            <a:spLocks noGrp="1"/>
          </p:cNvSpPr>
          <p:nvPr>
            <p:ph idx="1"/>
          </p:nvPr>
        </p:nvSpPr>
        <p:spPr/>
        <p:txBody>
          <a:bodyPr/>
          <a:lstStyle/>
          <a:p>
            <a:r>
              <a:rPr lang="en-US" dirty="0"/>
              <a:t>Strictly speaking, optional attributes are not a violation of any normal form, but it can still be regarded as a denormalization to merge the category table into the generic parent (roll up) or the parent into the child (roll down).</a:t>
            </a:r>
          </a:p>
          <a:p>
            <a:pPr lvl="1"/>
            <a:r>
              <a:rPr lang="en-US" dirty="0"/>
              <a:t>For instance, the grad student example could be rolled down if the common attributes in Student were put into </a:t>
            </a:r>
            <a:r>
              <a:rPr lang="en-US" dirty="0" err="1"/>
              <a:t>ResearchAssistant</a:t>
            </a:r>
            <a:r>
              <a:rPr lang="en-US" dirty="0"/>
              <a:t> as well as </a:t>
            </a:r>
            <a:r>
              <a:rPr lang="en-US" dirty="0" err="1"/>
              <a:t>TeachingAssistant</a:t>
            </a:r>
            <a:r>
              <a:rPr lang="en-US" dirty="0"/>
              <a:t>.</a:t>
            </a:r>
          </a:p>
          <a:p>
            <a:pPr lvl="2"/>
            <a:r>
              <a:rPr lang="en-US" dirty="0"/>
              <a:t>That is redundant from a structural standpoint, but not redundant from a </a:t>
            </a:r>
            <a:r>
              <a:rPr lang="en-US" b="1" dirty="0"/>
              <a:t>data</a:t>
            </a:r>
            <a:r>
              <a:rPr lang="en-US" dirty="0"/>
              <a:t> standpoint.</a:t>
            </a:r>
          </a:p>
        </p:txBody>
      </p:sp>
    </p:spTree>
    <p:extLst>
      <p:ext uri="{BB962C8B-B14F-4D97-AF65-F5344CB8AC3E}">
        <p14:creationId xmlns:p14="http://schemas.microsoft.com/office/powerpoint/2010/main" val="16942598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 Category Roll up (Continued)</a:t>
            </a:r>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a:t>By contrast, a roll up would be to go back to the grad student table as it originally existed, in which there were two optional attributes: the grant and the class.</a:t>
            </a:r>
          </a:p>
          <a:p>
            <a:pPr lvl="1"/>
            <a:r>
              <a:rPr lang="en-US" dirty="0"/>
              <a:t>You could add another attribute, call it </a:t>
            </a:r>
            <a:r>
              <a:rPr lang="en-US" dirty="0" err="1"/>
              <a:t>GradStudentType</a:t>
            </a:r>
            <a:r>
              <a:rPr lang="en-US" dirty="0"/>
              <a:t> that was either “RA” or “TA”.</a:t>
            </a:r>
          </a:p>
          <a:p>
            <a:pPr lvl="1"/>
            <a:r>
              <a:rPr lang="en-US" dirty="0"/>
              <a:t>You could use a check constraint (Oracle, but not MySQL) to do that much.</a:t>
            </a:r>
          </a:p>
          <a:p>
            <a:pPr lvl="1"/>
            <a:r>
              <a:rPr lang="en-US" dirty="0"/>
              <a:t>Then, depending on the value of your </a:t>
            </a:r>
            <a:r>
              <a:rPr lang="en-US" dirty="0" err="1"/>
              <a:t>GradStudentType</a:t>
            </a:r>
            <a:r>
              <a:rPr lang="en-US" dirty="0"/>
              <a:t>, you would check in an on insert or on update trigger to make sure that RA records only had a value for the grant, and the TA records only had a value for the course.</a:t>
            </a:r>
          </a:p>
        </p:txBody>
      </p:sp>
    </p:spTree>
    <p:extLst>
      <p:ext uri="{BB962C8B-B14F-4D97-AF65-F5344CB8AC3E}">
        <p14:creationId xmlns:p14="http://schemas.microsoft.com/office/powerpoint/2010/main" val="30011936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17BF-99BE-4A98-8FFC-3D4E8CF9EA13}"/>
              </a:ext>
            </a:extLst>
          </p:cNvPr>
          <p:cNvSpPr>
            <a:spLocks noGrp="1"/>
          </p:cNvSpPr>
          <p:nvPr>
            <p:ph type="title"/>
          </p:nvPr>
        </p:nvSpPr>
        <p:spPr/>
        <p:txBody>
          <a:bodyPr/>
          <a:lstStyle/>
          <a:p>
            <a:r>
              <a:rPr lang="en-US" dirty="0"/>
              <a:t>An Example</a:t>
            </a:r>
          </a:p>
        </p:txBody>
      </p:sp>
      <p:graphicFrame>
        <p:nvGraphicFramePr>
          <p:cNvPr id="6" name="Table 5">
            <a:extLst>
              <a:ext uri="{FF2B5EF4-FFF2-40B4-BE49-F238E27FC236}">
                <a16:creationId xmlns:a16="http://schemas.microsoft.com/office/drawing/2014/main" id="{4D09509A-763B-47D6-B504-7968B6187D3E}"/>
              </a:ext>
            </a:extLst>
          </p:cNvPr>
          <p:cNvGraphicFramePr>
            <a:graphicFrameLocks noGrp="1"/>
          </p:cNvGraphicFramePr>
          <p:nvPr/>
        </p:nvGraphicFramePr>
        <p:xfrm>
          <a:off x="457200" y="1489590"/>
          <a:ext cx="8229601" cy="720210"/>
        </p:xfrm>
        <a:graphic>
          <a:graphicData uri="http://schemas.openxmlformats.org/drawingml/2006/table">
            <a:tbl>
              <a:tblPr>
                <a:tableStyleId>{5C22544A-7EE6-4342-B048-85BDC9FD1C3A}</a:tableStyleId>
              </a:tblPr>
              <a:tblGrid>
                <a:gridCol w="882943">
                  <a:extLst>
                    <a:ext uri="{9D8B030D-6E8A-4147-A177-3AD203B41FA5}">
                      <a16:colId xmlns:a16="http://schemas.microsoft.com/office/drawing/2014/main" val="2720472158"/>
                    </a:ext>
                  </a:extLst>
                </a:gridCol>
                <a:gridCol w="441471">
                  <a:extLst>
                    <a:ext uri="{9D8B030D-6E8A-4147-A177-3AD203B41FA5}">
                      <a16:colId xmlns:a16="http://schemas.microsoft.com/office/drawing/2014/main" val="1356477770"/>
                    </a:ext>
                  </a:extLst>
                </a:gridCol>
                <a:gridCol w="1391594">
                  <a:extLst>
                    <a:ext uri="{9D8B030D-6E8A-4147-A177-3AD203B41FA5}">
                      <a16:colId xmlns:a16="http://schemas.microsoft.com/office/drawing/2014/main" val="3613196863"/>
                    </a:ext>
                  </a:extLst>
                </a:gridCol>
                <a:gridCol w="1381997">
                  <a:extLst>
                    <a:ext uri="{9D8B030D-6E8A-4147-A177-3AD203B41FA5}">
                      <a16:colId xmlns:a16="http://schemas.microsoft.com/office/drawing/2014/main" val="339287180"/>
                    </a:ext>
                  </a:extLst>
                </a:gridCol>
                <a:gridCol w="1374799">
                  <a:extLst>
                    <a:ext uri="{9D8B030D-6E8A-4147-A177-3AD203B41FA5}">
                      <a16:colId xmlns:a16="http://schemas.microsoft.com/office/drawing/2014/main" val="132082853"/>
                    </a:ext>
                  </a:extLst>
                </a:gridCol>
                <a:gridCol w="460666">
                  <a:extLst>
                    <a:ext uri="{9D8B030D-6E8A-4147-A177-3AD203B41FA5}">
                      <a16:colId xmlns:a16="http://schemas.microsoft.com/office/drawing/2014/main" val="3831359327"/>
                    </a:ext>
                  </a:extLst>
                </a:gridCol>
                <a:gridCol w="655009">
                  <a:extLst>
                    <a:ext uri="{9D8B030D-6E8A-4147-A177-3AD203B41FA5}">
                      <a16:colId xmlns:a16="http://schemas.microsoft.com/office/drawing/2014/main" val="1329286859"/>
                    </a:ext>
                  </a:extLst>
                </a:gridCol>
                <a:gridCol w="710193">
                  <a:extLst>
                    <a:ext uri="{9D8B030D-6E8A-4147-A177-3AD203B41FA5}">
                      <a16:colId xmlns:a16="http://schemas.microsoft.com/office/drawing/2014/main" val="4163519359"/>
                    </a:ext>
                  </a:extLst>
                </a:gridCol>
                <a:gridCol w="930929">
                  <a:extLst>
                    <a:ext uri="{9D8B030D-6E8A-4147-A177-3AD203B41FA5}">
                      <a16:colId xmlns:a16="http://schemas.microsoft.com/office/drawing/2014/main" val="4007180755"/>
                    </a:ext>
                  </a:extLst>
                </a:gridCol>
              </a:tblGrid>
              <a:tr h="288084">
                <a:tc>
                  <a:txBody>
                    <a:bodyPr/>
                    <a:lstStyle/>
                    <a:p>
                      <a:pPr algn="l" fontAlgn="b"/>
                      <a:r>
                        <a:rPr lang="en-US" sz="800" u="none" strike="noStrike">
                          <a:effectLst/>
                        </a:rPr>
                        <a:t>Publisher</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Year</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Categories</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Authors</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Title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Copy #</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Date Checked out</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Date Due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Client</a:t>
                      </a:r>
                      <a:endParaRPr lang="en-US" sz="800" b="0" i="0" u="none" strike="noStrike">
                        <a:solidFill>
                          <a:srgbClr val="000000"/>
                        </a:solidFill>
                        <a:effectLst/>
                        <a:latin typeface="Calibri" panose="020F0502020204030204" pitchFamily="34" charset="0"/>
                      </a:endParaRPr>
                    </a:p>
                  </a:txBody>
                  <a:tcPr marL="7202" marR="7202" marT="7202" marB="0" anchor="b"/>
                </a:tc>
                <a:extLst>
                  <a:ext uri="{0D108BD9-81ED-4DB2-BD59-A6C34878D82A}">
                    <a16:rowId xmlns:a16="http://schemas.microsoft.com/office/drawing/2014/main" val="2518787510"/>
                  </a:ext>
                </a:extLst>
              </a:tr>
              <a:tr h="144042">
                <a:tc>
                  <a:txBody>
                    <a:bodyPr/>
                    <a:lstStyle/>
                    <a:p>
                      <a:pPr algn="l" fontAlgn="b"/>
                      <a:r>
                        <a:rPr lang="en-US" sz="800" u="none" strike="noStrike">
                          <a:effectLst/>
                        </a:rPr>
                        <a:t>Random House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1851</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Adventure, Historical Fiction</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Herman Melville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Moby Dick</a:t>
                      </a:r>
                      <a:endParaRPr lang="en-US" sz="800" b="0" i="1"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202" marR="7202" marT="7202" marB="0" anchor="b"/>
                </a:tc>
                <a:extLst>
                  <a:ext uri="{0D108BD9-81ED-4DB2-BD59-A6C34878D82A}">
                    <a16:rowId xmlns:a16="http://schemas.microsoft.com/office/drawing/2014/main" val="4214612067"/>
                  </a:ext>
                </a:extLst>
              </a:tr>
              <a:tr h="144042">
                <a:tc>
                  <a:txBody>
                    <a:bodyPr/>
                    <a:lstStyle/>
                    <a:p>
                      <a:pPr algn="l" fontAlgn="b"/>
                      <a:r>
                        <a:rPr lang="en-US" sz="800" u="none" strike="noStrike">
                          <a:effectLst/>
                        </a:rPr>
                        <a:t>Random House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1851</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Adventure, Historical Fiction</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Herman Melville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Moby Dick</a:t>
                      </a:r>
                      <a:endParaRPr lang="en-US" sz="800" b="0" i="1"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4/25/2020</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5/11/2020</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Kermit the Frog</a:t>
                      </a:r>
                      <a:endParaRPr lang="en-US" sz="800" b="0" i="0" u="none" strike="noStrike">
                        <a:solidFill>
                          <a:srgbClr val="000000"/>
                        </a:solidFill>
                        <a:effectLst/>
                        <a:latin typeface="Calibri" panose="020F0502020204030204" pitchFamily="34" charset="0"/>
                      </a:endParaRPr>
                    </a:p>
                  </a:txBody>
                  <a:tcPr marL="7202" marR="7202" marT="7202" marB="0" anchor="b"/>
                </a:tc>
                <a:extLst>
                  <a:ext uri="{0D108BD9-81ED-4DB2-BD59-A6C34878D82A}">
                    <a16:rowId xmlns:a16="http://schemas.microsoft.com/office/drawing/2014/main" val="1515912576"/>
                  </a:ext>
                </a:extLst>
              </a:tr>
              <a:tr h="144042">
                <a:tc>
                  <a:txBody>
                    <a:bodyPr/>
                    <a:lstStyle/>
                    <a:p>
                      <a:pPr algn="l" fontAlgn="b"/>
                      <a:r>
                        <a:rPr lang="en-US" sz="800" u="none" strike="noStrike">
                          <a:effectLst/>
                        </a:rPr>
                        <a:t>Random House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1851</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Romance, Comedy</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Herman Melville</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a:effectLst/>
                        </a:rPr>
                        <a:t>Moby Dick</a:t>
                      </a:r>
                      <a:endParaRPr lang="en-US" sz="800" b="0" i="1"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3/22/2020</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r" fontAlgn="b"/>
                      <a:r>
                        <a:rPr lang="en-US" sz="800" u="none" strike="noStrike">
                          <a:effectLst/>
                        </a:rPr>
                        <a:t>4/5/2020</a:t>
                      </a:r>
                      <a:endParaRPr lang="en-US" sz="800" b="0" i="0" u="none" strike="noStrike">
                        <a:solidFill>
                          <a:srgbClr val="000000"/>
                        </a:solidFill>
                        <a:effectLst/>
                        <a:latin typeface="Calibri" panose="020F0502020204030204" pitchFamily="34" charset="0"/>
                      </a:endParaRPr>
                    </a:p>
                  </a:txBody>
                  <a:tcPr marL="7202" marR="7202" marT="7202" marB="0" anchor="b"/>
                </a:tc>
                <a:tc>
                  <a:txBody>
                    <a:bodyPr/>
                    <a:lstStyle/>
                    <a:p>
                      <a:pPr algn="l" fontAlgn="b"/>
                      <a:r>
                        <a:rPr lang="en-US" sz="800" u="none" strike="noStrike" dirty="0">
                          <a:effectLst/>
                        </a:rPr>
                        <a:t>Miss Piggy</a:t>
                      </a:r>
                      <a:endParaRPr lang="en-US" sz="800" b="0" i="0" u="none" strike="noStrike" dirty="0">
                        <a:solidFill>
                          <a:srgbClr val="000000"/>
                        </a:solidFill>
                        <a:effectLst/>
                        <a:latin typeface="Calibri" panose="020F0502020204030204" pitchFamily="34" charset="0"/>
                      </a:endParaRPr>
                    </a:p>
                  </a:txBody>
                  <a:tcPr marL="7202" marR="7202" marT="7202" marB="0" anchor="b"/>
                </a:tc>
                <a:extLst>
                  <a:ext uri="{0D108BD9-81ED-4DB2-BD59-A6C34878D82A}">
                    <a16:rowId xmlns:a16="http://schemas.microsoft.com/office/drawing/2014/main" val="569401019"/>
                  </a:ext>
                </a:extLst>
              </a:tr>
            </a:tbl>
          </a:graphicData>
        </a:graphic>
      </p:graphicFrame>
      <p:pic>
        <p:nvPicPr>
          <p:cNvPr id="8" name="Picture 7" descr="A screenshot of a social media post&#10;&#10;Description automatically generated">
            <a:extLst>
              <a:ext uri="{FF2B5EF4-FFF2-40B4-BE49-F238E27FC236}">
                <a16:creationId xmlns:a16="http://schemas.microsoft.com/office/drawing/2014/main" id="{012F5879-740D-4F8A-B9E5-402894E96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862" y="2462647"/>
            <a:ext cx="6010275" cy="4267200"/>
          </a:xfrm>
          <a:prstGeom prst="rect">
            <a:avLst/>
          </a:prstGeom>
        </p:spPr>
      </p:pic>
    </p:spTree>
    <p:extLst>
      <p:ext uri="{BB962C8B-B14F-4D97-AF65-F5344CB8AC3E}">
        <p14:creationId xmlns:p14="http://schemas.microsoft.com/office/powerpoint/2010/main" val="6949050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Denormalization – Migrate through non-identifying associations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Say that you have owner as a non-identifying parent to vehicle, and vehicle as an identifying parent to </a:t>
            </a:r>
            <a:r>
              <a:rPr lang="en-US" dirty="0" err="1"/>
              <a:t>service_visit</a:t>
            </a:r>
            <a:r>
              <a:rPr lang="en-US" dirty="0"/>
              <a:t>.</a:t>
            </a:r>
          </a:p>
          <a:p>
            <a:r>
              <a:rPr lang="en-US" dirty="0"/>
              <a:t>You decide that you do the double join from </a:t>
            </a:r>
            <a:r>
              <a:rPr lang="en-US" dirty="0" err="1"/>
              <a:t>service_vist</a:t>
            </a:r>
            <a:r>
              <a:rPr lang="en-US" dirty="0"/>
              <a:t> to owner so many times, that you want to keep the owner information in </a:t>
            </a:r>
            <a:r>
              <a:rPr lang="en-US" dirty="0" err="1"/>
              <a:t>service_visit</a:t>
            </a:r>
            <a:r>
              <a:rPr lang="en-US" dirty="0"/>
              <a:t>, redundantly.</a:t>
            </a:r>
          </a:p>
          <a:p>
            <a:r>
              <a:rPr lang="en-US" dirty="0"/>
              <a:t>We’ll show you how to build a trigger that will “migrate” that information down automatically if any of it changes in the source table.</a:t>
            </a:r>
          </a:p>
          <a:p>
            <a:r>
              <a:rPr lang="en-US" dirty="0"/>
              <a:t>By “migrating” that information, you save yourself two joins.  But</a:t>
            </a:r>
          </a:p>
          <a:p>
            <a:pPr lvl="1"/>
            <a:r>
              <a:rPr lang="en-US" dirty="0"/>
              <a:t>You also incur the risk of those two copies of the same information getting out of sync.</a:t>
            </a:r>
          </a:p>
          <a:p>
            <a:pPr lvl="1"/>
            <a:r>
              <a:rPr lang="en-US" dirty="0"/>
              <a:t>And you have redundant data taking up </a:t>
            </a:r>
            <a:r>
              <a:rPr lang="en-US"/>
              <a:t>disk space.</a:t>
            </a:r>
            <a:endParaRPr lang="en-US" dirty="0"/>
          </a:p>
        </p:txBody>
      </p:sp>
    </p:spTree>
    <p:extLst>
      <p:ext uri="{BB962C8B-B14F-4D97-AF65-F5344CB8AC3E}">
        <p14:creationId xmlns:p14="http://schemas.microsoft.com/office/powerpoint/2010/main" val="15815242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175041D8-0486-4456-AE3E-8BEC9E293C97}"/>
              </a:ext>
            </a:extLst>
          </p:cNvPr>
          <p:cNvSpPr>
            <a:spLocks noGrp="1" noChangeArrowheads="1"/>
          </p:cNvSpPr>
          <p:nvPr>
            <p:ph type="title"/>
          </p:nvPr>
        </p:nvSpPr>
        <p:spPr/>
        <p:txBody>
          <a:bodyPr/>
          <a:lstStyle/>
          <a:p>
            <a:pPr eaLnBrk="1" hangingPunct="1"/>
            <a:r>
              <a:rPr lang="en-US" altLang="en-US"/>
              <a:t>Boyce-Codd Normal Form-BCNF</a:t>
            </a:r>
          </a:p>
        </p:txBody>
      </p:sp>
      <p:sp>
        <p:nvSpPr>
          <p:cNvPr id="159747" name="Rectangle 3">
            <a:extLst>
              <a:ext uri="{FF2B5EF4-FFF2-40B4-BE49-F238E27FC236}">
                <a16:creationId xmlns:a16="http://schemas.microsoft.com/office/drawing/2014/main" id="{F7CA2B4F-26BE-4C50-BEBD-1C440F9D3C8B}"/>
              </a:ext>
            </a:extLst>
          </p:cNvPr>
          <p:cNvSpPr>
            <a:spLocks noGrp="1" noChangeArrowheads="1"/>
          </p:cNvSpPr>
          <p:nvPr>
            <p:ph idx="1"/>
          </p:nvPr>
        </p:nvSpPr>
        <p:spPr/>
        <p:txBody>
          <a:bodyPr/>
          <a:lstStyle/>
          <a:p>
            <a:pPr eaLnBrk="1" hangingPunct="1">
              <a:defRPr/>
            </a:pPr>
            <a:r>
              <a:rPr lang="en-US" altLang="en-US" dirty="0"/>
              <a:t>A relation is in Boyce/</a:t>
            </a:r>
            <a:r>
              <a:rPr lang="en-US" altLang="en-US" dirty="0" err="1"/>
              <a:t>Codd</a:t>
            </a:r>
            <a:r>
              <a:rPr lang="en-US" altLang="en-US" dirty="0"/>
              <a:t> Normal Form (BCNF) if whenever a non-trivial functional dependency X→A exists, then X is a </a:t>
            </a:r>
            <a:r>
              <a:rPr lang="en-US" altLang="en-US" dirty="0" err="1"/>
              <a:t>superkey</a:t>
            </a:r>
            <a:endParaRPr lang="en-US" altLang="en-US" dirty="0"/>
          </a:p>
          <a:p>
            <a:pPr marL="0" indent="0" eaLnBrk="1" hangingPunct="1">
              <a:buFont typeface="Wingdings" panose="05000000000000000000" pitchFamily="2" charset="2"/>
              <a:buNone/>
              <a:defRPr/>
            </a:pPr>
            <a:r>
              <a:rPr lang="en-US" altLang="en-US" dirty="0"/>
              <a:t>(trivial means that A is a subset of X) </a:t>
            </a:r>
          </a:p>
          <a:p>
            <a:pPr eaLnBrk="1" hangingPunct="1">
              <a:defRPr/>
            </a:pPr>
            <a:r>
              <a:rPr lang="en-US" altLang="en-US" dirty="0"/>
              <a:t>Stricter than 3NF, which allows A to be part of a candidate key</a:t>
            </a:r>
          </a:p>
          <a:p>
            <a:pPr eaLnBrk="1" hangingPunct="1">
              <a:defRPr/>
            </a:pPr>
            <a:r>
              <a:rPr lang="en-US" altLang="en-US" dirty="0"/>
              <a:t>If there is just one single candidate key, the forms are equivalent</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6E60634C-DA25-4827-8706-E8F4C54AB347}"/>
              </a:ext>
            </a:extLst>
          </p:cNvPr>
          <p:cNvSpPr>
            <a:spLocks noGrp="1" noChangeArrowheads="1"/>
          </p:cNvSpPr>
          <p:nvPr>
            <p:ph type="title"/>
          </p:nvPr>
        </p:nvSpPr>
        <p:spPr>
          <a:xfrm>
            <a:off x="436563" y="152400"/>
            <a:ext cx="8229600" cy="1139825"/>
          </a:xfrm>
        </p:spPr>
        <p:txBody>
          <a:bodyPr/>
          <a:lstStyle/>
          <a:p>
            <a:pPr eaLnBrk="1" hangingPunct="1"/>
            <a:r>
              <a:rPr lang="en-US" altLang="en-US"/>
              <a:t>BCNF Example</a:t>
            </a:r>
          </a:p>
        </p:txBody>
      </p:sp>
      <p:sp>
        <p:nvSpPr>
          <p:cNvPr id="198659" name="Rectangle 3">
            <a:extLst>
              <a:ext uri="{FF2B5EF4-FFF2-40B4-BE49-F238E27FC236}">
                <a16:creationId xmlns:a16="http://schemas.microsoft.com/office/drawing/2014/main" id="{CB056453-B3A2-47FC-8295-9EC44C07BD3C}"/>
              </a:ext>
            </a:extLst>
          </p:cNvPr>
          <p:cNvSpPr>
            <a:spLocks noGrp="1" noChangeArrowheads="1"/>
          </p:cNvSpPr>
          <p:nvPr>
            <p:ph idx="1"/>
          </p:nvPr>
        </p:nvSpPr>
        <p:spPr>
          <a:xfrm>
            <a:off x="436563" y="1292225"/>
            <a:ext cx="8229600" cy="4530725"/>
          </a:xfrm>
        </p:spPr>
        <p:txBody>
          <a:bodyPr/>
          <a:lstStyle/>
          <a:p>
            <a:pPr eaLnBrk="1" hangingPunct="1">
              <a:lnSpc>
                <a:spcPct val="80000"/>
              </a:lnSpc>
              <a:buFontTx/>
              <a:buNone/>
            </a:pPr>
            <a:endParaRPr lang="en-US" altLang="en-US" sz="1800"/>
          </a:p>
          <a:p>
            <a:pPr eaLnBrk="1" hangingPunct="1">
              <a:lnSpc>
                <a:spcPct val="80000"/>
              </a:lnSpc>
              <a:buFontTx/>
              <a:buNone/>
            </a:pPr>
            <a:r>
              <a:rPr lang="en-US" altLang="en-US" sz="2000"/>
              <a:t>NewFac (</a:t>
            </a:r>
            <a:r>
              <a:rPr lang="en-US" altLang="en-US" sz="2000" u="sng"/>
              <a:t>facName, dept</a:t>
            </a:r>
            <a:r>
              <a:rPr lang="en-US" altLang="en-US" sz="2000"/>
              <a:t>, office, rank, dateHired)</a:t>
            </a:r>
          </a:p>
          <a:p>
            <a:pPr eaLnBrk="1" hangingPunct="1">
              <a:lnSpc>
                <a:spcPct val="80000"/>
              </a:lnSpc>
              <a:buFontTx/>
              <a:buNone/>
            </a:pPr>
            <a:endParaRPr lang="en-US" altLang="en-US" sz="2000"/>
          </a:p>
          <a:p>
            <a:pPr eaLnBrk="1" hangingPunct="1">
              <a:lnSpc>
                <a:spcPct val="80000"/>
              </a:lnSpc>
              <a:buFontTx/>
              <a:buNone/>
            </a:pPr>
            <a:r>
              <a:rPr lang="en-US" altLang="en-US" sz="2000"/>
              <a:t>FDs:</a:t>
            </a:r>
          </a:p>
          <a:p>
            <a:pPr eaLnBrk="1" hangingPunct="1">
              <a:lnSpc>
                <a:spcPct val="80000"/>
              </a:lnSpc>
              <a:buFontTx/>
              <a:buNone/>
            </a:pPr>
            <a:r>
              <a:rPr lang="en-US" altLang="en-US" sz="2000"/>
              <a:t>office → dept</a:t>
            </a:r>
          </a:p>
          <a:p>
            <a:pPr eaLnBrk="1" hangingPunct="1">
              <a:lnSpc>
                <a:spcPct val="80000"/>
              </a:lnSpc>
              <a:buFontTx/>
              <a:buNone/>
            </a:pPr>
            <a:r>
              <a:rPr lang="en-US" altLang="en-US" sz="2000"/>
              <a:t>facName,dept → office, rank, dateHired </a:t>
            </a:r>
          </a:p>
          <a:p>
            <a:pPr eaLnBrk="1" hangingPunct="1">
              <a:lnSpc>
                <a:spcPct val="80000"/>
              </a:lnSpc>
              <a:buFontTx/>
              <a:buNone/>
            </a:pPr>
            <a:r>
              <a:rPr lang="en-US" altLang="en-US" sz="2000"/>
              <a:t>facName,office → dept, rank, dateHired</a:t>
            </a:r>
          </a:p>
          <a:p>
            <a:pPr eaLnBrk="1" hangingPunct="1">
              <a:lnSpc>
                <a:spcPct val="80000"/>
              </a:lnSpc>
              <a:buFontTx/>
              <a:buNone/>
            </a:pPr>
            <a:endParaRPr lang="en-US" altLang="en-US" sz="2000"/>
          </a:p>
          <a:p>
            <a:pPr eaLnBrk="1" hangingPunct="1">
              <a:lnSpc>
                <a:spcPct val="80000"/>
              </a:lnSpc>
            </a:pPr>
            <a:r>
              <a:rPr lang="en-US" altLang="en-US" sz="2000"/>
              <a:t>NewFac is 3NF but not BCNF because office is not a superkey</a:t>
            </a:r>
          </a:p>
          <a:p>
            <a:pPr eaLnBrk="1" hangingPunct="1">
              <a:lnSpc>
                <a:spcPct val="80000"/>
              </a:lnSpc>
            </a:pPr>
            <a:r>
              <a:rPr lang="en-US" altLang="en-US" sz="2000"/>
              <a:t>To make it BCNF, remove the dependent attributes to a new relation, with the determinant as the key</a:t>
            </a:r>
          </a:p>
          <a:p>
            <a:pPr eaLnBrk="1" hangingPunct="1">
              <a:lnSpc>
                <a:spcPct val="80000"/>
              </a:lnSpc>
            </a:pPr>
            <a:r>
              <a:rPr lang="en-US" altLang="en-US" sz="2000"/>
              <a:t>Decompose into</a:t>
            </a:r>
          </a:p>
          <a:p>
            <a:pPr eaLnBrk="1" hangingPunct="1">
              <a:lnSpc>
                <a:spcPct val="80000"/>
              </a:lnSpc>
              <a:buFontTx/>
              <a:buNone/>
            </a:pPr>
            <a:r>
              <a:rPr lang="en-US" altLang="en-US" sz="2000"/>
              <a:t>Fac1 (</a:t>
            </a:r>
            <a:r>
              <a:rPr lang="en-US" altLang="en-US" sz="2000" u="sng"/>
              <a:t>office</a:t>
            </a:r>
            <a:r>
              <a:rPr lang="en-US" altLang="en-US" sz="2000"/>
              <a:t>, dept)</a:t>
            </a:r>
          </a:p>
          <a:p>
            <a:pPr eaLnBrk="1" hangingPunct="1">
              <a:lnSpc>
                <a:spcPct val="80000"/>
              </a:lnSpc>
              <a:buFontTx/>
              <a:buNone/>
            </a:pPr>
            <a:r>
              <a:rPr lang="en-US" altLang="en-US" sz="2000"/>
              <a:t>Fac2 (</a:t>
            </a:r>
            <a:r>
              <a:rPr lang="en-US" altLang="en-US" sz="2000" u="sng"/>
              <a:t>facName, office</a:t>
            </a:r>
            <a:r>
              <a:rPr lang="en-US" altLang="en-US" sz="2000"/>
              <a:t>, rank, dateHired)</a:t>
            </a:r>
          </a:p>
          <a:p>
            <a:pPr eaLnBrk="1" hangingPunct="1">
              <a:lnSpc>
                <a:spcPct val="80000"/>
              </a:lnSpc>
              <a:buFontTx/>
              <a:buNone/>
            </a:pPr>
            <a:endParaRPr lang="en-US" altLang="en-US" sz="2000"/>
          </a:p>
          <a:p>
            <a:pPr eaLnBrk="1" hangingPunct="1">
              <a:lnSpc>
                <a:spcPct val="80000"/>
              </a:lnSpc>
              <a:buFontTx/>
              <a:buNone/>
            </a:pPr>
            <a:r>
              <a:rPr lang="en-US" altLang="en-US" sz="2000"/>
              <a:t>Note we have lost a functional dependency in Fac2 – no longer able to see that {facName, dept}  is a determinant, since they are in different relations</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9178-D03E-40D6-A91A-760A4F3DBBF6}"/>
              </a:ext>
            </a:extLst>
          </p:cNvPr>
          <p:cNvSpPr>
            <a:spLocks noGrp="1"/>
          </p:cNvSpPr>
          <p:nvPr>
            <p:ph type="title"/>
          </p:nvPr>
        </p:nvSpPr>
        <p:spPr>
          <a:xfrm>
            <a:off x="533400" y="150813"/>
            <a:ext cx="8305800" cy="611187"/>
          </a:xfrm>
        </p:spPr>
        <p:txBody>
          <a:bodyPr rtlCol="0">
            <a:normAutofit fontScale="90000"/>
          </a:bodyPr>
          <a:lstStyle/>
          <a:p>
            <a:pPr eaLnBrk="1" fontAlgn="auto" hangingPunct="1">
              <a:spcAft>
                <a:spcPts val="0"/>
              </a:spcAft>
              <a:defRPr/>
            </a:pPr>
            <a:r>
              <a:rPr lang="en-US" dirty="0">
                <a:solidFill>
                  <a:schemeClr val="tx2">
                    <a:satMod val="130000"/>
                  </a:schemeClr>
                </a:solidFill>
              </a:rPr>
              <a:t>Example Boyce-</a:t>
            </a:r>
            <a:r>
              <a:rPr lang="en-US" dirty="0" err="1">
                <a:solidFill>
                  <a:schemeClr val="tx2">
                    <a:satMod val="130000"/>
                  </a:schemeClr>
                </a:solidFill>
              </a:rPr>
              <a:t>Codd</a:t>
            </a:r>
            <a:r>
              <a:rPr lang="en-US" dirty="0">
                <a:solidFill>
                  <a:schemeClr val="tx2">
                    <a:satMod val="130000"/>
                  </a:schemeClr>
                </a:solidFill>
              </a:rPr>
              <a:t> Normal Form</a:t>
            </a:r>
            <a:endParaRPr lang="en-US" dirty="0"/>
          </a:p>
        </p:txBody>
      </p:sp>
      <p:graphicFrame>
        <p:nvGraphicFramePr>
          <p:cNvPr id="5" name="Table 4">
            <a:extLst>
              <a:ext uri="{FF2B5EF4-FFF2-40B4-BE49-F238E27FC236}">
                <a16:creationId xmlns:a16="http://schemas.microsoft.com/office/drawing/2014/main" id="{BD37E0BF-5166-49D2-AC03-ED659D8F7621}"/>
              </a:ext>
            </a:extLst>
          </p:cNvPr>
          <p:cNvGraphicFramePr>
            <a:graphicFrameLocks noGrp="1"/>
          </p:cNvGraphicFramePr>
          <p:nvPr/>
        </p:nvGraphicFramePr>
        <p:xfrm>
          <a:off x="1176338" y="1114425"/>
          <a:ext cx="6045200" cy="2454282"/>
        </p:xfrm>
        <a:graphic>
          <a:graphicData uri="http://schemas.openxmlformats.org/drawingml/2006/table">
            <a:tbl>
              <a:tblPr firstRow="1">
                <a:tableStyleId>{FABFCF23-3B69-468F-B69F-88F6DE6A72F2}</a:tableStyleId>
              </a:tblPr>
              <a:tblGrid>
                <a:gridCol w="1062923">
                  <a:extLst>
                    <a:ext uri="{9D8B030D-6E8A-4147-A177-3AD203B41FA5}">
                      <a16:colId xmlns:a16="http://schemas.microsoft.com/office/drawing/2014/main" val="20000"/>
                    </a:ext>
                  </a:extLst>
                </a:gridCol>
                <a:gridCol w="1115557">
                  <a:extLst>
                    <a:ext uri="{9D8B030D-6E8A-4147-A177-3AD203B41FA5}">
                      <a16:colId xmlns:a16="http://schemas.microsoft.com/office/drawing/2014/main" val="20001"/>
                    </a:ext>
                  </a:extLst>
                </a:gridCol>
                <a:gridCol w="1162236">
                  <a:extLst>
                    <a:ext uri="{9D8B030D-6E8A-4147-A177-3AD203B41FA5}">
                      <a16:colId xmlns:a16="http://schemas.microsoft.com/office/drawing/2014/main" val="20002"/>
                    </a:ext>
                  </a:extLst>
                </a:gridCol>
                <a:gridCol w="1480492">
                  <a:extLst>
                    <a:ext uri="{9D8B030D-6E8A-4147-A177-3AD203B41FA5}">
                      <a16:colId xmlns:a16="http://schemas.microsoft.com/office/drawing/2014/main" val="20003"/>
                    </a:ext>
                  </a:extLst>
                </a:gridCol>
                <a:gridCol w="1223992">
                  <a:extLst>
                    <a:ext uri="{9D8B030D-6E8A-4147-A177-3AD203B41FA5}">
                      <a16:colId xmlns:a16="http://schemas.microsoft.com/office/drawing/2014/main" val="20004"/>
                    </a:ext>
                  </a:extLst>
                </a:gridCol>
              </a:tblGrid>
              <a:tr h="243839">
                <a:tc>
                  <a:txBody>
                    <a:bodyPr/>
                    <a:lstStyle/>
                    <a:p>
                      <a:pPr marL="0" marR="0" algn="ctr">
                        <a:spcBef>
                          <a:spcPts val="0"/>
                        </a:spcBef>
                        <a:spcAft>
                          <a:spcPts val="0"/>
                        </a:spcAft>
                      </a:pPr>
                      <a:r>
                        <a:rPr lang="en-US" sz="1600" dirty="0" err="1">
                          <a:solidFill>
                            <a:schemeClr val="tx1"/>
                          </a:solidFill>
                        </a:rPr>
                        <a:t>facName</a:t>
                      </a:r>
                      <a:endParaRPr lang="en-US" sz="1600" dirty="0">
                        <a:solidFill>
                          <a:schemeClr val="tx1"/>
                        </a:solidFill>
                        <a:latin typeface="Courier New"/>
                        <a:ea typeface="Times New Roman"/>
                        <a:cs typeface="Times New Roman"/>
                      </a:endParaRPr>
                    </a:p>
                  </a:txBody>
                  <a:tcPr marL="67879" marR="67879" marT="0" marB="0"/>
                </a:tc>
                <a:tc>
                  <a:txBody>
                    <a:bodyPr/>
                    <a:lstStyle/>
                    <a:p>
                      <a:pPr marL="0" marR="0" algn="ctr">
                        <a:spcBef>
                          <a:spcPts val="0"/>
                        </a:spcBef>
                        <a:spcAft>
                          <a:spcPts val="0"/>
                        </a:spcAft>
                      </a:pPr>
                      <a:r>
                        <a:rPr lang="en-US" sz="1600" dirty="0">
                          <a:solidFill>
                            <a:schemeClr val="tx1"/>
                          </a:solidFill>
                        </a:rPr>
                        <a:t>dept</a:t>
                      </a:r>
                      <a:endParaRPr lang="en-US" sz="1600" dirty="0">
                        <a:solidFill>
                          <a:schemeClr val="tx1"/>
                        </a:solidFill>
                        <a:latin typeface="Courier New"/>
                        <a:ea typeface="Times New Roman"/>
                        <a:cs typeface="Times New Roman"/>
                      </a:endParaRPr>
                    </a:p>
                  </a:txBody>
                  <a:tcPr marL="67879" marR="67879" marT="0" marB="0"/>
                </a:tc>
                <a:tc>
                  <a:txBody>
                    <a:bodyPr/>
                    <a:lstStyle/>
                    <a:p>
                      <a:pPr marL="0" marR="0" algn="ctr">
                        <a:spcBef>
                          <a:spcPts val="0"/>
                        </a:spcBef>
                        <a:spcAft>
                          <a:spcPts val="0"/>
                        </a:spcAft>
                      </a:pPr>
                      <a:r>
                        <a:rPr lang="en-US" sz="1600" dirty="0">
                          <a:solidFill>
                            <a:schemeClr val="tx1"/>
                          </a:solidFill>
                        </a:rPr>
                        <a:t>office</a:t>
                      </a:r>
                      <a:endParaRPr lang="en-US" sz="1600" dirty="0">
                        <a:solidFill>
                          <a:schemeClr val="tx1"/>
                        </a:solidFill>
                        <a:latin typeface="Courier New"/>
                        <a:ea typeface="Times New Roman"/>
                        <a:cs typeface="Times New Roman"/>
                      </a:endParaRPr>
                    </a:p>
                  </a:txBody>
                  <a:tcPr marL="67879" marR="67879" marT="0" marB="0"/>
                </a:tc>
                <a:tc>
                  <a:txBody>
                    <a:bodyPr/>
                    <a:lstStyle/>
                    <a:p>
                      <a:pPr marL="0" marR="0" algn="ctr">
                        <a:spcBef>
                          <a:spcPts val="0"/>
                        </a:spcBef>
                        <a:spcAft>
                          <a:spcPts val="0"/>
                        </a:spcAft>
                      </a:pPr>
                      <a:r>
                        <a:rPr lang="en-US" sz="1600" dirty="0">
                          <a:solidFill>
                            <a:schemeClr val="tx1"/>
                          </a:solidFill>
                        </a:rPr>
                        <a:t>rank</a:t>
                      </a:r>
                      <a:endParaRPr lang="en-US" sz="1600" dirty="0">
                        <a:solidFill>
                          <a:schemeClr val="tx1"/>
                        </a:solidFill>
                        <a:latin typeface="Courier New"/>
                        <a:ea typeface="Times New Roman"/>
                        <a:cs typeface="Times New Roman"/>
                      </a:endParaRPr>
                    </a:p>
                  </a:txBody>
                  <a:tcPr marL="67879" marR="67879" marT="0" marB="0"/>
                </a:tc>
                <a:tc>
                  <a:txBody>
                    <a:bodyPr/>
                    <a:lstStyle/>
                    <a:p>
                      <a:pPr marL="0" marR="0" algn="ctr">
                        <a:spcBef>
                          <a:spcPts val="0"/>
                        </a:spcBef>
                        <a:spcAft>
                          <a:spcPts val="0"/>
                        </a:spcAft>
                      </a:pPr>
                      <a:r>
                        <a:rPr lang="en-US" sz="1600" dirty="0" err="1">
                          <a:solidFill>
                            <a:schemeClr val="tx1"/>
                          </a:solidFill>
                        </a:rPr>
                        <a:t>dateHired</a:t>
                      </a:r>
                      <a:endParaRPr lang="en-US" sz="1600" dirty="0">
                        <a:solidFill>
                          <a:schemeClr val="tx1"/>
                        </a:solidFill>
                        <a:latin typeface="Courier New"/>
                        <a:ea typeface="Times New Roman"/>
                        <a:cs typeface="Times New Roman"/>
                      </a:endParaRPr>
                    </a:p>
                  </a:txBody>
                  <a:tcPr marL="67879" marR="67879" marT="0" marB="0"/>
                </a:tc>
                <a:extLst>
                  <a:ext uri="{0D108BD9-81ED-4DB2-BD59-A6C34878D82A}">
                    <a16:rowId xmlns:a16="http://schemas.microsoft.com/office/drawing/2014/main" val="10000"/>
                  </a:ext>
                </a:extLst>
              </a:tr>
              <a:tr h="259722">
                <a:tc>
                  <a:txBody>
                    <a:bodyPr/>
                    <a:lstStyle/>
                    <a:p>
                      <a:pPr marL="0" marR="0">
                        <a:spcBef>
                          <a:spcPts val="0"/>
                        </a:spcBef>
                        <a:spcAft>
                          <a:spcPts val="0"/>
                        </a:spcAft>
                      </a:pPr>
                      <a:r>
                        <a:rPr lang="en-US" sz="1600" dirty="0">
                          <a:latin typeface="Courier New"/>
                          <a:ea typeface="Times New Roman"/>
                          <a:cs typeface="Times New Roman"/>
                        </a:rPr>
                        <a:t>Adams</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Art</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A101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1975</a:t>
                      </a:r>
                    </a:p>
                  </a:txBody>
                  <a:tcPr marL="67879" marR="67879" marT="0" marB="0"/>
                </a:tc>
                <a:extLst>
                  <a:ext uri="{0D108BD9-81ED-4DB2-BD59-A6C34878D82A}">
                    <a16:rowId xmlns:a16="http://schemas.microsoft.com/office/drawing/2014/main" val="10001"/>
                  </a:ext>
                </a:extLst>
              </a:tr>
              <a:tr h="243839">
                <a:tc>
                  <a:txBody>
                    <a:bodyPr/>
                    <a:lstStyle/>
                    <a:p>
                      <a:pPr marL="0" marR="0">
                        <a:spcBef>
                          <a:spcPts val="0"/>
                        </a:spcBef>
                        <a:spcAft>
                          <a:spcPts val="0"/>
                        </a:spcAft>
                      </a:pPr>
                      <a:r>
                        <a:rPr lang="en-US" sz="1600" dirty="0">
                          <a:latin typeface="Courier New"/>
                          <a:ea typeface="Times New Roman"/>
                          <a:cs typeface="Times New Roman"/>
                        </a:rPr>
                        <a:t>Byrne</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Math</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M201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Assistant</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2000</a:t>
                      </a:r>
                    </a:p>
                  </a:txBody>
                  <a:tcPr marL="67879" marR="67879" marT="0" marB="0"/>
                </a:tc>
                <a:extLst>
                  <a:ext uri="{0D108BD9-81ED-4DB2-BD59-A6C34878D82A}">
                    <a16:rowId xmlns:a16="http://schemas.microsoft.com/office/drawing/2014/main" val="10002"/>
                  </a:ext>
                </a:extLst>
              </a:tr>
              <a:tr h="243839">
                <a:tc>
                  <a:txBody>
                    <a:bodyPr/>
                    <a:lstStyle/>
                    <a:p>
                      <a:pPr marL="0" marR="0">
                        <a:spcBef>
                          <a:spcPts val="0"/>
                        </a:spcBef>
                        <a:spcAft>
                          <a:spcPts val="0"/>
                        </a:spcAft>
                      </a:pPr>
                      <a:r>
                        <a:rPr lang="en-US" sz="1600" dirty="0">
                          <a:latin typeface="Courier New"/>
                          <a:ea typeface="Times New Roman"/>
                          <a:cs typeface="Times New Roman"/>
                        </a:rPr>
                        <a:t>Davis</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Art</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A101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1992</a:t>
                      </a:r>
                    </a:p>
                  </a:txBody>
                  <a:tcPr marL="67879" marR="67879" marT="0" marB="0"/>
                </a:tc>
                <a:extLst>
                  <a:ext uri="{0D108BD9-81ED-4DB2-BD59-A6C34878D82A}">
                    <a16:rowId xmlns:a16="http://schemas.microsoft.com/office/drawing/2014/main" val="10003"/>
                  </a:ext>
                </a:extLst>
              </a:tr>
              <a:tr h="243839">
                <a:tc>
                  <a:txBody>
                    <a:bodyPr/>
                    <a:lstStyle/>
                    <a:p>
                      <a:pPr marL="0" marR="0">
                        <a:spcBef>
                          <a:spcPts val="0"/>
                        </a:spcBef>
                        <a:spcAft>
                          <a:spcPts val="0"/>
                        </a:spcAft>
                      </a:pPr>
                      <a:r>
                        <a:rPr lang="en-US" sz="1600" dirty="0">
                          <a:latin typeface="Courier New"/>
                          <a:ea typeface="Times New Roman"/>
                          <a:cs typeface="Times New Roman"/>
                        </a:rPr>
                        <a:t>Gordon</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Math</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M201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1982</a:t>
                      </a:r>
                    </a:p>
                  </a:txBody>
                  <a:tcPr marL="67879" marR="67879" marT="0" marB="0"/>
                </a:tc>
                <a:extLst>
                  <a:ext uri="{0D108BD9-81ED-4DB2-BD59-A6C34878D82A}">
                    <a16:rowId xmlns:a16="http://schemas.microsoft.com/office/drawing/2014/main" val="10004"/>
                  </a:ext>
                </a:extLst>
              </a:tr>
              <a:tr h="243839">
                <a:tc>
                  <a:txBody>
                    <a:bodyPr/>
                    <a:lstStyle/>
                    <a:p>
                      <a:pPr marL="0" marR="0">
                        <a:spcBef>
                          <a:spcPts val="0"/>
                        </a:spcBef>
                        <a:spcAft>
                          <a:spcPts val="0"/>
                        </a:spcAft>
                      </a:pPr>
                      <a:r>
                        <a:rPr lang="en-US" sz="1600" dirty="0">
                          <a:latin typeface="Courier New"/>
                          <a:ea typeface="Times New Roman"/>
                          <a:cs typeface="Times New Roman"/>
                        </a:rPr>
                        <a:t>Hughes</a:t>
                      </a:r>
                    </a:p>
                  </a:txBody>
                  <a:tcPr marL="67879" marR="67879" marT="0" marB="0"/>
                </a:tc>
                <a:tc>
                  <a:txBody>
                    <a:bodyPr/>
                    <a:lstStyle/>
                    <a:p>
                      <a:pPr marL="0" marR="0">
                        <a:spcBef>
                          <a:spcPts val="0"/>
                        </a:spcBef>
                        <a:spcAft>
                          <a:spcPts val="0"/>
                        </a:spcAft>
                      </a:pPr>
                      <a:r>
                        <a:rPr lang="en-US" sz="1600" dirty="0" err="1">
                          <a:latin typeface="Courier New"/>
                          <a:ea typeface="Times New Roman"/>
                          <a:cs typeface="Times New Roman"/>
                        </a:rPr>
                        <a:t>Mth</a:t>
                      </a:r>
                      <a:endParaRPr lang="en-US" sz="1600" dirty="0">
                        <a:latin typeface="Courier New"/>
                        <a:ea typeface="Times New Roman"/>
                        <a:cs typeface="Times New Roman"/>
                      </a:endParaRP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M203</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1990</a:t>
                      </a:r>
                    </a:p>
                  </a:txBody>
                  <a:tcPr marL="67879" marR="67879" marT="0" marB="0"/>
                </a:tc>
                <a:extLst>
                  <a:ext uri="{0D108BD9-81ED-4DB2-BD59-A6C34878D82A}">
                    <a16:rowId xmlns:a16="http://schemas.microsoft.com/office/drawing/2014/main" val="10005"/>
                  </a:ext>
                </a:extLst>
              </a:tr>
              <a:tr h="243839">
                <a:tc>
                  <a:txBody>
                    <a:bodyPr/>
                    <a:lstStyle/>
                    <a:p>
                      <a:pPr marL="0" marR="0">
                        <a:spcBef>
                          <a:spcPts val="0"/>
                        </a:spcBef>
                        <a:spcAft>
                          <a:spcPts val="0"/>
                        </a:spcAft>
                      </a:pPr>
                      <a:r>
                        <a:rPr lang="en-US" sz="1600" dirty="0">
                          <a:latin typeface="Courier New"/>
                          <a:ea typeface="Times New Roman"/>
                          <a:cs typeface="Times New Roman"/>
                        </a:rPr>
                        <a:t>Smith</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CSC</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1980</a:t>
                      </a:r>
                    </a:p>
                  </a:txBody>
                  <a:tcPr marL="67879" marR="67879" marT="0" marB="0"/>
                </a:tc>
                <a:extLst>
                  <a:ext uri="{0D108BD9-81ED-4DB2-BD59-A6C34878D82A}">
                    <a16:rowId xmlns:a16="http://schemas.microsoft.com/office/drawing/2014/main" val="10006"/>
                  </a:ext>
                </a:extLst>
              </a:tr>
              <a:tr h="243839">
                <a:tc>
                  <a:txBody>
                    <a:bodyPr/>
                    <a:lstStyle/>
                    <a:p>
                      <a:pPr marL="0" marR="0">
                        <a:spcBef>
                          <a:spcPts val="0"/>
                        </a:spcBef>
                        <a:spcAft>
                          <a:spcPts val="0"/>
                        </a:spcAft>
                      </a:pPr>
                      <a:r>
                        <a:rPr lang="en-US" sz="1600" dirty="0">
                          <a:latin typeface="Courier New"/>
                          <a:ea typeface="Times New Roman"/>
                          <a:cs typeface="Times New Roman"/>
                        </a:rPr>
                        <a:t>Smith</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History</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H102</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1990</a:t>
                      </a:r>
                    </a:p>
                  </a:txBody>
                  <a:tcPr marL="67879" marR="67879" marT="0" marB="0"/>
                </a:tc>
                <a:extLst>
                  <a:ext uri="{0D108BD9-81ED-4DB2-BD59-A6C34878D82A}">
                    <a16:rowId xmlns:a16="http://schemas.microsoft.com/office/drawing/2014/main" val="10007"/>
                  </a:ext>
                </a:extLst>
              </a:tr>
              <a:tr h="243839">
                <a:tc>
                  <a:txBody>
                    <a:bodyPr/>
                    <a:lstStyle/>
                    <a:p>
                      <a:pPr marL="0" marR="0">
                        <a:spcBef>
                          <a:spcPts val="0"/>
                        </a:spcBef>
                        <a:spcAft>
                          <a:spcPts val="0"/>
                        </a:spcAft>
                      </a:pPr>
                      <a:r>
                        <a:rPr lang="en-US" sz="1600" dirty="0">
                          <a:latin typeface="Courier New"/>
                          <a:ea typeface="Times New Roman"/>
                          <a:cs typeface="Times New Roman"/>
                        </a:rPr>
                        <a:t>Tanaka</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CSC</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Instructor</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2001</a:t>
                      </a:r>
                    </a:p>
                  </a:txBody>
                  <a:tcPr marL="67879" marR="67879" marT="0" marB="0"/>
                </a:tc>
                <a:extLst>
                  <a:ext uri="{0D108BD9-81ED-4DB2-BD59-A6C34878D82A}">
                    <a16:rowId xmlns:a16="http://schemas.microsoft.com/office/drawing/2014/main" val="10008"/>
                  </a:ext>
                </a:extLst>
              </a:tr>
              <a:tr h="243839">
                <a:tc>
                  <a:txBody>
                    <a:bodyPr/>
                    <a:lstStyle/>
                    <a:p>
                      <a:pPr marL="0" marR="0">
                        <a:spcBef>
                          <a:spcPts val="0"/>
                        </a:spcBef>
                        <a:spcAft>
                          <a:spcPts val="0"/>
                        </a:spcAft>
                      </a:pPr>
                      <a:r>
                        <a:rPr lang="en-US" sz="1600" dirty="0">
                          <a:latin typeface="Courier New"/>
                          <a:ea typeface="Times New Roman"/>
                          <a:cs typeface="Times New Roman"/>
                        </a:rPr>
                        <a:t>Vaughn</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CSC</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9" marR="67879" marT="0" marB="0"/>
                </a:tc>
                <a:tc>
                  <a:txBody>
                    <a:bodyPr/>
                    <a:lstStyle/>
                    <a:p>
                      <a:pPr marL="0" marR="0">
                        <a:spcBef>
                          <a:spcPts val="0"/>
                        </a:spcBef>
                        <a:spcAft>
                          <a:spcPts val="0"/>
                        </a:spcAft>
                      </a:pPr>
                      <a:r>
                        <a:rPr lang="en-US" sz="1600" dirty="0">
                          <a:latin typeface="Courier New"/>
                          <a:ea typeface="Times New Roman"/>
                          <a:cs typeface="Times New Roman"/>
                        </a:rPr>
                        <a:t>1995</a:t>
                      </a:r>
                    </a:p>
                  </a:txBody>
                  <a:tcPr marL="67879" marR="67879" marT="0" marB="0"/>
                </a:tc>
                <a:extLst>
                  <a:ext uri="{0D108BD9-81ED-4DB2-BD59-A6C34878D82A}">
                    <a16:rowId xmlns:a16="http://schemas.microsoft.com/office/drawing/2014/main" val="10009"/>
                  </a:ext>
                </a:extLst>
              </a:tr>
            </a:tbl>
          </a:graphicData>
        </a:graphic>
      </p:graphicFrame>
      <p:graphicFrame>
        <p:nvGraphicFramePr>
          <p:cNvPr id="6" name="Table 5">
            <a:extLst>
              <a:ext uri="{FF2B5EF4-FFF2-40B4-BE49-F238E27FC236}">
                <a16:creationId xmlns:a16="http://schemas.microsoft.com/office/drawing/2014/main" id="{F5F02907-6433-4848-8472-9DDC793AB710}"/>
              </a:ext>
            </a:extLst>
          </p:cNvPr>
          <p:cNvGraphicFramePr>
            <a:graphicFrameLocks noGrp="1"/>
          </p:cNvGraphicFramePr>
          <p:nvPr/>
        </p:nvGraphicFramePr>
        <p:xfrm>
          <a:off x="1139825" y="4302125"/>
          <a:ext cx="1862138" cy="1724027"/>
        </p:xfrm>
        <a:graphic>
          <a:graphicData uri="http://schemas.openxmlformats.org/drawingml/2006/table">
            <a:tbl>
              <a:tblPr firstRow="1">
                <a:tableStyleId>{FABFCF23-3B69-468F-B69F-88F6DE6A72F2}</a:tableStyleId>
              </a:tblPr>
              <a:tblGrid>
                <a:gridCol w="748648">
                  <a:extLst>
                    <a:ext uri="{9D8B030D-6E8A-4147-A177-3AD203B41FA5}">
                      <a16:colId xmlns:a16="http://schemas.microsoft.com/office/drawing/2014/main" val="20000"/>
                    </a:ext>
                  </a:extLst>
                </a:gridCol>
                <a:gridCol w="1113490">
                  <a:extLst>
                    <a:ext uri="{9D8B030D-6E8A-4147-A177-3AD203B41FA5}">
                      <a16:colId xmlns:a16="http://schemas.microsoft.com/office/drawing/2014/main" val="20001"/>
                    </a:ext>
                  </a:extLst>
                </a:gridCol>
              </a:tblGrid>
              <a:tr h="243932">
                <a:tc>
                  <a:txBody>
                    <a:bodyPr/>
                    <a:lstStyle/>
                    <a:p>
                      <a:pPr marL="0" marR="0" algn="ctr">
                        <a:spcBef>
                          <a:spcPts val="0"/>
                        </a:spcBef>
                        <a:spcAft>
                          <a:spcPts val="0"/>
                        </a:spcAft>
                      </a:pPr>
                      <a:r>
                        <a:rPr lang="en-US" sz="1600" dirty="0">
                          <a:solidFill>
                            <a:schemeClr val="tx1"/>
                          </a:solidFill>
                        </a:rPr>
                        <a:t>office</a:t>
                      </a:r>
                      <a:endParaRPr lang="en-US" sz="1600" dirty="0">
                        <a:solidFill>
                          <a:schemeClr val="tx1"/>
                        </a:solidFill>
                        <a:latin typeface="Courier New"/>
                        <a:ea typeface="Times New Roman"/>
                        <a:cs typeface="Times New Roman"/>
                      </a:endParaRPr>
                    </a:p>
                  </a:txBody>
                  <a:tcPr marL="67863" marR="67863" marT="0" marB="0"/>
                </a:tc>
                <a:tc>
                  <a:txBody>
                    <a:bodyPr/>
                    <a:lstStyle/>
                    <a:p>
                      <a:pPr marL="0" marR="0" algn="ctr">
                        <a:spcBef>
                          <a:spcPts val="0"/>
                        </a:spcBef>
                        <a:spcAft>
                          <a:spcPts val="0"/>
                        </a:spcAft>
                      </a:pPr>
                      <a:r>
                        <a:rPr lang="en-US" sz="1600" dirty="0">
                          <a:solidFill>
                            <a:schemeClr val="tx1"/>
                          </a:solidFill>
                        </a:rPr>
                        <a:t>dept</a:t>
                      </a:r>
                      <a:endParaRPr lang="en-US" sz="1600" dirty="0">
                        <a:solidFill>
                          <a:schemeClr val="tx1"/>
                        </a:solidFill>
                        <a:latin typeface="Courier New"/>
                        <a:ea typeface="Times New Roman"/>
                        <a:cs typeface="Times New Roman"/>
                      </a:endParaRPr>
                    </a:p>
                  </a:txBody>
                  <a:tcPr marL="67863" marR="67863" marT="0" marB="0"/>
                </a:tc>
                <a:extLst>
                  <a:ext uri="{0D108BD9-81ED-4DB2-BD59-A6C34878D82A}">
                    <a16:rowId xmlns:a16="http://schemas.microsoft.com/office/drawing/2014/main" val="10000"/>
                  </a:ext>
                </a:extLst>
              </a:tr>
              <a:tr h="260435">
                <a:tc>
                  <a:txBody>
                    <a:bodyPr/>
                    <a:lstStyle/>
                    <a:p>
                      <a:pPr marL="0" marR="0">
                        <a:spcBef>
                          <a:spcPts val="0"/>
                        </a:spcBef>
                        <a:spcAft>
                          <a:spcPts val="0"/>
                        </a:spcAft>
                      </a:pPr>
                      <a:r>
                        <a:rPr lang="en-US" sz="1600" dirty="0">
                          <a:latin typeface="Courier New"/>
                          <a:ea typeface="Times New Roman"/>
                          <a:cs typeface="Times New Roman"/>
                        </a:rPr>
                        <a:t>A101</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Art</a:t>
                      </a:r>
                    </a:p>
                  </a:txBody>
                  <a:tcPr marL="67863" marR="67863" marT="0" marB="0"/>
                </a:tc>
                <a:extLst>
                  <a:ext uri="{0D108BD9-81ED-4DB2-BD59-A6C34878D82A}">
                    <a16:rowId xmlns:a16="http://schemas.microsoft.com/office/drawing/2014/main" val="10001"/>
                  </a:ext>
                </a:extLst>
              </a:tr>
              <a:tr h="243932">
                <a:tc>
                  <a:txBody>
                    <a:bodyPr/>
                    <a:lstStyle/>
                    <a:p>
                      <a:pPr marL="0" marR="0">
                        <a:spcBef>
                          <a:spcPts val="0"/>
                        </a:spcBef>
                        <a:spcAft>
                          <a:spcPts val="0"/>
                        </a:spcAft>
                      </a:pPr>
                      <a:r>
                        <a:rPr lang="en-US" sz="1600" dirty="0">
                          <a:latin typeface="Courier New"/>
                          <a:ea typeface="Times New Roman"/>
                          <a:cs typeface="Times New Roman"/>
                        </a:rPr>
                        <a:t>C101</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CSC</a:t>
                      </a:r>
                    </a:p>
                  </a:txBody>
                  <a:tcPr marL="67863" marR="67863" marT="0" marB="0"/>
                </a:tc>
                <a:extLst>
                  <a:ext uri="{0D108BD9-81ED-4DB2-BD59-A6C34878D82A}">
                    <a16:rowId xmlns:a16="http://schemas.microsoft.com/office/drawing/2014/main" val="10002"/>
                  </a:ext>
                </a:extLst>
              </a:tr>
              <a:tr h="243932">
                <a:tc>
                  <a:txBody>
                    <a:bodyPr/>
                    <a:lstStyle/>
                    <a:p>
                      <a:pPr marL="0" marR="0">
                        <a:spcBef>
                          <a:spcPts val="0"/>
                        </a:spcBef>
                        <a:spcAft>
                          <a:spcPts val="0"/>
                        </a:spcAft>
                      </a:pPr>
                      <a:r>
                        <a:rPr lang="en-US" sz="1600" dirty="0">
                          <a:latin typeface="Courier New"/>
                          <a:ea typeface="Times New Roman"/>
                          <a:cs typeface="Times New Roman"/>
                        </a:rPr>
                        <a:t>C105</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CSC</a:t>
                      </a:r>
                    </a:p>
                  </a:txBody>
                  <a:tcPr marL="67863" marR="67863" marT="0" marB="0"/>
                </a:tc>
                <a:extLst>
                  <a:ext uri="{0D108BD9-81ED-4DB2-BD59-A6C34878D82A}">
                    <a16:rowId xmlns:a16="http://schemas.microsoft.com/office/drawing/2014/main" val="10003"/>
                  </a:ext>
                </a:extLst>
              </a:tr>
              <a:tr h="243932">
                <a:tc>
                  <a:txBody>
                    <a:bodyPr/>
                    <a:lstStyle/>
                    <a:p>
                      <a:pPr marL="0" marR="0">
                        <a:spcBef>
                          <a:spcPts val="0"/>
                        </a:spcBef>
                        <a:spcAft>
                          <a:spcPts val="0"/>
                        </a:spcAft>
                      </a:pPr>
                      <a:r>
                        <a:rPr lang="en-US" sz="1600" dirty="0">
                          <a:latin typeface="Courier New"/>
                          <a:ea typeface="Times New Roman"/>
                          <a:cs typeface="Times New Roman"/>
                        </a:rPr>
                        <a:t>H102</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History</a:t>
                      </a:r>
                    </a:p>
                  </a:txBody>
                  <a:tcPr marL="67863" marR="67863" marT="0" marB="0"/>
                </a:tc>
                <a:extLst>
                  <a:ext uri="{0D108BD9-81ED-4DB2-BD59-A6C34878D82A}">
                    <a16:rowId xmlns:a16="http://schemas.microsoft.com/office/drawing/2014/main" val="10004"/>
                  </a:ext>
                </a:extLst>
              </a:tr>
              <a:tr h="243932">
                <a:tc>
                  <a:txBody>
                    <a:bodyPr/>
                    <a:lstStyle/>
                    <a:p>
                      <a:pPr marL="0" marR="0">
                        <a:spcBef>
                          <a:spcPts val="0"/>
                        </a:spcBef>
                        <a:spcAft>
                          <a:spcPts val="0"/>
                        </a:spcAft>
                      </a:pPr>
                      <a:r>
                        <a:rPr lang="en-US" sz="1600" dirty="0">
                          <a:latin typeface="Courier New"/>
                          <a:ea typeface="Times New Roman"/>
                          <a:cs typeface="Times New Roman"/>
                        </a:rPr>
                        <a:t>M201</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Math</a:t>
                      </a:r>
                    </a:p>
                  </a:txBody>
                  <a:tcPr marL="67863" marR="67863" marT="0" marB="0"/>
                </a:tc>
                <a:extLst>
                  <a:ext uri="{0D108BD9-81ED-4DB2-BD59-A6C34878D82A}">
                    <a16:rowId xmlns:a16="http://schemas.microsoft.com/office/drawing/2014/main" val="10005"/>
                  </a:ext>
                </a:extLst>
              </a:tr>
              <a:tr h="243932">
                <a:tc>
                  <a:txBody>
                    <a:bodyPr/>
                    <a:lstStyle/>
                    <a:p>
                      <a:pPr marL="0" marR="0">
                        <a:spcBef>
                          <a:spcPts val="0"/>
                        </a:spcBef>
                        <a:spcAft>
                          <a:spcPts val="0"/>
                        </a:spcAft>
                      </a:pPr>
                      <a:r>
                        <a:rPr lang="en-US" sz="1600" dirty="0">
                          <a:latin typeface="Courier New"/>
                          <a:ea typeface="Times New Roman"/>
                          <a:cs typeface="Times New Roman"/>
                        </a:rPr>
                        <a:t>M203</a:t>
                      </a:r>
                    </a:p>
                  </a:txBody>
                  <a:tcPr marL="67863" marR="67863" marT="0" marB="0"/>
                </a:tc>
                <a:tc>
                  <a:txBody>
                    <a:bodyPr/>
                    <a:lstStyle/>
                    <a:p>
                      <a:pPr marL="0" marR="0">
                        <a:spcBef>
                          <a:spcPts val="0"/>
                        </a:spcBef>
                        <a:spcAft>
                          <a:spcPts val="0"/>
                        </a:spcAft>
                      </a:pPr>
                      <a:r>
                        <a:rPr lang="en-US" sz="1600" dirty="0">
                          <a:latin typeface="Courier New"/>
                          <a:ea typeface="Times New Roman"/>
                          <a:cs typeface="Times New Roman"/>
                        </a:rPr>
                        <a:t>Math</a:t>
                      </a:r>
                    </a:p>
                  </a:txBody>
                  <a:tcPr marL="67863" marR="67863" marT="0" marB="0"/>
                </a:tc>
                <a:extLst>
                  <a:ext uri="{0D108BD9-81ED-4DB2-BD59-A6C34878D82A}">
                    <a16:rowId xmlns:a16="http://schemas.microsoft.com/office/drawing/2014/main" val="10006"/>
                  </a:ext>
                </a:extLst>
              </a:tr>
            </a:tbl>
          </a:graphicData>
        </a:graphic>
      </p:graphicFrame>
      <p:graphicFrame>
        <p:nvGraphicFramePr>
          <p:cNvPr id="7" name="Table 6">
            <a:extLst>
              <a:ext uri="{FF2B5EF4-FFF2-40B4-BE49-F238E27FC236}">
                <a16:creationId xmlns:a16="http://schemas.microsoft.com/office/drawing/2014/main" id="{38F56C28-EAF1-4278-9B0A-E362E0D4502E}"/>
              </a:ext>
            </a:extLst>
          </p:cNvPr>
          <p:cNvGraphicFramePr>
            <a:graphicFrameLocks noGrp="1"/>
          </p:cNvGraphicFramePr>
          <p:nvPr/>
        </p:nvGraphicFramePr>
        <p:xfrm>
          <a:off x="3838575" y="4241800"/>
          <a:ext cx="4929188" cy="2454282"/>
        </p:xfrm>
        <a:graphic>
          <a:graphicData uri="http://schemas.openxmlformats.org/drawingml/2006/table">
            <a:tbl>
              <a:tblPr firstRow="1">
                <a:tableStyleId>{FABFCF23-3B69-468F-B69F-88F6DE6A72F2}</a:tableStyleId>
              </a:tblPr>
              <a:tblGrid>
                <a:gridCol w="1062825">
                  <a:extLst>
                    <a:ext uri="{9D8B030D-6E8A-4147-A177-3AD203B41FA5}">
                      <a16:colId xmlns:a16="http://schemas.microsoft.com/office/drawing/2014/main" val="20000"/>
                    </a:ext>
                  </a:extLst>
                </a:gridCol>
                <a:gridCol w="1162128">
                  <a:extLst>
                    <a:ext uri="{9D8B030D-6E8A-4147-A177-3AD203B41FA5}">
                      <a16:colId xmlns:a16="http://schemas.microsoft.com/office/drawing/2014/main" val="20001"/>
                    </a:ext>
                  </a:extLst>
                </a:gridCol>
                <a:gridCol w="1480356">
                  <a:extLst>
                    <a:ext uri="{9D8B030D-6E8A-4147-A177-3AD203B41FA5}">
                      <a16:colId xmlns:a16="http://schemas.microsoft.com/office/drawing/2014/main" val="20002"/>
                    </a:ext>
                  </a:extLst>
                </a:gridCol>
                <a:gridCol w="1223879">
                  <a:extLst>
                    <a:ext uri="{9D8B030D-6E8A-4147-A177-3AD203B41FA5}">
                      <a16:colId xmlns:a16="http://schemas.microsoft.com/office/drawing/2014/main" val="20003"/>
                    </a:ext>
                  </a:extLst>
                </a:gridCol>
              </a:tblGrid>
              <a:tr h="243839">
                <a:tc>
                  <a:txBody>
                    <a:bodyPr/>
                    <a:lstStyle/>
                    <a:p>
                      <a:pPr marL="0" marR="0" algn="ctr">
                        <a:spcBef>
                          <a:spcPts val="0"/>
                        </a:spcBef>
                        <a:spcAft>
                          <a:spcPts val="0"/>
                        </a:spcAft>
                      </a:pPr>
                      <a:r>
                        <a:rPr lang="en-US" sz="1600" dirty="0" err="1">
                          <a:solidFill>
                            <a:schemeClr val="tx1"/>
                          </a:solidFill>
                        </a:rPr>
                        <a:t>facName</a:t>
                      </a:r>
                      <a:endParaRPr lang="en-US" sz="1600" dirty="0">
                        <a:solidFill>
                          <a:schemeClr val="tx1"/>
                        </a:solidFill>
                        <a:latin typeface="Courier New"/>
                        <a:ea typeface="Times New Roman"/>
                        <a:cs typeface="Times New Roman"/>
                      </a:endParaRPr>
                    </a:p>
                  </a:txBody>
                  <a:tcPr marL="67873" marR="67873" marT="0" marB="0"/>
                </a:tc>
                <a:tc>
                  <a:txBody>
                    <a:bodyPr/>
                    <a:lstStyle/>
                    <a:p>
                      <a:pPr marL="0" marR="0" algn="ctr">
                        <a:spcBef>
                          <a:spcPts val="0"/>
                        </a:spcBef>
                        <a:spcAft>
                          <a:spcPts val="0"/>
                        </a:spcAft>
                      </a:pPr>
                      <a:r>
                        <a:rPr lang="en-US" sz="1600" dirty="0">
                          <a:solidFill>
                            <a:schemeClr val="tx1"/>
                          </a:solidFill>
                        </a:rPr>
                        <a:t>office</a:t>
                      </a:r>
                      <a:endParaRPr lang="en-US" sz="1600" dirty="0">
                        <a:solidFill>
                          <a:schemeClr val="tx1"/>
                        </a:solidFill>
                        <a:latin typeface="Courier New"/>
                        <a:ea typeface="Times New Roman"/>
                        <a:cs typeface="Times New Roman"/>
                      </a:endParaRPr>
                    </a:p>
                  </a:txBody>
                  <a:tcPr marL="67873" marR="67873" marT="0" marB="0"/>
                </a:tc>
                <a:tc>
                  <a:txBody>
                    <a:bodyPr/>
                    <a:lstStyle/>
                    <a:p>
                      <a:pPr marL="0" marR="0" algn="ctr">
                        <a:spcBef>
                          <a:spcPts val="0"/>
                        </a:spcBef>
                        <a:spcAft>
                          <a:spcPts val="0"/>
                        </a:spcAft>
                      </a:pPr>
                      <a:r>
                        <a:rPr lang="en-US" sz="1600" dirty="0">
                          <a:solidFill>
                            <a:schemeClr val="tx1"/>
                          </a:solidFill>
                        </a:rPr>
                        <a:t>rank</a:t>
                      </a:r>
                      <a:endParaRPr lang="en-US" sz="1600" dirty="0">
                        <a:solidFill>
                          <a:schemeClr val="tx1"/>
                        </a:solidFill>
                        <a:latin typeface="Courier New"/>
                        <a:ea typeface="Times New Roman"/>
                        <a:cs typeface="Times New Roman"/>
                      </a:endParaRPr>
                    </a:p>
                  </a:txBody>
                  <a:tcPr marL="67873" marR="67873" marT="0" marB="0"/>
                </a:tc>
                <a:tc>
                  <a:txBody>
                    <a:bodyPr/>
                    <a:lstStyle/>
                    <a:p>
                      <a:pPr marL="0" marR="0" algn="ctr">
                        <a:spcBef>
                          <a:spcPts val="0"/>
                        </a:spcBef>
                        <a:spcAft>
                          <a:spcPts val="0"/>
                        </a:spcAft>
                      </a:pPr>
                      <a:r>
                        <a:rPr lang="en-US" sz="1600" dirty="0" err="1">
                          <a:solidFill>
                            <a:schemeClr val="tx1"/>
                          </a:solidFill>
                        </a:rPr>
                        <a:t>dateHired</a:t>
                      </a:r>
                      <a:endParaRPr lang="en-US" sz="1600" dirty="0">
                        <a:solidFill>
                          <a:schemeClr val="tx1"/>
                        </a:solidFill>
                        <a:latin typeface="Courier New"/>
                        <a:ea typeface="Times New Roman"/>
                        <a:cs typeface="Times New Roman"/>
                      </a:endParaRPr>
                    </a:p>
                  </a:txBody>
                  <a:tcPr marL="67873" marR="67873" marT="0" marB="0"/>
                </a:tc>
                <a:extLst>
                  <a:ext uri="{0D108BD9-81ED-4DB2-BD59-A6C34878D82A}">
                    <a16:rowId xmlns:a16="http://schemas.microsoft.com/office/drawing/2014/main" val="10000"/>
                  </a:ext>
                </a:extLst>
              </a:tr>
              <a:tr h="259722">
                <a:tc>
                  <a:txBody>
                    <a:bodyPr/>
                    <a:lstStyle/>
                    <a:p>
                      <a:pPr marL="0" marR="0">
                        <a:spcBef>
                          <a:spcPts val="0"/>
                        </a:spcBef>
                        <a:spcAft>
                          <a:spcPts val="0"/>
                        </a:spcAft>
                      </a:pPr>
                      <a:r>
                        <a:rPr lang="en-US" sz="1600" dirty="0">
                          <a:latin typeface="Courier New"/>
                          <a:ea typeface="Times New Roman"/>
                          <a:cs typeface="Times New Roman"/>
                        </a:rPr>
                        <a:t>Adams</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A101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1975</a:t>
                      </a:r>
                    </a:p>
                  </a:txBody>
                  <a:tcPr marL="67873" marR="67873" marT="0" marB="0"/>
                </a:tc>
                <a:extLst>
                  <a:ext uri="{0D108BD9-81ED-4DB2-BD59-A6C34878D82A}">
                    <a16:rowId xmlns:a16="http://schemas.microsoft.com/office/drawing/2014/main" val="10001"/>
                  </a:ext>
                </a:extLst>
              </a:tr>
              <a:tr h="243839">
                <a:tc>
                  <a:txBody>
                    <a:bodyPr/>
                    <a:lstStyle/>
                    <a:p>
                      <a:pPr marL="0" marR="0">
                        <a:spcBef>
                          <a:spcPts val="0"/>
                        </a:spcBef>
                        <a:spcAft>
                          <a:spcPts val="0"/>
                        </a:spcAft>
                      </a:pPr>
                      <a:r>
                        <a:rPr lang="en-US" sz="1600" dirty="0">
                          <a:latin typeface="Courier New"/>
                          <a:ea typeface="Times New Roman"/>
                          <a:cs typeface="Times New Roman"/>
                        </a:rPr>
                        <a:t>Byrne</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M201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Assistant</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2000</a:t>
                      </a:r>
                    </a:p>
                  </a:txBody>
                  <a:tcPr marL="67873" marR="67873" marT="0" marB="0"/>
                </a:tc>
                <a:extLst>
                  <a:ext uri="{0D108BD9-81ED-4DB2-BD59-A6C34878D82A}">
                    <a16:rowId xmlns:a16="http://schemas.microsoft.com/office/drawing/2014/main" val="10002"/>
                  </a:ext>
                </a:extLst>
              </a:tr>
              <a:tr h="243839">
                <a:tc>
                  <a:txBody>
                    <a:bodyPr/>
                    <a:lstStyle/>
                    <a:p>
                      <a:pPr marL="0" marR="0">
                        <a:spcBef>
                          <a:spcPts val="0"/>
                        </a:spcBef>
                        <a:spcAft>
                          <a:spcPts val="0"/>
                        </a:spcAft>
                      </a:pPr>
                      <a:r>
                        <a:rPr lang="en-US" sz="1600" dirty="0">
                          <a:latin typeface="Courier New"/>
                          <a:ea typeface="Times New Roman"/>
                          <a:cs typeface="Times New Roman"/>
                        </a:rPr>
                        <a:t>Davis</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A101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1992</a:t>
                      </a:r>
                    </a:p>
                  </a:txBody>
                  <a:tcPr marL="67873" marR="67873" marT="0" marB="0"/>
                </a:tc>
                <a:extLst>
                  <a:ext uri="{0D108BD9-81ED-4DB2-BD59-A6C34878D82A}">
                    <a16:rowId xmlns:a16="http://schemas.microsoft.com/office/drawing/2014/main" val="10003"/>
                  </a:ext>
                </a:extLst>
              </a:tr>
              <a:tr h="243839">
                <a:tc>
                  <a:txBody>
                    <a:bodyPr/>
                    <a:lstStyle/>
                    <a:p>
                      <a:pPr marL="0" marR="0">
                        <a:spcBef>
                          <a:spcPts val="0"/>
                        </a:spcBef>
                        <a:spcAft>
                          <a:spcPts val="0"/>
                        </a:spcAft>
                      </a:pPr>
                      <a:r>
                        <a:rPr lang="en-US" sz="1600" dirty="0">
                          <a:latin typeface="Courier New"/>
                          <a:ea typeface="Times New Roman"/>
                          <a:cs typeface="Times New Roman"/>
                        </a:rPr>
                        <a:t>Gordon</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M201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1982</a:t>
                      </a:r>
                    </a:p>
                  </a:txBody>
                  <a:tcPr marL="67873" marR="67873" marT="0" marB="0"/>
                </a:tc>
                <a:extLst>
                  <a:ext uri="{0D108BD9-81ED-4DB2-BD59-A6C34878D82A}">
                    <a16:rowId xmlns:a16="http://schemas.microsoft.com/office/drawing/2014/main" val="10004"/>
                  </a:ext>
                </a:extLst>
              </a:tr>
              <a:tr h="243839">
                <a:tc>
                  <a:txBody>
                    <a:bodyPr/>
                    <a:lstStyle/>
                    <a:p>
                      <a:pPr marL="0" marR="0">
                        <a:spcBef>
                          <a:spcPts val="0"/>
                        </a:spcBef>
                        <a:spcAft>
                          <a:spcPts val="0"/>
                        </a:spcAft>
                      </a:pPr>
                      <a:r>
                        <a:rPr lang="en-US" sz="1600" dirty="0">
                          <a:latin typeface="Courier New"/>
                          <a:ea typeface="Times New Roman"/>
                          <a:cs typeface="Times New Roman"/>
                        </a:rPr>
                        <a:t>Hughes</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M203</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1990</a:t>
                      </a:r>
                    </a:p>
                  </a:txBody>
                  <a:tcPr marL="67873" marR="67873" marT="0" marB="0"/>
                </a:tc>
                <a:extLst>
                  <a:ext uri="{0D108BD9-81ED-4DB2-BD59-A6C34878D82A}">
                    <a16:rowId xmlns:a16="http://schemas.microsoft.com/office/drawing/2014/main" val="10005"/>
                  </a:ext>
                </a:extLst>
              </a:tr>
              <a:tr h="243839">
                <a:tc>
                  <a:txBody>
                    <a:bodyPr/>
                    <a:lstStyle/>
                    <a:p>
                      <a:pPr marL="0" marR="0">
                        <a:spcBef>
                          <a:spcPts val="0"/>
                        </a:spcBef>
                        <a:spcAft>
                          <a:spcPts val="0"/>
                        </a:spcAft>
                      </a:pPr>
                      <a:r>
                        <a:rPr lang="en-US" sz="1600" dirty="0">
                          <a:latin typeface="Courier New"/>
                          <a:ea typeface="Times New Roman"/>
                          <a:cs typeface="Times New Roman"/>
                        </a:rPr>
                        <a:t>Smith</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Professor</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1980</a:t>
                      </a:r>
                    </a:p>
                  </a:txBody>
                  <a:tcPr marL="67873" marR="67873" marT="0" marB="0"/>
                </a:tc>
                <a:extLst>
                  <a:ext uri="{0D108BD9-81ED-4DB2-BD59-A6C34878D82A}">
                    <a16:rowId xmlns:a16="http://schemas.microsoft.com/office/drawing/2014/main" val="10006"/>
                  </a:ext>
                </a:extLst>
              </a:tr>
              <a:tr h="243839">
                <a:tc>
                  <a:txBody>
                    <a:bodyPr/>
                    <a:lstStyle/>
                    <a:p>
                      <a:pPr marL="0" marR="0">
                        <a:spcBef>
                          <a:spcPts val="0"/>
                        </a:spcBef>
                        <a:spcAft>
                          <a:spcPts val="0"/>
                        </a:spcAft>
                      </a:pPr>
                      <a:r>
                        <a:rPr lang="en-US" sz="1600" dirty="0">
                          <a:latin typeface="Courier New"/>
                          <a:ea typeface="Times New Roman"/>
                          <a:cs typeface="Times New Roman"/>
                        </a:rPr>
                        <a:t>Smith</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H102</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1990</a:t>
                      </a:r>
                    </a:p>
                  </a:txBody>
                  <a:tcPr marL="67873" marR="67873" marT="0" marB="0"/>
                </a:tc>
                <a:extLst>
                  <a:ext uri="{0D108BD9-81ED-4DB2-BD59-A6C34878D82A}">
                    <a16:rowId xmlns:a16="http://schemas.microsoft.com/office/drawing/2014/main" val="10007"/>
                  </a:ext>
                </a:extLst>
              </a:tr>
              <a:tr h="243839">
                <a:tc>
                  <a:txBody>
                    <a:bodyPr/>
                    <a:lstStyle/>
                    <a:p>
                      <a:pPr marL="0" marR="0">
                        <a:spcBef>
                          <a:spcPts val="0"/>
                        </a:spcBef>
                        <a:spcAft>
                          <a:spcPts val="0"/>
                        </a:spcAft>
                      </a:pPr>
                      <a:r>
                        <a:rPr lang="en-US" sz="1600" dirty="0">
                          <a:latin typeface="Courier New"/>
                          <a:ea typeface="Times New Roman"/>
                          <a:cs typeface="Times New Roman"/>
                        </a:rPr>
                        <a:t>Tanaka</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Instructor</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2001</a:t>
                      </a:r>
                    </a:p>
                  </a:txBody>
                  <a:tcPr marL="67873" marR="67873" marT="0" marB="0"/>
                </a:tc>
                <a:extLst>
                  <a:ext uri="{0D108BD9-81ED-4DB2-BD59-A6C34878D82A}">
                    <a16:rowId xmlns:a16="http://schemas.microsoft.com/office/drawing/2014/main" val="10008"/>
                  </a:ext>
                </a:extLst>
              </a:tr>
              <a:tr h="243839">
                <a:tc>
                  <a:txBody>
                    <a:bodyPr/>
                    <a:lstStyle/>
                    <a:p>
                      <a:pPr marL="0" marR="0">
                        <a:spcBef>
                          <a:spcPts val="0"/>
                        </a:spcBef>
                        <a:spcAft>
                          <a:spcPts val="0"/>
                        </a:spcAft>
                      </a:pPr>
                      <a:r>
                        <a:rPr lang="en-US" sz="1600" dirty="0">
                          <a:latin typeface="Courier New"/>
                          <a:ea typeface="Times New Roman"/>
                          <a:cs typeface="Times New Roman"/>
                        </a:rPr>
                        <a:t>Vaughn</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C101</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Associate</a:t>
                      </a:r>
                    </a:p>
                  </a:txBody>
                  <a:tcPr marL="67873" marR="67873" marT="0" marB="0"/>
                </a:tc>
                <a:tc>
                  <a:txBody>
                    <a:bodyPr/>
                    <a:lstStyle/>
                    <a:p>
                      <a:pPr marL="0" marR="0">
                        <a:spcBef>
                          <a:spcPts val="0"/>
                        </a:spcBef>
                        <a:spcAft>
                          <a:spcPts val="0"/>
                        </a:spcAft>
                      </a:pPr>
                      <a:r>
                        <a:rPr lang="en-US" sz="1600" dirty="0">
                          <a:latin typeface="Courier New"/>
                          <a:ea typeface="Times New Roman"/>
                          <a:cs typeface="Times New Roman"/>
                        </a:rPr>
                        <a:t>1995</a:t>
                      </a:r>
                    </a:p>
                  </a:txBody>
                  <a:tcPr marL="67873" marR="67873" marT="0" marB="0"/>
                </a:tc>
                <a:extLst>
                  <a:ext uri="{0D108BD9-81ED-4DB2-BD59-A6C34878D82A}">
                    <a16:rowId xmlns:a16="http://schemas.microsoft.com/office/drawing/2014/main" val="10009"/>
                  </a:ext>
                </a:extLst>
              </a:tr>
            </a:tbl>
          </a:graphicData>
        </a:graphic>
      </p:graphicFrame>
      <p:sp>
        <p:nvSpPr>
          <p:cNvPr id="199826" name="TextBox 7">
            <a:extLst>
              <a:ext uri="{FF2B5EF4-FFF2-40B4-BE49-F238E27FC236}">
                <a16:creationId xmlns:a16="http://schemas.microsoft.com/office/drawing/2014/main" id="{2CA78C55-0566-4486-8FE9-05AE3F280E5F}"/>
              </a:ext>
            </a:extLst>
          </p:cNvPr>
          <p:cNvSpPr txBox="1">
            <a:spLocks noChangeArrowheads="1"/>
          </p:cNvSpPr>
          <p:nvPr/>
        </p:nvSpPr>
        <p:spPr bwMode="auto">
          <a:xfrm>
            <a:off x="1103313" y="798513"/>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Faculty</a:t>
            </a:r>
          </a:p>
        </p:txBody>
      </p:sp>
      <p:sp>
        <p:nvSpPr>
          <p:cNvPr id="199827" name="TextBox 8">
            <a:extLst>
              <a:ext uri="{FF2B5EF4-FFF2-40B4-BE49-F238E27FC236}">
                <a16:creationId xmlns:a16="http://schemas.microsoft.com/office/drawing/2014/main" id="{5A829C10-3501-4ACA-A3E7-C850C533CC88}"/>
              </a:ext>
            </a:extLst>
          </p:cNvPr>
          <p:cNvSpPr txBox="1">
            <a:spLocks noChangeArrowheads="1"/>
          </p:cNvSpPr>
          <p:nvPr/>
        </p:nvSpPr>
        <p:spPr bwMode="auto">
          <a:xfrm>
            <a:off x="1125538" y="3970338"/>
            <a:ext cx="5810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Fac1</a:t>
            </a:r>
          </a:p>
        </p:txBody>
      </p:sp>
      <p:sp>
        <p:nvSpPr>
          <p:cNvPr id="199828" name="TextBox 9">
            <a:extLst>
              <a:ext uri="{FF2B5EF4-FFF2-40B4-BE49-F238E27FC236}">
                <a16:creationId xmlns:a16="http://schemas.microsoft.com/office/drawing/2014/main" id="{B78ACCAD-7B22-4D52-BEEA-EBFCD1E2109C}"/>
              </a:ext>
            </a:extLst>
          </p:cNvPr>
          <p:cNvSpPr txBox="1">
            <a:spLocks noChangeArrowheads="1"/>
          </p:cNvSpPr>
          <p:nvPr/>
        </p:nvSpPr>
        <p:spPr bwMode="auto">
          <a:xfrm>
            <a:off x="3824288" y="3925888"/>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Fac2</a:t>
            </a:r>
          </a:p>
        </p:txBody>
      </p:sp>
      <p:cxnSp>
        <p:nvCxnSpPr>
          <p:cNvPr id="11" name="Straight Connector 10">
            <a:extLst>
              <a:ext uri="{FF2B5EF4-FFF2-40B4-BE49-F238E27FC236}">
                <a16:creationId xmlns:a16="http://schemas.microsoft.com/office/drawing/2014/main" id="{3EA5B74E-2982-4283-9A44-FA73C5B03247}"/>
              </a:ext>
            </a:extLst>
          </p:cNvPr>
          <p:cNvCxnSpPr/>
          <p:nvPr/>
        </p:nvCxnSpPr>
        <p:spPr>
          <a:xfrm>
            <a:off x="1030288" y="3832225"/>
            <a:ext cx="7634287"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5A27E926-8CF4-46F2-A617-E0AC64472E41}"/>
              </a:ext>
            </a:extLst>
          </p:cNvPr>
          <p:cNvSpPr>
            <a:spLocks noGrp="1" noChangeArrowheads="1"/>
          </p:cNvSpPr>
          <p:nvPr>
            <p:ph type="title"/>
          </p:nvPr>
        </p:nvSpPr>
        <p:spPr/>
        <p:txBody>
          <a:bodyPr/>
          <a:lstStyle/>
          <a:p>
            <a:pPr eaLnBrk="1" hangingPunct="1"/>
            <a:r>
              <a:rPr lang="en-US" altLang="en-US"/>
              <a:t>Converting to BCNF</a:t>
            </a:r>
          </a:p>
        </p:txBody>
      </p:sp>
      <p:sp>
        <p:nvSpPr>
          <p:cNvPr id="201731" name="Content Placeholder 2">
            <a:extLst>
              <a:ext uri="{FF2B5EF4-FFF2-40B4-BE49-F238E27FC236}">
                <a16:creationId xmlns:a16="http://schemas.microsoft.com/office/drawing/2014/main" id="{4D4A77C9-9D3F-42F0-8BEB-3E7AB54FBF9F}"/>
              </a:ext>
            </a:extLst>
          </p:cNvPr>
          <p:cNvSpPr>
            <a:spLocks noGrp="1" noChangeArrowheads="1"/>
          </p:cNvSpPr>
          <p:nvPr>
            <p:ph idx="1"/>
          </p:nvPr>
        </p:nvSpPr>
        <p:spPr/>
        <p:txBody>
          <a:bodyPr/>
          <a:lstStyle/>
          <a:p>
            <a:pPr eaLnBrk="1" hangingPunct="1"/>
            <a:r>
              <a:rPr lang="en-US" altLang="en-US"/>
              <a:t>Identify all determinants and verify that they are superkeys in the relation</a:t>
            </a:r>
          </a:p>
          <a:p>
            <a:pPr eaLnBrk="1" hangingPunct="1"/>
            <a:r>
              <a:rPr lang="en-US" altLang="en-US"/>
              <a:t>If not, break up the relation by decomposition</a:t>
            </a:r>
          </a:p>
          <a:p>
            <a:pPr lvl="1" eaLnBrk="1" hangingPunct="1"/>
            <a:r>
              <a:rPr lang="en-US" altLang="en-US"/>
              <a:t>for each non-superkey determinant, create a separate relation with all the attributes it determines, also keeping it in original relation</a:t>
            </a:r>
          </a:p>
          <a:p>
            <a:pPr lvl="1" eaLnBrk="1" hangingPunct="1"/>
            <a:r>
              <a:rPr lang="en-US" altLang="en-US"/>
              <a:t>Preserve the ability to recreate the original relation by joins. </a:t>
            </a:r>
          </a:p>
          <a:p>
            <a:pPr eaLnBrk="1" hangingPunct="1"/>
            <a:r>
              <a:rPr lang="en-US" altLang="en-US"/>
              <a:t>Repeat on each relation until you have a set of relations all in BCNF</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7729-5877-4E7F-A376-C1AA5943B502}"/>
              </a:ext>
            </a:extLst>
          </p:cNvPr>
          <p:cNvSpPr>
            <a:spLocks noGrp="1"/>
          </p:cNvSpPr>
          <p:nvPr>
            <p:ph type="title"/>
          </p:nvPr>
        </p:nvSpPr>
        <p:spPr>
          <a:xfrm>
            <a:off x="609600" y="838200"/>
            <a:ext cx="7499350" cy="407988"/>
          </a:xfrm>
        </p:spPr>
        <p:txBody>
          <a:bodyPr rtlCol="0">
            <a:normAutofit fontScale="90000"/>
          </a:bodyPr>
          <a:lstStyle/>
          <a:p>
            <a:pPr eaLnBrk="1" fontAlgn="auto" hangingPunct="1">
              <a:spcAft>
                <a:spcPts val="0"/>
              </a:spcAft>
              <a:defRPr/>
            </a:pPr>
            <a:r>
              <a:rPr lang="en-US" dirty="0"/>
              <a:t>Normalization Example</a:t>
            </a:r>
          </a:p>
        </p:txBody>
      </p:sp>
      <p:sp>
        <p:nvSpPr>
          <p:cNvPr id="202755" name="Content Placeholder 2">
            <a:extLst>
              <a:ext uri="{FF2B5EF4-FFF2-40B4-BE49-F238E27FC236}">
                <a16:creationId xmlns:a16="http://schemas.microsoft.com/office/drawing/2014/main" id="{F1E55B9E-800A-4023-8A2D-7461ACEF6E92}"/>
              </a:ext>
            </a:extLst>
          </p:cNvPr>
          <p:cNvSpPr>
            <a:spLocks noGrp="1" noChangeArrowheads="1"/>
          </p:cNvSpPr>
          <p:nvPr>
            <p:ph idx="1"/>
          </p:nvPr>
        </p:nvSpPr>
        <p:spPr>
          <a:xfrm>
            <a:off x="838200" y="1752600"/>
            <a:ext cx="7499350" cy="1555750"/>
          </a:xfrm>
        </p:spPr>
        <p:txBody>
          <a:bodyPr/>
          <a:lstStyle/>
          <a:p>
            <a:pPr eaLnBrk="1" hangingPunct="1"/>
            <a:r>
              <a:rPr lang="en-US" altLang="en-US" sz="2400"/>
              <a:t>Relation that stores information about projects in large business</a:t>
            </a:r>
          </a:p>
          <a:p>
            <a:pPr lvl="1" eaLnBrk="1" hangingPunct="1"/>
            <a:r>
              <a:rPr lang="en-US" altLang="en-US" sz="2000"/>
              <a:t>Work (projName, projMgr, empId, hours, empName, budget, startDate, salary, empMgr, empDept, rating)</a:t>
            </a:r>
          </a:p>
        </p:txBody>
      </p:sp>
      <p:graphicFrame>
        <p:nvGraphicFramePr>
          <p:cNvPr id="4" name="Table 3">
            <a:extLst>
              <a:ext uri="{FF2B5EF4-FFF2-40B4-BE49-F238E27FC236}">
                <a16:creationId xmlns:a16="http://schemas.microsoft.com/office/drawing/2014/main" id="{CFB1849F-7DDA-4899-8180-EF57280E3E8C}"/>
              </a:ext>
            </a:extLst>
          </p:cNvPr>
          <p:cNvGraphicFramePr>
            <a:graphicFrameLocks noGrp="1"/>
          </p:cNvGraphicFramePr>
          <p:nvPr/>
        </p:nvGraphicFramePr>
        <p:xfrm>
          <a:off x="228600" y="3657600"/>
          <a:ext cx="8904290" cy="3200399"/>
        </p:xfrm>
        <a:graphic>
          <a:graphicData uri="http://schemas.openxmlformats.org/drawingml/2006/table">
            <a:tbl>
              <a:tblPr firstRow="1">
                <a:tableStyleId>{FABFCF23-3B69-468F-B69F-88F6DE6A72F2}</a:tableStyleId>
              </a:tblPr>
              <a:tblGrid>
                <a:gridCol w="938036">
                  <a:extLst>
                    <a:ext uri="{9D8B030D-6E8A-4147-A177-3AD203B41FA5}">
                      <a16:colId xmlns:a16="http://schemas.microsoft.com/office/drawing/2014/main" val="20000"/>
                    </a:ext>
                  </a:extLst>
                </a:gridCol>
                <a:gridCol w="849654">
                  <a:extLst>
                    <a:ext uri="{9D8B030D-6E8A-4147-A177-3AD203B41FA5}">
                      <a16:colId xmlns:a16="http://schemas.microsoft.com/office/drawing/2014/main" val="20001"/>
                    </a:ext>
                  </a:extLst>
                </a:gridCol>
                <a:gridCol w="672890">
                  <a:extLst>
                    <a:ext uri="{9D8B030D-6E8A-4147-A177-3AD203B41FA5}">
                      <a16:colId xmlns:a16="http://schemas.microsoft.com/office/drawing/2014/main" val="20002"/>
                    </a:ext>
                  </a:extLst>
                </a:gridCol>
                <a:gridCol w="672890">
                  <a:extLst>
                    <a:ext uri="{9D8B030D-6E8A-4147-A177-3AD203B41FA5}">
                      <a16:colId xmlns:a16="http://schemas.microsoft.com/office/drawing/2014/main" val="20003"/>
                    </a:ext>
                  </a:extLst>
                </a:gridCol>
                <a:gridCol w="849654">
                  <a:extLst>
                    <a:ext uri="{9D8B030D-6E8A-4147-A177-3AD203B41FA5}">
                      <a16:colId xmlns:a16="http://schemas.microsoft.com/office/drawing/2014/main" val="20004"/>
                    </a:ext>
                  </a:extLst>
                </a:gridCol>
                <a:gridCol w="761273">
                  <a:extLst>
                    <a:ext uri="{9D8B030D-6E8A-4147-A177-3AD203B41FA5}">
                      <a16:colId xmlns:a16="http://schemas.microsoft.com/office/drawing/2014/main" val="20005"/>
                    </a:ext>
                  </a:extLst>
                </a:gridCol>
                <a:gridCol w="1026420">
                  <a:extLst>
                    <a:ext uri="{9D8B030D-6E8A-4147-A177-3AD203B41FA5}">
                      <a16:colId xmlns:a16="http://schemas.microsoft.com/office/drawing/2014/main" val="20006"/>
                    </a:ext>
                  </a:extLst>
                </a:gridCol>
                <a:gridCol w="761273">
                  <a:extLst>
                    <a:ext uri="{9D8B030D-6E8A-4147-A177-3AD203B41FA5}">
                      <a16:colId xmlns:a16="http://schemas.microsoft.com/office/drawing/2014/main" val="20007"/>
                    </a:ext>
                  </a:extLst>
                </a:gridCol>
                <a:gridCol w="761273">
                  <a:extLst>
                    <a:ext uri="{9D8B030D-6E8A-4147-A177-3AD203B41FA5}">
                      <a16:colId xmlns:a16="http://schemas.microsoft.com/office/drawing/2014/main" val="20008"/>
                    </a:ext>
                  </a:extLst>
                </a:gridCol>
                <a:gridCol w="849654">
                  <a:extLst>
                    <a:ext uri="{9D8B030D-6E8A-4147-A177-3AD203B41FA5}">
                      <a16:colId xmlns:a16="http://schemas.microsoft.com/office/drawing/2014/main" val="20009"/>
                    </a:ext>
                  </a:extLst>
                </a:gridCol>
                <a:gridCol w="761273">
                  <a:extLst>
                    <a:ext uri="{9D8B030D-6E8A-4147-A177-3AD203B41FA5}">
                      <a16:colId xmlns:a16="http://schemas.microsoft.com/office/drawing/2014/main" val="20010"/>
                    </a:ext>
                  </a:extLst>
                </a:gridCol>
              </a:tblGrid>
              <a:tr h="385114">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prijName</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projMgr</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empId</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a:solidFill>
                            <a:schemeClr val="tx1"/>
                          </a:solidFill>
                          <a:latin typeface="Arial Black" panose="020B0A04020102020204" pitchFamily="34" charset="0"/>
                          <a:ea typeface="Times New Roman"/>
                          <a:cs typeface="Times New Roman"/>
                        </a:rPr>
                        <a:t>hours</a:t>
                      </a: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Emp</a:t>
                      </a:r>
                      <a:r>
                        <a:rPr lang="en-US" sz="1200" dirty="0">
                          <a:solidFill>
                            <a:schemeClr val="tx1"/>
                          </a:solidFill>
                          <a:latin typeface="Arial Black" panose="020B0A04020102020204" pitchFamily="34" charset="0"/>
                          <a:ea typeface="Times New Roman"/>
                          <a:cs typeface="Times New Roman"/>
                        </a:rPr>
                        <a:t> Name</a:t>
                      </a:r>
                    </a:p>
                  </a:txBody>
                  <a:tcPr marL="67879" marR="67879" marT="0" marB="0"/>
                </a:tc>
                <a:tc>
                  <a:txBody>
                    <a:bodyPr/>
                    <a:lstStyle/>
                    <a:p>
                      <a:pPr marL="0" marR="0" algn="ctr">
                        <a:spcBef>
                          <a:spcPts val="0"/>
                        </a:spcBef>
                        <a:spcAft>
                          <a:spcPts val="0"/>
                        </a:spcAft>
                      </a:pPr>
                      <a:r>
                        <a:rPr lang="en-US" sz="1200" dirty="0">
                          <a:solidFill>
                            <a:schemeClr val="tx1"/>
                          </a:solidFill>
                          <a:latin typeface="Arial Black" panose="020B0A04020102020204" pitchFamily="34" charset="0"/>
                          <a:ea typeface="Times New Roman"/>
                          <a:cs typeface="Times New Roman"/>
                        </a:rPr>
                        <a:t>budget</a:t>
                      </a: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startDate</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a:solidFill>
                            <a:schemeClr val="tx1"/>
                          </a:solidFill>
                          <a:latin typeface="Arial Black" panose="020B0A04020102020204" pitchFamily="34" charset="0"/>
                          <a:ea typeface="Times New Roman"/>
                          <a:cs typeface="Times New Roman"/>
                        </a:rPr>
                        <a:t>salary</a:t>
                      </a: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Emp</a:t>
                      </a:r>
                      <a:r>
                        <a:rPr lang="en-US" sz="1200" dirty="0">
                          <a:solidFill>
                            <a:schemeClr val="tx1"/>
                          </a:solidFill>
                          <a:latin typeface="Arial Black" panose="020B0A04020102020204" pitchFamily="34" charset="0"/>
                          <a:ea typeface="Times New Roman"/>
                          <a:cs typeface="Times New Roman"/>
                        </a:rPr>
                        <a:t> </a:t>
                      </a:r>
                      <a:r>
                        <a:rPr lang="en-US" sz="1200" dirty="0" err="1">
                          <a:solidFill>
                            <a:schemeClr val="tx1"/>
                          </a:solidFill>
                          <a:latin typeface="Arial Black" panose="020B0A04020102020204" pitchFamily="34" charset="0"/>
                          <a:ea typeface="Times New Roman"/>
                          <a:cs typeface="Times New Roman"/>
                        </a:rPr>
                        <a:t>Mgr</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err="1">
                          <a:solidFill>
                            <a:schemeClr val="tx1"/>
                          </a:solidFill>
                          <a:latin typeface="Arial Black" panose="020B0A04020102020204" pitchFamily="34" charset="0"/>
                          <a:ea typeface="Times New Roman"/>
                          <a:cs typeface="Times New Roman"/>
                        </a:rPr>
                        <a:t>Emp</a:t>
                      </a:r>
                      <a:r>
                        <a:rPr lang="en-US" sz="1200" dirty="0">
                          <a:solidFill>
                            <a:schemeClr val="tx1"/>
                          </a:solidFill>
                          <a:latin typeface="Arial Black" panose="020B0A04020102020204" pitchFamily="34" charset="0"/>
                          <a:ea typeface="Times New Roman"/>
                          <a:cs typeface="Times New Roman"/>
                        </a:rPr>
                        <a:t> </a:t>
                      </a:r>
                      <a:r>
                        <a:rPr lang="en-US" sz="1200" dirty="0" err="1">
                          <a:solidFill>
                            <a:schemeClr val="tx1"/>
                          </a:solidFill>
                          <a:latin typeface="Arial Black" panose="020B0A04020102020204" pitchFamily="34" charset="0"/>
                          <a:ea typeface="Times New Roman"/>
                          <a:cs typeface="Times New Roman"/>
                        </a:rPr>
                        <a:t>Dept</a:t>
                      </a:r>
                      <a:endParaRPr lang="en-US" sz="1200" dirty="0">
                        <a:solidFill>
                          <a:schemeClr val="tx1"/>
                        </a:solidFill>
                        <a:latin typeface="Arial Black" panose="020B0A04020102020204" pitchFamily="34" charset="0"/>
                        <a:ea typeface="Times New Roman"/>
                        <a:cs typeface="Times New Roman"/>
                      </a:endParaRPr>
                    </a:p>
                  </a:txBody>
                  <a:tcPr marL="67879" marR="67879" marT="0" marB="0"/>
                </a:tc>
                <a:tc>
                  <a:txBody>
                    <a:bodyPr/>
                    <a:lstStyle/>
                    <a:p>
                      <a:pPr marL="0" marR="0" algn="ctr">
                        <a:spcBef>
                          <a:spcPts val="0"/>
                        </a:spcBef>
                        <a:spcAft>
                          <a:spcPts val="0"/>
                        </a:spcAft>
                      </a:pPr>
                      <a:r>
                        <a:rPr lang="en-US" sz="1200" dirty="0">
                          <a:solidFill>
                            <a:schemeClr val="tx1"/>
                          </a:solidFill>
                          <a:latin typeface="Arial Black" panose="020B0A04020102020204" pitchFamily="34" charset="0"/>
                          <a:ea typeface="Times New Roman"/>
                          <a:cs typeface="Times New Roman"/>
                        </a:rPr>
                        <a:t>rating</a:t>
                      </a:r>
                    </a:p>
                  </a:txBody>
                  <a:tcPr marL="67879" marR="67879" marT="0" marB="0"/>
                </a:tc>
                <a:extLst>
                  <a:ext uri="{0D108BD9-81ED-4DB2-BD59-A6C34878D82A}">
                    <a16:rowId xmlns:a16="http://schemas.microsoft.com/office/drawing/2014/main" val="10000"/>
                  </a:ext>
                </a:extLst>
              </a:tr>
              <a:tr h="598068">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Jupiter</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Smith</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E101</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25</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Jones</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01/15/04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60000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Levine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9</a:t>
                      </a:r>
                    </a:p>
                  </a:txBody>
                  <a:tcPr marL="67879" marR="67879" marT="0" marB="0"/>
                </a:tc>
                <a:extLst>
                  <a:ext uri="{0D108BD9-81ED-4DB2-BD59-A6C34878D82A}">
                    <a16:rowId xmlns:a16="http://schemas.microsoft.com/office/drawing/2014/main" val="10001"/>
                  </a:ext>
                </a:extLst>
              </a:tr>
              <a:tr h="525157">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Jupiter</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Smith</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E105</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40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Adams</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01/15/04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55000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Jones</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12</a:t>
                      </a:r>
                    </a:p>
                  </a:txBody>
                  <a:tcPr marL="67879" marR="67879" marT="0" marB="0"/>
                </a:tc>
                <a:tc>
                  <a:txBody>
                    <a:bodyPr/>
                    <a:lstStyle/>
                    <a:p>
                      <a:pPr marL="0" marR="0">
                        <a:spcBef>
                          <a:spcPts val="0"/>
                        </a:spcBef>
                        <a:spcAft>
                          <a:spcPts val="0"/>
                        </a:spcAft>
                      </a:pPr>
                      <a:endParaRPr lang="en-US" sz="1200" dirty="0">
                        <a:latin typeface="Arial Black" panose="020B0A04020102020204" pitchFamily="34" charset="0"/>
                        <a:ea typeface="Times New Roman"/>
                        <a:cs typeface="Times New Roman"/>
                      </a:endParaRPr>
                    </a:p>
                  </a:txBody>
                  <a:tcPr marL="67879" marR="67879" marT="0" marB="0"/>
                </a:tc>
                <a:extLst>
                  <a:ext uri="{0D108BD9-81ED-4DB2-BD59-A6C34878D82A}">
                    <a16:rowId xmlns:a16="http://schemas.microsoft.com/office/drawing/2014/main" val="10002"/>
                  </a:ext>
                </a:extLst>
              </a:tr>
              <a:tr h="423015">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Jupiter</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Smith</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E110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Rivera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01/15/04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43000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Levine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8</a:t>
                      </a:r>
                    </a:p>
                  </a:txBody>
                  <a:tcPr marL="67879" marR="67879" marT="0" marB="0"/>
                </a:tc>
                <a:extLst>
                  <a:ext uri="{0D108BD9-81ED-4DB2-BD59-A6C34878D82A}">
                    <a16:rowId xmlns:a16="http://schemas.microsoft.com/office/drawing/2014/main" val="10003"/>
                  </a:ext>
                </a:extLst>
              </a:tr>
              <a:tr h="423015">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Maxima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E101</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15</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Jones</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200000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03/01/04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60000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Levine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a:t>
                      </a:r>
                    </a:p>
                  </a:txBody>
                  <a:tcPr marL="67879" marR="67879" marT="0" marB="0"/>
                </a:tc>
                <a:tc>
                  <a:txBody>
                    <a:bodyPr/>
                    <a:lstStyle/>
                    <a:p>
                      <a:pPr marL="0" marR="0">
                        <a:spcBef>
                          <a:spcPts val="0"/>
                        </a:spcBef>
                        <a:spcAft>
                          <a:spcPts val="0"/>
                        </a:spcAft>
                      </a:pPr>
                      <a:endParaRPr lang="en-US" sz="1200" dirty="0">
                        <a:latin typeface="Arial Black" panose="020B0A04020102020204" pitchFamily="34" charset="0"/>
                        <a:ea typeface="Times New Roman"/>
                        <a:cs typeface="Times New Roman"/>
                      </a:endParaRPr>
                    </a:p>
                  </a:txBody>
                  <a:tcPr marL="67879" marR="67879" marT="0" marB="0"/>
                </a:tc>
                <a:extLst>
                  <a:ext uri="{0D108BD9-81ED-4DB2-BD59-A6C34878D82A}">
                    <a16:rowId xmlns:a16="http://schemas.microsoft.com/office/drawing/2014/main" val="10004"/>
                  </a:ext>
                </a:extLst>
              </a:tr>
              <a:tr h="423015">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Maxima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E110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30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Rivera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200000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03/01/04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43000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Levine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10</a:t>
                      </a:r>
                    </a:p>
                  </a:txBody>
                  <a:tcPr marL="67879" marR="67879" marT="0" marB="0"/>
                </a:tc>
                <a:tc>
                  <a:txBody>
                    <a:bodyPr/>
                    <a:lstStyle/>
                    <a:p>
                      <a:pPr marL="0" marR="0">
                        <a:spcBef>
                          <a:spcPts val="0"/>
                        </a:spcBef>
                        <a:spcAft>
                          <a:spcPts val="0"/>
                        </a:spcAft>
                      </a:pPr>
                      <a:endParaRPr lang="en-US" sz="1200" dirty="0">
                        <a:latin typeface="Arial Black" panose="020B0A04020102020204" pitchFamily="34" charset="0"/>
                        <a:ea typeface="Times New Roman"/>
                        <a:cs typeface="Times New Roman"/>
                      </a:endParaRPr>
                    </a:p>
                  </a:txBody>
                  <a:tcPr marL="67879" marR="67879" marT="0" marB="0"/>
                </a:tc>
                <a:extLst>
                  <a:ext uri="{0D108BD9-81ED-4DB2-BD59-A6C34878D82A}">
                    <a16:rowId xmlns:a16="http://schemas.microsoft.com/office/drawing/2014/main" val="10005"/>
                  </a:ext>
                </a:extLst>
              </a:tr>
              <a:tr h="423015">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Maxima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Lee</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E120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15</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Tanaka</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200000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03/01/04</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45000</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Jones</a:t>
                      </a:r>
                    </a:p>
                  </a:txBody>
                  <a:tcPr marL="67879" marR="67879" marT="0" marB="0"/>
                </a:tc>
                <a:tc>
                  <a:txBody>
                    <a:bodyPr/>
                    <a:lstStyle/>
                    <a:p>
                      <a:pPr marL="0" marR="0">
                        <a:spcBef>
                          <a:spcPts val="0"/>
                        </a:spcBef>
                        <a:spcAft>
                          <a:spcPts val="0"/>
                        </a:spcAft>
                      </a:pPr>
                      <a:r>
                        <a:rPr lang="en-US" sz="1200" dirty="0">
                          <a:latin typeface="Arial Black" panose="020B0A04020102020204" pitchFamily="34" charset="0"/>
                          <a:ea typeface="Times New Roman"/>
                          <a:cs typeface="Times New Roman"/>
                        </a:rPr>
                        <a:t>15</a:t>
                      </a:r>
                    </a:p>
                  </a:txBody>
                  <a:tcPr marL="67879" marR="67879" marT="0" marB="0"/>
                </a:tc>
                <a:tc>
                  <a:txBody>
                    <a:bodyPr/>
                    <a:lstStyle/>
                    <a:p>
                      <a:pPr marL="0" marR="0">
                        <a:spcBef>
                          <a:spcPts val="0"/>
                        </a:spcBef>
                        <a:spcAft>
                          <a:spcPts val="0"/>
                        </a:spcAft>
                      </a:pPr>
                      <a:endParaRPr lang="en-US" sz="1200" dirty="0">
                        <a:latin typeface="Arial Black" panose="020B0A04020102020204" pitchFamily="34" charset="0"/>
                        <a:ea typeface="Times New Roman"/>
                        <a:cs typeface="Times New Roman"/>
                      </a:endParaRPr>
                    </a:p>
                  </a:txBody>
                  <a:tcPr marL="67879" marR="67879"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6AED-D71D-44F9-8F97-581A47ADC285}"/>
              </a:ext>
            </a:extLst>
          </p:cNvPr>
          <p:cNvSpPr>
            <a:spLocks noGrp="1"/>
          </p:cNvSpPr>
          <p:nvPr>
            <p:ph type="title"/>
          </p:nvPr>
        </p:nvSpPr>
        <p:spPr>
          <a:xfrm>
            <a:off x="533400" y="457200"/>
            <a:ext cx="7499350" cy="481013"/>
          </a:xfrm>
        </p:spPr>
        <p:txBody>
          <a:bodyPr rtlCol="0">
            <a:normAutofit fontScale="90000"/>
          </a:bodyPr>
          <a:lstStyle/>
          <a:p>
            <a:pPr eaLnBrk="1" fontAlgn="auto" hangingPunct="1">
              <a:spcAft>
                <a:spcPts val="0"/>
              </a:spcAft>
              <a:defRPr/>
            </a:pPr>
            <a:r>
              <a:rPr lang="en-US" dirty="0"/>
              <a:t>Normalization Example (cont)</a:t>
            </a:r>
          </a:p>
        </p:txBody>
      </p:sp>
      <p:sp>
        <p:nvSpPr>
          <p:cNvPr id="204803" name="Content Placeholder 2">
            <a:extLst>
              <a:ext uri="{FF2B5EF4-FFF2-40B4-BE49-F238E27FC236}">
                <a16:creationId xmlns:a16="http://schemas.microsoft.com/office/drawing/2014/main" id="{38DC212E-00CD-4848-99C6-96EE81AFC14C}"/>
              </a:ext>
            </a:extLst>
          </p:cNvPr>
          <p:cNvSpPr>
            <a:spLocks noGrp="1" noChangeArrowheads="1"/>
          </p:cNvSpPr>
          <p:nvPr>
            <p:ph idx="1"/>
          </p:nvPr>
        </p:nvSpPr>
        <p:spPr>
          <a:xfrm>
            <a:off x="304800" y="1524000"/>
            <a:ext cx="8686800" cy="5921375"/>
          </a:xfrm>
        </p:spPr>
        <p:txBody>
          <a:bodyPr/>
          <a:lstStyle/>
          <a:p>
            <a:pPr marL="596900" indent="-514350" eaLnBrk="1" hangingPunct="1">
              <a:buFont typeface="Gill Sans MT" panose="020B0502020104020203" pitchFamily="34" charset="0"/>
              <a:buAutoNum type="arabicPeriod"/>
            </a:pPr>
            <a:r>
              <a:rPr lang="en-US" altLang="en-US" sz="2400"/>
              <a:t>Each project has a unique name.</a:t>
            </a:r>
          </a:p>
          <a:p>
            <a:pPr marL="596900" indent="-514350" eaLnBrk="1" hangingPunct="1">
              <a:buFont typeface="Gill Sans MT" panose="020B0502020104020203" pitchFamily="34" charset="0"/>
              <a:buAutoNum type="arabicPeriod"/>
            </a:pPr>
            <a:r>
              <a:rPr lang="en-US" altLang="en-US" sz="2400"/>
              <a:t>Although project names are unique, names of employees and managers are not.</a:t>
            </a:r>
          </a:p>
          <a:p>
            <a:pPr marL="596900" indent="-514350" eaLnBrk="1" hangingPunct="1">
              <a:buFont typeface="Gill Sans MT" panose="020B0502020104020203" pitchFamily="34" charset="0"/>
              <a:buAutoNum type="arabicPeriod"/>
            </a:pPr>
            <a:r>
              <a:rPr lang="en-US" altLang="en-US" sz="2400"/>
              <a:t>Each project has one manager, whose name is stored in </a:t>
            </a:r>
            <a:r>
              <a:rPr lang="en-US" altLang="en-US" sz="2400">
                <a:latin typeface="Courier New" panose="02070309020205020404" pitchFamily="49" charset="0"/>
                <a:cs typeface="Courier New" panose="02070309020205020404" pitchFamily="49" charset="0"/>
              </a:rPr>
              <a:t>projMgr</a:t>
            </a:r>
            <a:r>
              <a:rPr lang="en-US" altLang="en-US" sz="2400"/>
              <a:t>.</a:t>
            </a:r>
          </a:p>
          <a:p>
            <a:pPr marL="596900" indent="-514350" eaLnBrk="1" hangingPunct="1">
              <a:buFont typeface="Gill Sans MT" panose="020B0502020104020203" pitchFamily="34" charset="0"/>
              <a:buAutoNum type="arabicPeriod"/>
            </a:pPr>
            <a:r>
              <a:rPr lang="en-US" altLang="en-US" sz="2400"/>
              <a:t>Many employees can be assigned to work on each project, and an employee can be assigned to more than one project.  The attribute </a:t>
            </a:r>
            <a:r>
              <a:rPr lang="en-US" altLang="en-US" sz="2400">
                <a:latin typeface="Courier New" panose="02070309020205020404" pitchFamily="49" charset="0"/>
                <a:cs typeface="Courier New" panose="02070309020205020404" pitchFamily="49" charset="0"/>
              </a:rPr>
              <a:t>hours</a:t>
            </a:r>
            <a:r>
              <a:rPr lang="en-US" altLang="en-US" sz="2400"/>
              <a:t> tells the number of hours per week a particular employee is assigned to work on a particular project.</a:t>
            </a:r>
          </a:p>
          <a:p>
            <a:pPr marL="596900" indent="-514350" eaLnBrk="1" hangingPunct="1">
              <a:buFont typeface="Gill Sans MT" panose="020B0502020104020203" pitchFamily="34" charset="0"/>
              <a:buAutoNum type="arabicPeriod"/>
            </a:pPr>
            <a:r>
              <a:rPr lang="en-US" altLang="en-US" sz="2400">
                <a:latin typeface="Courier New" panose="02070309020205020404" pitchFamily="49" charset="0"/>
                <a:cs typeface="Courier New" panose="02070309020205020404" pitchFamily="49" charset="0"/>
              </a:rPr>
              <a:t>budget</a:t>
            </a:r>
            <a:r>
              <a:rPr lang="en-US" altLang="en-US" sz="2400"/>
              <a:t> stores the amount budgeted for a project, and </a:t>
            </a:r>
            <a:r>
              <a:rPr lang="en-US" altLang="en-US" sz="2400">
                <a:latin typeface="Courier New" panose="02070309020205020404" pitchFamily="49" charset="0"/>
                <a:cs typeface="Courier New" panose="02070309020205020404" pitchFamily="49" charset="0"/>
              </a:rPr>
              <a:t>startDate</a:t>
            </a:r>
            <a:r>
              <a:rPr lang="en-US" altLang="en-US" sz="2400"/>
              <a:t> gives the starting date for a project.</a:t>
            </a:r>
          </a:p>
          <a:p>
            <a:pPr marL="596900" indent="-514350" eaLnBrk="1" hangingPunct="1">
              <a:buFont typeface="Gill Sans MT" panose="020B0502020104020203" pitchFamily="34" charset="0"/>
              <a:buAutoNum type="arabicPeriod"/>
            </a:pPr>
            <a:r>
              <a:rPr lang="en-US" altLang="en-US" sz="2400">
                <a:latin typeface="Courier New" panose="02070309020205020404" pitchFamily="49" charset="0"/>
                <a:cs typeface="Courier New" panose="02070309020205020404" pitchFamily="49" charset="0"/>
              </a:rPr>
              <a:t>salary</a:t>
            </a:r>
            <a:r>
              <a:rPr lang="en-US" altLang="en-US" sz="2400"/>
              <a:t> gives the annual compensation of an employee.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585A48B-471F-4124-B194-834939526F39}"/>
              </a:ext>
            </a:extLst>
          </p:cNvPr>
          <p:cNvSpPr>
            <a:spLocks noGrp="1" noChangeArrowheads="1"/>
          </p:cNvSpPr>
          <p:nvPr>
            <p:ph type="title"/>
          </p:nvPr>
        </p:nvSpPr>
        <p:spPr/>
        <p:txBody>
          <a:bodyPr/>
          <a:lstStyle/>
          <a:p>
            <a:pPr eaLnBrk="1" hangingPunct="1"/>
            <a:r>
              <a:rPr lang="en-US" altLang="en-US" sz="4000"/>
              <a:t>Basic Structures: Classes and Schemes – Relation Scheme</a:t>
            </a:r>
          </a:p>
        </p:txBody>
      </p:sp>
      <p:sp>
        <p:nvSpPr>
          <p:cNvPr id="26627" name="Rectangle 3">
            <a:extLst>
              <a:ext uri="{FF2B5EF4-FFF2-40B4-BE49-F238E27FC236}">
                <a16:creationId xmlns:a16="http://schemas.microsoft.com/office/drawing/2014/main" id="{17B56593-84A1-4C6D-8AC8-CA0245C69AD0}"/>
              </a:ext>
            </a:extLst>
          </p:cNvPr>
          <p:cNvSpPr>
            <a:spLocks noGrp="1" noChangeArrowheads="1"/>
          </p:cNvSpPr>
          <p:nvPr>
            <p:ph type="body" idx="1"/>
          </p:nvPr>
        </p:nvSpPr>
        <p:spPr>
          <a:xfrm>
            <a:off x="457200" y="1600200"/>
            <a:ext cx="8229600" cy="5105400"/>
          </a:xfrm>
        </p:spPr>
        <p:txBody>
          <a:bodyPr/>
          <a:lstStyle/>
          <a:p>
            <a:pPr eaLnBrk="1" hangingPunct="1">
              <a:lnSpc>
                <a:spcPct val="80000"/>
              </a:lnSpc>
            </a:pPr>
            <a:r>
              <a:rPr lang="en-US" altLang="en-US" sz="2400"/>
              <a:t>In an OO programming language, each class is </a:t>
            </a:r>
            <a:r>
              <a:rPr lang="en-US" altLang="en-US" sz="2400" b="1" i="1"/>
              <a:t>instantiated</a:t>
            </a:r>
            <a:r>
              <a:rPr lang="en-US" altLang="en-US" sz="2400"/>
              <a:t> with </a:t>
            </a:r>
            <a:r>
              <a:rPr lang="en-US" altLang="en-US" sz="2400" b="1" i="1"/>
              <a:t>objects</a:t>
            </a:r>
            <a:r>
              <a:rPr lang="en-US" altLang="en-US" sz="2400"/>
              <a:t> of that class. In building a relational database, each class is first translated into a relation model </a:t>
            </a:r>
            <a:r>
              <a:rPr lang="en-US" altLang="en-US" sz="2400" b="1" i="1"/>
              <a:t>scheme</a:t>
            </a:r>
            <a:r>
              <a:rPr lang="en-US" altLang="en-US" sz="2400"/>
              <a:t>.  The scheme starts with all of the attributes from the class diagram.</a:t>
            </a:r>
          </a:p>
          <a:p>
            <a:pPr eaLnBrk="1" hangingPunct="1">
              <a:lnSpc>
                <a:spcPct val="80000"/>
              </a:lnSpc>
            </a:pPr>
            <a:endParaRPr lang="en-US" altLang="en-US" sz="24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r>
              <a:rPr lang="en-US" altLang="en-US" sz="1800"/>
              <a:t>The Customers relation scheme attributes are:</a:t>
            </a:r>
          </a:p>
          <a:p>
            <a:pPr lvl="1" eaLnBrk="1" hangingPunct="1">
              <a:lnSpc>
                <a:spcPct val="80000"/>
              </a:lnSpc>
            </a:pPr>
            <a:r>
              <a:rPr lang="en-US" altLang="en-US" sz="1800"/>
              <a:t>Customer first name, a person's first name. </a:t>
            </a:r>
          </a:p>
          <a:p>
            <a:pPr lvl="1" eaLnBrk="1" hangingPunct="1">
              <a:lnSpc>
                <a:spcPct val="80000"/>
              </a:lnSpc>
            </a:pPr>
            <a:r>
              <a:rPr lang="en-US" altLang="en-US" sz="1800"/>
              <a:t>Customer last name, a person's last name. </a:t>
            </a:r>
          </a:p>
          <a:p>
            <a:pPr lvl="1" eaLnBrk="1" hangingPunct="1">
              <a:lnSpc>
                <a:spcPct val="80000"/>
              </a:lnSpc>
            </a:pPr>
            <a:r>
              <a:rPr lang="en-US" altLang="en-US" sz="1800"/>
              <a:t>Customer phone, a valid telephone number. </a:t>
            </a:r>
          </a:p>
          <a:p>
            <a:pPr lvl="1" eaLnBrk="1" hangingPunct="1">
              <a:lnSpc>
                <a:spcPct val="80000"/>
              </a:lnSpc>
            </a:pPr>
            <a:r>
              <a:rPr lang="en-US" altLang="en-US" sz="1800"/>
              <a:t>Customer street, a street address. </a:t>
            </a:r>
          </a:p>
          <a:p>
            <a:pPr lvl="1" eaLnBrk="1" hangingPunct="1">
              <a:lnSpc>
                <a:spcPct val="80000"/>
              </a:lnSpc>
            </a:pPr>
            <a:r>
              <a:rPr lang="en-US" altLang="en-US" sz="1800"/>
              <a:t>Customer zip code, a zip code designated by the United States Postal Service. </a:t>
            </a:r>
          </a:p>
          <a:p>
            <a:pPr eaLnBrk="1" hangingPunct="1">
              <a:lnSpc>
                <a:spcPct val="80000"/>
              </a:lnSpc>
            </a:pPr>
            <a:endParaRPr lang="en-US" altLang="en-US" sz="1800"/>
          </a:p>
        </p:txBody>
      </p:sp>
      <p:pic>
        <p:nvPicPr>
          <p:cNvPr id="26628" name="Picture 5">
            <a:extLst>
              <a:ext uri="{FF2B5EF4-FFF2-40B4-BE49-F238E27FC236}">
                <a16:creationId xmlns:a16="http://schemas.microsoft.com/office/drawing/2014/main" id="{DE3F5996-1699-47BE-9663-C3C9E2A88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1850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807A-930C-4641-A934-7162513562BB}"/>
              </a:ext>
            </a:extLst>
          </p:cNvPr>
          <p:cNvSpPr>
            <a:spLocks noGrp="1"/>
          </p:cNvSpPr>
          <p:nvPr>
            <p:ph type="title"/>
          </p:nvPr>
        </p:nvSpPr>
        <p:spPr>
          <a:xfrm>
            <a:off x="533400" y="533400"/>
            <a:ext cx="7499350" cy="481013"/>
          </a:xfrm>
        </p:spPr>
        <p:txBody>
          <a:bodyPr rtlCol="0">
            <a:normAutofit fontScale="90000"/>
          </a:bodyPr>
          <a:lstStyle/>
          <a:p>
            <a:pPr eaLnBrk="1" fontAlgn="auto" hangingPunct="1">
              <a:spcAft>
                <a:spcPts val="0"/>
              </a:spcAft>
              <a:defRPr/>
            </a:pPr>
            <a:r>
              <a:rPr lang="en-US" dirty="0"/>
              <a:t>Normalization Example (cont)</a:t>
            </a:r>
          </a:p>
        </p:txBody>
      </p:sp>
      <p:sp>
        <p:nvSpPr>
          <p:cNvPr id="206851" name="Content Placeholder 2">
            <a:extLst>
              <a:ext uri="{FF2B5EF4-FFF2-40B4-BE49-F238E27FC236}">
                <a16:creationId xmlns:a16="http://schemas.microsoft.com/office/drawing/2014/main" id="{0549E559-2F0B-46A1-ABE2-1DC7BB28A2EC}"/>
              </a:ext>
            </a:extLst>
          </p:cNvPr>
          <p:cNvSpPr>
            <a:spLocks noGrp="1" noChangeArrowheads="1"/>
          </p:cNvSpPr>
          <p:nvPr>
            <p:ph idx="1"/>
          </p:nvPr>
        </p:nvSpPr>
        <p:spPr>
          <a:xfrm>
            <a:off x="533400" y="1752600"/>
            <a:ext cx="7788275" cy="5921375"/>
          </a:xfrm>
        </p:spPr>
        <p:txBody>
          <a:bodyPr/>
          <a:lstStyle/>
          <a:p>
            <a:pPr marL="596900" indent="-514350" eaLnBrk="1" hangingPunct="1">
              <a:buFont typeface="Tahoma" panose="020B0604030504040204" pitchFamily="34" charset="0"/>
              <a:buAutoNum type="arabicPeriod" startAt="7"/>
            </a:pPr>
            <a:r>
              <a:rPr lang="en-US" altLang="en-US" sz="2400">
                <a:latin typeface="Courier New" panose="02070309020205020404" pitchFamily="49" charset="0"/>
                <a:cs typeface="Courier New" panose="02070309020205020404" pitchFamily="49" charset="0"/>
              </a:rPr>
              <a:t>empMgr</a:t>
            </a:r>
            <a:r>
              <a:rPr lang="en-US" altLang="en-US" sz="2400"/>
              <a:t> gives the name of the employee’s manager, who might not be the same as the project manager.</a:t>
            </a:r>
          </a:p>
          <a:p>
            <a:pPr marL="596900" indent="-514350" eaLnBrk="1" hangingPunct="1">
              <a:buFont typeface="Tahoma" panose="020B0604030504040204" pitchFamily="34" charset="0"/>
              <a:buAutoNum type="arabicPeriod" startAt="7"/>
            </a:pPr>
            <a:r>
              <a:rPr lang="en-US" altLang="en-US" sz="2400">
                <a:latin typeface="Courier New" panose="02070309020205020404" pitchFamily="49" charset="0"/>
                <a:cs typeface="Courier New" panose="02070309020205020404" pitchFamily="49" charset="0"/>
              </a:rPr>
              <a:t>empDept</a:t>
            </a:r>
            <a:r>
              <a:rPr lang="en-US" altLang="en-US" sz="2400"/>
              <a:t> gives the employee’s department.  Department names are unique.  The employee’s manager is the manager of the employee’s department.</a:t>
            </a:r>
          </a:p>
          <a:p>
            <a:pPr marL="596900" indent="-514350" eaLnBrk="1" hangingPunct="1">
              <a:buFont typeface="Tahoma" panose="020B0604030504040204" pitchFamily="34" charset="0"/>
              <a:buAutoNum type="arabicPeriod" startAt="7"/>
            </a:pPr>
            <a:r>
              <a:rPr lang="en-US" altLang="en-US" sz="2400">
                <a:latin typeface="Courier New" panose="02070309020205020404" pitchFamily="49" charset="0"/>
                <a:cs typeface="Courier New" panose="02070309020205020404" pitchFamily="49" charset="0"/>
              </a:rPr>
              <a:t>rating</a:t>
            </a:r>
            <a:r>
              <a:rPr lang="en-US" altLang="en-US" sz="2400"/>
              <a:t> gives the employee’s performance for a particular project.  The project manager assigns the rating at the end of the employee’s work on the project.</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59DE-53A5-4E00-AD61-E63F9B5752D1}"/>
              </a:ext>
            </a:extLst>
          </p:cNvPr>
          <p:cNvSpPr>
            <a:spLocks noGrp="1"/>
          </p:cNvSpPr>
          <p:nvPr>
            <p:ph type="title"/>
          </p:nvPr>
        </p:nvSpPr>
        <p:spPr>
          <a:xfrm>
            <a:off x="533400" y="609600"/>
            <a:ext cx="7499350" cy="450850"/>
          </a:xfrm>
        </p:spPr>
        <p:txBody>
          <a:bodyPr rtlCol="0">
            <a:normAutofit fontScale="90000"/>
          </a:bodyPr>
          <a:lstStyle/>
          <a:p>
            <a:pPr eaLnBrk="1" fontAlgn="auto" hangingPunct="1">
              <a:spcAft>
                <a:spcPts val="0"/>
              </a:spcAft>
              <a:defRPr/>
            </a:pPr>
            <a:r>
              <a:rPr lang="en-US" dirty="0"/>
              <a:t>Normalization Example (cont)</a:t>
            </a:r>
          </a:p>
        </p:txBody>
      </p:sp>
      <p:sp>
        <p:nvSpPr>
          <p:cNvPr id="208899" name="Content Placeholder 2">
            <a:extLst>
              <a:ext uri="{FF2B5EF4-FFF2-40B4-BE49-F238E27FC236}">
                <a16:creationId xmlns:a16="http://schemas.microsoft.com/office/drawing/2014/main" id="{B6F3A404-7F62-4496-8874-6D2984997AAB}"/>
              </a:ext>
            </a:extLst>
          </p:cNvPr>
          <p:cNvSpPr>
            <a:spLocks noGrp="1" noChangeArrowheads="1"/>
          </p:cNvSpPr>
          <p:nvPr>
            <p:ph idx="1"/>
          </p:nvPr>
        </p:nvSpPr>
        <p:spPr>
          <a:xfrm>
            <a:off x="533400" y="1390650"/>
            <a:ext cx="7729538" cy="5449888"/>
          </a:xfrm>
        </p:spPr>
        <p:txBody>
          <a:bodyPr/>
          <a:lstStyle/>
          <a:p>
            <a:pPr eaLnBrk="1" hangingPunct="1"/>
            <a:r>
              <a:rPr lang="en-US" altLang="en-US" sz="2400"/>
              <a:t>Functional dependencies</a:t>
            </a:r>
          </a:p>
          <a:p>
            <a:pPr lvl="1" eaLnBrk="1" hangingPunct="1"/>
            <a:r>
              <a:rPr lang="en-US" altLang="en-US" sz="2000">
                <a:latin typeface="Courier New" panose="02070309020205020404" pitchFamily="49" charset="0"/>
                <a:cs typeface="Courier New" panose="02070309020205020404" pitchFamily="49" charset="0"/>
              </a:rPr>
              <a:t>projName</a:t>
            </a:r>
            <a:r>
              <a:rPr lang="en-US" altLang="en-US" sz="2000"/>
              <a:t> </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projMgr</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budget</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startDate</a:t>
            </a:r>
          </a:p>
          <a:p>
            <a:pPr lvl="1" eaLnBrk="1" hangingPunct="1"/>
            <a:r>
              <a:rPr lang="en-US" altLang="en-US" sz="2000">
                <a:latin typeface="Courier New" panose="02070309020205020404" pitchFamily="49" charset="0"/>
                <a:cs typeface="Courier New" panose="02070309020205020404" pitchFamily="49" charset="0"/>
                <a:sym typeface="Wingdings" panose="05000000000000000000" pitchFamily="2" charset="2"/>
              </a:rPr>
              <a:t>empId</a:t>
            </a:r>
            <a:r>
              <a:rPr lang="en-US" altLang="en-US" sz="2000">
                <a:sym typeface="Wingdings" panose="05000000000000000000" pitchFamily="2" charset="2"/>
              </a:rPr>
              <a:t>  </a:t>
            </a:r>
            <a:r>
              <a:rPr lang="en-US" altLang="en-US" sz="2000">
                <a:latin typeface="Courier New" panose="02070309020205020404" pitchFamily="49" charset="0"/>
                <a:cs typeface="Courier New" panose="02070309020205020404" pitchFamily="49" charset="0"/>
                <a:sym typeface="Wingdings" panose="05000000000000000000" pitchFamily="2" charset="2"/>
              </a:rPr>
              <a:t>empName</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salary</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empMgr</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empDept</a:t>
            </a:r>
          </a:p>
          <a:p>
            <a:pPr lvl="1" eaLnBrk="1" hangingPunct="1"/>
            <a:r>
              <a:rPr lang="en-US" altLang="en-US" sz="2000">
                <a:latin typeface="Courier New" panose="02070309020205020404" pitchFamily="49" charset="0"/>
                <a:cs typeface="Courier New" panose="02070309020205020404" pitchFamily="49" charset="0"/>
                <a:sym typeface="Wingdings" panose="05000000000000000000" pitchFamily="2" charset="2"/>
              </a:rPr>
              <a:t>projName</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empId</a:t>
            </a:r>
            <a:r>
              <a:rPr lang="en-US" altLang="en-US" sz="2000">
                <a:sym typeface="Wingdings" panose="05000000000000000000" pitchFamily="2" charset="2"/>
              </a:rPr>
              <a:t>  </a:t>
            </a:r>
            <a:r>
              <a:rPr lang="en-US" altLang="en-US" sz="2000">
                <a:latin typeface="Courier New" panose="02070309020205020404" pitchFamily="49" charset="0"/>
                <a:cs typeface="Courier New" panose="02070309020205020404" pitchFamily="49" charset="0"/>
                <a:sym typeface="Wingdings" panose="05000000000000000000" pitchFamily="2" charset="2"/>
              </a:rPr>
              <a:t>hours</a:t>
            </a:r>
            <a:r>
              <a:rPr lang="en-US" altLang="en-US" sz="2000">
                <a:sym typeface="Wingdings" panose="05000000000000000000" pitchFamily="2" charset="2"/>
              </a:rPr>
              <a:t>, </a:t>
            </a:r>
            <a:r>
              <a:rPr lang="en-US" altLang="en-US" sz="2000">
                <a:latin typeface="Courier New" panose="02070309020205020404" pitchFamily="49" charset="0"/>
                <a:cs typeface="Courier New" panose="02070309020205020404" pitchFamily="49" charset="0"/>
                <a:sym typeface="Wingdings" panose="05000000000000000000" pitchFamily="2" charset="2"/>
              </a:rPr>
              <a:t>rating</a:t>
            </a:r>
          </a:p>
          <a:p>
            <a:pPr lvl="1" eaLnBrk="1" hangingPunct="1"/>
            <a:r>
              <a:rPr lang="en-US" altLang="en-US" sz="2000">
                <a:latin typeface="Courier New" panose="02070309020205020404" pitchFamily="49" charset="0"/>
                <a:cs typeface="Courier New" panose="02070309020205020404" pitchFamily="49" charset="0"/>
                <a:sym typeface="Wingdings" panose="05000000000000000000" pitchFamily="2" charset="2"/>
              </a:rPr>
              <a:t>empDept</a:t>
            </a:r>
            <a:r>
              <a:rPr lang="en-US" altLang="en-US" sz="2000">
                <a:sym typeface="Wingdings" panose="05000000000000000000" pitchFamily="2" charset="2"/>
              </a:rPr>
              <a:t>  </a:t>
            </a:r>
            <a:r>
              <a:rPr lang="en-US" altLang="en-US" sz="2000">
                <a:latin typeface="Courier New" panose="02070309020205020404" pitchFamily="49" charset="0"/>
                <a:cs typeface="Courier New" panose="02070309020205020404" pitchFamily="49" charset="0"/>
                <a:sym typeface="Wingdings" panose="05000000000000000000" pitchFamily="2" charset="2"/>
              </a:rPr>
              <a:t>empMgr</a:t>
            </a:r>
          </a:p>
          <a:p>
            <a:pPr lvl="1" eaLnBrk="1" hangingPunct="1"/>
            <a:r>
              <a:rPr lang="en-US" altLang="en-US" sz="2000">
                <a:latin typeface="Courier New" panose="02070309020205020404" pitchFamily="49" charset="0"/>
                <a:cs typeface="Courier New" panose="02070309020205020404" pitchFamily="49" charset="0"/>
                <a:sym typeface="Wingdings" panose="05000000000000000000" pitchFamily="2" charset="2"/>
              </a:rPr>
              <a:t>empMgr</a:t>
            </a:r>
            <a:r>
              <a:rPr lang="en-US" altLang="en-US" sz="2000">
                <a:sym typeface="Wingdings" panose="05000000000000000000" pitchFamily="2" charset="2"/>
              </a:rPr>
              <a:t> does not functionally determine </a:t>
            </a:r>
            <a:r>
              <a:rPr lang="en-US" altLang="en-US" sz="2000">
                <a:latin typeface="Courier New" panose="02070309020205020404" pitchFamily="49" charset="0"/>
                <a:cs typeface="Courier New" panose="02070309020205020404" pitchFamily="49" charset="0"/>
                <a:sym typeface="Wingdings" panose="05000000000000000000" pitchFamily="2" charset="2"/>
              </a:rPr>
              <a:t>empDept</a:t>
            </a:r>
            <a:r>
              <a:rPr lang="en-US" altLang="en-US" sz="2000">
                <a:sym typeface="Wingdings" panose="05000000000000000000" pitchFamily="2" charset="2"/>
              </a:rPr>
              <a:t> since people's names were not unique (different managers may have same name and manage different departments or a manager may manage more than one department</a:t>
            </a:r>
          </a:p>
          <a:p>
            <a:pPr lvl="1" eaLnBrk="1" hangingPunct="1"/>
            <a:r>
              <a:rPr lang="en-US" altLang="en-US" sz="2000">
                <a:latin typeface="Courier New" panose="02070309020205020404" pitchFamily="49" charset="0"/>
                <a:cs typeface="Courier New" panose="02070309020205020404" pitchFamily="49" charset="0"/>
                <a:sym typeface="Wingdings" panose="05000000000000000000" pitchFamily="2" charset="2"/>
              </a:rPr>
              <a:t>projMgr</a:t>
            </a:r>
            <a:r>
              <a:rPr lang="en-US" altLang="en-US" sz="2000">
                <a:sym typeface="Wingdings" panose="05000000000000000000" pitchFamily="2" charset="2"/>
              </a:rPr>
              <a:t> does not determine </a:t>
            </a:r>
            <a:r>
              <a:rPr lang="en-US" altLang="en-US" sz="2000">
                <a:latin typeface="Courier New" panose="02070309020205020404" pitchFamily="49" charset="0"/>
                <a:cs typeface="Courier New" panose="02070309020205020404" pitchFamily="49" charset="0"/>
                <a:sym typeface="Wingdings" panose="05000000000000000000" pitchFamily="2" charset="2"/>
              </a:rPr>
              <a:t>projName</a:t>
            </a:r>
          </a:p>
          <a:p>
            <a:pPr eaLnBrk="1" hangingPunct="1"/>
            <a:r>
              <a:rPr lang="en-US" altLang="en-US">
                <a:cs typeface="Courier New" panose="02070309020205020404" pitchFamily="49" charset="0"/>
                <a:sym typeface="Wingdings" panose="05000000000000000000" pitchFamily="2" charset="2"/>
              </a:rPr>
              <a:t>Primary Key</a:t>
            </a:r>
          </a:p>
          <a:p>
            <a:pPr lvl="1" eaLnBrk="1" hangingPunct="1"/>
            <a:r>
              <a:rPr lang="en-US" altLang="en-US">
                <a:latin typeface="Courier New" panose="02070309020205020404" pitchFamily="49" charset="0"/>
                <a:cs typeface="Courier New" panose="02070309020205020404" pitchFamily="49" charset="0"/>
                <a:sym typeface="Wingdings" panose="05000000000000000000" pitchFamily="2" charset="2"/>
              </a:rPr>
              <a:t>projName</a:t>
            </a:r>
            <a:r>
              <a:rPr lang="en-US" altLang="en-US">
                <a:cs typeface="Courier New" panose="02070309020205020404" pitchFamily="49" charset="0"/>
                <a:sym typeface="Wingdings" panose="05000000000000000000" pitchFamily="2" charset="2"/>
              </a:rPr>
              <a:t>, </a:t>
            </a:r>
            <a:r>
              <a:rPr lang="en-US" altLang="en-US">
                <a:latin typeface="Courier New" panose="02070309020205020404" pitchFamily="49" charset="0"/>
                <a:cs typeface="Courier New" panose="02070309020205020404" pitchFamily="49" charset="0"/>
                <a:sym typeface="Wingdings" panose="05000000000000000000" pitchFamily="2" charset="2"/>
              </a:rPr>
              <a:t>empId</a:t>
            </a:r>
            <a:r>
              <a:rPr lang="en-US" altLang="en-US">
                <a:cs typeface="Courier New" panose="02070309020205020404" pitchFamily="49" charset="0"/>
                <a:sym typeface="Wingdings" panose="05000000000000000000" pitchFamily="2" charset="2"/>
              </a:rPr>
              <a:t> since every member depends on that combination</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C801-4D5B-499D-AD4D-952F64448F9B}"/>
              </a:ext>
            </a:extLst>
          </p:cNvPr>
          <p:cNvSpPr>
            <a:spLocks noGrp="1"/>
          </p:cNvSpPr>
          <p:nvPr>
            <p:ph type="title"/>
          </p:nvPr>
        </p:nvSpPr>
        <p:spPr>
          <a:xfrm>
            <a:off x="457200" y="533400"/>
            <a:ext cx="7499350" cy="523875"/>
          </a:xfrm>
        </p:spPr>
        <p:txBody>
          <a:bodyPr rtlCol="0">
            <a:normAutofit fontScale="90000"/>
          </a:bodyPr>
          <a:lstStyle/>
          <a:p>
            <a:pPr eaLnBrk="1" fontAlgn="auto" hangingPunct="1">
              <a:spcAft>
                <a:spcPts val="0"/>
              </a:spcAft>
              <a:defRPr/>
            </a:pPr>
            <a:r>
              <a:rPr lang="en-US" dirty="0"/>
              <a:t>Normalization Example (cont)</a:t>
            </a:r>
          </a:p>
        </p:txBody>
      </p:sp>
      <p:sp>
        <p:nvSpPr>
          <p:cNvPr id="210947" name="Content Placeholder 2">
            <a:extLst>
              <a:ext uri="{FF2B5EF4-FFF2-40B4-BE49-F238E27FC236}">
                <a16:creationId xmlns:a16="http://schemas.microsoft.com/office/drawing/2014/main" id="{25F4F1F7-C281-4F95-886B-371B23F9C903}"/>
              </a:ext>
            </a:extLst>
          </p:cNvPr>
          <p:cNvSpPr>
            <a:spLocks noGrp="1" noChangeArrowheads="1"/>
          </p:cNvSpPr>
          <p:nvPr>
            <p:ph idx="1"/>
          </p:nvPr>
        </p:nvSpPr>
        <p:spPr>
          <a:xfrm>
            <a:off x="457200" y="1828800"/>
            <a:ext cx="7788275" cy="5494338"/>
          </a:xfrm>
        </p:spPr>
        <p:txBody>
          <a:bodyPr/>
          <a:lstStyle/>
          <a:p>
            <a:pPr eaLnBrk="1" hangingPunct="1"/>
            <a:r>
              <a:rPr lang="en-US" altLang="en-US"/>
              <a:t>First Normal Form</a:t>
            </a:r>
          </a:p>
          <a:p>
            <a:pPr lvl="1" eaLnBrk="1" hangingPunct="1"/>
            <a:r>
              <a:rPr lang="en-US" altLang="en-US"/>
              <a:t>With the primary key each cell is single valued, Work in 1NF</a:t>
            </a:r>
          </a:p>
          <a:p>
            <a:pPr eaLnBrk="1" hangingPunct="1"/>
            <a:r>
              <a:rPr lang="en-US" altLang="en-US"/>
              <a:t>Second Normal Form</a:t>
            </a:r>
          </a:p>
          <a:p>
            <a:pPr lvl="1" eaLnBrk="1" hangingPunct="1"/>
            <a:r>
              <a:rPr lang="en-US" altLang="en-US"/>
              <a:t>Partial dependencies</a:t>
            </a:r>
          </a:p>
          <a:p>
            <a:pPr lvl="2" eaLnBrk="1" hangingPunct="1"/>
            <a:r>
              <a:rPr lang="en-US" altLang="en-US"/>
              <a:t>projName </a:t>
            </a:r>
            <a:r>
              <a:rPr lang="en-US" altLang="en-US">
                <a:sym typeface="Wingdings" panose="05000000000000000000" pitchFamily="2" charset="2"/>
              </a:rPr>
              <a:t> projMgr, budget, startDate</a:t>
            </a:r>
          </a:p>
          <a:p>
            <a:pPr lvl="2" eaLnBrk="1" hangingPunct="1"/>
            <a:r>
              <a:rPr lang="en-US" altLang="en-US">
                <a:sym typeface="Wingdings" panose="05000000000000000000" pitchFamily="2" charset="2"/>
              </a:rPr>
              <a:t>empId  empName, salary, empMgr, empDept</a:t>
            </a:r>
          </a:p>
          <a:p>
            <a:pPr lvl="1" eaLnBrk="1" hangingPunct="1"/>
            <a:r>
              <a:rPr lang="en-US" altLang="en-US">
                <a:sym typeface="Wingdings" panose="05000000000000000000" pitchFamily="2" charset="2"/>
              </a:rPr>
              <a:t>Transform to </a:t>
            </a:r>
          </a:p>
          <a:p>
            <a:pPr lvl="2" eaLnBrk="1" hangingPunct="1"/>
            <a:r>
              <a:rPr lang="en-US" altLang="en-US">
                <a:sym typeface="Wingdings" panose="05000000000000000000" pitchFamily="2" charset="2"/>
              </a:rPr>
              <a:t>Proj (</a:t>
            </a:r>
            <a:r>
              <a:rPr lang="en-US" altLang="en-US" u="sng">
                <a:sym typeface="Wingdings" panose="05000000000000000000" pitchFamily="2" charset="2"/>
              </a:rPr>
              <a:t>projName</a:t>
            </a:r>
            <a:r>
              <a:rPr lang="en-US" altLang="en-US">
                <a:sym typeface="Wingdings" panose="05000000000000000000" pitchFamily="2" charset="2"/>
              </a:rPr>
              <a:t>, projMgr, budget, startDate)</a:t>
            </a:r>
          </a:p>
          <a:p>
            <a:pPr lvl="2" eaLnBrk="1" hangingPunct="1"/>
            <a:r>
              <a:rPr lang="en-US" altLang="en-US"/>
              <a:t>Emp (</a:t>
            </a:r>
            <a:r>
              <a:rPr lang="en-US" altLang="en-US" u="sng"/>
              <a:t>empId</a:t>
            </a:r>
            <a:r>
              <a:rPr lang="en-US" altLang="en-US"/>
              <a:t>, empName, salary, empMgr, empDept)</a:t>
            </a:r>
          </a:p>
          <a:p>
            <a:pPr lvl="2" eaLnBrk="1" hangingPunct="1"/>
            <a:r>
              <a:rPr lang="en-US" altLang="en-US"/>
              <a:t>Work1 (</a:t>
            </a:r>
            <a:r>
              <a:rPr lang="en-US" altLang="en-US" u="sng"/>
              <a:t>projName</a:t>
            </a:r>
            <a:r>
              <a:rPr lang="en-US" altLang="en-US"/>
              <a:t>, </a:t>
            </a:r>
            <a:r>
              <a:rPr lang="en-US" altLang="en-US" u="sng"/>
              <a:t>empId</a:t>
            </a:r>
            <a:r>
              <a:rPr lang="en-US" altLang="en-US"/>
              <a:t>, hours, rating)</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74BA-7742-4FA5-8D0F-ACECA453AC9B}"/>
              </a:ext>
            </a:extLst>
          </p:cNvPr>
          <p:cNvSpPr>
            <a:spLocks noGrp="1"/>
          </p:cNvSpPr>
          <p:nvPr>
            <p:ph type="title"/>
          </p:nvPr>
        </p:nvSpPr>
        <p:spPr>
          <a:xfrm>
            <a:off x="381000" y="457200"/>
            <a:ext cx="7499350" cy="639763"/>
          </a:xfrm>
        </p:spPr>
        <p:txBody>
          <a:bodyPr rtlCol="0">
            <a:normAutofit fontScale="90000"/>
          </a:bodyPr>
          <a:lstStyle/>
          <a:p>
            <a:pPr eaLnBrk="1" fontAlgn="auto" hangingPunct="1">
              <a:spcAft>
                <a:spcPts val="0"/>
              </a:spcAft>
              <a:defRPr/>
            </a:pPr>
            <a:r>
              <a:rPr lang="en-US" dirty="0"/>
              <a:t>Normalization Example (cont)</a:t>
            </a:r>
          </a:p>
        </p:txBody>
      </p:sp>
      <p:graphicFrame>
        <p:nvGraphicFramePr>
          <p:cNvPr id="4" name="Table 3">
            <a:extLst>
              <a:ext uri="{FF2B5EF4-FFF2-40B4-BE49-F238E27FC236}">
                <a16:creationId xmlns:a16="http://schemas.microsoft.com/office/drawing/2014/main" id="{2321F3A0-0FE5-40E7-92F4-2BA0081AE569}"/>
              </a:ext>
            </a:extLst>
          </p:cNvPr>
          <p:cNvGraphicFramePr>
            <a:graphicFrameLocks noGrp="1"/>
          </p:cNvGraphicFramePr>
          <p:nvPr/>
        </p:nvGraphicFramePr>
        <p:xfrm>
          <a:off x="381000" y="2473325"/>
          <a:ext cx="4648200" cy="822960"/>
        </p:xfrm>
        <a:graphic>
          <a:graphicData uri="http://schemas.openxmlformats.org/drawingml/2006/table">
            <a:tbl>
              <a:tblPr firstRow="1">
                <a:tableStyleId>{FABFCF23-3B69-468F-B69F-88F6DE6A72F2}</a:tableStyleId>
              </a:tblPr>
              <a:tblGrid>
                <a:gridCol w="1219501">
                  <a:extLst>
                    <a:ext uri="{9D8B030D-6E8A-4147-A177-3AD203B41FA5}">
                      <a16:colId xmlns:a16="http://schemas.microsoft.com/office/drawing/2014/main" val="20000"/>
                    </a:ext>
                  </a:extLst>
                </a:gridCol>
                <a:gridCol w="1104599">
                  <a:extLst>
                    <a:ext uri="{9D8B030D-6E8A-4147-A177-3AD203B41FA5}">
                      <a16:colId xmlns:a16="http://schemas.microsoft.com/office/drawing/2014/main" val="20001"/>
                    </a:ext>
                  </a:extLst>
                </a:gridCol>
                <a:gridCol w="989697">
                  <a:extLst>
                    <a:ext uri="{9D8B030D-6E8A-4147-A177-3AD203B41FA5}">
                      <a16:colId xmlns:a16="http://schemas.microsoft.com/office/drawing/2014/main" val="20002"/>
                    </a:ext>
                  </a:extLst>
                </a:gridCol>
                <a:gridCol w="1334403">
                  <a:extLst>
                    <a:ext uri="{9D8B030D-6E8A-4147-A177-3AD203B41FA5}">
                      <a16:colId xmlns:a16="http://schemas.microsoft.com/office/drawing/2014/main" val="20003"/>
                    </a:ext>
                  </a:extLst>
                </a:gridCol>
              </a:tblGrid>
              <a:tr h="274108">
                <a:tc>
                  <a:txBody>
                    <a:bodyPr/>
                    <a:lstStyle/>
                    <a:p>
                      <a:pPr marL="0" marR="0" algn="ctr">
                        <a:spcBef>
                          <a:spcPts val="0"/>
                        </a:spcBef>
                        <a:spcAft>
                          <a:spcPts val="0"/>
                        </a:spcAft>
                      </a:pPr>
                      <a:r>
                        <a:rPr lang="en-US" sz="1800" baseline="0" dirty="0" err="1">
                          <a:solidFill>
                            <a:schemeClr val="tx1"/>
                          </a:solidFill>
                          <a:latin typeface="Arial" panose="020B0604020202020204" pitchFamily="34" charset="0"/>
                          <a:ea typeface="Times New Roman"/>
                          <a:cs typeface="Times New Roman"/>
                        </a:rPr>
                        <a:t>prijName</a:t>
                      </a:r>
                      <a:endParaRPr lang="en-US" sz="1800" baseline="0" dirty="0">
                        <a:solidFill>
                          <a:schemeClr val="tx1"/>
                        </a:solidFill>
                        <a:latin typeface="Arial" panose="020B0604020202020204" pitchFamily="34" charset="0"/>
                        <a:ea typeface="Times New Roman"/>
                        <a:cs typeface="Times New Roman"/>
                      </a:endParaRPr>
                    </a:p>
                  </a:txBody>
                  <a:tcPr marL="67872" marR="67872" marT="0" marB="0"/>
                </a:tc>
                <a:tc>
                  <a:txBody>
                    <a:bodyPr/>
                    <a:lstStyle/>
                    <a:p>
                      <a:pPr marL="0" marR="0" algn="ctr">
                        <a:spcBef>
                          <a:spcPts val="0"/>
                        </a:spcBef>
                        <a:spcAft>
                          <a:spcPts val="0"/>
                        </a:spcAft>
                      </a:pPr>
                      <a:r>
                        <a:rPr lang="en-US" sz="1800" baseline="0" dirty="0" err="1">
                          <a:solidFill>
                            <a:schemeClr val="tx1"/>
                          </a:solidFill>
                          <a:latin typeface="Arial" panose="020B0604020202020204" pitchFamily="34" charset="0"/>
                          <a:ea typeface="Times New Roman"/>
                          <a:cs typeface="Times New Roman"/>
                        </a:rPr>
                        <a:t>projMgr</a:t>
                      </a:r>
                      <a:endParaRPr lang="en-US" sz="1800" baseline="0" dirty="0">
                        <a:solidFill>
                          <a:schemeClr val="tx1"/>
                        </a:solidFill>
                        <a:latin typeface="Arial" panose="020B0604020202020204" pitchFamily="34" charset="0"/>
                        <a:ea typeface="Times New Roman"/>
                        <a:cs typeface="Times New Roman"/>
                      </a:endParaRPr>
                    </a:p>
                  </a:txBody>
                  <a:tcPr marL="67872" marR="67872" marT="0" marB="0"/>
                </a:tc>
                <a:tc>
                  <a:txBody>
                    <a:bodyPr/>
                    <a:lstStyle/>
                    <a:p>
                      <a:pPr marL="0" marR="0" algn="ctr">
                        <a:spcBef>
                          <a:spcPts val="0"/>
                        </a:spcBef>
                        <a:spcAft>
                          <a:spcPts val="0"/>
                        </a:spcAft>
                      </a:pPr>
                      <a:r>
                        <a:rPr lang="en-US" sz="1800" baseline="0" dirty="0">
                          <a:solidFill>
                            <a:schemeClr val="tx1"/>
                          </a:solidFill>
                          <a:latin typeface="Arial" panose="020B0604020202020204" pitchFamily="34" charset="0"/>
                          <a:ea typeface="Times New Roman"/>
                          <a:cs typeface="Times New Roman"/>
                        </a:rPr>
                        <a:t>budget</a:t>
                      </a:r>
                    </a:p>
                  </a:txBody>
                  <a:tcPr marL="67872" marR="67872" marT="0" marB="0"/>
                </a:tc>
                <a:tc>
                  <a:txBody>
                    <a:bodyPr/>
                    <a:lstStyle/>
                    <a:p>
                      <a:pPr marL="0" marR="0" algn="ctr">
                        <a:spcBef>
                          <a:spcPts val="0"/>
                        </a:spcBef>
                        <a:spcAft>
                          <a:spcPts val="0"/>
                        </a:spcAft>
                      </a:pPr>
                      <a:r>
                        <a:rPr lang="en-US" sz="1800" baseline="0" dirty="0" err="1">
                          <a:solidFill>
                            <a:schemeClr val="tx1"/>
                          </a:solidFill>
                          <a:latin typeface="Arial" panose="020B0604020202020204" pitchFamily="34" charset="0"/>
                          <a:ea typeface="Times New Roman"/>
                          <a:cs typeface="Times New Roman"/>
                        </a:rPr>
                        <a:t>startDate</a:t>
                      </a:r>
                      <a:endParaRPr lang="en-US" sz="1800" baseline="0" dirty="0">
                        <a:solidFill>
                          <a:schemeClr val="tx1"/>
                        </a:solidFill>
                        <a:latin typeface="Arial" panose="020B0604020202020204" pitchFamily="34" charset="0"/>
                        <a:ea typeface="Times New Roman"/>
                        <a:cs typeface="Times New Roman"/>
                      </a:endParaRPr>
                    </a:p>
                  </a:txBody>
                  <a:tcPr marL="67872" marR="67872" marT="0" marB="0"/>
                </a:tc>
                <a:extLst>
                  <a:ext uri="{0D108BD9-81ED-4DB2-BD59-A6C34878D82A}">
                    <a16:rowId xmlns:a16="http://schemas.microsoft.com/office/drawing/2014/main" val="10000"/>
                  </a:ext>
                </a:extLst>
              </a:tr>
              <a:tr h="274108">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Jupiter</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Smith</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100000</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01/15/04</a:t>
                      </a:r>
                    </a:p>
                  </a:txBody>
                  <a:tcPr marL="67872" marR="67872" marT="0" marB="0"/>
                </a:tc>
                <a:extLst>
                  <a:ext uri="{0D108BD9-81ED-4DB2-BD59-A6C34878D82A}">
                    <a16:rowId xmlns:a16="http://schemas.microsoft.com/office/drawing/2014/main" val="10001"/>
                  </a:ext>
                </a:extLst>
              </a:tr>
              <a:tr h="274108">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Maxima</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Lee</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200000</a:t>
                      </a:r>
                    </a:p>
                  </a:txBody>
                  <a:tcPr marL="67872" marR="67872"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03/01/04</a:t>
                      </a:r>
                    </a:p>
                  </a:txBody>
                  <a:tcPr marL="67872" marR="67872" marT="0" marB="0"/>
                </a:tc>
                <a:extLst>
                  <a:ext uri="{0D108BD9-81ED-4DB2-BD59-A6C34878D82A}">
                    <a16:rowId xmlns:a16="http://schemas.microsoft.com/office/drawing/2014/main" val="10002"/>
                  </a:ext>
                </a:extLst>
              </a:tr>
            </a:tbl>
          </a:graphicData>
        </a:graphic>
      </p:graphicFrame>
      <p:sp>
        <p:nvSpPr>
          <p:cNvPr id="213014" name="TextBox 4">
            <a:extLst>
              <a:ext uri="{FF2B5EF4-FFF2-40B4-BE49-F238E27FC236}">
                <a16:creationId xmlns:a16="http://schemas.microsoft.com/office/drawing/2014/main" id="{CB0A3613-3381-41C9-865A-3674DE532BB9}"/>
              </a:ext>
            </a:extLst>
          </p:cNvPr>
          <p:cNvSpPr txBox="1">
            <a:spLocks noChangeArrowheads="1"/>
          </p:cNvSpPr>
          <p:nvPr/>
        </p:nvSpPr>
        <p:spPr bwMode="auto">
          <a:xfrm>
            <a:off x="381000" y="2074863"/>
            <a:ext cx="595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Proj</a:t>
            </a:r>
          </a:p>
        </p:txBody>
      </p:sp>
      <p:graphicFrame>
        <p:nvGraphicFramePr>
          <p:cNvPr id="6" name="Table 5">
            <a:extLst>
              <a:ext uri="{FF2B5EF4-FFF2-40B4-BE49-F238E27FC236}">
                <a16:creationId xmlns:a16="http://schemas.microsoft.com/office/drawing/2014/main" id="{D6AC3B89-0955-4BE1-B71D-CD0B84A54032}"/>
              </a:ext>
            </a:extLst>
          </p:cNvPr>
          <p:cNvGraphicFramePr>
            <a:graphicFrameLocks noGrp="1"/>
          </p:cNvGraphicFramePr>
          <p:nvPr/>
        </p:nvGraphicFramePr>
        <p:xfrm>
          <a:off x="5181600" y="2074863"/>
          <a:ext cx="3733800" cy="1920877"/>
        </p:xfrm>
        <a:graphic>
          <a:graphicData uri="http://schemas.openxmlformats.org/drawingml/2006/table">
            <a:tbl>
              <a:tblPr firstRow="1">
                <a:tableStyleId>{FABFCF23-3B69-468F-B69F-88F6DE6A72F2}</a:tableStyleId>
              </a:tblPr>
              <a:tblGrid>
                <a:gridCol w="1150194">
                  <a:extLst>
                    <a:ext uri="{9D8B030D-6E8A-4147-A177-3AD203B41FA5}">
                      <a16:colId xmlns:a16="http://schemas.microsoft.com/office/drawing/2014/main" val="20000"/>
                    </a:ext>
                  </a:extLst>
                </a:gridCol>
                <a:gridCol w="825078">
                  <a:extLst>
                    <a:ext uri="{9D8B030D-6E8A-4147-A177-3AD203B41FA5}">
                      <a16:colId xmlns:a16="http://schemas.microsoft.com/office/drawing/2014/main" val="20001"/>
                    </a:ext>
                  </a:extLst>
                </a:gridCol>
                <a:gridCol w="84412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tblGrid>
              <a:tr h="274411">
                <a:tc>
                  <a:txBody>
                    <a:bodyPr/>
                    <a:lstStyle/>
                    <a:p>
                      <a:pPr marL="0" marR="0" algn="ctr">
                        <a:spcBef>
                          <a:spcPts val="0"/>
                        </a:spcBef>
                        <a:spcAft>
                          <a:spcPts val="0"/>
                        </a:spcAft>
                      </a:pPr>
                      <a:r>
                        <a:rPr lang="en-US" sz="1800" dirty="0" err="1">
                          <a:solidFill>
                            <a:schemeClr val="tx1"/>
                          </a:solidFill>
                          <a:latin typeface="+mn-lt"/>
                          <a:ea typeface="Times New Roman"/>
                          <a:cs typeface="Times New Roman"/>
                        </a:rPr>
                        <a:t>prijName</a:t>
                      </a:r>
                      <a:endParaRPr lang="en-US" sz="1800" dirty="0">
                        <a:solidFill>
                          <a:schemeClr val="tx1"/>
                        </a:solidFill>
                        <a:latin typeface="+mn-lt"/>
                        <a:ea typeface="Times New Roman"/>
                        <a:cs typeface="Times New Roman"/>
                      </a:endParaRPr>
                    </a:p>
                  </a:txBody>
                  <a:tcPr marL="67872" marR="67872" marT="0" marB="0"/>
                </a:tc>
                <a:tc>
                  <a:txBody>
                    <a:bodyPr/>
                    <a:lstStyle/>
                    <a:p>
                      <a:pPr marL="0" marR="0" algn="ctr">
                        <a:spcBef>
                          <a:spcPts val="0"/>
                        </a:spcBef>
                        <a:spcAft>
                          <a:spcPts val="0"/>
                        </a:spcAft>
                      </a:pPr>
                      <a:r>
                        <a:rPr lang="en-US" sz="1800" dirty="0" err="1">
                          <a:solidFill>
                            <a:schemeClr val="tx1"/>
                          </a:solidFill>
                          <a:latin typeface="+mn-lt"/>
                          <a:ea typeface="Times New Roman"/>
                          <a:cs typeface="Times New Roman"/>
                        </a:rPr>
                        <a:t>empId</a:t>
                      </a:r>
                      <a:endParaRPr lang="en-US" sz="1800" dirty="0">
                        <a:solidFill>
                          <a:schemeClr val="tx1"/>
                        </a:solidFill>
                        <a:latin typeface="+mn-lt"/>
                        <a:ea typeface="Times New Roman"/>
                        <a:cs typeface="Times New Roman"/>
                      </a:endParaRPr>
                    </a:p>
                  </a:txBody>
                  <a:tcPr marL="67872" marR="67872" marT="0" marB="0"/>
                </a:tc>
                <a:tc>
                  <a:txBody>
                    <a:bodyPr/>
                    <a:lstStyle/>
                    <a:p>
                      <a:pPr marL="0" marR="0" algn="ctr">
                        <a:spcBef>
                          <a:spcPts val="0"/>
                        </a:spcBef>
                        <a:spcAft>
                          <a:spcPts val="0"/>
                        </a:spcAft>
                      </a:pPr>
                      <a:r>
                        <a:rPr lang="en-US" sz="1800" dirty="0">
                          <a:solidFill>
                            <a:schemeClr val="tx1"/>
                          </a:solidFill>
                          <a:latin typeface="+mn-lt"/>
                          <a:ea typeface="Times New Roman"/>
                          <a:cs typeface="Times New Roman"/>
                        </a:rPr>
                        <a:t>hours</a:t>
                      </a:r>
                    </a:p>
                  </a:txBody>
                  <a:tcPr marL="67872" marR="67872" marT="0" marB="0"/>
                </a:tc>
                <a:tc>
                  <a:txBody>
                    <a:bodyPr/>
                    <a:lstStyle/>
                    <a:p>
                      <a:pPr marL="0" marR="0" algn="ctr">
                        <a:spcBef>
                          <a:spcPts val="0"/>
                        </a:spcBef>
                        <a:spcAft>
                          <a:spcPts val="0"/>
                        </a:spcAft>
                      </a:pPr>
                      <a:r>
                        <a:rPr lang="en-US" sz="1800" dirty="0">
                          <a:solidFill>
                            <a:schemeClr val="tx1"/>
                          </a:solidFill>
                          <a:latin typeface="+mn-lt"/>
                          <a:ea typeface="Times New Roman"/>
                          <a:cs typeface="Times New Roman"/>
                        </a:rPr>
                        <a:t>rating</a:t>
                      </a:r>
                    </a:p>
                  </a:txBody>
                  <a:tcPr marL="67872" marR="67872" marT="0" marB="0"/>
                </a:tc>
                <a:extLst>
                  <a:ext uri="{0D108BD9-81ED-4DB2-BD59-A6C34878D82A}">
                    <a16:rowId xmlns:a16="http://schemas.microsoft.com/office/drawing/2014/main" val="10000"/>
                  </a:ext>
                </a:extLst>
              </a:tr>
              <a:tr h="274411">
                <a:tc>
                  <a:txBody>
                    <a:bodyPr/>
                    <a:lstStyle/>
                    <a:p>
                      <a:pPr marL="0" marR="0">
                        <a:spcBef>
                          <a:spcPts val="0"/>
                        </a:spcBef>
                        <a:spcAft>
                          <a:spcPts val="0"/>
                        </a:spcAft>
                      </a:pPr>
                      <a:r>
                        <a:rPr lang="en-US" sz="1800" dirty="0">
                          <a:latin typeface="+mn-lt"/>
                          <a:ea typeface="Times New Roman"/>
                          <a:cs typeface="Times New Roman"/>
                        </a:rPr>
                        <a:t>Jupiter</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E101</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25</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9</a:t>
                      </a:r>
                    </a:p>
                  </a:txBody>
                  <a:tcPr marL="67872" marR="67872" marT="0" marB="0"/>
                </a:tc>
                <a:extLst>
                  <a:ext uri="{0D108BD9-81ED-4DB2-BD59-A6C34878D82A}">
                    <a16:rowId xmlns:a16="http://schemas.microsoft.com/office/drawing/2014/main" val="10001"/>
                  </a:ext>
                </a:extLst>
              </a:tr>
              <a:tr h="274411">
                <a:tc>
                  <a:txBody>
                    <a:bodyPr/>
                    <a:lstStyle/>
                    <a:p>
                      <a:pPr marL="0" marR="0">
                        <a:spcBef>
                          <a:spcPts val="0"/>
                        </a:spcBef>
                        <a:spcAft>
                          <a:spcPts val="0"/>
                        </a:spcAft>
                      </a:pPr>
                      <a:r>
                        <a:rPr lang="en-US" sz="1800" dirty="0">
                          <a:latin typeface="+mn-lt"/>
                          <a:ea typeface="Times New Roman"/>
                          <a:cs typeface="Times New Roman"/>
                        </a:rPr>
                        <a:t>Jupiter</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E105</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40</a:t>
                      </a:r>
                    </a:p>
                  </a:txBody>
                  <a:tcPr marL="67872" marR="67872" marT="0" marB="0"/>
                </a:tc>
                <a:tc>
                  <a:txBody>
                    <a:bodyPr/>
                    <a:lstStyle/>
                    <a:p>
                      <a:pPr marL="0" marR="0">
                        <a:spcBef>
                          <a:spcPts val="0"/>
                        </a:spcBef>
                        <a:spcAft>
                          <a:spcPts val="0"/>
                        </a:spcAft>
                      </a:pPr>
                      <a:endParaRPr lang="en-US" sz="1800" dirty="0">
                        <a:latin typeface="+mn-lt"/>
                        <a:ea typeface="Times New Roman"/>
                        <a:cs typeface="Times New Roman"/>
                      </a:endParaRPr>
                    </a:p>
                  </a:txBody>
                  <a:tcPr marL="67872" marR="67872" marT="0" marB="0"/>
                </a:tc>
                <a:extLst>
                  <a:ext uri="{0D108BD9-81ED-4DB2-BD59-A6C34878D82A}">
                    <a16:rowId xmlns:a16="http://schemas.microsoft.com/office/drawing/2014/main" val="10002"/>
                  </a:ext>
                </a:extLst>
              </a:tr>
              <a:tr h="274411">
                <a:tc>
                  <a:txBody>
                    <a:bodyPr/>
                    <a:lstStyle/>
                    <a:p>
                      <a:pPr marL="0" marR="0">
                        <a:spcBef>
                          <a:spcPts val="0"/>
                        </a:spcBef>
                        <a:spcAft>
                          <a:spcPts val="0"/>
                        </a:spcAft>
                      </a:pPr>
                      <a:r>
                        <a:rPr lang="en-US" sz="1800" dirty="0">
                          <a:latin typeface="+mn-lt"/>
                          <a:ea typeface="Times New Roman"/>
                          <a:cs typeface="Times New Roman"/>
                        </a:rPr>
                        <a:t>Jupiter</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E110</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10</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8</a:t>
                      </a:r>
                    </a:p>
                  </a:txBody>
                  <a:tcPr marL="67872" marR="67872" marT="0" marB="0"/>
                </a:tc>
                <a:extLst>
                  <a:ext uri="{0D108BD9-81ED-4DB2-BD59-A6C34878D82A}">
                    <a16:rowId xmlns:a16="http://schemas.microsoft.com/office/drawing/2014/main" val="10003"/>
                  </a:ext>
                </a:extLst>
              </a:tr>
              <a:tr h="274411">
                <a:tc>
                  <a:txBody>
                    <a:bodyPr/>
                    <a:lstStyle/>
                    <a:p>
                      <a:pPr marL="0" marR="0">
                        <a:spcBef>
                          <a:spcPts val="0"/>
                        </a:spcBef>
                        <a:spcAft>
                          <a:spcPts val="0"/>
                        </a:spcAft>
                      </a:pPr>
                      <a:r>
                        <a:rPr lang="en-US" sz="1800" dirty="0">
                          <a:latin typeface="+mn-lt"/>
                          <a:ea typeface="Times New Roman"/>
                          <a:cs typeface="Times New Roman"/>
                        </a:rPr>
                        <a:t>Maxima</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E101</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15</a:t>
                      </a:r>
                    </a:p>
                  </a:txBody>
                  <a:tcPr marL="67872" marR="67872" marT="0" marB="0"/>
                </a:tc>
                <a:tc>
                  <a:txBody>
                    <a:bodyPr/>
                    <a:lstStyle/>
                    <a:p>
                      <a:pPr marL="0" marR="0">
                        <a:spcBef>
                          <a:spcPts val="0"/>
                        </a:spcBef>
                        <a:spcAft>
                          <a:spcPts val="0"/>
                        </a:spcAft>
                      </a:pPr>
                      <a:endParaRPr lang="en-US" sz="1800" dirty="0">
                        <a:latin typeface="+mn-lt"/>
                        <a:ea typeface="Times New Roman"/>
                        <a:cs typeface="Times New Roman"/>
                      </a:endParaRPr>
                    </a:p>
                  </a:txBody>
                  <a:tcPr marL="67872" marR="67872" marT="0" marB="0"/>
                </a:tc>
                <a:extLst>
                  <a:ext uri="{0D108BD9-81ED-4DB2-BD59-A6C34878D82A}">
                    <a16:rowId xmlns:a16="http://schemas.microsoft.com/office/drawing/2014/main" val="10004"/>
                  </a:ext>
                </a:extLst>
              </a:tr>
              <a:tr h="274411">
                <a:tc>
                  <a:txBody>
                    <a:bodyPr/>
                    <a:lstStyle/>
                    <a:p>
                      <a:pPr marL="0" marR="0">
                        <a:spcBef>
                          <a:spcPts val="0"/>
                        </a:spcBef>
                        <a:spcAft>
                          <a:spcPts val="0"/>
                        </a:spcAft>
                      </a:pPr>
                      <a:r>
                        <a:rPr lang="en-US" sz="1800" dirty="0">
                          <a:latin typeface="+mn-lt"/>
                          <a:ea typeface="Times New Roman"/>
                          <a:cs typeface="Times New Roman"/>
                        </a:rPr>
                        <a:t>Maxima</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E110</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30</a:t>
                      </a:r>
                    </a:p>
                  </a:txBody>
                  <a:tcPr marL="67872" marR="67872" marT="0" marB="0"/>
                </a:tc>
                <a:tc>
                  <a:txBody>
                    <a:bodyPr/>
                    <a:lstStyle/>
                    <a:p>
                      <a:pPr marL="0" marR="0">
                        <a:spcBef>
                          <a:spcPts val="0"/>
                        </a:spcBef>
                        <a:spcAft>
                          <a:spcPts val="0"/>
                        </a:spcAft>
                      </a:pPr>
                      <a:endParaRPr lang="en-US" sz="1800" dirty="0">
                        <a:latin typeface="+mn-lt"/>
                        <a:ea typeface="Times New Roman"/>
                        <a:cs typeface="Times New Roman"/>
                      </a:endParaRPr>
                    </a:p>
                  </a:txBody>
                  <a:tcPr marL="67872" marR="67872" marT="0" marB="0"/>
                </a:tc>
                <a:extLst>
                  <a:ext uri="{0D108BD9-81ED-4DB2-BD59-A6C34878D82A}">
                    <a16:rowId xmlns:a16="http://schemas.microsoft.com/office/drawing/2014/main" val="10005"/>
                  </a:ext>
                </a:extLst>
              </a:tr>
              <a:tr h="274411">
                <a:tc>
                  <a:txBody>
                    <a:bodyPr/>
                    <a:lstStyle/>
                    <a:p>
                      <a:pPr marL="0" marR="0">
                        <a:spcBef>
                          <a:spcPts val="0"/>
                        </a:spcBef>
                        <a:spcAft>
                          <a:spcPts val="0"/>
                        </a:spcAft>
                      </a:pPr>
                      <a:r>
                        <a:rPr lang="en-US" sz="1800" dirty="0">
                          <a:latin typeface="+mn-lt"/>
                          <a:ea typeface="Times New Roman"/>
                          <a:cs typeface="Times New Roman"/>
                        </a:rPr>
                        <a:t>Maxima</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E120</a:t>
                      </a:r>
                    </a:p>
                  </a:txBody>
                  <a:tcPr marL="67872" marR="67872" marT="0" marB="0"/>
                </a:tc>
                <a:tc>
                  <a:txBody>
                    <a:bodyPr/>
                    <a:lstStyle/>
                    <a:p>
                      <a:pPr marL="0" marR="0">
                        <a:spcBef>
                          <a:spcPts val="0"/>
                        </a:spcBef>
                        <a:spcAft>
                          <a:spcPts val="0"/>
                        </a:spcAft>
                      </a:pPr>
                      <a:r>
                        <a:rPr lang="en-US" sz="1800" dirty="0">
                          <a:latin typeface="+mn-lt"/>
                          <a:ea typeface="Times New Roman"/>
                          <a:cs typeface="Times New Roman"/>
                        </a:rPr>
                        <a:t>15</a:t>
                      </a:r>
                    </a:p>
                  </a:txBody>
                  <a:tcPr marL="67872" marR="67872" marT="0" marB="0"/>
                </a:tc>
                <a:tc>
                  <a:txBody>
                    <a:bodyPr/>
                    <a:lstStyle/>
                    <a:p>
                      <a:pPr marL="0" marR="0">
                        <a:spcBef>
                          <a:spcPts val="0"/>
                        </a:spcBef>
                        <a:spcAft>
                          <a:spcPts val="0"/>
                        </a:spcAft>
                      </a:pPr>
                      <a:endParaRPr lang="en-US" sz="1800" dirty="0">
                        <a:latin typeface="+mn-lt"/>
                        <a:ea typeface="Times New Roman"/>
                        <a:cs typeface="Times New Roman"/>
                      </a:endParaRPr>
                    </a:p>
                  </a:txBody>
                  <a:tcPr marL="67872" marR="67872" marT="0" marB="0"/>
                </a:tc>
                <a:extLst>
                  <a:ext uri="{0D108BD9-81ED-4DB2-BD59-A6C34878D82A}">
                    <a16:rowId xmlns:a16="http://schemas.microsoft.com/office/drawing/2014/main" val="10006"/>
                  </a:ext>
                </a:extLst>
              </a:tr>
            </a:tbl>
          </a:graphicData>
        </a:graphic>
      </p:graphicFrame>
      <p:sp>
        <p:nvSpPr>
          <p:cNvPr id="213054" name="TextBox 6">
            <a:extLst>
              <a:ext uri="{FF2B5EF4-FFF2-40B4-BE49-F238E27FC236}">
                <a16:creationId xmlns:a16="http://schemas.microsoft.com/office/drawing/2014/main" id="{7330BFF1-2AF4-4404-A062-0ECF64832653}"/>
              </a:ext>
            </a:extLst>
          </p:cNvPr>
          <p:cNvSpPr txBox="1">
            <a:spLocks noChangeArrowheads="1"/>
          </p:cNvSpPr>
          <p:nvPr/>
        </p:nvSpPr>
        <p:spPr bwMode="auto">
          <a:xfrm>
            <a:off x="5029200" y="1606550"/>
            <a:ext cx="847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Work1</a:t>
            </a:r>
          </a:p>
        </p:txBody>
      </p:sp>
      <p:graphicFrame>
        <p:nvGraphicFramePr>
          <p:cNvPr id="8" name="Table 7">
            <a:extLst>
              <a:ext uri="{FF2B5EF4-FFF2-40B4-BE49-F238E27FC236}">
                <a16:creationId xmlns:a16="http://schemas.microsoft.com/office/drawing/2014/main" id="{01BAD922-E290-4689-8607-F95E919CDB40}"/>
              </a:ext>
            </a:extLst>
          </p:cNvPr>
          <p:cNvGraphicFramePr>
            <a:graphicFrameLocks noGrp="1"/>
          </p:cNvGraphicFramePr>
          <p:nvPr/>
        </p:nvGraphicFramePr>
        <p:xfrm>
          <a:off x="414338" y="4800600"/>
          <a:ext cx="6435726" cy="1920877"/>
        </p:xfrm>
        <a:graphic>
          <a:graphicData uri="http://schemas.openxmlformats.org/drawingml/2006/table">
            <a:tbl>
              <a:tblPr firstRow="1">
                <a:tableStyleId>{FABFCF23-3B69-468F-B69F-88F6DE6A72F2}</a:tableStyleId>
              </a:tblPr>
              <a:tblGrid>
                <a:gridCol w="1111892">
                  <a:extLst>
                    <a:ext uri="{9D8B030D-6E8A-4147-A177-3AD203B41FA5}">
                      <a16:colId xmlns:a16="http://schemas.microsoft.com/office/drawing/2014/main" val="20000"/>
                    </a:ext>
                  </a:extLst>
                </a:gridCol>
                <a:gridCol w="1403980">
                  <a:extLst>
                    <a:ext uri="{9D8B030D-6E8A-4147-A177-3AD203B41FA5}">
                      <a16:colId xmlns:a16="http://schemas.microsoft.com/office/drawing/2014/main" val="20001"/>
                    </a:ext>
                  </a:extLst>
                </a:gridCol>
                <a:gridCol w="1257937">
                  <a:extLst>
                    <a:ext uri="{9D8B030D-6E8A-4147-A177-3AD203B41FA5}">
                      <a16:colId xmlns:a16="http://schemas.microsoft.com/office/drawing/2014/main" val="20002"/>
                    </a:ext>
                  </a:extLst>
                </a:gridCol>
                <a:gridCol w="1257937">
                  <a:extLst>
                    <a:ext uri="{9D8B030D-6E8A-4147-A177-3AD203B41FA5}">
                      <a16:colId xmlns:a16="http://schemas.microsoft.com/office/drawing/2014/main" val="20003"/>
                    </a:ext>
                  </a:extLst>
                </a:gridCol>
                <a:gridCol w="1403980">
                  <a:extLst>
                    <a:ext uri="{9D8B030D-6E8A-4147-A177-3AD203B41FA5}">
                      <a16:colId xmlns:a16="http://schemas.microsoft.com/office/drawing/2014/main" val="20004"/>
                    </a:ext>
                  </a:extLst>
                </a:gridCol>
              </a:tblGrid>
              <a:tr h="274411">
                <a:tc>
                  <a:txBody>
                    <a:bodyPr/>
                    <a:lstStyle/>
                    <a:p>
                      <a:pPr marL="0" marR="0" algn="ctr">
                        <a:spcBef>
                          <a:spcPts val="0"/>
                        </a:spcBef>
                        <a:spcAft>
                          <a:spcPts val="0"/>
                        </a:spcAft>
                      </a:pPr>
                      <a:r>
                        <a:rPr lang="en-US" sz="1800" dirty="0" err="1">
                          <a:solidFill>
                            <a:schemeClr val="tx1"/>
                          </a:solidFill>
                          <a:latin typeface="Arial" panose="020B0604020202020204" pitchFamily="34" charset="0"/>
                          <a:ea typeface="Times New Roman"/>
                          <a:cs typeface="Arial" panose="020B0604020202020204" pitchFamily="34" charset="0"/>
                        </a:rPr>
                        <a:t>empId</a:t>
                      </a:r>
                      <a:endParaRPr lang="en-US" sz="1800" dirty="0">
                        <a:solidFill>
                          <a:schemeClr val="tx1"/>
                        </a:solidFill>
                        <a:latin typeface="Arial" panose="020B0604020202020204" pitchFamily="34" charset="0"/>
                        <a:ea typeface="Times New Roman"/>
                        <a:cs typeface="Arial" panose="020B0604020202020204" pitchFamily="34" charset="0"/>
                      </a:endParaRPr>
                    </a:p>
                  </a:txBody>
                  <a:tcPr marL="67890" marR="67890" marT="0" marB="0"/>
                </a:tc>
                <a:tc>
                  <a:txBody>
                    <a:bodyPr/>
                    <a:lstStyle/>
                    <a:p>
                      <a:pPr marL="0" marR="0" algn="ctr">
                        <a:spcBef>
                          <a:spcPts val="0"/>
                        </a:spcBef>
                        <a:spcAft>
                          <a:spcPts val="0"/>
                        </a:spcAft>
                      </a:pPr>
                      <a:r>
                        <a:rPr lang="en-US" sz="1800" dirty="0" err="1">
                          <a:solidFill>
                            <a:schemeClr val="tx1"/>
                          </a:solidFill>
                          <a:latin typeface="Arial" panose="020B0604020202020204" pitchFamily="34" charset="0"/>
                          <a:ea typeface="Times New Roman"/>
                          <a:cs typeface="Arial" panose="020B0604020202020204" pitchFamily="34" charset="0"/>
                        </a:rPr>
                        <a:t>empName</a:t>
                      </a:r>
                      <a:endParaRPr lang="en-US" sz="1800" dirty="0">
                        <a:solidFill>
                          <a:schemeClr val="tx1"/>
                        </a:solidFill>
                        <a:latin typeface="Arial" panose="020B0604020202020204" pitchFamily="34" charset="0"/>
                        <a:ea typeface="Times New Roman"/>
                        <a:cs typeface="Arial" panose="020B0604020202020204" pitchFamily="34" charset="0"/>
                      </a:endParaRPr>
                    </a:p>
                  </a:txBody>
                  <a:tcPr marL="67890" marR="67890" marT="0" marB="0"/>
                </a:tc>
                <a:tc>
                  <a:txBody>
                    <a:bodyPr/>
                    <a:lstStyle/>
                    <a:p>
                      <a:pPr marL="0" marR="0" algn="ctr">
                        <a:spcBef>
                          <a:spcPts val="0"/>
                        </a:spcBef>
                        <a:spcAft>
                          <a:spcPts val="0"/>
                        </a:spcAft>
                      </a:pPr>
                      <a:r>
                        <a:rPr lang="en-US" sz="1800" dirty="0">
                          <a:solidFill>
                            <a:schemeClr val="tx1"/>
                          </a:solidFill>
                          <a:latin typeface="Arial" panose="020B0604020202020204" pitchFamily="34" charset="0"/>
                          <a:ea typeface="Times New Roman"/>
                          <a:cs typeface="Arial" panose="020B0604020202020204" pitchFamily="34" charset="0"/>
                        </a:rPr>
                        <a:t>salary</a:t>
                      </a:r>
                    </a:p>
                  </a:txBody>
                  <a:tcPr marL="67890" marR="67890" marT="0" marB="0"/>
                </a:tc>
                <a:tc>
                  <a:txBody>
                    <a:bodyPr/>
                    <a:lstStyle/>
                    <a:p>
                      <a:pPr marL="0" marR="0" algn="ctr">
                        <a:spcBef>
                          <a:spcPts val="0"/>
                        </a:spcBef>
                        <a:spcAft>
                          <a:spcPts val="0"/>
                        </a:spcAft>
                      </a:pPr>
                      <a:r>
                        <a:rPr lang="en-US" sz="1800" dirty="0" err="1">
                          <a:solidFill>
                            <a:schemeClr val="tx1"/>
                          </a:solidFill>
                          <a:latin typeface="Arial" panose="020B0604020202020204" pitchFamily="34" charset="0"/>
                          <a:ea typeface="Times New Roman"/>
                          <a:cs typeface="Arial" panose="020B0604020202020204" pitchFamily="34" charset="0"/>
                        </a:rPr>
                        <a:t>empMgr</a:t>
                      </a:r>
                      <a:endParaRPr lang="en-US" sz="1800" dirty="0">
                        <a:solidFill>
                          <a:schemeClr val="tx1"/>
                        </a:solidFill>
                        <a:latin typeface="Arial" panose="020B0604020202020204" pitchFamily="34" charset="0"/>
                        <a:ea typeface="Times New Roman"/>
                        <a:cs typeface="Arial" panose="020B0604020202020204" pitchFamily="34" charset="0"/>
                      </a:endParaRPr>
                    </a:p>
                  </a:txBody>
                  <a:tcPr marL="67890" marR="67890" marT="0" marB="0"/>
                </a:tc>
                <a:tc>
                  <a:txBody>
                    <a:bodyPr/>
                    <a:lstStyle/>
                    <a:p>
                      <a:pPr marL="0" marR="0" algn="ctr">
                        <a:spcBef>
                          <a:spcPts val="0"/>
                        </a:spcBef>
                        <a:spcAft>
                          <a:spcPts val="0"/>
                        </a:spcAft>
                      </a:pPr>
                      <a:r>
                        <a:rPr lang="en-US" sz="1800" dirty="0" err="1">
                          <a:solidFill>
                            <a:schemeClr val="tx1"/>
                          </a:solidFill>
                          <a:latin typeface="Arial" panose="020B0604020202020204" pitchFamily="34" charset="0"/>
                          <a:ea typeface="Times New Roman"/>
                          <a:cs typeface="Arial" panose="020B0604020202020204" pitchFamily="34" charset="0"/>
                        </a:rPr>
                        <a:t>empDept</a:t>
                      </a:r>
                      <a:endParaRPr lang="en-US" sz="1800" dirty="0">
                        <a:solidFill>
                          <a:schemeClr val="tx1"/>
                        </a:solidFill>
                        <a:latin typeface="Arial" panose="020B0604020202020204" pitchFamily="34" charset="0"/>
                        <a:ea typeface="Times New Roman"/>
                        <a:cs typeface="Arial" panose="020B0604020202020204" pitchFamily="34" charset="0"/>
                      </a:endParaRPr>
                    </a:p>
                  </a:txBody>
                  <a:tcPr marL="67890" marR="67890" marT="0" marB="0"/>
                </a:tc>
                <a:extLst>
                  <a:ext uri="{0D108BD9-81ED-4DB2-BD59-A6C34878D82A}">
                    <a16:rowId xmlns:a16="http://schemas.microsoft.com/office/drawing/2014/main" val="10000"/>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E101</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Jones</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60000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Levine</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10</a:t>
                      </a:r>
                    </a:p>
                  </a:txBody>
                  <a:tcPr marL="67890" marR="67890" marT="0" marB="0"/>
                </a:tc>
                <a:extLst>
                  <a:ext uri="{0D108BD9-81ED-4DB2-BD59-A6C34878D82A}">
                    <a16:rowId xmlns:a16="http://schemas.microsoft.com/office/drawing/2014/main" val="10001"/>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E105</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Adams</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55000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Jones</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12</a:t>
                      </a:r>
                    </a:p>
                  </a:txBody>
                  <a:tcPr marL="67890" marR="67890" marT="0" marB="0"/>
                </a:tc>
                <a:extLst>
                  <a:ext uri="{0D108BD9-81ED-4DB2-BD59-A6C34878D82A}">
                    <a16:rowId xmlns:a16="http://schemas.microsoft.com/office/drawing/2014/main" val="10002"/>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E110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Rivera</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43000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Levine</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10</a:t>
                      </a:r>
                    </a:p>
                  </a:txBody>
                  <a:tcPr marL="67890" marR="67890" marT="0" marB="0"/>
                </a:tc>
                <a:extLst>
                  <a:ext uri="{0D108BD9-81ED-4DB2-BD59-A6C34878D82A}">
                    <a16:rowId xmlns:a16="http://schemas.microsoft.com/office/drawing/2014/main" val="10003"/>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E101</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Jones</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60000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Levine</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10</a:t>
                      </a:r>
                    </a:p>
                  </a:txBody>
                  <a:tcPr marL="67890" marR="67890" marT="0" marB="0"/>
                </a:tc>
                <a:extLst>
                  <a:ext uri="{0D108BD9-81ED-4DB2-BD59-A6C34878D82A}">
                    <a16:rowId xmlns:a16="http://schemas.microsoft.com/office/drawing/2014/main" val="10004"/>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E110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Rivera</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43000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Levine</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10</a:t>
                      </a:r>
                    </a:p>
                  </a:txBody>
                  <a:tcPr marL="67890" marR="67890" marT="0" marB="0"/>
                </a:tc>
                <a:extLst>
                  <a:ext uri="{0D108BD9-81ED-4DB2-BD59-A6C34878D82A}">
                    <a16:rowId xmlns:a16="http://schemas.microsoft.com/office/drawing/2014/main" val="10005"/>
                  </a:ext>
                </a:extLst>
              </a:tr>
              <a:tr h="274411">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E120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Tanaka</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45000</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Jones</a:t>
                      </a:r>
                    </a:p>
                  </a:txBody>
                  <a:tcPr marL="67890" marR="67890" marT="0" marB="0"/>
                </a:tc>
                <a:tc>
                  <a:txBody>
                    <a:bodyPr/>
                    <a:lstStyle/>
                    <a:p>
                      <a:pPr marL="0" marR="0">
                        <a:spcBef>
                          <a:spcPts val="0"/>
                        </a:spcBef>
                        <a:spcAft>
                          <a:spcPts val="0"/>
                        </a:spcAft>
                      </a:pPr>
                      <a:r>
                        <a:rPr lang="en-US" sz="1800" dirty="0">
                          <a:latin typeface="Arial" panose="020B0604020202020204" pitchFamily="34" charset="0"/>
                          <a:ea typeface="Times New Roman"/>
                          <a:cs typeface="Arial" panose="020B0604020202020204" pitchFamily="34" charset="0"/>
                        </a:rPr>
                        <a:t>15</a:t>
                      </a:r>
                    </a:p>
                  </a:txBody>
                  <a:tcPr marL="67890" marR="67890" marT="0" marB="0"/>
                </a:tc>
                <a:extLst>
                  <a:ext uri="{0D108BD9-81ED-4DB2-BD59-A6C34878D82A}">
                    <a16:rowId xmlns:a16="http://schemas.microsoft.com/office/drawing/2014/main" val="10006"/>
                  </a:ext>
                </a:extLst>
              </a:tr>
            </a:tbl>
          </a:graphicData>
        </a:graphic>
      </p:graphicFrame>
      <p:sp>
        <p:nvSpPr>
          <p:cNvPr id="213101" name="TextBox 8">
            <a:extLst>
              <a:ext uri="{FF2B5EF4-FFF2-40B4-BE49-F238E27FC236}">
                <a16:creationId xmlns:a16="http://schemas.microsoft.com/office/drawing/2014/main" id="{5455230A-13F9-4240-A6C1-F8AB3CB4E2FE}"/>
              </a:ext>
            </a:extLst>
          </p:cNvPr>
          <p:cNvSpPr txBox="1">
            <a:spLocks noChangeArrowheads="1"/>
          </p:cNvSpPr>
          <p:nvPr/>
        </p:nvSpPr>
        <p:spPr bwMode="auto">
          <a:xfrm>
            <a:off x="228600" y="42672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Emp</a:t>
            </a:r>
          </a:p>
        </p:txBody>
      </p:sp>
      <p:sp>
        <p:nvSpPr>
          <p:cNvPr id="213102" name="TextBox 9">
            <a:extLst>
              <a:ext uri="{FF2B5EF4-FFF2-40B4-BE49-F238E27FC236}">
                <a16:creationId xmlns:a16="http://schemas.microsoft.com/office/drawing/2014/main" id="{091E270D-DAE8-4671-AE16-4CB5DD0AE717}"/>
              </a:ext>
            </a:extLst>
          </p:cNvPr>
          <p:cNvSpPr txBox="1">
            <a:spLocks noChangeArrowheads="1"/>
          </p:cNvSpPr>
          <p:nvPr/>
        </p:nvSpPr>
        <p:spPr bwMode="auto">
          <a:xfrm>
            <a:off x="387350" y="1582738"/>
            <a:ext cx="3603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Second Normal Form</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F302-8021-4E48-9B19-EE1D9FA83E7D}"/>
              </a:ext>
            </a:extLst>
          </p:cNvPr>
          <p:cNvSpPr>
            <a:spLocks noGrp="1"/>
          </p:cNvSpPr>
          <p:nvPr>
            <p:ph type="title"/>
          </p:nvPr>
        </p:nvSpPr>
        <p:spPr>
          <a:xfrm>
            <a:off x="260350" y="533400"/>
            <a:ext cx="7499350" cy="538163"/>
          </a:xfrm>
        </p:spPr>
        <p:txBody>
          <a:bodyPr rtlCol="0">
            <a:normAutofit fontScale="90000"/>
          </a:bodyPr>
          <a:lstStyle/>
          <a:p>
            <a:pPr eaLnBrk="1" fontAlgn="auto" hangingPunct="1">
              <a:spcAft>
                <a:spcPts val="0"/>
              </a:spcAft>
              <a:defRPr/>
            </a:pPr>
            <a:r>
              <a:rPr lang="en-US" dirty="0"/>
              <a:t>Normalization Example (cont)</a:t>
            </a:r>
          </a:p>
        </p:txBody>
      </p:sp>
      <p:sp>
        <p:nvSpPr>
          <p:cNvPr id="215043" name="Content Placeholder 2">
            <a:extLst>
              <a:ext uri="{FF2B5EF4-FFF2-40B4-BE49-F238E27FC236}">
                <a16:creationId xmlns:a16="http://schemas.microsoft.com/office/drawing/2014/main" id="{BF12F7A1-BB0A-465C-89E9-4D4760E52258}"/>
              </a:ext>
            </a:extLst>
          </p:cNvPr>
          <p:cNvSpPr>
            <a:spLocks noGrp="1" noChangeArrowheads="1"/>
          </p:cNvSpPr>
          <p:nvPr>
            <p:ph idx="1"/>
          </p:nvPr>
        </p:nvSpPr>
        <p:spPr>
          <a:xfrm>
            <a:off x="381000" y="1828800"/>
            <a:ext cx="7715250" cy="5421313"/>
          </a:xfrm>
        </p:spPr>
        <p:txBody>
          <a:bodyPr/>
          <a:lstStyle/>
          <a:p>
            <a:pPr eaLnBrk="1" hangingPunct="1"/>
            <a:r>
              <a:rPr lang="en-US" altLang="en-US"/>
              <a:t>Third Normal Form</a:t>
            </a:r>
          </a:p>
          <a:p>
            <a:pPr lvl="1" eaLnBrk="1" hangingPunct="1"/>
            <a:r>
              <a:rPr lang="en-US" altLang="en-US"/>
              <a:t>Proj in 3NF – no non-key atrribute functionally determines another non-key attribute</a:t>
            </a:r>
          </a:p>
          <a:p>
            <a:pPr lvl="1" eaLnBrk="1" hangingPunct="1"/>
            <a:r>
              <a:rPr lang="en-US" altLang="en-US"/>
              <a:t>Work1 in 3NF – no transitive dependency involving hours or rating</a:t>
            </a:r>
          </a:p>
          <a:p>
            <a:pPr lvl="1" eaLnBrk="1" hangingPunct="1"/>
            <a:r>
              <a:rPr lang="en-US" altLang="en-US"/>
              <a:t>Emp not in 3NF – transitive dependency</a:t>
            </a:r>
          </a:p>
          <a:p>
            <a:pPr lvl="2" eaLnBrk="1" hangingPunct="1"/>
            <a:r>
              <a:rPr lang="en-US" altLang="en-US"/>
              <a:t>empDept </a:t>
            </a:r>
            <a:r>
              <a:rPr lang="en-US" altLang="en-US">
                <a:sym typeface="Wingdings" panose="05000000000000000000" pitchFamily="2" charset="2"/>
              </a:rPr>
              <a:t> empMgr and empDept is not a superkey,  nor is empMgr part of a candidate key</a:t>
            </a:r>
          </a:p>
          <a:p>
            <a:pPr lvl="2" eaLnBrk="1" hangingPunct="1"/>
            <a:r>
              <a:rPr lang="en-US" altLang="en-US">
                <a:sym typeface="Wingdings" panose="05000000000000000000" pitchFamily="2" charset="2"/>
              </a:rPr>
              <a:t>Need two relations</a:t>
            </a:r>
          </a:p>
          <a:p>
            <a:pPr lvl="3" eaLnBrk="1" hangingPunct="1"/>
            <a:r>
              <a:rPr lang="en-US" altLang="en-US">
                <a:sym typeface="Wingdings" panose="05000000000000000000" pitchFamily="2" charset="2"/>
              </a:rPr>
              <a:t>Emp1 (</a:t>
            </a:r>
            <a:r>
              <a:rPr lang="en-US" altLang="en-US" u="sng">
                <a:sym typeface="Wingdings" panose="05000000000000000000" pitchFamily="2" charset="2"/>
              </a:rPr>
              <a:t>empId</a:t>
            </a:r>
            <a:r>
              <a:rPr lang="en-US" altLang="en-US">
                <a:sym typeface="Wingdings" panose="05000000000000000000" pitchFamily="2" charset="2"/>
              </a:rPr>
              <a:t>, empName, salary, empDept)</a:t>
            </a:r>
          </a:p>
          <a:p>
            <a:pPr lvl="3" eaLnBrk="1" hangingPunct="1"/>
            <a:r>
              <a:rPr lang="en-US" altLang="en-US">
                <a:sym typeface="Wingdings" panose="05000000000000000000" pitchFamily="2" charset="2"/>
              </a:rPr>
              <a:t>Dep (</a:t>
            </a:r>
            <a:r>
              <a:rPr lang="en-US" altLang="en-US" u="sng">
                <a:sym typeface="Wingdings" panose="05000000000000000000" pitchFamily="2" charset="2"/>
              </a:rPr>
              <a:t>empDept</a:t>
            </a:r>
            <a:r>
              <a:rPr lang="en-US" altLang="en-US">
                <a:sym typeface="Wingdings" panose="05000000000000000000" pitchFamily="2" charset="2"/>
              </a:rPr>
              <a:t>, empMgr)</a:t>
            </a:r>
            <a:endParaRPr lang="en-US" alt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16C8-1E92-48B9-B339-2DDCEBF21A5C}"/>
              </a:ext>
            </a:extLst>
          </p:cNvPr>
          <p:cNvSpPr>
            <a:spLocks noGrp="1"/>
          </p:cNvSpPr>
          <p:nvPr>
            <p:ph type="title"/>
          </p:nvPr>
        </p:nvSpPr>
        <p:spPr>
          <a:xfrm>
            <a:off x="533400" y="527050"/>
            <a:ext cx="7499350" cy="481013"/>
          </a:xfrm>
        </p:spPr>
        <p:txBody>
          <a:bodyPr rtlCol="0">
            <a:normAutofit fontScale="90000"/>
          </a:bodyPr>
          <a:lstStyle/>
          <a:p>
            <a:pPr eaLnBrk="1" fontAlgn="auto" hangingPunct="1">
              <a:spcAft>
                <a:spcPts val="0"/>
              </a:spcAft>
              <a:defRPr/>
            </a:pPr>
            <a:r>
              <a:rPr lang="en-US" dirty="0"/>
              <a:t>Normalization Example (cont)</a:t>
            </a:r>
          </a:p>
        </p:txBody>
      </p:sp>
      <p:graphicFrame>
        <p:nvGraphicFramePr>
          <p:cNvPr id="4" name="Table 3">
            <a:extLst>
              <a:ext uri="{FF2B5EF4-FFF2-40B4-BE49-F238E27FC236}">
                <a16:creationId xmlns:a16="http://schemas.microsoft.com/office/drawing/2014/main" id="{975DEAF9-DCD4-4B78-871E-4E241A04A648}"/>
              </a:ext>
            </a:extLst>
          </p:cNvPr>
          <p:cNvGraphicFramePr>
            <a:graphicFrameLocks noGrp="1"/>
          </p:cNvGraphicFramePr>
          <p:nvPr/>
        </p:nvGraphicFramePr>
        <p:xfrm>
          <a:off x="6321425" y="2252663"/>
          <a:ext cx="1533525" cy="873125"/>
        </p:xfrm>
        <a:graphic>
          <a:graphicData uri="http://schemas.openxmlformats.org/drawingml/2006/table">
            <a:tbl>
              <a:tblPr firstRow="1">
                <a:tableStyleId>{FABFCF23-3B69-468F-B69F-88F6DE6A72F2}</a:tableStyleId>
              </a:tblPr>
              <a:tblGrid>
                <a:gridCol w="808830">
                  <a:extLst>
                    <a:ext uri="{9D8B030D-6E8A-4147-A177-3AD203B41FA5}">
                      <a16:colId xmlns:a16="http://schemas.microsoft.com/office/drawing/2014/main" val="20000"/>
                    </a:ext>
                  </a:extLst>
                </a:gridCol>
                <a:gridCol w="724695">
                  <a:extLst>
                    <a:ext uri="{9D8B030D-6E8A-4147-A177-3AD203B41FA5}">
                      <a16:colId xmlns:a16="http://schemas.microsoft.com/office/drawing/2014/main" val="20001"/>
                    </a:ext>
                  </a:extLst>
                </a:gridCol>
              </a:tblGrid>
              <a:tr h="167770">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empDept</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empMgr</a:t>
                      </a:r>
                      <a:endParaRPr lang="en-US" sz="1100" dirty="0">
                        <a:solidFill>
                          <a:schemeClr val="tx1"/>
                        </a:solidFill>
                        <a:latin typeface="Courier New"/>
                        <a:ea typeface="Times New Roman"/>
                        <a:cs typeface="Times New Roman"/>
                      </a:endParaRPr>
                    </a:p>
                  </a:txBody>
                  <a:tcPr marL="67872" marR="67872" marT="0" marB="0"/>
                </a:tc>
                <a:extLst>
                  <a:ext uri="{0D108BD9-81ED-4DB2-BD59-A6C34878D82A}">
                    <a16:rowId xmlns:a16="http://schemas.microsoft.com/office/drawing/2014/main" val="10000"/>
                  </a:ext>
                </a:extLst>
              </a:tr>
              <a:tr h="260538">
                <a:tc>
                  <a:txBody>
                    <a:bodyPr/>
                    <a:lstStyle/>
                    <a:p>
                      <a:pPr marL="0" marR="0">
                        <a:spcBef>
                          <a:spcPts val="0"/>
                        </a:spcBef>
                        <a:spcAft>
                          <a:spcPts val="0"/>
                        </a:spcAft>
                      </a:pPr>
                      <a:r>
                        <a:rPr lang="en-US" sz="1100" dirty="0">
                          <a:latin typeface="Courier New"/>
                          <a:ea typeface="Times New Roman"/>
                          <a:cs typeface="Times New Roman"/>
                        </a:rPr>
                        <a:t>10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Levine</a:t>
                      </a:r>
                    </a:p>
                  </a:txBody>
                  <a:tcPr marL="67872" marR="67872" marT="0" marB="0"/>
                </a:tc>
                <a:extLst>
                  <a:ext uri="{0D108BD9-81ED-4DB2-BD59-A6C34878D82A}">
                    <a16:rowId xmlns:a16="http://schemas.microsoft.com/office/drawing/2014/main" val="10001"/>
                  </a:ext>
                </a:extLst>
              </a:tr>
              <a:tr h="260538">
                <a:tc>
                  <a:txBody>
                    <a:bodyPr/>
                    <a:lstStyle/>
                    <a:p>
                      <a:pPr marL="0" marR="0">
                        <a:spcBef>
                          <a:spcPts val="0"/>
                        </a:spcBef>
                        <a:spcAft>
                          <a:spcPts val="0"/>
                        </a:spcAft>
                      </a:pPr>
                      <a:r>
                        <a:rPr lang="en-US" sz="1100" dirty="0">
                          <a:latin typeface="Courier New"/>
                          <a:ea typeface="Times New Roman"/>
                          <a:cs typeface="Times New Roman"/>
                        </a:rPr>
                        <a:t>12</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Jones</a:t>
                      </a:r>
                    </a:p>
                  </a:txBody>
                  <a:tcPr marL="67872" marR="67872" marT="0" marB="0"/>
                </a:tc>
                <a:extLst>
                  <a:ext uri="{0D108BD9-81ED-4DB2-BD59-A6C34878D82A}">
                    <a16:rowId xmlns:a16="http://schemas.microsoft.com/office/drawing/2014/main" val="10002"/>
                  </a:ext>
                </a:extLst>
              </a:tr>
              <a:tr h="184279">
                <a:tc>
                  <a:txBody>
                    <a:bodyPr/>
                    <a:lstStyle/>
                    <a:p>
                      <a:pPr marL="0" marR="0">
                        <a:spcBef>
                          <a:spcPts val="0"/>
                        </a:spcBef>
                        <a:spcAft>
                          <a:spcPts val="0"/>
                        </a:spcAft>
                      </a:pPr>
                      <a:r>
                        <a:rPr lang="en-US" sz="1100" dirty="0">
                          <a:latin typeface="Courier New"/>
                          <a:ea typeface="Times New Roman"/>
                          <a:cs typeface="Times New Roman"/>
                        </a:rPr>
                        <a:t>15</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Jones</a:t>
                      </a:r>
                    </a:p>
                  </a:txBody>
                  <a:tcPr marL="67872" marR="67872" marT="0" marB="0"/>
                </a:tc>
                <a:extLst>
                  <a:ext uri="{0D108BD9-81ED-4DB2-BD59-A6C34878D82A}">
                    <a16:rowId xmlns:a16="http://schemas.microsoft.com/office/drawing/2014/main" val="10003"/>
                  </a:ext>
                </a:extLst>
              </a:tr>
            </a:tbl>
          </a:graphicData>
        </a:graphic>
      </p:graphicFrame>
      <p:sp>
        <p:nvSpPr>
          <p:cNvPr id="217107" name="TextBox 4">
            <a:extLst>
              <a:ext uri="{FF2B5EF4-FFF2-40B4-BE49-F238E27FC236}">
                <a16:creationId xmlns:a16="http://schemas.microsoft.com/office/drawing/2014/main" id="{2E20C65A-9CA8-40DD-AF90-14A3956F34F4}"/>
              </a:ext>
            </a:extLst>
          </p:cNvPr>
          <p:cNvSpPr txBox="1">
            <a:spLocks noChangeArrowheads="1"/>
          </p:cNvSpPr>
          <p:nvPr/>
        </p:nvSpPr>
        <p:spPr bwMode="auto">
          <a:xfrm>
            <a:off x="6307138" y="1922463"/>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Dept</a:t>
            </a:r>
          </a:p>
        </p:txBody>
      </p:sp>
      <p:graphicFrame>
        <p:nvGraphicFramePr>
          <p:cNvPr id="6" name="Table 5">
            <a:extLst>
              <a:ext uri="{FF2B5EF4-FFF2-40B4-BE49-F238E27FC236}">
                <a16:creationId xmlns:a16="http://schemas.microsoft.com/office/drawing/2014/main" id="{80B3E18F-318F-41B8-8B29-885A79840DFE}"/>
              </a:ext>
            </a:extLst>
          </p:cNvPr>
          <p:cNvGraphicFramePr>
            <a:graphicFrameLocks noGrp="1"/>
          </p:cNvGraphicFramePr>
          <p:nvPr/>
        </p:nvGraphicFramePr>
        <p:xfrm>
          <a:off x="1335088" y="2195513"/>
          <a:ext cx="3036887" cy="1025524"/>
        </p:xfrm>
        <a:graphic>
          <a:graphicData uri="http://schemas.openxmlformats.org/drawingml/2006/table">
            <a:tbl>
              <a:tblPr firstRow="1">
                <a:tableStyleId>{FABFCF23-3B69-468F-B69F-88F6DE6A72F2}</a:tableStyleId>
              </a:tblPr>
              <a:tblGrid>
                <a:gridCol w="671077">
                  <a:extLst>
                    <a:ext uri="{9D8B030D-6E8A-4147-A177-3AD203B41FA5}">
                      <a16:colId xmlns:a16="http://schemas.microsoft.com/office/drawing/2014/main" val="20000"/>
                    </a:ext>
                  </a:extLst>
                </a:gridCol>
                <a:gridCol w="759222">
                  <a:extLst>
                    <a:ext uri="{9D8B030D-6E8A-4147-A177-3AD203B41FA5}">
                      <a16:colId xmlns:a16="http://schemas.microsoft.com/office/drawing/2014/main" val="20001"/>
                    </a:ext>
                  </a:extLst>
                </a:gridCol>
                <a:gridCol w="759222">
                  <a:extLst>
                    <a:ext uri="{9D8B030D-6E8A-4147-A177-3AD203B41FA5}">
                      <a16:colId xmlns:a16="http://schemas.microsoft.com/office/drawing/2014/main" val="20002"/>
                    </a:ext>
                  </a:extLst>
                </a:gridCol>
                <a:gridCol w="847366">
                  <a:extLst>
                    <a:ext uri="{9D8B030D-6E8A-4147-A177-3AD203B41FA5}">
                      <a16:colId xmlns:a16="http://schemas.microsoft.com/office/drawing/2014/main" val="20003"/>
                    </a:ext>
                  </a:extLst>
                </a:gridCol>
              </a:tblGrid>
              <a:tr h="167750">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empId</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empName</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a:solidFill>
                            <a:schemeClr val="tx1"/>
                          </a:solidFill>
                          <a:latin typeface="Courier New"/>
                          <a:ea typeface="Times New Roman"/>
                          <a:cs typeface="Times New Roman"/>
                        </a:rPr>
                        <a:t>salary</a:t>
                      </a: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empDept</a:t>
                      </a:r>
                      <a:endParaRPr lang="en-US" sz="1100" dirty="0">
                        <a:solidFill>
                          <a:schemeClr val="tx1"/>
                        </a:solidFill>
                        <a:latin typeface="Courier New"/>
                        <a:ea typeface="Times New Roman"/>
                        <a:cs typeface="Times New Roman"/>
                      </a:endParaRPr>
                    </a:p>
                  </a:txBody>
                  <a:tcPr marL="67872" marR="67872" marT="0" marB="0"/>
                </a:tc>
                <a:extLst>
                  <a:ext uri="{0D108BD9-81ED-4DB2-BD59-A6C34878D82A}">
                    <a16:rowId xmlns:a16="http://schemas.microsoft.com/office/drawing/2014/main" val="10000"/>
                  </a:ext>
                </a:extLst>
              </a:tr>
              <a:tr h="260508">
                <a:tc>
                  <a:txBody>
                    <a:bodyPr/>
                    <a:lstStyle/>
                    <a:p>
                      <a:pPr marL="0" marR="0">
                        <a:spcBef>
                          <a:spcPts val="0"/>
                        </a:spcBef>
                        <a:spcAft>
                          <a:spcPts val="0"/>
                        </a:spcAft>
                      </a:pPr>
                      <a:r>
                        <a:rPr lang="en-US" sz="1100" dirty="0">
                          <a:latin typeface="Courier New"/>
                          <a:ea typeface="Times New Roman"/>
                          <a:cs typeface="Times New Roman"/>
                        </a:rPr>
                        <a:t>E101</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Jones</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60000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10</a:t>
                      </a:r>
                    </a:p>
                  </a:txBody>
                  <a:tcPr marL="67872" marR="67872" marT="0" marB="0"/>
                </a:tc>
                <a:extLst>
                  <a:ext uri="{0D108BD9-81ED-4DB2-BD59-A6C34878D82A}">
                    <a16:rowId xmlns:a16="http://schemas.microsoft.com/office/drawing/2014/main" val="10001"/>
                  </a:ext>
                </a:extLst>
              </a:tr>
              <a:tr h="228750">
                <a:tc>
                  <a:txBody>
                    <a:bodyPr/>
                    <a:lstStyle/>
                    <a:p>
                      <a:pPr marL="0" marR="0">
                        <a:spcBef>
                          <a:spcPts val="0"/>
                        </a:spcBef>
                        <a:spcAft>
                          <a:spcPts val="0"/>
                        </a:spcAft>
                      </a:pPr>
                      <a:r>
                        <a:rPr lang="en-US" sz="1100" dirty="0">
                          <a:latin typeface="Courier New"/>
                          <a:ea typeface="Times New Roman"/>
                          <a:cs typeface="Times New Roman"/>
                        </a:rPr>
                        <a:t>E105</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Adams</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55000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12</a:t>
                      </a:r>
                    </a:p>
                  </a:txBody>
                  <a:tcPr marL="67872" marR="67872" marT="0" marB="0"/>
                </a:tc>
                <a:extLst>
                  <a:ext uri="{0D108BD9-81ED-4DB2-BD59-A6C34878D82A}">
                    <a16:rowId xmlns:a16="http://schemas.microsoft.com/office/drawing/2014/main" val="10002"/>
                  </a:ext>
                </a:extLst>
              </a:tr>
              <a:tr h="184258">
                <a:tc>
                  <a:txBody>
                    <a:bodyPr/>
                    <a:lstStyle/>
                    <a:p>
                      <a:pPr marL="0" marR="0">
                        <a:spcBef>
                          <a:spcPts val="0"/>
                        </a:spcBef>
                        <a:spcAft>
                          <a:spcPts val="0"/>
                        </a:spcAft>
                      </a:pPr>
                      <a:r>
                        <a:rPr lang="en-US" sz="1100" dirty="0">
                          <a:latin typeface="Courier New"/>
                          <a:ea typeface="Times New Roman"/>
                          <a:cs typeface="Times New Roman"/>
                        </a:rPr>
                        <a:t>E110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Rivera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43000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10</a:t>
                      </a:r>
                    </a:p>
                  </a:txBody>
                  <a:tcPr marL="67872" marR="67872" marT="0" marB="0"/>
                </a:tc>
                <a:extLst>
                  <a:ext uri="{0D108BD9-81ED-4DB2-BD59-A6C34878D82A}">
                    <a16:rowId xmlns:a16="http://schemas.microsoft.com/office/drawing/2014/main" val="10003"/>
                  </a:ext>
                </a:extLst>
              </a:tr>
              <a:tr h="184258">
                <a:tc>
                  <a:txBody>
                    <a:bodyPr/>
                    <a:lstStyle/>
                    <a:p>
                      <a:pPr marL="0" marR="0">
                        <a:spcBef>
                          <a:spcPts val="0"/>
                        </a:spcBef>
                        <a:spcAft>
                          <a:spcPts val="0"/>
                        </a:spcAft>
                      </a:pPr>
                      <a:r>
                        <a:rPr lang="en-US" sz="1100" dirty="0">
                          <a:latin typeface="Courier New"/>
                          <a:ea typeface="Times New Roman"/>
                          <a:cs typeface="Times New Roman"/>
                        </a:rPr>
                        <a:t>E120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Tanaka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45000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15</a:t>
                      </a:r>
                    </a:p>
                  </a:txBody>
                  <a:tcPr marL="67872" marR="67872" marT="0" marB="0"/>
                </a:tc>
                <a:extLst>
                  <a:ext uri="{0D108BD9-81ED-4DB2-BD59-A6C34878D82A}">
                    <a16:rowId xmlns:a16="http://schemas.microsoft.com/office/drawing/2014/main" val="10004"/>
                  </a:ext>
                </a:extLst>
              </a:tr>
            </a:tbl>
          </a:graphicData>
        </a:graphic>
      </p:graphicFrame>
      <p:sp>
        <p:nvSpPr>
          <p:cNvPr id="217137" name="TextBox 6">
            <a:extLst>
              <a:ext uri="{FF2B5EF4-FFF2-40B4-BE49-F238E27FC236}">
                <a16:creationId xmlns:a16="http://schemas.microsoft.com/office/drawing/2014/main" id="{933DD914-FB93-46D4-8925-6082DB4C55A3}"/>
              </a:ext>
            </a:extLst>
          </p:cNvPr>
          <p:cNvSpPr txBox="1">
            <a:spLocks noChangeArrowheads="1"/>
          </p:cNvSpPr>
          <p:nvPr/>
        </p:nvSpPr>
        <p:spPr bwMode="auto">
          <a:xfrm>
            <a:off x="1465263" y="1857375"/>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Emp1</a:t>
            </a:r>
          </a:p>
        </p:txBody>
      </p:sp>
      <p:sp>
        <p:nvSpPr>
          <p:cNvPr id="217138" name="TextBox 7">
            <a:extLst>
              <a:ext uri="{FF2B5EF4-FFF2-40B4-BE49-F238E27FC236}">
                <a16:creationId xmlns:a16="http://schemas.microsoft.com/office/drawing/2014/main" id="{481C2D18-56D3-4AA0-830A-CEDB4B31EC4A}"/>
              </a:ext>
            </a:extLst>
          </p:cNvPr>
          <p:cNvSpPr txBox="1">
            <a:spLocks noChangeArrowheads="1"/>
          </p:cNvSpPr>
          <p:nvPr/>
        </p:nvSpPr>
        <p:spPr bwMode="auto">
          <a:xfrm>
            <a:off x="609600" y="1422400"/>
            <a:ext cx="3205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Third Normal Form</a:t>
            </a:r>
          </a:p>
        </p:txBody>
      </p:sp>
      <p:graphicFrame>
        <p:nvGraphicFramePr>
          <p:cNvPr id="9" name="Table 8">
            <a:extLst>
              <a:ext uri="{FF2B5EF4-FFF2-40B4-BE49-F238E27FC236}">
                <a16:creationId xmlns:a16="http://schemas.microsoft.com/office/drawing/2014/main" id="{3364AB5E-1E4B-4138-95C2-965EDB260A4F}"/>
              </a:ext>
            </a:extLst>
          </p:cNvPr>
          <p:cNvGraphicFramePr>
            <a:graphicFrameLocks noGrp="1"/>
          </p:cNvGraphicFramePr>
          <p:nvPr/>
        </p:nvGraphicFramePr>
        <p:xfrm>
          <a:off x="1284288" y="4038600"/>
          <a:ext cx="3403600" cy="612775"/>
        </p:xfrm>
        <a:graphic>
          <a:graphicData uri="http://schemas.openxmlformats.org/drawingml/2006/table">
            <a:tbl>
              <a:tblPr firstRow="1">
                <a:tableStyleId>{FABFCF23-3B69-468F-B69F-88F6DE6A72F2}</a:tableStyleId>
              </a:tblPr>
              <a:tblGrid>
                <a:gridCol w="892968">
                  <a:extLst>
                    <a:ext uri="{9D8B030D-6E8A-4147-A177-3AD203B41FA5}">
                      <a16:colId xmlns:a16="http://schemas.microsoft.com/office/drawing/2014/main" val="20000"/>
                    </a:ext>
                  </a:extLst>
                </a:gridCol>
                <a:gridCol w="808832">
                  <a:extLst>
                    <a:ext uri="{9D8B030D-6E8A-4147-A177-3AD203B41FA5}">
                      <a16:colId xmlns:a16="http://schemas.microsoft.com/office/drawing/2014/main" val="20001"/>
                    </a:ext>
                  </a:extLst>
                </a:gridCol>
                <a:gridCol w="724696">
                  <a:extLst>
                    <a:ext uri="{9D8B030D-6E8A-4147-A177-3AD203B41FA5}">
                      <a16:colId xmlns:a16="http://schemas.microsoft.com/office/drawing/2014/main" val="20002"/>
                    </a:ext>
                  </a:extLst>
                </a:gridCol>
                <a:gridCol w="977104">
                  <a:extLst>
                    <a:ext uri="{9D8B030D-6E8A-4147-A177-3AD203B41FA5}">
                      <a16:colId xmlns:a16="http://schemas.microsoft.com/office/drawing/2014/main" val="20003"/>
                    </a:ext>
                  </a:extLst>
                </a:gridCol>
              </a:tblGrid>
              <a:tr h="167821">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prijName</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projMgr</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a:solidFill>
                            <a:schemeClr val="tx1"/>
                          </a:solidFill>
                          <a:latin typeface="Courier New"/>
                          <a:ea typeface="Times New Roman"/>
                          <a:cs typeface="Times New Roman"/>
                        </a:rPr>
                        <a:t>budget</a:t>
                      </a: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startDate</a:t>
                      </a:r>
                      <a:endParaRPr lang="en-US" sz="1100" dirty="0">
                        <a:solidFill>
                          <a:schemeClr val="tx1"/>
                        </a:solidFill>
                        <a:latin typeface="Courier New"/>
                        <a:ea typeface="Times New Roman"/>
                        <a:cs typeface="Times New Roman"/>
                      </a:endParaRPr>
                    </a:p>
                  </a:txBody>
                  <a:tcPr marL="67872" marR="67872" marT="0" marB="0"/>
                </a:tc>
                <a:extLst>
                  <a:ext uri="{0D108BD9-81ED-4DB2-BD59-A6C34878D82A}">
                    <a16:rowId xmlns:a16="http://schemas.microsoft.com/office/drawing/2014/main" val="10000"/>
                  </a:ext>
                </a:extLst>
              </a:tr>
              <a:tr h="260618">
                <a:tc>
                  <a:txBody>
                    <a:bodyPr/>
                    <a:lstStyle/>
                    <a:p>
                      <a:pPr marL="0" marR="0">
                        <a:spcBef>
                          <a:spcPts val="0"/>
                        </a:spcBef>
                        <a:spcAft>
                          <a:spcPts val="0"/>
                        </a:spcAft>
                      </a:pPr>
                      <a:r>
                        <a:rPr lang="en-US" sz="1100" dirty="0">
                          <a:latin typeface="Courier New"/>
                          <a:ea typeface="Times New Roman"/>
                          <a:cs typeface="Times New Roman"/>
                        </a:rPr>
                        <a:t>Jupiter</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Smith</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100000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01/15/04</a:t>
                      </a:r>
                    </a:p>
                  </a:txBody>
                  <a:tcPr marL="67872" marR="67872" marT="0" marB="0"/>
                </a:tc>
                <a:extLst>
                  <a:ext uri="{0D108BD9-81ED-4DB2-BD59-A6C34878D82A}">
                    <a16:rowId xmlns:a16="http://schemas.microsoft.com/office/drawing/2014/main" val="10001"/>
                  </a:ext>
                </a:extLst>
              </a:tr>
              <a:tr h="184336">
                <a:tc>
                  <a:txBody>
                    <a:bodyPr/>
                    <a:lstStyle/>
                    <a:p>
                      <a:pPr marL="0" marR="0">
                        <a:spcBef>
                          <a:spcPts val="0"/>
                        </a:spcBef>
                        <a:spcAft>
                          <a:spcPts val="0"/>
                        </a:spcAft>
                      </a:pPr>
                      <a:r>
                        <a:rPr lang="en-US" sz="1100" dirty="0">
                          <a:latin typeface="Courier New"/>
                          <a:ea typeface="Times New Roman"/>
                          <a:cs typeface="Times New Roman"/>
                        </a:rPr>
                        <a:t>Maxima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Lee</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200000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03/01/04</a:t>
                      </a:r>
                    </a:p>
                  </a:txBody>
                  <a:tcPr marL="67872" marR="67872" marT="0" marB="0"/>
                </a:tc>
                <a:extLst>
                  <a:ext uri="{0D108BD9-81ED-4DB2-BD59-A6C34878D82A}">
                    <a16:rowId xmlns:a16="http://schemas.microsoft.com/office/drawing/2014/main" val="10002"/>
                  </a:ext>
                </a:extLst>
              </a:tr>
            </a:tbl>
          </a:graphicData>
        </a:graphic>
      </p:graphicFrame>
      <p:sp>
        <p:nvSpPr>
          <p:cNvPr id="217158" name="TextBox 9">
            <a:extLst>
              <a:ext uri="{FF2B5EF4-FFF2-40B4-BE49-F238E27FC236}">
                <a16:creationId xmlns:a16="http://schemas.microsoft.com/office/drawing/2014/main" id="{1BF7BEEA-08EE-4B80-80E2-D7DBEC470401}"/>
              </a:ext>
            </a:extLst>
          </p:cNvPr>
          <p:cNvSpPr txBox="1">
            <a:spLocks noChangeArrowheads="1"/>
          </p:cNvSpPr>
          <p:nvPr/>
        </p:nvSpPr>
        <p:spPr bwMode="auto">
          <a:xfrm>
            <a:off x="1306513" y="3643313"/>
            <a:ext cx="503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Proj</a:t>
            </a:r>
          </a:p>
        </p:txBody>
      </p:sp>
      <p:graphicFrame>
        <p:nvGraphicFramePr>
          <p:cNvPr id="11" name="Table 10">
            <a:extLst>
              <a:ext uri="{FF2B5EF4-FFF2-40B4-BE49-F238E27FC236}">
                <a16:creationId xmlns:a16="http://schemas.microsoft.com/office/drawing/2014/main" id="{32947993-7B5A-458E-9273-154FBD2DA8FB}"/>
              </a:ext>
            </a:extLst>
          </p:cNvPr>
          <p:cNvGraphicFramePr>
            <a:graphicFrameLocks noGrp="1"/>
          </p:cNvGraphicFramePr>
          <p:nvPr/>
        </p:nvGraphicFramePr>
        <p:xfrm>
          <a:off x="6030913" y="3940175"/>
          <a:ext cx="2898775" cy="1393827"/>
        </p:xfrm>
        <a:graphic>
          <a:graphicData uri="http://schemas.openxmlformats.org/drawingml/2006/table">
            <a:tbl>
              <a:tblPr firstRow="1">
                <a:tableStyleId>{FABFCF23-3B69-468F-B69F-88F6DE6A72F2}</a:tableStyleId>
              </a:tblPr>
              <a:tblGrid>
                <a:gridCol w="892965">
                  <a:extLst>
                    <a:ext uri="{9D8B030D-6E8A-4147-A177-3AD203B41FA5}">
                      <a16:colId xmlns:a16="http://schemas.microsoft.com/office/drawing/2014/main" val="20000"/>
                    </a:ext>
                  </a:extLst>
                </a:gridCol>
                <a:gridCol w="640558">
                  <a:extLst>
                    <a:ext uri="{9D8B030D-6E8A-4147-A177-3AD203B41FA5}">
                      <a16:colId xmlns:a16="http://schemas.microsoft.com/office/drawing/2014/main" val="20001"/>
                    </a:ext>
                  </a:extLst>
                </a:gridCol>
                <a:gridCol w="640558">
                  <a:extLst>
                    <a:ext uri="{9D8B030D-6E8A-4147-A177-3AD203B41FA5}">
                      <a16:colId xmlns:a16="http://schemas.microsoft.com/office/drawing/2014/main" val="20002"/>
                    </a:ext>
                  </a:extLst>
                </a:gridCol>
                <a:gridCol w="724694">
                  <a:extLst>
                    <a:ext uri="{9D8B030D-6E8A-4147-A177-3AD203B41FA5}">
                      <a16:colId xmlns:a16="http://schemas.microsoft.com/office/drawing/2014/main" val="20003"/>
                    </a:ext>
                  </a:extLst>
                </a:gridCol>
              </a:tblGrid>
              <a:tr h="167724">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prijName</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err="1">
                          <a:solidFill>
                            <a:schemeClr val="tx1"/>
                          </a:solidFill>
                          <a:latin typeface="Courier New"/>
                          <a:ea typeface="Times New Roman"/>
                          <a:cs typeface="Times New Roman"/>
                        </a:rPr>
                        <a:t>empId</a:t>
                      </a:r>
                      <a:endParaRPr lang="en-US" sz="1100" dirty="0">
                        <a:solidFill>
                          <a:schemeClr val="tx1"/>
                        </a:solidFill>
                        <a:latin typeface="Courier New"/>
                        <a:ea typeface="Times New Roman"/>
                        <a:cs typeface="Times New Roman"/>
                      </a:endParaRPr>
                    </a:p>
                  </a:txBody>
                  <a:tcPr marL="67872" marR="67872" marT="0" marB="0"/>
                </a:tc>
                <a:tc>
                  <a:txBody>
                    <a:bodyPr/>
                    <a:lstStyle/>
                    <a:p>
                      <a:pPr marL="0" marR="0" algn="ctr">
                        <a:spcBef>
                          <a:spcPts val="0"/>
                        </a:spcBef>
                        <a:spcAft>
                          <a:spcPts val="0"/>
                        </a:spcAft>
                      </a:pPr>
                      <a:r>
                        <a:rPr lang="en-US" sz="1100" dirty="0">
                          <a:solidFill>
                            <a:schemeClr val="tx1"/>
                          </a:solidFill>
                          <a:latin typeface="Courier New"/>
                          <a:ea typeface="Times New Roman"/>
                          <a:cs typeface="Times New Roman"/>
                        </a:rPr>
                        <a:t>hours</a:t>
                      </a:r>
                    </a:p>
                  </a:txBody>
                  <a:tcPr marL="67872" marR="67872" marT="0" marB="0"/>
                </a:tc>
                <a:tc>
                  <a:txBody>
                    <a:bodyPr/>
                    <a:lstStyle/>
                    <a:p>
                      <a:pPr marL="0" marR="0" algn="ctr">
                        <a:spcBef>
                          <a:spcPts val="0"/>
                        </a:spcBef>
                        <a:spcAft>
                          <a:spcPts val="0"/>
                        </a:spcAft>
                      </a:pPr>
                      <a:r>
                        <a:rPr lang="en-US" sz="1100" dirty="0">
                          <a:solidFill>
                            <a:schemeClr val="tx1"/>
                          </a:solidFill>
                          <a:latin typeface="Courier New"/>
                          <a:ea typeface="Times New Roman"/>
                          <a:cs typeface="Times New Roman"/>
                        </a:rPr>
                        <a:t>rating</a:t>
                      </a:r>
                    </a:p>
                  </a:txBody>
                  <a:tcPr marL="67872" marR="67872" marT="0" marB="0"/>
                </a:tc>
                <a:extLst>
                  <a:ext uri="{0D108BD9-81ED-4DB2-BD59-A6C34878D82A}">
                    <a16:rowId xmlns:a16="http://schemas.microsoft.com/office/drawing/2014/main" val="10000"/>
                  </a:ext>
                </a:extLst>
              </a:tr>
              <a:tr h="260468">
                <a:tc>
                  <a:txBody>
                    <a:bodyPr/>
                    <a:lstStyle/>
                    <a:p>
                      <a:pPr marL="0" marR="0">
                        <a:spcBef>
                          <a:spcPts val="0"/>
                        </a:spcBef>
                        <a:spcAft>
                          <a:spcPts val="0"/>
                        </a:spcAft>
                      </a:pPr>
                      <a:r>
                        <a:rPr lang="en-US" sz="1100" dirty="0">
                          <a:latin typeface="Courier New"/>
                          <a:ea typeface="Times New Roman"/>
                          <a:cs typeface="Times New Roman"/>
                        </a:rPr>
                        <a:t>Jupiter</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E101</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25</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9</a:t>
                      </a:r>
                    </a:p>
                  </a:txBody>
                  <a:tcPr marL="67872" marR="67872" marT="0" marB="0"/>
                </a:tc>
                <a:extLst>
                  <a:ext uri="{0D108BD9-81ED-4DB2-BD59-A6C34878D82A}">
                    <a16:rowId xmlns:a16="http://schemas.microsoft.com/office/drawing/2014/main" val="10001"/>
                  </a:ext>
                </a:extLst>
              </a:tr>
              <a:tr h="228715">
                <a:tc>
                  <a:txBody>
                    <a:bodyPr/>
                    <a:lstStyle/>
                    <a:p>
                      <a:pPr marL="0" marR="0">
                        <a:spcBef>
                          <a:spcPts val="0"/>
                        </a:spcBef>
                        <a:spcAft>
                          <a:spcPts val="0"/>
                        </a:spcAft>
                      </a:pPr>
                      <a:r>
                        <a:rPr lang="en-US" sz="1100" dirty="0">
                          <a:latin typeface="Courier New"/>
                          <a:ea typeface="Times New Roman"/>
                          <a:cs typeface="Times New Roman"/>
                        </a:rPr>
                        <a:t>Jupiter</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E105</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40</a:t>
                      </a:r>
                    </a:p>
                  </a:txBody>
                  <a:tcPr marL="67872" marR="67872" marT="0" marB="0"/>
                </a:tc>
                <a:tc>
                  <a:txBody>
                    <a:bodyPr/>
                    <a:lstStyle/>
                    <a:p>
                      <a:pPr marL="0" marR="0">
                        <a:spcBef>
                          <a:spcPts val="0"/>
                        </a:spcBef>
                        <a:spcAft>
                          <a:spcPts val="0"/>
                        </a:spcAft>
                      </a:pPr>
                      <a:endParaRPr lang="en-US" sz="1100" dirty="0">
                        <a:latin typeface="Courier New"/>
                        <a:ea typeface="Times New Roman"/>
                        <a:cs typeface="Times New Roman"/>
                      </a:endParaRPr>
                    </a:p>
                  </a:txBody>
                  <a:tcPr marL="67872" marR="67872" marT="0" marB="0"/>
                </a:tc>
                <a:extLst>
                  <a:ext uri="{0D108BD9-81ED-4DB2-BD59-A6C34878D82A}">
                    <a16:rowId xmlns:a16="http://schemas.microsoft.com/office/drawing/2014/main" val="10002"/>
                  </a:ext>
                </a:extLst>
              </a:tr>
              <a:tr h="184230">
                <a:tc>
                  <a:txBody>
                    <a:bodyPr/>
                    <a:lstStyle/>
                    <a:p>
                      <a:pPr marL="0" marR="0">
                        <a:spcBef>
                          <a:spcPts val="0"/>
                        </a:spcBef>
                        <a:spcAft>
                          <a:spcPts val="0"/>
                        </a:spcAft>
                      </a:pPr>
                      <a:r>
                        <a:rPr lang="en-US" sz="1100" dirty="0">
                          <a:latin typeface="Courier New"/>
                          <a:ea typeface="Times New Roman"/>
                          <a:cs typeface="Times New Roman"/>
                        </a:rPr>
                        <a:t>Jupiter</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E110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8</a:t>
                      </a:r>
                    </a:p>
                  </a:txBody>
                  <a:tcPr marL="67872" marR="67872" marT="0" marB="0"/>
                </a:tc>
                <a:extLst>
                  <a:ext uri="{0D108BD9-81ED-4DB2-BD59-A6C34878D82A}">
                    <a16:rowId xmlns:a16="http://schemas.microsoft.com/office/drawing/2014/main" val="10003"/>
                  </a:ext>
                </a:extLst>
              </a:tr>
              <a:tr h="184230">
                <a:tc>
                  <a:txBody>
                    <a:bodyPr/>
                    <a:lstStyle/>
                    <a:p>
                      <a:pPr marL="0" marR="0">
                        <a:spcBef>
                          <a:spcPts val="0"/>
                        </a:spcBef>
                        <a:spcAft>
                          <a:spcPts val="0"/>
                        </a:spcAft>
                      </a:pPr>
                      <a:r>
                        <a:rPr lang="en-US" sz="1100" dirty="0">
                          <a:latin typeface="Courier New"/>
                          <a:ea typeface="Times New Roman"/>
                          <a:cs typeface="Times New Roman"/>
                        </a:rPr>
                        <a:t>Maxima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E101</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15</a:t>
                      </a:r>
                    </a:p>
                  </a:txBody>
                  <a:tcPr marL="67872" marR="67872" marT="0" marB="0"/>
                </a:tc>
                <a:tc>
                  <a:txBody>
                    <a:bodyPr/>
                    <a:lstStyle/>
                    <a:p>
                      <a:pPr marL="0" marR="0">
                        <a:spcBef>
                          <a:spcPts val="0"/>
                        </a:spcBef>
                        <a:spcAft>
                          <a:spcPts val="0"/>
                        </a:spcAft>
                      </a:pPr>
                      <a:endParaRPr lang="en-US" sz="1100" dirty="0">
                        <a:latin typeface="Courier New"/>
                        <a:ea typeface="Times New Roman"/>
                        <a:cs typeface="Times New Roman"/>
                      </a:endParaRPr>
                    </a:p>
                  </a:txBody>
                  <a:tcPr marL="67872" marR="67872" marT="0" marB="0"/>
                </a:tc>
                <a:extLst>
                  <a:ext uri="{0D108BD9-81ED-4DB2-BD59-A6C34878D82A}">
                    <a16:rowId xmlns:a16="http://schemas.microsoft.com/office/drawing/2014/main" val="10004"/>
                  </a:ext>
                </a:extLst>
              </a:tr>
              <a:tr h="184230">
                <a:tc>
                  <a:txBody>
                    <a:bodyPr/>
                    <a:lstStyle/>
                    <a:p>
                      <a:pPr marL="0" marR="0">
                        <a:spcBef>
                          <a:spcPts val="0"/>
                        </a:spcBef>
                        <a:spcAft>
                          <a:spcPts val="0"/>
                        </a:spcAft>
                      </a:pPr>
                      <a:r>
                        <a:rPr lang="en-US" sz="1100" dirty="0">
                          <a:latin typeface="Courier New"/>
                          <a:ea typeface="Times New Roman"/>
                          <a:cs typeface="Times New Roman"/>
                        </a:rPr>
                        <a:t>Maxima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E110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30</a:t>
                      </a:r>
                    </a:p>
                  </a:txBody>
                  <a:tcPr marL="67872" marR="67872" marT="0" marB="0"/>
                </a:tc>
                <a:tc>
                  <a:txBody>
                    <a:bodyPr/>
                    <a:lstStyle/>
                    <a:p>
                      <a:pPr marL="0" marR="0">
                        <a:spcBef>
                          <a:spcPts val="0"/>
                        </a:spcBef>
                        <a:spcAft>
                          <a:spcPts val="0"/>
                        </a:spcAft>
                      </a:pPr>
                      <a:endParaRPr lang="en-US" sz="1100" dirty="0">
                        <a:latin typeface="Courier New"/>
                        <a:ea typeface="Times New Roman"/>
                        <a:cs typeface="Times New Roman"/>
                      </a:endParaRPr>
                    </a:p>
                  </a:txBody>
                  <a:tcPr marL="67872" marR="67872" marT="0" marB="0"/>
                </a:tc>
                <a:extLst>
                  <a:ext uri="{0D108BD9-81ED-4DB2-BD59-A6C34878D82A}">
                    <a16:rowId xmlns:a16="http://schemas.microsoft.com/office/drawing/2014/main" val="10005"/>
                  </a:ext>
                </a:extLst>
              </a:tr>
              <a:tr h="184230">
                <a:tc>
                  <a:txBody>
                    <a:bodyPr/>
                    <a:lstStyle/>
                    <a:p>
                      <a:pPr marL="0" marR="0">
                        <a:spcBef>
                          <a:spcPts val="0"/>
                        </a:spcBef>
                        <a:spcAft>
                          <a:spcPts val="0"/>
                        </a:spcAft>
                      </a:pPr>
                      <a:r>
                        <a:rPr lang="en-US" sz="1100" dirty="0">
                          <a:latin typeface="Courier New"/>
                          <a:ea typeface="Times New Roman"/>
                          <a:cs typeface="Times New Roman"/>
                        </a:rPr>
                        <a:t>Maxima</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E120</a:t>
                      </a:r>
                    </a:p>
                  </a:txBody>
                  <a:tcPr marL="67872" marR="67872" marT="0" marB="0"/>
                </a:tc>
                <a:tc>
                  <a:txBody>
                    <a:bodyPr/>
                    <a:lstStyle/>
                    <a:p>
                      <a:pPr marL="0" marR="0">
                        <a:spcBef>
                          <a:spcPts val="0"/>
                        </a:spcBef>
                        <a:spcAft>
                          <a:spcPts val="0"/>
                        </a:spcAft>
                      </a:pPr>
                      <a:r>
                        <a:rPr lang="en-US" sz="1100" dirty="0">
                          <a:latin typeface="Courier New"/>
                          <a:ea typeface="Times New Roman"/>
                          <a:cs typeface="Times New Roman"/>
                        </a:rPr>
                        <a:t>15</a:t>
                      </a:r>
                    </a:p>
                  </a:txBody>
                  <a:tcPr marL="67872" marR="67872" marT="0" marB="0"/>
                </a:tc>
                <a:tc>
                  <a:txBody>
                    <a:bodyPr/>
                    <a:lstStyle/>
                    <a:p>
                      <a:pPr marL="0" marR="0">
                        <a:spcBef>
                          <a:spcPts val="0"/>
                        </a:spcBef>
                        <a:spcAft>
                          <a:spcPts val="0"/>
                        </a:spcAft>
                      </a:pPr>
                      <a:endParaRPr lang="en-US" sz="1100" dirty="0">
                        <a:latin typeface="Courier New"/>
                        <a:ea typeface="Times New Roman"/>
                        <a:cs typeface="Times New Roman"/>
                      </a:endParaRPr>
                    </a:p>
                  </a:txBody>
                  <a:tcPr marL="67872" marR="67872" marT="0" marB="0"/>
                </a:tc>
                <a:extLst>
                  <a:ext uri="{0D108BD9-81ED-4DB2-BD59-A6C34878D82A}">
                    <a16:rowId xmlns:a16="http://schemas.microsoft.com/office/drawing/2014/main" val="10006"/>
                  </a:ext>
                </a:extLst>
              </a:tr>
            </a:tbl>
          </a:graphicData>
        </a:graphic>
      </p:graphicFrame>
      <p:sp>
        <p:nvSpPr>
          <p:cNvPr id="217198" name="TextBox 11">
            <a:extLst>
              <a:ext uri="{FF2B5EF4-FFF2-40B4-BE49-F238E27FC236}">
                <a16:creationId xmlns:a16="http://schemas.microsoft.com/office/drawing/2014/main" id="{801CBE1B-2B0D-4596-878E-391718A5423B}"/>
              </a:ext>
            </a:extLst>
          </p:cNvPr>
          <p:cNvSpPr txBox="1">
            <a:spLocks noChangeArrowheads="1"/>
          </p:cNvSpPr>
          <p:nvPr/>
        </p:nvSpPr>
        <p:spPr bwMode="auto">
          <a:xfrm>
            <a:off x="6016625" y="3649663"/>
            <a:ext cx="698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t>Work1</a:t>
            </a:r>
          </a:p>
        </p:txBody>
      </p:sp>
      <p:sp>
        <p:nvSpPr>
          <p:cNvPr id="217199" name="TextBox 12">
            <a:extLst>
              <a:ext uri="{FF2B5EF4-FFF2-40B4-BE49-F238E27FC236}">
                <a16:creationId xmlns:a16="http://schemas.microsoft.com/office/drawing/2014/main" id="{DFFAE2A1-B93F-4CFD-BE75-65573EF8D949}"/>
              </a:ext>
            </a:extLst>
          </p:cNvPr>
          <p:cNvSpPr txBox="1">
            <a:spLocks noChangeArrowheads="1"/>
          </p:cNvSpPr>
          <p:nvPr/>
        </p:nvSpPr>
        <p:spPr bwMode="auto">
          <a:xfrm>
            <a:off x="1168400" y="5681663"/>
            <a:ext cx="7424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This is also BCNF since the only determinant in each relation is the primary key</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7BD3DADC-B066-4C74-8B77-0C3C510659CD}"/>
              </a:ext>
            </a:extLst>
          </p:cNvPr>
          <p:cNvSpPr>
            <a:spLocks noGrp="1" noChangeArrowheads="1"/>
          </p:cNvSpPr>
          <p:nvPr>
            <p:ph type="title"/>
          </p:nvPr>
        </p:nvSpPr>
        <p:spPr/>
        <p:txBody>
          <a:bodyPr/>
          <a:lstStyle/>
          <a:p>
            <a:pPr eaLnBrk="1" hangingPunct="1"/>
            <a:r>
              <a:rPr lang="en-US" altLang="en-US"/>
              <a:t>Decomposition</a:t>
            </a:r>
          </a:p>
        </p:txBody>
      </p:sp>
      <p:sp>
        <p:nvSpPr>
          <p:cNvPr id="3" name="Content Placeholder 2">
            <a:extLst>
              <a:ext uri="{FF2B5EF4-FFF2-40B4-BE49-F238E27FC236}">
                <a16:creationId xmlns:a16="http://schemas.microsoft.com/office/drawing/2014/main" id="{AB74E7C0-E8A3-466A-8F6A-76958363DB9A}"/>
              </a:ext>
            </a:extLst>
          </p:cNvPr>
          <p:cNvSpPr>
            <a:spLocks noGrp="1"/>
          </p:cNvSpPr>
          <p:nvPr>
            <p:ph idx="1"/>
          </p:nvPr>
        </p:nvSpPr>
        <p:spPr/>
        <p:txBody>
          <a:bodyPr rtlCol="0" anchor="ctr">
            <a:normAutofit/>
          </a:bodyPr>
          <a:lstStyle/>
          <a:p>
            <a:pPr eaLnBrk="1" fontAlgn="auto" hangingPunct="1">
              <a:spcAft>
                <a:spcPts val="0"/>
              </a:spcAft>
              <a:defRPr/>
            </a:pPr>
            <a:r>
              <a:rPr lang="en-US" b="1" dirty="0"/>
              <a:t>Definition</a:t>
            </a:r>
            <a:r>
              <a:rPr lang="en-US" dirty="0"/>
              <a:t>: A </a:t>
            </a:r>
            <a:r>
              <a:rPr lang="en-US" b="1" dirty="0"/>
              <a:t>decomposition</a:t>
            </a:r>
            <a:r>
              <a:rPr lang="en-US" dirty="0"/>
              <a:t> of a relation R is a set of relations {R</a:t>
            </a:r>
            <a:r>
              <a:rPr lang="en-US" baseline="-25000" dirty="0"/>
              <a:t>1</a:t>
            </a:r>
            <a:r>
              <a:rPr lang="en-US" dirty="0"/>
              <a:t>,R</a:t>
            </a:r>
            <a:r>
              <a:rPr lang="en-US" baseline="-25000" dirty="0"/>
              <a:t>2</a:t>
            </a:r>
            <a:r>
              <a:rPr lang="en-US" dirty="0"/>
              <a:t>,...,</a:t>
            </a:r>
            <a:r>
              <a:rPr lang="en-US" dirty="0" err="1"/>
              <a:t>R</a:t>
            </a:r>
            <a:r>
              <a:rPr lang="en-US" baseline="-25000" dirty="0" err="1"/>
              <a:t>n</a:t>
            </a:r>
            <a:r>
              <a:rPr lang="en-US" dirty="0"/>
              <a:t>} such that each </a:t>
            </a:r>
            <a:r>
              <a:rPr lang="en-US" dirty="0" err="1"/>
              <a:t>R</a:t>
            </a:r>
            <a:r>
              <a:rPr lang="en-US" baseline="-25000" dirty="0" err="1"/>
              <a:t>i</a:t>
            </a:r>
            <a:r>
              <a:rPr lang="en-US" baseline="-25000" dirty="0"/>
              <a:t> </a:t>
            </a:r>
            <a:r>
              <a:rPr lang="en-US" dirty="0"/>
              <a:t>is a subset of R and the union of all of the </a:t>
            </a:r>
            <a:r>
              <a:rPr lang="en-US" dirty="0" err="1"/>
              <a:t>R</a:t>
            </a:r>
            <a:r>
              <a:rPr lang="en-US" baseline="-25000" dirty="0" err="1"/>
              <a:t>i</a:t>
            </a:r>
            <a:r>
              <a:rPr lang="en-US" dirty="0"/>
              <a:t> is R. </a:t>
            </a:r>
          </a:p>
          <a:p>
            <a:pPr eaLnBrk="1" fontAlgn="auto" hangingPunct="1">
              <a:spcAft>
                <a:spcPts val="0"/>
              </a:spcAft>
              <a:defRPr/>
            </a:pPr>
            <a:endParaRPr lang="en-US" dirty="0"/>
          </a:p>
          <a:p>
            <a:pPr eaLnBrk="1" fontAlgn="auto" hangingPunct="1">
              <a:spcAft>
                <a:spcPts val="0"/>
              </a:spcAft>
              <a:defRPr/>
            </a:pPr>
            <a:r>
              <a:rPr lang="en-US" dirty="0"/>
              <a:t>Starting with a universal relation that contains all the attributes of a schema, we can decompose into relations</a:t>
            </a:r>
          </a:p>
          <a:p>
            <a:pPr marL="0" indent="0" eaLnBrk="1" fontAlgn="auto" hangingPunct="1">
              <a:spcAft>
                <a:spcPts val="0"/>
              </a:spcAft>
              <a:buFontTx/>
              <a:buNone/>
              <a:defRPr/>
            </a:pP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A39E184F-020A-4743-8432-972D2E580C88}"/>
              </a:ext>
            </a:extLst>
          </p:cNvPr>
          <p:cNvSpPr>
            <a:spLocks noGrp="1" noChangeArrowheads="1"/>
          </p:cNvSpPr>
          <p:nvPr>
            <p:ph type="title"/>
          </p:nvPr>
        </p:nvSpPr>
        <p:spPr/>
        <p:txBody>
          <a:bodyPr/>
          <a:lstStyle/>
          <a:p>
            <a:pPr eaLnBrk="1" hangingPunct="1"/>
            <a:r>
              <a:rPr lang="en-US" altLang="en-US"/>
              <a:t>Desirable Properties of Decompositions</a:t>
            </a:r>
          </a:p>
        </p:txBody>
      </p:sp>
      <p:sp>
        <p:nvSpPr>
          <p:cNvPr id="26627" name="Rectangle 3">
            <a:extLst>
              <a:ext uri="{FF2B5EF4-FFF2-40B4-BE49-F238E27FC236}">
                <a16:creationId xmlns:a16="http://schemas.microsoft.com/office/drawing/2014/main" id="{ED9828A3-C5C5-4C75-A9FB-C1B79B19A709}"/>
              </a:ext>
            </a:extLst>
          </p:cNvPr>
          <p:cNvSpPr>
            <a:spLocks noGrp="1" noChangeArrowheads="1"/>
          </p:cNvSpPr>
          <p:nvPr>
            <p:ph idx="1"/>
          </p:nvPr>
        </p:nvSpPr>
        <p:spPr/>
        <p:txBody>
          <a:bodyPr rtlCol="0">
            <a:normAutofit/>
          </a:bodyPr>
          <a:lstStyle/>
          <a:p>
            <a:pPr eaLnBrk="1" fontAlgn="auto" hangingPunct="1">
              <a:lnSpc>
                <a:spcPct val="90000"/>
              </a:lnSpc>
              <a:spcAft>
                <a:spcPts val="0"/>
              </a:spcAft>
              <a:defRPr/>
            </a:pPr>
            <a:r>
              <a:rPr lang="en-US" b="1" dirty="0"/>
              <a:t>Attribute preservation</a:t>
            </a:r>
            <a:r>
              <a:rPr lang="en-US" dirty="0"/>
              <a:t> - every attribute is in some relation</a:t>
            </a:r>
          </a:p>
          <a:p>
            <a:pPr eaLnBrk="1" fontAlgn="auto" hangingPunct="1">
              <a:lnSpc>
                <a:spcPct val="90000"/>
              </a:lnSpc>
              <a:spcAft>
                <a:spcPts val="0"/>
              </a:spcAft>
              <a:defRPr/>
            </a:pPr>
            <a:endParaRPr lang="en-US" dirty="0"/>
          </a:p>
          <a:p>
            <a:pPr eaLnBrk="1" fontAlgn="auto" hangingPunct="1">
              <a:lnSpc>
                <a:spcPct val="90000"/>
              </a:lnSpc>
              <a:spcAft>
                <a:spcPts val="0"/>
              </a:spcAft>
              <a:defRPr/>
            </a:pPr>
            <a:r>
              <a:rPr lang="en-US" b="1" dirty="0"/>
              <a:t>Dependency preservation</a:t>
            </a:r>
            <a:r>
              <a:rPr lang="en-US" dirty="0"/>
              <a:t> – all FDs are preserved</a:t>
            </a:r>
          </a:p>
          <a:p>
            <a:pPr marL="0" indent="0" eaLnBrk="1" fontAlgn="auto" hangingPunct="1">
              <a:lnSpc>
                <a:spcPct val="90000"/>
              </a:lnSpc>
              <a:spcAft>
                <a:spcPts val="0"/>
              </a:spcAft>
              <a:buFontTx/>
              <a:buNone/>
              <a:defRPr/>
            </a:pPr>
            <a:endParaRPr lang="en-US" dirty="0"/>
          </a:p>
          <a:p>
            <a:pPr eaLnBrk="1" fontAlgn="auto" hangingPunct="1">
              <a:lnSpc>
                <a:spcPct val="90000"/>
              </a:lnSpc>
              <a:spcAft>
                <a:spcPts val="0"/>
              </a:spcAft>
              <a:defRPr/>
            </a:pPr>
            <a:r>
              <a:rPr lang="en-US" b="1" dirty="0"/>
              <a:t>Lossless decomposition</a:t>
            </a:r>
            <a:r>
              <a:rPr lang="en-US" dirty="0"/>
              <a:t> – can get back the original relation by joins</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EF692A66-82BD-4475-8ABE-E1119A46F40F}"/>
              </a:ext>
            </a:extLst>
          </p:cNvPr>
          <p:cNvSpPr>
            <a:spLocks noGrp="1" noChangeArrowheads="1"/>
          </p:cNvSpPr>
          <p:nvPr>
            <p:ph type="title"/>
          </p:nvPr>
        </p:nvSpPr>
        <p:spPr/>
        <p:txBody>
          <a:bodyPr/>
          <a:lstStyle/>
          <a:p>
            <a:pPr eaLnBrk="1" hangingPunct="1"/>
            <a:r>
              <a:rPr lang="en-US" altLang="en-US"/>
              <a:t>Dependency Preservation</a:t>
            </a:r>
          </a:p>
        </p:txBody>
      </p:sp>
      <p:sp>
        <p:nvSpPr>
          <p:cNvPr id="221187" name="Rectangle 3">
            <a:extLst>
              <a:ext uri="{FF2B5EF4-FFF2-40B4-BE49-F238E27FC236}">
                <a16:creationId xmlns:a16="http://schemas.microsoft.com/office/drawing/2014/main" id="{ED3A9B04-DDF2-49F9-B5B3-A595190685C3}"/>
              </a:ext>
            </a:extLst>
          </p:cNvPr>
          <p:cNvSpPr>
            <a:spLocks noGrp="1" noChangeArrowheads="1"/>
          </p:cNvSpPr>
          <p:nvPr>
            <p:ph idx="1"/>
          </p:nvPr>
        </p:nvSpPr>
        <p:spPr/>
        <p:txBody>
          <a:bodyPr/>
          <a:lstStyle/>
          <a:p>
            <a:pPr eaLnBrk="1" hangingPunct="1"/>
            <a:r>
              <a:rPr lang="en-US" altLang="en-US"/>
              <a:t>If R is decomposed into {R</a:t>
            </a:r>
            <a:r>
              <a:rPr lang="en-US" altLang="en-US" baseline="-25000"/>
              <a:t>1</a:t>
            </a:r>
            <a:r>
              <a:rPr lang="en-US" altLang="en-US"/>
              <a:t>,R</a:t>
            </a:r>
            <a:r>
              <a:rPr lang="en-US" altLang="en-US" baseline="-25000"/>
              <a:t>2</a:t>
            </a:r>
            <a:r>
              <a:rPr lang="en-US" altLang="en-US"/>
              <a:t>,…,R</a:t>
            </a:r>
            <a:r>
              <a:rPr lang="en-US" altLang="en-US" baseline="-25000"/>
              <a:t>n</a:t>
            </a:r>
            <a:r>
              <a:rPr lang="en-US" altLang="en-US"/>
              <a:t>,}  so that for each functional dependency X→Y all the attributes in X </a:t>
            </a:r>
            <a:r>
              <a:rPr lang="en-US" altLang="en-US">
                <a:sym typeface="Symbol" panose="05050102010706020507" pitchFamily="18" charset="2"/>
              </a:rPr>
              <a:t></a:t>
            </a:r>
            <a:r>
              <a:rPr lang="en-US" altLang="en-US"/>
              <a:t> Y appear in the same relation, R</a:t>
            </a:r>
            <a:r>
              <a:rPr lang="en-US" altLang="en-US" baseline="-25000"/>
              <a:t>i</a:t>
            </a:r>
            <a:r>
              <a:rPr lang="en-US" altLang="en-US"/>
              <a:t>, then all FDs are preserved</a:t>
            </a:r>
          </a:p>
          <a:p>
            <a:pPr eaLnBrk="1" hangingPunct="1"/>
            <a:r>
              <a:rPr lang="en-US" altLang="en-US"/>
              <a:t>Allows DBMS to check each FD constraint by checking just one table for each</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F579AF3-5B73-4DFD-B188-0AE1DD5FB69A}"/>
              </a:ext>
            </a:extLst>
          </p:cNvPr>
          <p:cNvSpPr>
            <a:spLocks noGrp="1" noChangeArrowheads="1"/>
          </p:cNvSpPr>
          <p:nvPr>
            <p:ph type="title"/>
          </p:nvPr>
        </p:nvSpPr>
        <p:spPr>
          <a:xfrm>
            <a:off x="354013" y="188913"/>
            <a:ext cx="7499350" cy="639762"/>
          </a:xfrm>
        </p:spPr>
        <p:txBody>
          <a:bodyPr rtlCol="0">
            <a:normAutofit fontScale="90000"/>
          </a:bodyPr>
          <a:lstStyle/>
          <a:p>
            <a:pPr eaLnBrk="1" fontAlgn="auto" hangingPunct="1">
              <a:spcAft>
                <a:spcPts val="0"/>
              </a:spcAft>
              <a:defRPr/>
            </a:pPr>
            <a:r>
              <a:rPr lang="en-US" dirty="0">
                <a:solidFill>
                  <a:schemeClr val="tx2">
                    <a:satMod val="130000"/>
                  </a:schemeClr>
                </a:solidFill>
              </a:rPr>
              <a:t>Example</a:t>
            </a:r>
          </a:p>
        </p:txBody>
      </p:sp>
      <p:sp>
        <p:nvSpPr>
          <p:cNvPr id="222211" name="Rectangle 3">
            <a:extLst>
              <a:ext uri="{FF2B5EF4-FFF2-40B4-BE49-F238E27FC236}">
                <a16:creationId xmlns:a16="http://schemas.microsoft.com/office/drawing/2014/main" id="{E751D3F7-B319-4133-BE4B-67CDE215AD7F}"/>
              </a:ext>
            </a:extLst>
          </p:cNvPr>
          <p:cNvSpPr>
            <a:spLocks noGrp="1" noChangeArrowheads="1"/>
          </p:cNvSpPr>
          <p:nvPr>
            <p:ph idx="1"/>
          </p:nvPr>
        </p:nvSpPr>
        <p:spPr>
          <a:xfrm>
            <a:off x="388938" y="1471613"/>
            <a:ext cx="7499350" cy="4562475"/>
          </a:xfrm>
        </p:spPr>
        <p:txBody>
          <a:bodyPr/>
          <a:lstStyle/>
          <a:p>
            <a:pPr eaLnBrk="1" hangingPunct="1">
              <a:lnSpc>
                <a:spcPct val="80000"/>
              </a:lnSpc>
              <a:buFontTx/>
              <a:buNone/>
            </a:pPr>
            <a:endParaRPr lang="en-US" altLang="en-US" sz="1400"/>
          </a:p>
          <a:p>
            <a:pPr eaLnBrk="1" hangingPunct="1">
              <a:lnSpc>
                <a:spcPct val="80000"/>
              </a:lnSpc>
              <a:buFontTx/>
              <a:buNone/>
            </a:pPr>
            <a:r>
              <a:rPr lang="en-US" altLang="en-US" sz="2000"/>
              <a:t>NewFac (</a:t>
            </a:r>
            <a:r>
              <a:rPr lang="en-US" altLang="en-US" sz="2000" u="sng"/>
              <a:t>facName, dept</a:t>
            </a:r>
            <a:r>
              <a:rPr lang="en-US" altLang="en-US" sz="2000"/>
              <a:t>, office, rank, dateHired)</a:t>
            </a:r>
          </a:p>
          <a:p>
            <a:pPr eaLnBrk="1" hangingPunct="1">
              <a:lnSpc>
                <a:spcPct val="80000"/>
              </a:lnSpc>
              <a:buFontTx/>
              <a:buNone/>
            </a:pPr>
            <a:endParaRPr lang="en-US" altLang="en-US" sz="2000"/>
          </a:p>
          <a:p>
            <a:pPr eaLnBrk="1" hangingPunct="1">
              <a:lnSpc>
                <a:spcPct val="80000"/>
              </a:lnSpc>
              <a:buFontTx/>
              <a:buNone/>
            </a:pPr>
            <a:r>
              <a:rPr lang="en-US" altLang="en-US" sz="2000"/>
              <a:t>FDs:</a:t>
            </a:r>
          </a:p>
          <a:p>
            <a:pPr eaLnBrk="1" hangingPunct="1">
              <a:lnSpc>
                <a:spcPct val="80000"/>
              </a:lnSpc>
              <a:buFontTx/>
              <a:buNone/>
            </a:pPr>
            <a:r>
              <a:rPr lang="en-US" altLang="en-US" sz="2000"/>
              <a:t>office → dept</a:t>
            </a:r>
          </a:p>
          <a:p>
            <a:pPr eaLnBrk="1" hangingPunct="1">
              <a:lnSpc>
                <a:spcPct val="80000"/>
              </a:lnSpc>
              <a:buFontTx/>
              <a:buNone/>
            </a:pPr>
            <a:r>
              <a:rPr lang="en-US" altLang="en-US" sz="2000"/>
              <a:t>facName,dept → office, rank, dateHired </a:t>
            </a:r>
          </a:p>
          <a:p>
            <a:pPr eaLnBrk="1" hangingPunct="1">
              <a:lnSpc>
                <a:spcPct val="80000"/>
              </a:lnSpc>
              <a:buFontTx/>
              <a:buNone/>
            </a:pPr>
            <a:r>
              <a:rPr lang="en-US" altLang="en-US" sz="2000"/>
              <a:t>facName,office → dept, rank, dateHired</a:t>
            </a:r>
          </a:p>
          <a:p>
            <a:pPr eaLnBrk="1" hangingPunct="1">
              <a:lnSpc>
                <a:spcPct val="80000"/>
              </a:lnSpc>
              <a:buFontTx/>
              <a:buNone/>
            </a:pPr>
            <a:endParaRPr lang="en-US" altLang="en-US" sz="2000"/>
          </a:p>
          <a:p>
            <a:pPr eaLnBrk="1" hangingPunct="1">
              <a:lnSpc>
                <a:spcPct val="80000"/>
              </a:lnSpc>
            </a:pPr>
            <a:r>
              <a:rPr lang="en-US" altLang="en-US" sz="2000"/>
              <a:t>NewFac is not BCNF because office is not a superkey</a:t>
            </a:r>
          </a:p>
          <a:p>
            <a:pPr eaLnBrk="1" hangingPunct="1">
              <a:lnSpc>
                <a:spcPct val="80000"/>
              </a:lnSpc>
            </a:pPr>
            <a:r>
              <a:rPr lang="en-US" altLang="en-US" sz="2000"/>
              <a:t>To make it BCNF, remove the dependent attributes to a new relation, with the determinant as the key</a:t>
            </a:r>
          </a:p>
          <a:p>
            <a:pPr eaLnBrk="1" hangingPunct="1">
              <a:lnSpc>
                <a:spcPct val="80000"/>
              </a:lnSpc>
            </a:pPr>
            <a:r>
              <a:rPr lang="en-US" altLang="en-US" sz="2000"/>
              <a:t>Project into</a:t>
            </a:r>
          </a:p>
          <a:p>
            <a:pPr eaLnBrk="1" hangingPunct="1">
              <a:lnSpc>
                <a:spcPct val="80000"/>
              </a:lnSpc>
              <a:buFontTx/>
              <a:buNone/>
            </a:pPr>
            <a:r>
              <a:rPr lang="en-US" altLang="en-US" sz="2000"/>
              <a:t>Fac1 (</a:t>
            </a:r>
            <a:r>
              <a:rPr lang="en-US" altLang="en-US" sz="2000" u="sng"/>
              <a:t>office</a:t>
            </a:r>
            <a:r>
              <a:rPr lang="en-US" altLang="en-US" sz="2000"/>
              <a:t>, dept)</a:t>
            </a:r>
          </a:p>
          <a:p>
            <a:pPr eaLnBrk="1" hangingPunct="1">
              <a:lnSpc>
                <a:spcPct val="80000"/>
              </a:lnSpc>
              <a:buFontTx/>
              <a:buNone/>
            </a:pPr>
            <a:r>
              <a:rPr lang="en-US" altLang="en-US" sz="2000"/>
              <a:t>Fac2 (</a:t>
            </a:r>
            <a:r>
              <a:rPr lang="en-US" altLang="en-US" sz="2000" u="sng"/>
              <a:t>facName, office</a:t>
            </a:r>
            <a:r>
              <a:rPr lang="en-US" altLang="en-US" sz="2000"/>
              <a:t>, rank, dateHired)</a:t>
            </a:r>
          </a:p>
          <a:p>
            <a:pPr eaLnBrk="1" hangingPunct="1">
              <a:lnSpc>
                <a:spcPct val="80000"/>
              </a:lnSpc>
              <a:buFontTx/>
              <a:buNone/>
            </a:pPr>
            <a:endParaRPr lang="en-US" altLang="en-US" sz="2000"/>
          </a:p>
          <a:p>
            <a:pPr eaLnBrk="1" hangingPunct="1">
              <a:lnSpc>
                <a:spcPct val="80000"/>
              </a:lnSpc>
              <a:buFontTx/>
              <a:buNone/>
            </a:pPr>
            <a:r>
              <a:rPr lang="en-US" altLang="en-US" sz="2000"/>
              <a:t>Note we have lost a functional dependency in Fac2 – no longer able to see that {facName, dept}  is a determinant, since they are in different relations</a:t>
            </a:r>
          </a:p>
        </p:txBody>
      </p:sp>
      <p:sp>
        <p:nvSpPr>
          <p:cNvPr id="222212" name="TextBox 3">
            <a:extLst>
              <a:ext uri="{FF2B5EF4-FFF2-40B4-BE49-F238E27FC236}">
                <a16:creationId xmlns:a16="http://schemas.microsoft.com/office/drawing/2014/main" id="{115521DD-7C01-4B40-9F0A-93BFBE262457}"/>
              </a:ext>
            </a:extLst>
          </p:cNvPr>
          <p:cNvSpPr txBox="1">
            <a:spLocks noChangeArrowheads="1"/>
          </p:cNvSpPr>
          <p:nvPr/>
        </p:nvSpPr>
        <p:spPr bwMode="auto">
          <a:xfrm>
            <a:off x="371475" y="825500"/>
            <a:ext cx="8548688" cy="6461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Sometimes more important to maintain functional dependencies that it is to get  the relation in BCNF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6542AC0-2290-4311-948E-20D528416ADA}"/>
              </a:ext>
            </a:extLst>
          </p:cNvPr>
          <p:cNvSpPr>
            <a:spLocks noGrp="1" noChangeArrowheads="1"/>
          </p:cNvSpPr>
          <p:nvPr>
            <p:ph type="title"/>
          </p:nvPr>
        </p:nvSpPr>
        <p:spPr/>
        <p:txBody>
          <a:bodyPr/>
          <a:lstStyle/>
          <a:p>
            <a:pPr eaLnBrk="1" hangingPunct="1"/>
            <a:r>
              <a:rPr lang="en-US" altLang="en-US" sz="4000"/>
              <a:t>Basic Structures: Classes and Schemes – Sets</a:t>
            </a:r>
          </a:p>
        </p:txBody>
      </p:sp>
      <p:sp>
        <p:nvSpPr>
          <p:cNvPr id="27651" name="Rectangle 3">
            <a:extLst>
              <a:ext uri="{FF2B5EF4-FFF2-40B4-BE49-F238E27FC236}">
                <a16:creationId xmlns:a16="http://schemas.microsoft.com/office/drawing/2014/main" id="{17050666-C596-44CB-9CDE-CEC9B0C51997}"/>
              </a:ext>
            </a:extLst>
          </p:cNvPr>
          <p:cNvSpPr>
            <a:spLocks noGrp="1" noChangeArrowheads="1"/>
          </p:cNvSpPr>
          <p:nvPr>
            <p:ph type="body" idx="1"/>
          </p:nvPr>
        </p:nvSpPr>
        <p:spPr>
          <a:xfrm>
            <a:off x="457200" y="1600200"/>
            <a:ext cx="8229600" cy="5105400"/>
          </a:xfrm>
        </p:spPr>
        <p:txBody>
          <a:bodyPr/>
          <a:lstStyle/>
          <a:p>
            <a:pPr eaLnBrk="1" hangingPunct="1">
              <a:lnSpc>
                <a:spcPct val="90000"/>
              </a:lnSpc>
            </a:pPr>
            <a:r>
              <a:rPr lang="en-US" altLang="en-US" sz="2000"/>
              <a:t>In the relational model, a scheme is defined as a set of attributes, together with an </a:t>
            </a:r>
            <a:r>
              <a:rPr lang="en-US" altLang="en-US" sz="2000" b="1" i="1"/>
              <a:t>assignment rule</a:t>
            </a:r>
            <a:r>
              <a:rPr lang="en-US" altLang="en-US" sz="2000"/>
              <a:t> that associates each attribute with a set of legal values that may be assigned to it. These values are called the </a:t>
            </a:r>
            <a:r>
              <a:rPr lang="en-US" altLang="en-US" sz="2000" b="1" i="1"/>
              <a:t>domain</a:t>
            </a:r>
            <a:r>
              <a:rPr lang="en-US" altLang="en-US" sz="2000"/>
              <a:t> of the attribute. </a:t>
            </a:r>
          </a:p>
          <a:p>
            <a:pPr lvl="1" eaLnBrk="1" hangingPunct="1">
              <a:lnSpc>
                <a:spcPct val="90000"/>
              </a:lnSpc>
              <a:buFont typeface="Wingdings" panose="05000000000000000000" pitchFamily="2" charset="2"/>
              <a:buNone/>
            </a:pPr>
            <a:r>
              <a:rPr lang="en-US" altLang="en-US" sz="1800" i="1">
                <a:latin typeface="Lucida Sans Typewriter" panose="020B0509030504030204" pitchFamily="49" charset="0"/>
              </a:rPr>
              <a:t>Customers Scheme = {cFirstname, cLastname, cPhone, cStreet, cZipCode}.</a:t>
            </a:r>
            <a:r>
              <a:rPr lang="en-US" altLang="en-US" sz="1800"/>
              <a:t> </a:t>
            </a:r>
            <a:endParaRPr lang="en-US" altLang="en-US" sz="1800" b="1" u="sng"/>
          </a:p>
          <a:p>
            <a:pPr eaLnBrk="1" hangingPunct="1">
              <a:lnSpc>
                <a:spcPct val="90000"/>
              </a:lnSpc>
            </a:pPr>
            <a:r>
              <a:rPr lang="en-US" altLang="en-US" sz="2000"/>
              <a:t>It’s important to recognize that defining schemes or domains as </a:t>
            </a:r>
            <a:r>
              <a:rPr lang="en-US" altLang="en-US" sz="2000" i="1"/>
              <a:t>sets</a:t>
            </a:r>
            <a:r>
              <a:rPr lang="en-US" altLang="en-US" sz="2000"/>
              <a:t> of something automatically tells us a lot more about them: </a:t>
            </a:r>
          </a:p>
          <a:p>
            <a:pPr lvl="1" eaLnBrk="1" hangingPunct="1">
              <a:lnSpc>
                <a:spcPct val="90000"/>
              </a:lnSpc>
            </a:pPr>
            <a:r>
              <a:rPr lang="en-US" altLang="en-US" sz="1800"/>
              <a:t>They cannot contain duplicate elements. </a:t>
            </a:r>
          </a:p>
          <a:p>
            <a:pPr lvl="1" eaLnBrk="1" hangingPunct="1">
              <a:lnSpc>
                <a:spcPct val="90000"/>
              </a:lnSpc>
            </a:pPr>
            <a:r>
              <a:rPr lang="en-US" altLang="en-US" sz="1800"/>
              <a:t>The elements in them are unordered. </a:t>
            </a:r>
          </a:p>
          <a:p>
            <a:pPr lvl="1" eaLnBrk="1" hangingPunct="1">
              <a:lnSpc>
                <a:spcPct val="90000"/>
              </a:lnSpc>
            </a:pPr>
            <a:r>
              <a:rPr lang="en-US" altLang="en-US" sz="1800"/>
              <a:t>We can develop rules for what can be included in them and what is excluded from them. For example, zip codes don’t belong in the domain (set) of phone numbers, and vice-versa.</a:t>
            </a:r>
          </a:p>
          <a:p>
            <a:pPr lvl="1" eaLnBrk="1" hangingPunct="1">
              <a:lnSpc>
                <a:spcPct val="90000"/>
              </a:lnSpc>
            </a:pPr>
            <a:r>
              <a:rPr lang="en-US" altLang="en-US" sz="1800"/>
              <a:t>We can define subsets of them—for example, we can display only a selected set of attributes from a scheme, or we can limit the domain of an attribute to a specific range of values.</a:t>
            </a:r>
          </a:p>
          <a:p>
            <a:pPr lvl="1" eaLnBrk="1" hangingPunct="1">
              <a:lnSpc>
                <a:spcPct val="90000"/>
              </a:lnSpc>
            </a:pPr>
            <a:r>
              <a:rPr lang="en-US" altLang="en-US" sz="1800"/>
              <a:t>They may be manipulated with the usual set operators (union, intersection). </a:t>
            </a:r>
          </a:p>
        </p:txBody>
      </p:sp>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70C48B70-4F07-4BDC-8022-0C10FD0E76CD}"/>
              </a:ext>
            </a:extLst>
          </p:cNvPr>
          <p:cNvSpPr>
            <a:spLocks noGrp="1" noChangeArrowheads="1"/>
          </p:cNvSpPr>
          <p:nvPr>
            <p:ph type="title"/>
          </p:nvPr>
        </p:nvSpPr>
        <p:spPr/>
        <p:txBody>
          <a:bodyPr/>
          <a:lstStyle/>
          <a:p>
            <a:pPr eaLnBrk="1" hangingPunct="1"/>
            <a:r>
              <a:rPr lang="en-US" altLang="en-US"/>
              <a:t>Lossless Decomposition</a:t>
            </a:r>
          </a:p>
        </p:txBody>
      </p:sp>
      <p:sp>
        <p:nvSpPr>
          <p:cNvPr id="224259" name="Rectangle 3">
            <a:extLst>
              <a:ext uri="{FF2B5EF4-FFF2-40B4-BE49-F238E27FC236}">
                <a16:creationId xmlns:a16="http://schemas.microsoft.com/office/drawing/2014/main" id="{F416A0D5-DDC6-4142-A0D3-709B2091C299}"/>
              </a:ext>
            </a:extLst>
          </p:cNvPr>
          <p:cNvSpPr>
            <a:spLocks noGrp="1" noChangeArrowheads="1"/>
          </p:cNvSpPr>
          <p:nvPr>
            <p:ph idx="1"/>
          </p:nvPr>
        </p:nvSpPr>
        <p:spPr/>
        <p:txBody>
          <a:bodyPr/>
          <a:lstStyle/>
          <a:p>
            <a:pPr eaLnBrk="1" hangingPunct="1"/>
            <a:r>
              <a:rPr lang="en-US" altLang="en-US"/>
              <a:t>A decomposition of R into {R</a:t>
            </a:r>
            <a:r>
              <a:rPr lang="en-US" altLang="en-US" baseline="-25000"/>
              <a:t>1</a:t>
            </a:r>
            <a:r>
              <a:rPr lang="en-US" altLang="en-US"/>
              <a:t>, R</a:t>
            </a:r>
            <a:r>
              <a:rPr lang="en-US" altLang="en-US" baseline="-25000"/>
              <a:t>2</a:t>
            </a:r>
            <a:r>
              <a:rPr lang="en-US" altLang="en-US"/>
              <a:t>,....,R</a:t>
            </a:r>
            <a:r>
              <a:rPr lang="en-US" altLang="en-US" baseline="-25000"/>
              <a:t>n</a:t>
            </a:r>
            <a:r>
              <a:rPr lang="en-US" altLang="en-US"/>
              <a:t>} is </a:t>
            </a:r>
            <a:r>
              <a:rPr lang="en-US" altLang="en-US" b="1"/>
              <a:t>lossless </a:t>
            </a:r>
            <a:r>
              <a:rPr lang="en-US" altLang="en-US"/>
              <a:t>if the natural join of R</a:t>
            </a:r>
            <a:r>
              <a:rPr lang="en-US" altLang="en-US" baseline="-25000"/>
              <a:t>1</a:t>
            </a:r>
            <a:r>
              <a:rPr lang="en-US" altLang="en-US"/>
              <a:t>, R</a:t>
            </a:r>
            <a:r>
              <a:rPr lang="en-US" altLang="en-US" baseline="-25000"/>
              <a:t>2</a:t>
            </a:r>
            <a:r>
              <a:rPr lang="en-US" altLang="en-US"/>
              <a:t>,...,R</a:t>
            </a:r>
            <a:r>
              <a:rPr lang="en-US" altLang="en-US" baseline="-25000"/>
              <a:t>n</a:t>
            </a:r>
            <a:r>
              <a:rPr lang="en-US" altLang="en-US"/>
              <a:t> produces exactly the relation R </a:t>
            </a:r>
          </a:p>
          <a:p>
            <a:pPr eaLnBrk="1" hangingPunct="1"/>
            <a:r>
              <a:rPr lang="en-US" altLang="en-US"/>
              <a:t>No </a:t>
            </a:r>
            <a:r>
              <a:rPr lang="en-US" altLang="en-US" b="1"/>
              <a:t>spurious tuples</a:t>
            </a:r>
            <a:r>
              <a:rPr lang="en-US" altLang="en-US"/>
              <a:t> are created when the projections are joined.</a:t>
            </a:r>
          </a:p>
          <a:p>
            <a:pPr eaLnBrk="1" hangingPunct="1"/>
            <a:r>
              <a:rPr lang="en-US" altLang="en-US"/>
              <a:t>always possible to find a BCNF decomposition that is lossless </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91AF91CD-6E1B-4C6B-9DEF-CBCFCA8612E3}"/>
              </a:ext>
            </a:extLst>
          </p:cNvPr>
          <p:cNvSpPr>
            <a:spLocks noGrp="1" noChangeArrowheads="1"/>
          </p:cNvSpPr>
          <p:nvPr>
            <p:ph type="title"/>
          </p:nvPr>
        </p:nvSpPr>
        <p:spPr>
          <a:xfrm>
            <a:off x="457200" y="277813"/>
            <a:ext cx="8686800" cy="1139825"/>
          </a:xfrm>
        </p:spPr>
        <p:txBody>
          <a:bodyPr/>
          <a:lstStyle/>
          <a:p>
            <a:pPr eaLnBrk="1" hangingPunct="1"/>
            <a:r>
              <a:rPr lang="en-US" altLang="en-US"/>
              <a:t>Example of Lossy Decomposition</a:t>
            </a:r>
          </a:p>
        </p:txBody>
      </p:sp>
      <p:sp>
        <p:nvSpPr>
          <p:cNvPr id="30723" name="Rectangle 3">
            <a:extLst>
              <a:ext uri="{FF2B5EF4-FFF2-40B4-BE49-F238E27FC236}">
                <a16:creationId xmlns:a16="http://schemas.microsoft.com/office/drawing/2014/main" id="{652371AB-6972-48B5-BA80-C2EB340803AC}"/>
              </a:ext>
            </a:extLst>
          </p:cNvPr>
          <p:cNvSpPr>
            <a:spLocks noGrp="1" noChangeArrowheads="1"/>
          </p:cNvSpPr>
          <p:nvPr>
            <p:ph idx="1"/>
          </p:nvPr>
        </p:nvSpPr>
        <p:spPr/>
        <p:txBody>
          <a:bodyPr rtlCol="0">
            <a:normAutofit fontScale="62500" lnSpcReduction="20000"/>
          </a:bodyPr>
          <a:lstStyle/>
          <a:p>
            <a:pPr eaLnBrk="1" fontAlgn="auto" hangingPunct="1">
              <a:lnSpc>
                <a:spcPct val="80000"/>
              </a:lnSpc>
              <a:spcAft>
                <a:spcPts val="0"/>
              </a:spcAft>
              <a:buFontTx/>
              <a:buNone/>
              <a:defRPr/>
            </a:pPr>
            <a:endParaRPr lang="en-US" sz="2300" u="sng" dirty="0"/>
          </a:p>
          <a:p>
            <a:pPr eaLnBrk="1" fontAlgn="auto" hangingPunct="1">
              <a:lnSpc>
                <a:spcPct val="80000"/>
              </a:lnSpc>
              <a:spcAft>
                <a:spcPts val="0"/>
              </a:spcAft>
              <a:buFontTx/>
              <a:buNone/>
              <a:defRPr/>
            </a:pPr>
            <a:r>
              <a:rPr lang="en-US" sz="2300" u="sng" dirty="0"/>
              <a:t>Original </a:t>
            </a:r>
            <a:r>
              <a:rPr lang="en-US" sz="2300" u="sng" dirty="0" err="1"/>
              <a:t>EmpRoleProj</a:t>
            </a:r>
            <a:r>
              <a:rPr lang="en-US" sz="2300" u="sng" dirty="0"/>
              <a:t> table</a:t>
            </a:r>
            <a:r>
              <a:rPr lang="en-US" sz="2300" dirty="0"/>
              <a:t>: tells what role(s) each employee plays in which project(s)</a:t>
            </a:r>
            <a:endParaRPr lang="en-US" sz="2300" u="sng" dirty="0"/>
          </a:p>
          <a:p>
            <a:pPr eaLnBrk="1" fontAlgn="auto" hangingPunct="1">
              <a:lnSpc>
                <a:spcPct val="80000"/>
              </a:lnSpc>
              <a:spcAft>
                <a:spcPts val="0"/>
              </a:spcAft>
              <a:buFontTx/>
              <a:buNone/>
              <a:defRPr/>
            </a:pPr>
            <a:endParaRPr lang="en-US" sz="2300" u="sng" dirty="0"/>
          </a:p>
          <a:p>
            <a:pPr eaLnBrk="1" fontAlgn="auto" hangingPunct="1">
              <a:lnSpc>
                <a:spcPct val="80000"/>
              </a:lnSpc>
              <a:spcAft>
                <a:spcPts val="0"/>
              </a:spcAft>
              <a:buFontTx/>
              <a:buNone/>
              <a:defRPr/>
            </a:pPr>
            <a:r>
              <a:rPr lang="en-US" sz="2300" u="sng" dirty="0" err="1"/>
              <a:t>EmpName</a:t>
            </a:r>
            <a:r>
              <a:rPr lang="en-US" sz="2300" u="sng" dirty="0"/>
              <a:t>		role		</a:t>
            </a:r>
            <a:r>
              <a:rPr lang="en-US" sz="2300" u="sng" dirty="0" err="1"/>
              <a:t>projName</a:t>
            </a:r>
            <a:r>
              <a:rPr lang="en-US" sz="2300" dirty="0"/>
              <a:t>		</a:t>
            </a:r>
          </a:p>
          <a:p>
            <a:pPr eaLnBrk="1" fontAlgn="auto" hangingPunct="1">
              <a:lnSpc>
                <a:spcPct val="80000"/>
              </a:lnSpc>
              <a:spcAft>
                <a:spcPts val="0"/>
              </a:spcAft>
              <a:buFontTx/>
              <a:buNone/>
              <a:defRPr/>
            </a:pPr>
            <a:r>
              <a:rPr lang="en-US" sz="2300" dirty="0"/>
              <a:t>Smith		designer		Nile		</a:t>
            </a:r>
          </a:p>
          <a:p>
            <a:pPr eaLnBrk="1" fontAlgn="auto" hangingPunct="1">
              <a:lnSpc>
                <a:spcPct val="80000"/>
              </a:lnSpc>
              <a:spcAft>
                <a:spcPts val="0"/>
              </a:spcAft>
              <a:buFontTx/>
              <a:buNone/>
              <a:defRPr/>
            </a:pPr>
            <a:r>
              <a:rPr lang="en-US" sz="2300" dirty="0"/>
              <a:t>Smith		programmer	Amazon		</a:t>
            </a:r>
          </a:p>
          <a:p>
            <a:pPr eaLnBrk="1" fontAlgn="auto" hangingPunct="1">
              <a:lnSpc>
                <a:spcPct val="80000"/>
              </a:lnSpc>
              <a:spcAft>
                <a:spcPts val="0"/>
              </a:spcAft>
              <a:buFontTx/>
              <a:buNone/>
              <a:defRPr/>
            </a:pPr>
            <a:r>
              <a:rPr lang="en-US" sz="2300" dirty="0"/>
              <a:t>Smith		designer		Amazon		</a:t>
            </a:r>
          </a:p>
          <a:p>
            <a:pPr eaLnBrk="1" fontAlgn="auto" hangingPunct="1">
              <a:lnSpc>
                <a:spcPct val="80000"/>
              </a:lnSpc>
              <a:spcAft>
                <a:spcPts val="0"/>
              </a:spcAft>
              <a:buFontTx/>
              <a:buNone/>
              <a:defRPr/>
            </a:pPr>
            <a:r>
              <a:rPr lang="en-US" sz="2300" dirty="0"/>
              <a:t>Jones		designer		Amazon	</a:t>
            </a:r>
          </a:p>
          <a:p>
            <a:pPr eaLnBrk="1" fontAlgn="auto" hangingPunct="1">
              <a:lnSpc>
                <a:spcPct val="80000"/>
              </a:lnSpc>
              <a:spcAft>
                <a:spcPts val="0"/>
              </a:spcAft>
              <a:buFontTx/>
              <a:buNone/>
              <a:defRPr/>
            </a:pPr>
            <a:endParaRPr lang="en-US" sz="2300" dirty="0"/>
          </a:p>
          <a:p>
            <a:pPr eaLnBrk="1" fontAlgn="auto" hangingPunct="1">
              <a:lnSpc>
                <a:spcPct val="80000"/>
              </a:lnSpc>
              <a:spcAft>
                <a:spcPts val="0"/>
              </a:spcAft>
              <a:buFontTx/>
              <a:buNone/>
              <a:defRPr/>
            </a:pPr>
            <a:r>
              <a:rPr lang="en-US" sz="2300" dirty="0"/>
              <a:t>Project into two tables </a:t>
            </a:r>
            <a:r>
              <a:rPr lang="en-US" sz="2300" b="1" dirty="0"/>
              <a:t>Table a</a:t>
            </a:r>
            <a:r>
              <a:rPr lang="en-US" sz="2300" dirty="0"/>
              <a:t>(</a:t>
            </a:r>
            <a:r>
              <a:rPr lang="en-US" sz="2300" u="sng" dirty="0" err="1"/>
              <a:t>empName</a:t>
            </a:r>
            <a:r>
              <a:rPr lang="en-US" sz="2300" u="sng" dirty="0"/>
              <a:t>, role</a:t>
            </a:r>
            <a:r>
              <a:rPr lang="en-US" sz="2300" dirty="0"/>
              <a:t>), </a:t>
            </a:r>
            <a:r>
              <a:rPr lang="en-US" sz="2300" b="1" dirty="0"/>
              <a:t>Table b</a:t>
            </a:r>
            <a:r>
              <a:rPr lang="en-US" sz="2300" dirty="0"/>
              <a:t>( </a:t>
            </a:r>
            <a:r>
              <a:rPr lang="en-US" sz="2300" u="sng" dirty="0"/>
              <a:t>role, </a:t>
            </a:r>
            <a:r>
              <a:rPr lang="en-US" sz="2300" u="sng" dirty="0" err="1"/>
              <a:t>projname</a:t>
            </a:r>
            <a:r>
              <a:rPr lang="en-US" sz="2300" dirty="0"/>
              <a:t>)</a:t>
            </a:r>
          </a:p>
          <a:p>
            <a:pPr eaLnBrk="1" fontAlgn="auto" hangingPunct="1">
              <a:lnSpc>
                <a:spcPct val="80000"/>
              </a:lnSpc>
              <a:spcAft>
                <a:spcPts val="0"/>
              </a:spcAft>
              <a:buFontTx/>
              <a:buNone/>
              <a:defRPr/>
            </a:pPr>
            <a:endParaRPr lang="en-US" sz="2300" dirty="0"/>
          </a:p>
          <a:p>
            <a:pPr eaLnBrk="1" fontAlgn="auto" hangingPunct="1">
              <a:lnSpc>
                <a:spcPct val="80000"/>
              </a:lnSpc>
              <a:spcAft>
                <a:spcPts val="0"/>
              </a:spcAft>
              <a:buFontTx/>
              <a:buNone/>
              <a:defRPr/>
            </a:pPr>
            <a:r>
              <a:rPr lang="en-US" sz="2300" b="1" dirty="0"/>
              <a:t>Table a</a:t>
            </a:r>
            <a:r>
              <a:rPr lang="en-US" sz="2300" dirty="0"/>
              <a:t>				</a:t>
            </a:r>
            <a:r>
              <a:rPr lang="en-US" sz="2300" b="1" dirty="0"/>
              <a:t>Table b</a:t>
            </a:r>
            <a:r>
              <a:rPr lang="en-US" sz="2300" dirty="0"/>
              <a:t>		</a:t>
            </a:r>
            <a:endParaRPr lang="en-US" sz="2300" u="sng" dirty="0"/>
          </a:p>
          <a:p>
            <a:pPr eaLnBrk="1" fontAlgn="auto" hangingPunct="1">
              <a:lnSpc>
                <a:spcPct val="80000"/>
              </a:lnSpc>
              <a:spcAft>
                <a:spcPts val="0"/>
              </a:spcAft>
              <a:buFontTx/>
              <a:buNone/>
              <a:defRPr/>
            </a:pPr>
            <a:r>
              <a:rPr lang="en-US" sz="2300" u="sng" dirty="0" err="1"/>
              <a:t>EmpName</a:t>
            </a:r>
            <a:r>
              <a:rPr lang="en-US" sz="2300" u="sng" dirty="0"/>
              <a:t>	role</a:t>
            </a:r>
            <a:r>
              <a:rPr lang="en-US" sz="2300" dirty="0"/>
              <a:t>			</a:t>
            </a:r>
            <a:r>
              <a:rPr lang="en-US" sz="2300" u="sng" dirty="0"/>
              <a:t>role		</a:t>
            </a:r>
            <a:r>
              <a:rPr lang="en-US" sz="2300" u="sng" dirty="0" err="1"/>
              <a:t>projName</a:t>
            </a:r>
            <a:endParaRPr lang="en-US" sz="2300" u="sng" dirty="0"/>
          </a:p>
          <a:p>
            <a:pPr eaLnBrk="1" fontAlgn="auto" hangingPunct="1">
              <a:lnSpc>
                <a:spcPct val="80000"/>
              </a:lnSpc>
              <a:spcAft>
                <a:spcPts val="0"/>
              </a:spcAft>
              <a:buFontTx/>
              <a:buNone/>
              <a:defRPr/>
            </a:pPr>
            <a:r>
              <a:rPr lang="en-US" sz="2300" dirty="0"/>
              <a:t>Smith	designer			designer		Nile</a:t>
            </a:r>
          </a:p>
          <a:p>
            <a:pPr eaLnBrk="1" fontAlgn="auto" hangingPunct="1">
              <a:lnSpc>
                <a:spcPct val="80000"/>
              </a:lnSpc>
              <a:spcAft>
                <a:spcPts val="0"/>
              </a:spcAft>
              <a:buFontTx/>
              <a:buNone/>
              <a:defRPr/>
            </a:pPr>
            <a:r>
              <a:rPr lang="en-US" sz="2300" dirty="0"/>
              <a:t>Smith	programmer		programmer 	Amazon</a:t>
            </a:r>
          </a:p>
          <a:p>
            <a:pPr eaLnBrk="1" fontAlgn="auto" hangingPunct="1">
              <a:lnSpc>
                <a:spcPct val="80000"/>
              </a:lnSpc>
              <a:spcAft>
                <a:spcPts val="0"/>
              </a:spcAft>
              <a:buFontTx/>
              <a:buNone/>
              <a:defRPr/>
            </a:pPr>
            <a:r>
              <a:rPr lang="en-US" sz="2300" dirty="0"/>
              <a:t>Jones	designer			designer      	Amazon</a:t>
            </a:r>
          </a:p>
          <a:p>
            <a:pPr eaLnBrk="1" fontAlgn="auto" hangingPunct="1">
              <a:lnSpc>
                <a:spcPct val="80000"/>
              </a:lnSpc>
              <a:spcAft>
                <a:spcPts val="0"/>
              </a:spcAft>
              <a:buFontTx/>
              <a:buNone/>
              <a:defRPr/>
            </a:pPr>
            <a:endParaRPr lang="en-US" sz="2300" dirty="0"/>
          </a:p>
          <a:p>
            <a:pPr eaLnBrk="1" fontAlgn="auto" hangingPunct="1">
              <a:lnSpc>
                <a:spcPct val="80000"/>
              </a:lnSpc>
              <a:spcAft>
                <a:spcPts val="0"/>
              </a:spcAft>
              <a:buFontTx/>
              <a:buNone/>
              <a:defRPr/>
            </a:pPr>
            <a:r>
              <a:rPr lang="en-US" sz="2300" b="1" dirty="0"/>
              <a:t>Joining</a:t>
            </a:r>
            <a:r>
              <a:rPr lang="en-US" sz="2300" dirty="0"/>
              <a:t> Table a and Table b produces</a:t>
            </a:r>
          </a:p>
          <a:p>
            <a:pPr eaLnBrk="1" fontAlgn="auto" hangingPunct="1">
              <a:lnSpc>
                <a:spcPct val="80000"/>
              </a:lnSpc>
              <a:spcAft>
                <a:spcPts val="0"/>
              </a:spcAft>
              <a:buFontTx/>
              <a:buNone/>
              <a:defRPr/>
            </a:pPr>
            <a:r>
              <a:rPr lang="en-US" sz="2300" u="sng" dirty="0" err="1"/>
              <a:t>EmpName</a:t>
            </a:r>
            <a:r>
              <a:rPr lang="en-US" sz="2300" u="sng" dirty="0"/>
              <a:t>		role		</a:t>
            </a:r>
            <a:r>
              <a:rPr lang="en-US" sz="2300" u="sng" dirty="0" err="1"/>
              <a:t>projName</a:t>
            </a:r>
            <a:r>
              <a:rPr lang="en-US" sz="2300" u="sng" dirty="0"/>
              <a:t>		</a:t>
            </a:r>
            <a:endParaRPr lang="en-US" sz="2300" dirty="0"/>
          </a:p>
          <a:p>
            <a:pPr eaLnBrk="1" fontAlgn="auto" hangingPunct="1">
              <a:lnSpc>
                <a:spcPct val="80000"/>
              </a:lnSpc>
              <a:spcAft>
                <a:spcPts val="0"/>
              </a:spcAft>
              <a:buFontTx/>
              <a:buNone/>
              <a:defRPr/>
            </a:pPr>
            <a:r>
              <a:rPr lang="en-US" sz="2300" dirty="0"/>
              <a:t>Smith		designer		Nile		</a:t>
            </a:r>
          </a:p>
          <a:p>
            <a:pPr eaLnBrk="1" fontAlgn="auto" hangingPunct="1">
              <a:lnSpc>
                <a:spcPct val="80000"/>
              </a:lnSpc>
              <a:spcAft>
                <a:spcPts val="0"/>
              </a:spcAft>
              <a:buFontTx/>
              <a:buNone/>
              <a:defRPr/>
            </a:pPr>
            <a:r>
              <a:rPr lang="en-US" sz="2300" dirty="0"/>
              <a:t>Smith		designer		Amazon		</a:t>
            </a:r>
          </a:p>
          <a:p>
            <a:pPr eaLnBrk="1" fontAlgn="auto" hangingPunct="1">
              <a:lnSpc>
                <a:spcPct val="80000"/>
              </a:lnSpc>
              <a:spcAft>
                <a:spcPts val="0"/>
              </a:spcAft>
              <a:buFontTx/>
              <a:buNone/>
              <a:defRPr/>
            </a:pPr>
            <a:r>
              <a:rPr lang="en-US" sz="2300" dirty="0"/>
              <a:t>Smith		programmer	Amazon		</a:t>
            </a:r>
          </a:p>
          <a:p>
            <a:pPr eaLnBrk="1" fontAlgn="auto" hangingPunct="1">
              <a:lnSpc>
                <a:spcPct val="80000"/>
              </a:lnSpc>
              <a:spcAft>
                <a:spcPts val="0"/>
              </a:spcAft>
              <a:buFontTx/>
              <a:buNone/>
              <a:defRPr/>
            </a:pPr>
            <a:r>
              <a:rPr lang="en-US" sz="2300" dirty="0"/>
              <a:t>Jones		designer		Nile	</a:t>
            </a:r>
            <a:r>
              <a:rPr lang="en-US" sz="2300" b="1" dirty="0">
                <a:solidFill>
                  <a:srgbClr val="C00000"/>
                </a:solidFill>
                <a:sym typeface="Wingdings" pitchFamily="2" charset="2"/>
              </a:rPr>
              <a:t></a:t>
            </a:r>
            <a:r>
              <a:rPr lang="en-US" sz="2300" b="1" dirty="0">
                <a:solidFill>
                  <a:srgbClr val="C00000"/>
                </a:solidFill>
              </a:rPr>
              <a:t> spurious tuple</a:t>
            </a:r>
            <a:r>
              <a:rPr lang="en-US" sz="2300" dirty="0">
                <a:solidFill>
                  <a:srgbClr val="C00000"/>
                </a:solidFill>
              </a:rPr>
              <a:t>	</a:t>
            </a:r>
          </a:p>
          <a:p>
            <a:pPr eaLnBrk="1" fontAlgn="auto" hangingPunct="1">
              <a:lnSpc>
                <a:spcPct val="80000"/>
              </a:lnSpc>
              <a:spcAft>
                <a:spcPts val="0"/>
              </a:spcAft>
              <a:buFontTx/>
              <a:buNone/>
              <a:defRPr/>
            </a:pPr>
            <a:r>
              <a:rPr lang="en-US" sz="2300" dirty="0"/>
              <a:t>Jones		designer		Amazon	</a:t>
            </a:r>
            <a:r>
              <a:rPr lang="en-US" sz="1200" dirty="0"/>
              <a:t>			 </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B415DB0A-ACEA-44BE-8024-1717817E08F8}"/>
              </a:ext>
            </a:extLst>
          </p:cNvPr>
          <p:cNvSpPr>
            <a:spLocks noGrp="1" noChangeArrowheads="1"/>
          </p:cNvSpPr>
          <p:nvPr>
            <p:ph type="title"/>
          </p:nvPr>
        </p:nvSpPr>
        <p:spPr/>
        <p:txBody>
          <a:bodyPr/>
          <a:lstStyle/>
          <a:p>
            <a:pPr eaLnBrk="1" hangingPunct="1"/>
            <a:r>
              <a:rPr lang="en-US" altLang="en-US"/>
              <a:t>Lossless Decomposition</a:t>
            </a:r>
          </a:p>
        </p:txBody>
      </p:sp>
      <p:sp>
        <p:nvSpPr>
          <p:cNvPr id="226307" name="Rectangle 3">
            <a:extLst>
              <a:ext uri="{FF2B5EF4-FFF2-40B4-BE49-F238E27FC236}">
                <a16:creationId xmlns:a16="http://schemas.microsoft.com/office/drawing/2014/main" id="{FD7CFA38-895E-41A5-9628-1E720155CF2A}"/>
              </a:ext>
            </a:extLst>
          </p:cNvPr>
          <p:cNvSpPr>
            <a:spLocks noGrp="1" noChangeArrowheads="1"/>
          </p:cNvSpPr>
          <p:nvPr>
            <p:ph idx="1"/>
          </p:nvPr>
        </p:nvSpPr>
        <p:spPr/>
        <p:txBody>
          <a:bodyPr/>
          <a:lstStyle/>
          <a:p>
            <a:pPr eaLnBrk="1" hangingPunct="1">
              <a:lnSpc>
                <a:spcPct val="90000"/>
              </a:lnSpc>
            </a:pPr>
            <a:r>
              <a:rPr lang="en-US" altLang="en-US" sz="2400"/>
              <a:t>Lossless property guaranteed if for each pair of relations that will be joined, the set of common attributes is a superkey of one of the relations </a:t>
            </a:r>
          </a:p>
          <a:p>
            <a:pPr eaLnBrk="1" hangingPunct="1">
              <a:lnSpc>
                <a:spcPct val="90000"/>
              </a:lnSpc>
            </a:pPr>
            <a:r>
              <a:rPr lang="en-US" altLang="en-US" sz="2400"/>
              <a:t>Binary decomposition of R into {R</a:t>
            </a:r>
            <a:r>
              <a:rPr lang="en-US" altLang="en-US" sz="2400" baseline="-25000"/>
              <a:t>1</a:t>
            </a:r>
            <a:r>
              <a:rPr lang="en-US" altLang="en-US" sz="2400"/>
              <a:t>,R</a:t>
            </a:r>
            <a:r>
              <a:rPr lang="en-US" altLang="en-US" sz="2400" baseline="-25000"/>
              <a:t>2</a:t>
            </a:r>
            <a:r>
              <a:rPr lang="en-US" altLang="en-US" sz="2400"/>
              <a:t>}  lossless iff one of these holds</a:t>
            </a:r>
          </a:p>
          <a:p>
            <a:pPr lvl="4" eaLnBrk="1" hangingPunct="1">
              <a:lnSpc>
                <a:spcPct val="90000"/>
              </a:lnSpc>
              <a:buFontTx/>
              <a:buNone/>
            </a:pPr>
            <a:r>
              <a:rPr lang="en-US" altLang="en-US" sz="1600"/>
              <a:t>R1 ∩ R2 → R1 - R2</a:t>
            </a:r>
          </a:p>
          <a:p>
            <a:pPr lvl="4" eaLnBrk="1" hangingPunct="1">
              <a:lnSpc>
                <a:spcPct val="90000"/>
              </a:lnSpc>
              <a:buFontTx/>
              <a:buNone/>
            </a:pPr>
            <a:r>
              <a:rPr lang="en-US" altLang="en-US" sz="1600"/>
              <a:t>or </a:t>
            </a:r>
          </a:p>
          <a:p>
            <a:pPr lvl="4" eaLnBrk="1" hangingPunct="1">
              <a:lnSpc>
                <a:spcPct val="90000"/>
              </a:lnSpc>
              <a:buFontTx/>
              <a:buNone/>
            </a:pPr>
            <a:r>
              <a:rPr lang="en-US" altLang="en-US" sz="1600"/>
              <a:t>R1 ∩ R2 → R2 - R1</a:t>
            </a:r>
          </a:p>
          <a:p>
            <a:pPr eaLnBrk="1" hangingPunct="1">
              <a:lnSpc>
                <a:spcPct val="90000"/>
              </a:lnSpc>
            </a:pPr>
            <a:endParaRPr lang="en-US" altLang="en-US" sz="2400"/>
          </a:p>
          <a:p>
            <a:pPr eaLnBrk="1" hangingPunct="1">
              <a:lnSpc>
                <a:spcPct val="90000"/>
              </a:lnSpc>
            </a:pPr>
            <a:r>
              <a:rPr lang="en-US" altLang="en-US" sz="2400"/>
              <a:t>If projection is done by successive binary projections, can apply binary decomposition test repeatedly</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7411-92FA-4D44-B674-149A1C453C16}"/>
              </a:ext>
            </a:extLst>
          </p:cNvPr>
          <p:cNvSpPr>
            <a:spLocks noGrp="1"/>
          </p:cNvSpPr>
          <p:nvPr>
            <p:ph type="title"/>
          </p:nvPr>
        </p:nvSpPr>
        <p:spPr>
          <a:xfrm>
            <a:off x="381000" y="152400"/>
            <a:ext cx="8423275" cy="596900"/>
          </a:xfrm>
        </p:spPr>
        <p:txBody>
          <a:bodyPr rtlCol="0">
            <a:normAutofit fontScale="90000"/>
          </a:bodyPr>
          <a:lstStyle/>
          <a:p>
            <a:pPr eaLnBrk="1" fontAlgn="auto" hangingPunct="1">
              <a:spcAft>
                <a:spcPts val="0"/>
              </a:spcAft>
              <a:defRPr/>
            </a:pPr>
            <a:r>
              <a:rPr lang="en-US" dirty="0"/>
              <a:t>Algorithm to Test for Lossless Join</a:t>
            </a:r>
          </a:p>
        </p:txBody>
      </p:sp>
      <p:sp>
        <p:nvSpPr>
          <p:cNvPr id="227331" name="Content Placeholder 2">
            <a:extLst>
              <a:ext uri="{FF2B5EF4-FFF2-40B4-BE49-F238E27FC236}">
                <a16:creationId xmlns:a16="http://schemas.microsoft.com/office/drawing/2014/main" id="{7699A759-18BC-4844-AEEF-A05639F29491}"/>
              </a:ext>
            </a:extLst>
          </p:cNvPr>
          <p:cNvSpPr>
            <a:spLocks noGrp="1" noChangeArrowheads="1"/>
          </p:cNvSpPr>
          <p:nvPr>
            <p:ph idx="1"/>
          </p:nvPr>
        </p:nvSpPr>
        <p:spPr>
          <a:xfrm>
            <a:off x="228600" y="852488"/>
            <a:ext cx="8477250" cy="5776912"/>
          </a:xfrm>
        </p:spPr>
        <p:txBody>
          <a:bodyPr/>
          <a:lstStyle/>
          <a:p>
            <a:pPr eaLnBrk="1" hangingPunct="1"/>
            <a:r>
              <a:rPr lang="en-US" altLang="en-US" sz="2000"/>
              <a:t>Given a relation R(A1,A2,…An), a set of functional dependencies, F, and a decomposition of R into Relations R1, R2, …Rm, to determine whether the decomposition has a lossless join</a:t>
            </a:r>
          </a:p>
          <a:p>
            <a:pPr lvl="1" eaLnBrk="1" hangingPunct="1"/>
            <a:r>
              <a:rPr lang="en-US" altLang="en-US" sz="1800"/>
              <a:t>Construct an m by n table, S, with a column for each of the n attributes in R and a row for each of the m relations in the decomposition</a:t>
            </a:r>
          </a:p>
          <a:p>
            <a:pPr lvl="1" eaLnBrk="1" hangingPunct="1"/>
            <a:r>
              <a:rPr lang="en-US" altLang="en-US" sz="1800"/>
              <a:t>For each cell S(I,j) of S,</a:t>
            </a:r>
          </a:p>
          <a:p>
            <a:pPr lvl="2" eaLnBrk="1" hangingPunct="1"/>
            <a:r>
              <a:rPr lang="en-US" altLang="en-US" sz="1600"/>
              <a:t>If the attribute for the column, Aj, is in the relation for the row, Ri, then place the symbol a(j) in the cell else place the symbol b(I,j)there</a:t>
            </a:r>
          </a:p>
          <a:p>
            <a:pPr lvl="1" eaLnBrk="1" hangingPunct="1"/>
            <a:r>
              <a:rPr lang="en-US" altLang="en-US" sz="2000"/>
              <a:t>Repeat the following process until no more changes can be made to Sc for each FD X </a:t>
            </a:r>
            <a:r>
              <a:rPr lang="en-US" altLang="en-US" sz="2000">
                <a:sym typeface="Wingdings" panose="05000000000000000000" pitchFamily="2" charset="2"/>
              </a:rPr>
              <a:t> Y in F</a:t>
            </a:r>
          </a:p>
          <a:p>
            <a:pPr lvl="2" eaLnBrk="1" hangingPunct="1"/>
            <a:r>
              <a:rPr lang="en-US" altLang="en-US" sz="1600">
                <a:sym typeface="Wingdings" panose="05000000000000000000" pitchFamily="2" charset="2"/>
              </a:rPr>
              <a:t>For all rows in S that have the same symbols in the columns corresponding to the attributes of X, make the symbols for the columns that represent attributes of Y equal  by the following rule:</a:t>
            </a:r>
          </a:p>
          <a:p>
            <a:pPr lvl="3" eaLnBrk="1" hangingPunct="1"/>
            <a:r>
              <a:rPr lang="en-US" altLang="en-US" sz="1200">
                <a:sym typeface="Wingdings" panose="05000000000000000000" pitchFamily="2" charset="2"/>
              </a:rPr>
              <a:t>If any row has an a value,. A(j), then set the value of that column in all the other rows equal to a(j)</a:t>
            </a:r>
          </a:p>
          <a:p>
            <a:pPr lvl="3" eaLnBrk="1" hangingPunct="1"/>
            <a:r>
              <a:rPr lang="en-US" altLang="en-US" sz="1200">
                <a:sym typeface="Wingdings" panose="05000000000000000000" pitchFamily="2" charset="2"/>
              </a:rPr>
              <a:t>If no row ahs an a value, then pick any one of the b  values, say b(I,j), and set all the other rows equal to b(I,j)</a:t>
            </a:r>
          </a:p>
          <a:p>
            <a:pPr lvl="1" eaLnBrk="1" hangingPunct="1"/>
            <a:r>
              <a:rPr lang="en-US" altLang="en-US" sz="2000">
                <a:sym typeface="Wingdings" panose="05000000000000000000" pitchFamily="2" charset="2"/>
              </a:rPr>
              <a:t>If, after all possible changes have been made to S, a row is made up entirely of a symbols, a(1, a(2, …,a(n), then the join is lossless.  If there is no such row, the join is lossy.</a:t>
            </a:r>
            <a:endParaRPr lang="en-US" altLang="en-US" sz="200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but not BCNF – an example</a:t>
            </a:r>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err="1"/>
              <a:t>Supplier_part</a:t>
            </a:r>
            <a:r>
              <a:rPr lang="en-US" dirty="0"/>
              <a:t> (</a:t>
            </a:r>
            <a:r>
              <a:rPr lang="en-US" u="sng" dirty="0" err="1"/>
              <a:t>supplier_no</a:t>
            </a:r>
            <a:r>
              <a:rPr lang="en-US" dirty="0"/>
              <a:t>, </a:t>
            </a:r>
            <a:r>
              <a:rPr lang="en-US" u="sng" dirty="0" err="1"/>
              <a:t>supplier_name</a:t>
            </a:r>
            <a:r>
              <a:rPr lang="en-US" dirty="0"/>
              <a:t>, </a:t>
            </a:r>
            <a:r>
              <a:rPr lang="en-US" u="sng" dirty="0" err="1"/>
              <a:t>part_no</a:t>
            </a:r>
            <a:r>
              <a:rPr lang="en-US" dirty="0"/>
              <a:t>, quantity)</a:t>
            </a:r>
          </a:p>
          <a:p>
            <a:r>
              <a:rPr lang="en-US" dirty="0"/>
              <a:t>{</a:t>
            </a:r>
            <a:r>
              <a:rPr lang="en-US" dirty="0" err="1"/>
              <a:t>supplier_</a:t>
            </a:r>
            <a:r>
              <a:rPr lang="en-US" b="1" dirty="0" err="1"/>
              <a:t>no</a:t>
            </a:r>
            <a:r>
              <a:rPr lang="en-US" dirty="0"/>
              <a:t>, </a:t>
            </a:r>
            <a:r>
              <a:rPr lang="en-US" dirty="0" err="1"/>
              <a:t>part_no</a:t>
            </a:r>
            <a:r>
              <a:rPr lang="en-US" dirty="0"/>
              <a:t>} </a:t>
            </a:r>
            <a:r>
              <a:rPr lang="en-US" dirty="0">
                <a:sym typeface="Wingdings" panose="05000000000000000000" pitchFamily="2" charset="2"/>
              </a:rPr>
              <a:t>→ {quantity}</a:t>
            </a:r>
          </a:p>
          <a:p>
            <a:r>
              <a:rPr lang="en-US" dirty="0">
                <a:sym typeface="Wingdings" panose="05000000000000000000" pitchFamily="2" charset="2"/>
              </a:rPr>
              <a:t>{</a:t>
            </a:r>
            <a:r>
              <a:rPr lang="en-US" dirty="0" err="1">
                <a:sym typeface="Wingdings" panose="05000000000000000000" pitchFamily="2" charset="2"/>
              </a:rPr>
              <a:t>supplier_</a:t>
            </a:r>
            <a:r>
              <a:rPr lang="en-US" b="1" dirty="0" err="1">
                <a:sym typeface="Wingdings" panose="05000000000000000000" pitchFamily="2" charset="2"/>
              </a:rPr>
              <a:t>name</a:t>
            </a:r>
            <a:r>
              <a:rPr lang="en-US" dirty="0">
                <a:sym typeface="Wingdings" panose="05000000000000000000" pitchFamily="2" charset="2"/>
              </a:rPr>
              <a:t>, </a:t>
            </a:r>
            <a:r>
              <a:rPr lang="en-US" dirty="0" err="1">
                <a:sym typeface="Wingdings" panose="05000000000000000000" pitchFamily="2" charset="2"/>
              </a:rPr>
              <a:t>part_no</a:t>
            </a:r>
            <a:r>
              <a:rPr lang="en-US" dirty="0">
                <a:sym typeface="Wingdings" panose="05000000000000000000" pitchFamily="2" charset="2"/>
              </a:rPr>
              <a:t>} → {quantity}</a:t>
            </a:r>
          </a:p>
          <a:p>
            <a:r>
              <a:rPr lang="en-US" dirty="0">
                <a:sym typeface="Wingdings" panose="05000000000000000000" pitchFamily="2" charset="2"/>
              </a:rPr>
              <a:t>{</a:t>
            </a:r>
            <a:r>
              <a:rPr lang="en-US" dirty="0" err="1">
                <a:sym typeface="Wingdings" panose="05000000000000000000" pitchFamily="2" charset="2"/>
              </a:rPr>
              <a:t>supplier_no</a:t>
            </a:r>
            <a:r>
              <a:rPr lang="en-US" dirty="0">
                <a:sym typeface="Wingdings" panose="05000000000000000000" pitchFamily="2" charset="2"/>
              </a:rPr>
              <a:t>} → {</a:t>
            </a:r>
            <a:r>
              <a:rPr lang="en-US" dirty="0" err="1">
                <a:sym typeface="Wingdings" panose="05000000000000000000" pitchFamily="2" charset="2"/>
              </a:rPr>
              <a:t>supplier_name</a:t>
            </a:r>
            <a:r>
              <a:rPr lang="en-US" dirty="0">
                <a:sym typeface="Wingdings" panose="05000000000000000000" pitchFamily="2" charset="2"/>
              </a:rPr>
              <a:t>}</a:t>
            </a:r>
          </a:p>
          <a:p>
            <a:r>
              <a:rPr lang="en-US" dirty="0">
                <a:sym typeface="Wingdings" panose="05000000000000000000" pitchFamily="2" charset="2"/>
              </a:rPr>
              <a:t>{</a:t>
            </a:r>
            <a:r>
              <a:rPr lang="en-US" dirty="0" err="1">
                <a:sym typeface="Wingdings" panose="05000000000000000000" pitchFamily="2" charset="2"/>
              </a:rPr>
              <a:t>supplier_name</a:t>
            </a:r>
            <a:r>
              <a:rPr lang="en-US" dirty="0">
                <a:sym typeface="Wingdings" panose="05000000000000000000" pitchFamily="2" charset="2"/>
              </a:rPr>
              <a:t>} → {</a:t>
            </a:r>
            <a:r>
              <a:rPr lang="en-US" dirty="0" err="1">
                <a:sym typeface="Wingdings" panose="05000000000000000000" pitchFamily="2" charset="2"/>
              </a:rPr>
              <a:t>supplier_no</a:t>
            </a:r>
            <a:r>
              <a:rPr lang="en-US" dirty="0">
                <a:sym typeface="Wingdings" panose="05000000000000000000" pitchFamily="2" charset="2"/>
              </a:rPr>
              <a:t>}</a:t>
            </a:r>
          </a:p>
          <a:p>
            <a:r>
              <a:rPr lang="en-US" dirty="0">
                <a:sym typeface="Wingdings" panose="05000000000000000000" pitchFamily="2" charset="2"/>
              </a:rPr>
              <a:t>We have two overlapping candidate keys.</a:t>
            </a:r>
          </a:p>
          <a:p>
            <a:r>
              <a:rPr lang="en-US" dirty="0">
                <a:sym typeface="Wingdings" panose="05000000000000000000" pitchFamily="2" charset="2"/>
              </a:rPr>
              <a:t>Since </a:t>
            </a:r>
            <a:r>
              <a:rPr lang="en-US" dirty="0" err="1">
                <a:sym typeface="Wingdings" panose="05000000000000000000" pitchFamily="2" charset="2"/>
              </a:rPr>
              <a:t>supplier_name</a:t>
            </a:r>
            <a:r>
              <a:rPr lang="en-US" dirty="0">
                <a:sym typeface="Wingdings" panose="05000000000000000000" pitchFamily="2" charset="2"/>
              </a:rPr>
              <a:t> and </a:t>
            </a:r>
            <a:r>
              <a:rPr lang="en-US" dirty="0" err="1">
                <a:sym typeface="Wingdings" panose="05000000000000000000" pitchFamily="2" charset="2"/>
              </a:rPr>
              <a:t>supplier_no</a:t>
            </a:r>
            <a:r>
              <a:rPr lang="en-US" dirty="0">
                <a:sym typeface="Wingdings" panose="05000000000000000000" pitchFamily="2" charset="2"/>
              </a:rPr>
              <a:t> are each part of a candidate key, this is in 3NF already.</a:t>
            </a:r>
          </a:p>
          <a:p>
            <a:r>
              <a:rPr lang="en-US" dirty="0">
                <a:sym typeface="Wingdings" panose="05000000000000000000" pitchFamily="2" charset="2"/>
              </a:rPr>
              <a:t>But it’s not in BCNF yet.</a:t>
            </a:r>
          </a:p>
          <a:p>
            <a:r>
              <a:rPr lang="en-US" dirty="0">
                <a:sym typeface="Wingdings" panose="05000000000000000000" pitchFamily="2" charset="2"/>
              </a:rPr>
              <a:t>Note that breaking it into two tables looses one of the dependencies.</a:t>
            </a:r>
            <a:endParaRPr lang="en-US" dirty="0"/>
          </a:p>
        </p:txBody>
      </p:sp>
    </p:spTree>
    <p:extLst>
      <p:ext uri="{BB962C8B-B14F-4D97-AF65-F5344CB8AC3E}">
        <p14:creationId xmlns:p14="http://schemas.microsoft.com/office/powerpoint/2010/main" val="27736642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Number Placeholder 3">
            <a:extLst>
              <a:ext uri="{FF2B5EF4-FFF2-40B4-BE49-F238E27FC236}">
                <a16:creationId xmlns:a16="http://schemas.microsoft.com/office/drawing/2014/main" id="{C0221A02-34F8-4894-8929-28ED148B771A}"/>
              </a:ext>
            </a:extLst>
          </p:cNvPr>
          <p:cNvSpPr>
            <a:spLocks noGrp="1"/>
          </p:cNvSpPr>
          <p:nvPr>
            <p:ph type="sldNum" sz="quarter" idx="12"/>
          </p:nvPr>
        </p:nvSpPr>
        <p:spPr>
          <a:xfrm>
            <a:off x="685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F56735-FC47-4029-B9E2-C473B6CBF9C1}" type="slidenum">
              <a:rPr lang="en-GB" altLang="en-US" sz="2400">
                <a:latin typeface="Times New Roman" panose="02020603050405020304" pitchFamily="18" charset="0"/>
                <a:ea typeface="MS PGothic" panose="020B0600070205080204" pitchFamily="34" charset="-128"/>
              </a:rPr>
              <a:pPr>
                <a:spcBef>
                  <a:spcPct val="0"/>
                </a:spcBef>
                <a:buClrTx/>
                <a:buSzTx/>
                <a:buFontTx/>
                <a:buNone/>
              </a:pPr>
              <a:t>225</a:t>
            </a:fld>
            <a:endParaRPr lang="en-GB" altLang="en-US" sz="2400">
              <a:latin typeface="Times New Roman" panose="02020603050405020304" pitchFamily="18" charset="0"/>
              <a:ea typeface="MS PGothic" panose="020B0600070205080204" pitchFamily="34" charset="-128"/>
            </a:endParaRPr>
          </a:p>
        </p:txBody>
      </p:sp>
      <p:sp>
        <p:nvSpPr>
          <p:cNvPr id="174082" name="Rectangle 2">
            <a:extLst>
              <a:ext uri="{FF2B5EF4-FFF2-40B4-BE49-F238E27FC236}">
                <a16:creationId xmlns:a16="http://schemas.microsoft.com/office/drawing/2014/main" id="{B0532730-4956-42A1-B91C-0F47F89400A8}"/>
              </a:ext>
            </a:extLst>
          </p:cNvPr>
          <p:cNvSpPr>
            <a:spLocks noGrp="1" noChangeArrowheads="1"/>
          </p:cNvSpPr>
          <p:nvPr>
            <p:ph type="title"/>
          </p:nvPr>
        </p:nvSpPr>
        <p:spPr>
          <a:xfrm>
            <a:off x="373063" y="296863"/>
            <a:ext cx="8229600" cy="1139825"/>
          </a:xfrm>
        </p:spPr>
        <p:txBody>
          <a:bodyPr/>
          <a:lstStyle/>
          <a:p>
            <a:pPr>
              <a:defRPr/>
            </a:pPr>
            <a:r>
              <a:rPr dirty="0">
                <a:ea typeface="+mn-ea"/>
                <a:cs typeface="Times New Roman" pitchFamily="18" charset="0"/>
              </a:rPr>
              <a:t>Fourth Normal Form (4NF)</a:t>
            </a:r>
            <a:endParaRPr lang="en-GB" dirty="0">
              <a:ea typeface="+mn-ea"/>
              <a:cs typeface="Times New Roman" pitchFamily="18" charset="0"/>
            </a:endParaRPr>
          </a:p>
        </p:txBody>
      </p:sp>
      <p:sp>
        <p:nvSpPr>
          <p:cNvPr id="229380" name="Rectangle 3">
            <a:extLst>
              <a:ext uri="{FF2B5EF4-FFF2-40B4-BE49-F238E27FC236}">
                <a16:creationId xmlns:a16="http://schemas.microsoft.com/office/drawing/2014/main" id="{E886D215-217B-4B76-A488-7C42BAAF884C}"/>
              </a:ext>
            </a:extLst>
          </p:cNvPr>
          <p:cNvSpPr>
            <a:spLocks noGrp="1" noChangeArrowheads="1"/>
          </p:cNvSpPr>
          <p:nvPr>
            <p:ph type="body" idx="1"/>
          </p:nvPr>
        </p:nvSpPr>
        <p:spPr>
          <a:xfrm>
            <a:off x="381000" y="1412875"/>
            <a:ext cx="8382000" cy="5326063"/>
          </a:xfrm>
        </p:spPr>
        <p:txBody>
          <a:bodyPr/>
          <a:lstStyle/>
          <a:p>
            <a:r>
              <a:rPr lang="en-US" altLang="en-US">
                <a:cs typeface="Times New Roman" panose="02020603050405020304" pitchFamily="18" charset="0"/>
              </a:rPr>
              <a:t>Defined as a relation that is in Boyce-Codd Normal Form and contains </a:t>
            </a:r>
            <a:r>
              <a:rPr lang="en-US" altLang="en-US">
                <a:solidFill>
                  <a:srgbClr val="FF0000"/>
                </a:solidFill>
                <a:cs typeface="Times New Roman" panose="02020603050405020304" pitchFamily="18" charset="0"/>
              </a:rPr>
              <a:t>no nontrivial multi-valued dependencies</a:t>
            </a:r>
            <a:r>
              <a:rPr lang="en-US" altLang="en-US">
                <a:cs typeface="Times New Roman" panose="02020603050405020304" pitchFamily="18" charset="0"/>
              </a:rPr>
              <a:t>.</a:t>
            </a:r>
            <a:r>
              <a:rPr lang="en-GB" altLang="en-US"/>
              <a:t> </a:t>
            </a:r>
          </a:p>
          <a:p>
            <a:pPr algn="just"/>
            <a:r>
              <a:rPr lang="en-US" altLang="en-US">
                <a:cs typeface="Times New Roman" panose="02020603050405020304" pitchFamily="18" charset="0"/>
              </a:rPr>
              <a:t>MVD between attributes A, B, and C in a relation using the following notation:</a:t>
            </a:r>
          </a:p>
          <a:p>
            <a:pPr algn="just">
              <a:buFont typeface="Monotype Sorts"/>
              <a:buNone/>
            </a:pPr>
            <a:r>
              <a:rPr lang="en-US" altLang="en-US">
                <a:cs typeface="Times New Roman" panose="02020603050405020304" pitchFamily="18" charset="0"/>
              </a:rPr>
              <a:t>	A −&gt;&gt; B </a:t>
            </a:r>
          </a:p>
          <a:p>
            <a:pPr>
              <a:buFont typeface="Monotype Sorts"/>
              <a:buNone/>
            </a:pPr>
            <a:r>
              <a:rPr lang="en-US" altLang="en-US">
                <a:cs typeface="Times New Roman" panose="02020603050405020304" pitchFamily="18" charset="0"/>
              </a:rPr>
              <a:t>	A −&gt;&gt; C</a:t>
            </a:r>
            <a:r>
              <a:rPr lang="en-GB" altLang="en-US"/>
              <a:t> </a:t>
            </a:r>
          </a:p>
          <a:p>
            <a:endParaRPr lang="en-GB" altLang="en-US"/>
          </a:p>
          <a:p>
            <a:pPr lvl="1"/>
            <a:endParaRPr lang="en-GB" altLang="en-US" b="1">
              <a:cs typeface="Times New Roman" panose="02020603050405020304" pitchFamily="18" charset="0"/>
            </a:endParaRPr>
          </a:p>
          <a:p>
            <a:pPr lvl="1"/>
            <a:endParaRPr lang="en-GB" altLang="en-US" b="1">
              <a:cs typeface="Times New Roman" panose="02020603050405020304" pitchFamily="18" charset="0"/>
            </a:endParaRPr>
          </a:p>
          <a:p>
            <a:pPr lvl="1"/>
            <a:endParaRPr lang="en-GB" altLang="en-US" b="1">
              <a:cs typeface="Times New Roman" panose="02020603050405020304" pitchFamily="18" charset="0"/>
            </a:endParaRPr>
          </a:p>
        </p:txBody>
      </p:sp>
    </p:spTree>
  </p:cSld>
  <p:clrMapOvr>
    <a:masterClrMapping/>
  </p:clrMapOvr>
  <p:transition spd="slow"/>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77D8A4C-9441-454C-8A2D-190EAB78C288}"/>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solidFill>
                  <a:schemeClr val="tx2">
                    <a:satMod val="130000"/>
                  </a:schemeClr>
                </a:solidFill>
              </a:rPr>
              <a:t>Multi-valued Dependency</a:t>
            </a:r>
          </a:p>
        </p:txBody>
      </p:sp>
      <p:sp>
        <p:nvSpPr>
          <p:cNvPr id="230403" name="Rectangle 3">
            <a:extLst>
              <a:ext uri="{FF2B5EF4-FFF2-40B4-BE49-F238E27FC236}">
                <a16:creationId xmlns:a16="http://schemas.microsoft.com/office/drawing/2014/main" id="{8C20650D-3406-414A-8C33-5202D8B93056}"/>
              </a:ext>
            </a:extLst>
          </p:cNvPr>
          <p:cNvSpPr>
            <a:spLocks noGrp="1" noChangeArrowheads="1"/>
          </p:cNvSpPr>
          <p:nvPr>
            <p:ph idx="1"/>
          </p:nvPr>
        </p:nvSpPr>
        <p:spPr/>
        <p:txBody>
          <a:bodyPr/>
          <a:lstStyle/>
          <a:p>
            <a:pPr eaLnBrk="1" hangingPunct="1">
              <a:lnSpc>
                <a:spcPct val="80000"/>
              </a:lnSpc>
            </a:pPr>
            <a:r>
              <a:rPr lang="en-US" altLang="en-US"/>
              <a:t>In R(A,B,C) if each A values has associated with it a set of B values and a set of C values such that the B and C values are independent of each other, then </a:t>
            </a:r>
            <a:r>
              <a:rPr lang="en-US" altLang="en-US" b="1"/>
              <a:t>A multi-determines B</a:t>
            </a:r>
            <a:r>
              <a:rPr lang="en-US" altLang="en-US"/>
              <a:t> and </a:t>
            </a:r>
            <a:r>
              <a:rPr lang="en-US" altLang="en-US" b="1"/>
              <a:t>A multi-determines C</a:t>
            </a:r>
            <a:endParaRPr lang="en-US" altLang="en-US"/>
          </a:p>
          <a:p>
            <a:pPr eaLnBrk="1" hangingPunct="1">
              <a:lnSpc>
                <a:spcPct val="80000"/>
              </a:lnSpc>
            </a:pPr>
            <a:r>
              <a:rPr lang="en-US" altLang="en-US"/>
              <a:t>Multi-valued dependencies occur in pairs</a:t>
            </a:r>
          </a:p>
          <a:p>
            <a:pPr eaLnBrk="1" hangingPunct="1">
              <a:lnSpc>
                <a:spcPct val="80000"/>
              </a:lnSpc>
            </a:pPr>
            <a:r>
              <a:rPr lang="en-US" altLang="en-US"/>
              <a:t>Example: JointAppoint(</a:t>
            </a:r>
            <a:r>
              <a:rPr lang="en-US" altLang="en-US" u="sng"/>
              <a:t>facId, dept, committee</a:t>
            </a:r>
            <a:r>
              <a:rPr lang="en-US" altLang="en-US"/>
              <a:t>) assuming a faculty member can belong to more than one department and belong to more than one committee</a:t>
            </a:r>
          </a:p>
          <a:p>
            <a:pPr eaLnBrk="1" hangingPunct="1">
              <a:lnSpc>
                <a:spcPct val="80000"/>
              </a:lnSpc>
            </a:pPr>
            <a:r>
              <a:rPr lang="en-US" altLang="en-US"/>
              <a:t>Table must list all combinations of values of department and committee for each facId</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a:extLst>
              <a:ext uri="{FF2B5EF4-FFF2-40B4-BE49-F238E27FC236}">
                <a16:creationId xmlns:a16="http://schemas.microsoft.com/office/drawing/2014/main" id="{BBDCF2B2-FAE2-4B1A-9606-FA0EF23DF7BB}"/>
              </a:ext>
            </a:extLst>
          </p:cNvPr>
          <p:cNvSpPr>
            <a:spLocks noGrp="1" noChangeArrowheads="1"/>
          </p:cNvSpPr>
          <p:nvPr>
            <p:ph type="title"/>
          </p:nvPr>
        </p:nvSpPr>
        <p:spPr/>
        <p:txBody>
          <a:bodyPr/>
          <a:lstStyle/>
          <a:p>
            <a:r>
              <a:rPr lang="en-US" altLang="en-US"/>
              <a:t>4NF Defined</a:t>
            </a:r>
          </a:p>
        </p:txBody>
      </p:sp>
      <p:sp>
        <p:nvSpPr>
          <p:cNvPr id="232451" name="Content Placeholder 2">
            <a:extLst>
              <a:ext uri="{FF2B5EF4-FFF2-40B4-BE49-F238E27FC236}">
                <a16:creationId xmlns:a16="http://schemas.microsoft.com/office/drawing/2014/main" id="{E6ACBA1D-FE22-4BA4-8C6D-CBE5EA554A0F}"/>
              </a:ext>
            </a:extLst>
          </p:cNvPr>
          <p:cNvSpPr>
            <a:spLocks noGrp="1" noChangeArrowheads="1"/>
          </p:cNvSpPr>
          <p:nvPr>
            <p:ph idx="1"/>
          </p:nvPr>
        </p:nvSpPr>
        <p:spPr/>
        <p:txBody>
          <a:bodyPr/>
          <a:lstStyle/>
          <a:p>
            <a:pPr eaLnBrk="1" hangingPunct="1"/>
            <a:r>
              <a:rPr lang="en-US" altLang="en-US">
                <a:ea typeface="MS PGothic" panose="020B0600070205080204" pitchFamily="34" charset="-128"/>
              </a:rPr>
              <a:t>A table is </a:t>
            </a:r>
            <a:r>
              <a:rPr lang="en-US" altLang="en-US" b="1">
                <a:ea typeface="MS PGothic" panose="020B0600070205080204" pitchFamily="34" charset="-128"/>
              </a:rPr>
              <a:t>4NF</a:t>
            </a:r>
            <a:r>
              <a:rPr lang="en-US" altLang="en-US">
                <a:ea typeface="MS PGothic" panose="020B0600070205080204" pitchFamily="34" charset="-128"/>
              </a:rPr>
              <a:t> if it is BCNF and has </a:t>
            </a:r>
            <a:r>
              <a:rPr lang="en-US" altLang="en-US" b="1">
                <a:ea typeface="MS PGothic" panose="020B0600070205080204" pitchFamily="34" charset="-128"/>
              </a:rPr>
              <a:t>no multi-valued dependencies</a:t>
            </a:r>
          </a:p>
          <a:p>
            <a:pPr eaLnBrk="1" hangingPunct="1"/>
            <a:r>
              <a:rPr lang="en-US" altLang="en-US">
                <a:ea typeface="MS PGothic" panose="020B0600070205080204" pitchFamily="34" charset="-128"/>
              </a:rPr>
              <a:t>Example: remove MVDs in </a:t>
            </a:r>
            <a:r>
              <a:rPr lang="en-US" altLang="en-US">
                <a:latin typeface="Courier New" panose="02070309020205020404" pitchFamily="49" charset="0"/>
                <a:ea typeface="MS PGothic" panose="020B0600070205080204" pitchFamily="34" charset="-128"/>
                <a:cs typeface="Courier New" panose="02070309020205020404" pitchFamily="49" charset="0"/>
              </a:rPr>
              <a:t>JointAppoint</a:t>
            </a:r>
          </a:p>
          <a:p>
            <a:pPr eaLnBrk="1" hangingPunct="1">
              <a:buFontTx/>
              <a:buNone/>
            </a:pPr>
            <a:r>
              <a:rPr lang="en-US" altLang="en-US">
                <a:latin typeface="Courier New" panose="02070309020205020404" pitchFamily="49" charset="0"/>
                <a:ea typeface="MS PGothic" panose="020B0600070205080204" pitchFamily="34" charset="-128"/>
                <a:cs typeface="Courier New" panose="02070309020205020404" pitchFamily="49" charset="0"/>
              </a:rPr>
              <a:t>Appoint1(</a:t>
            </a:r>
            <a:r>
              <a:rPr lang="en-US" altLang="en-US" u="sng">
                <a:latin typeface="Courier New" panose="02070309020205020404" pitchFamily="49" charset="0"/>
                <a:ea typeface="MS PGothic" panose="020B0600070205080204" pitchFamily="34" charset="-128"/>
                <a:cs typeface="Courier New" panose="02070309020205020404" pitchFamily="49" charset="0"/>
              </a:rPr>
              <a:t>facId,dept</a:t>
            </a:r>
            <a:r>
              <a:rPr lang="en-US" altLang="en-US">
                <a:latin typeface="Courier New" panose="02070309020205020404" pitchFamily="49" charset="0"/>
                <a:ea typeface="MS PGothic" panose="020B0600070205080204" pitchFamily="34" charset="-128"/>
                <a:cs typeface="Courier New" panose="02070309020205020404" pitchFamily="49" charset="0"/>
              </a:rPr>
              <a:t>)</a:t>
            </a:r>
          </a:p>
          <a:p>
            <a:pPr eaLnBrk="1" hangingPunct="1">
              <a:buFontTx/>
              <a:buNone/>
            </a:pPr>
            <a:r>
              <a:rPr lang="en-US" altLang="en-US">
                <a:latin typeface="Courier New" panose="02070309020205020404" pitchFamily="49" charset="0"/>
                <a:ea typeface="MS PGothic" panose="020B0600070205080204" pitchFamily="34" charset="-128"/>
                <a:cs typeface="Courier New" panose="02070309020205020404" pitchFamily="49" charset="0"/>
              </a:rPr>
              <a:t>Appoint2(</a:t>
            </a:r>
            <a:r>
              <a:rPr lang="en-US" altLang="en-US" u="sng">
                <a:latin typeface="Courier New" panose="02070309020205020404" pitchFamily="49" charset="0"/>
                <a:ea typeface="MS PGothic" panose="020B0600070205080204" pitchFamily="34" charset="-128"/>
                <a:cs typeface="Courier New" panose="02070309020205020404" pitchFamily="49" charset="0"/>
              </a:rPr>
              <a:t>facId,committee</a:t>
            </a:r>
            <a:r>
              <a:rPr lang="en-US" altLang="en-US">
                <a:latin typeface="Courier New" panose="02070309020205020404" pitchFamily="49" charset="0"/>
                <a:ea typeface="MS PGothic" panose="020B0600070205080204" pitchFamily="34" charset="-128"/>
                <a:cs typeface="Courier New" panose="02070309020205020404" pitchFamily="49" charset="0"/>
              </a:rPr>
              <a:t>)</a:t>
            </a:r>
          </a:p>
          <a:p>
            <a:endParaRPr lang="en-US"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Number Placeholder 3">
            <a:extLst>
              <a:ext uri="{FF2B5EF4-FFF2-40B4-BE49-F238E27FC236}">
                <a16:creationId xmlns:a16="http://schemas.microsoft.com/office/drawing/2014/main" id="{494D01C8-B5DB-4B07-BC36-21770B6106F5}"/>
              </a:ext>
            </a:extLst>
          </p:cNvPr>
          <p:cNvSpPr>
            <a:spLocks noGrp="1"/>
          </p:cNvSpPr>
          <p:nvPr>
            <p:ph type="sldNum" sz="quarter" idx="12"/>
          </p:nvPr>
        </p:nvSpPr>
        <p:spPr>
          <a:xfrm>
            <a:off x="685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2646C7C-252E-4E5D-8CCC-80AB675BB40D}" type="slidenum">
              <a:rPr lang="en-GB" altLang="en-US" sz="2400">
                <a:latin typeface="Times New Roman" panose="02020603050405020304" pitchFamily="18" charset="0"/>
                <a:ea typeface="MS PGothic" panose="020B0600070205080204" pitchFamily="34" charset="-128"/>
              </a:rPr>
              <a:pPr>
                <a:spcBef>
                  <a:spcPct val="0"/>
                </a:spcBef>
                <a:buClrTx/>
                <a:buSzTx/>
                <a:buFontTx/>
                <a:buNone/>
              </a:pPr>
              <a:t>228</a:t>
            </a:fld>
            <a:endParaRPr lang="en-GB" altLang="en-US" sz="2400">
              <a:latin typeface="Times New Roman" panose="02020603050405020304" pitchFamily="18" charset="0"/>
              <a:ea typeface="MS PGothic" panose="020B0600070205080204" pitchFamily="34" charset="-128"/>
            </a:endParaRPr>
          </a:p>
        </p:txBody>
      </p:sp>
      <p:sp>
        <p:nvSpPr>
          <p:cNvPr id="233475" name="Rectangle 2">
            <a:extLst>
              <a:ext uri="{FF2B5EF4-FFF2-40B4-BE49-F238E27FC236}">
                <a16:creationId xmlns:a16="http://schemas.microsoft.com/office/drawing/2014/main" id="{16798F22-7BF6-43C3-A356-447C5CD34F5D}"/>
              </a:ext>
            </a:extLst>
          </p:cNvPr>
          <p:cNvSpPr>
            <a:spLocks noGrp="1" noChangeArrowheads="1"/>
          </p:cNvSpPr>
          <p:nvPr>
            <p:ph type="title"/>
          </p:nvPr>
        </p:nvSpPr>
        <p:spPr>
          <a:xfrm>
            <a:off x="457200" y="227013"/>
            <a:ext cx="8229600" cy="1139825"/>
          </a:xfrm>
        </p:spPr>
        <p:txBody>
          <a:bodyPr/>
          <a:lstStyle/>
          <a:p>
            <a:r>
              <a:rPr lang="en-US" altLang="en-US">
                <a:solidFill>
                  <a:srgbClr val="0070C0"/>
                </a:solidFill>
                <a:latin typeface="Arial" panose="020B0604020202020204" pitchFamily="34" charset="0"/>
              </a:rPr>
              <a:t>Consider the following example: </a:t>
            </a:r>
          </a:p>
        </p:txBody>
      </p:sp>
      <p:sp>
        <p:nvSpPr>
          <p:cNvPr id="233476" name="Rectangle 3">
            <a:extLst>
              <a:ext uri="{FF2B5EF4-FFF2-40B4-BE49-F238E27FC236}">
                <a16:creationId xmlns:a16="http://schemas.microsoft.com/office/drawing/2014/main" id="{E1F43036-D595-4C8E-BA5E-3603F8D4F8B8}"/>
              </a:ext>
            </a:extLst>
          </p:cNvPr>
          <p:cNvSpPr>
            <a:spLocks noGrp="1" noChangeArrowheads="1"/>
          </p:cNvSpPr>
          <p:nvPr>
            <p:ph type="body" idx="1"/>
          </p:nvPr>
        </p:nvSpPr>
        <p:spPr>
          <a:xfrm>
            <a:off x="381000" y="1417638"/>
            <a:ext cx="8382000" cy="2211387"/>
          </a:xfrm>
        </p:spPr>
        <p:txBody>
          <a:bodyPr/>
          <a:lstStyle/>
          <a:p>
            <a:pPr>
              <a:buFont typeface="Monotype Sorts"/>
              <a:buNone/>
            </a:pPr>
            <a:endParaRPr lang="en-GB" altLang="en-US" b="1"/>
          </a:p>
          <a:p>
            <a:pPr>
              <a:buFont typeface="Monotype Sorts"/>
              <a:buNone/>
            </a:pPr>
            <a:endParaRPr lang="en-GB" altLang="en-US" b="1"/>
          </a:p>
        </p:txBody>
      </p:sp>
      <p:pic>
        <p:nvPicPr>
          <p:cNvPr id="233477" name="Picture 3">
            <a:extLst>
              <a:ext uri="{FF2B5EF4-FFF2-40B4-BE49-F238E27FC236}">
                <a16:creationId xmlns:a16="http://schemas.microsoft.com/office/drawing/2014/main" id="{3C776859-0E2D-41BA-9B39-F67B49EAA5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495425"/>
            <a:ext cx="43529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a:extLst>
              <a:ext uri="{FF2B5EF4-FFF2-40B4-BE49-F238E27FC236}">
                <a16:creationId xmlns:a16="http://schemas.microsoft.com/office/drawing/2014/main" id="{E5BEF4B5-110E-4274-86C5-930B29E8BA67}"/>
              </a:ext>
            </a:extLst>
          </p:cNvPr>
          <p:cNvSpPr>
            <a:spLocks noGrp="1" noChangeArrowheads="1"/>
          </p:cNvSpPr>
          <p:nvPr>
            <p:ph type="title"/>
          </p:nvPr>
        </p:nvSpPr>
        <p:spPr/>
        <p:txBody>
          <a:bodyPr/>
          <a:lstStyle/>
          <a:p>
            <a:r>
              <a:rPr lang="en-US" altLang="en-US"/>
              <a:t>Dependencies</a:t>
            </a:r>
          </a:p>
        </p:txBody>
      </p:sp>
      <p:sp>
        <p:nvSpPr>
          <p:cNvPr id="234499" name="Content Placeholder 2">
            <a:extLst>
              <a:ext uri="{FF2B5EF4-FFF2-40B4-BE49-F238E27FC236}">
                <a16:creationId xmlns:a16="http://schemas.microsoft.com/office/drawing/2014/main" id="{6832D2A8-5F77-40FD-BD21-45C0EBBE8556}"/>
              </a:ext>
            </a:extLst>
          </p:cNvPr>
          <p:cNvSpPr>
            <a:spLocks noGrp="1" noChangeArrowheads="1"/>
          </p:cNvSpPr>
          <p:nvPr>
            <p:ph idx="1"/>
          </p:nvPr>
        </p:nvSpPr>
        <p:spPr/>
        <p:txBody>
          <a:bodyPr/>
          <a:lstStyle/>
          <a:p>
            <a:r>
              <a:rPr lang="en-US" altLang="en-US"/>
              <a:t>The dependencies are:</a:t>
            </a:r>
          </a:p>
          <a:p>
            <a:pPr lvl="1"/>
            <a:r>
              <a:rPr lang="en-US" altLang="en-US"/>
              <a:t>    {Restaurant} ↠ {Pizza Variety}</a:t>
            </a:r>
          </a:p>
          <a:p>
            <a:pPr lvl="1"/>
            <a:r>
              <a:rPr lang="en-US" altLang="en-US"/>
              <a:t>    {Restaurant} ↠ {Delivery Area}</a:t>
            </a:r>
          </a:p>
          <a:p>
            <a:r>
              <a:rPr lang="en-US" altLang="en-US"/>
              <a:t>These non-trivial multivalued dependencies on a non-superkey reflect the fact that the varieties of pizza a restaurant offers are independent from the areas to which the restaurant delivers. </a:t>
            </a:r>
          </a:p>
          <a:p>
            <a:r>
              <a:rPr lang="en-US" altLang="en-US"/>
              <a:t>This state of affairs leads to redundancy in the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9CB0A6D-6244-4698-9576-9A1DF0E91AE2}"/>
              </a:ext>
            </a:extLst>
          </p:cNvPr>
          <p:cNvSpPr>
            <a:spLocks noGrp="1" noChangeArrowheads="1"/>
          </p:cNvSpPr>
          <p:nvPr>
            <p:ph type="title"/>
          </p:nvPr>
        </p:nvSpPr>
        <p:spPr/>
        <p:txBody>
          <a:bodyPr/>
          <a:lstStyle/>
          <a:p>
            <a:pPr eaLnBrk="1" hangingPunct="1"/>
            <a:r>
              <a:rPr lang="en-US" altLang="en-US" sz="4000"/>
              <a:t>Basic Structures: Classes and Schemes – Table Structure</a:t>
            </a:r>
          </a:p>
        </p:txBody>
      </p:sp>
      <p:sp>
        <p:nvSpPr>
          <p:cNvPr id="28675" name="Rectangle 3">
            <a:extLst>
              <a:ext uri="{FF2B5EF4-FFF2-40B4-BE49-F238E27FC236}">
                <a16:creationId xmlns:a16="http://schemas.microsoft.com/office/drawing/2014/main" id="{F371CC54-8609-47AC-8262-EB458682E3A8}"/>
              </a:ext>
            </a:extLst>
          </p:cNvPr>
          <p:cNvSpPr>
            <a:spLocks noGrp="1" noChangeArrowheads="1"/>
          </p:cNvSpPr>
          <p:nvPr>
            <p:ph type="body" idx="1"/>
          </p:nvPr>
        </p:nvSpPr>
        <p:spPr>
          <a:xfrm>
            <a:off x="457200" y="1600200"/>
            <a:ext cx="8229600" cy="5105400"/>
          </a:xfrm>
        </p:spPr>
        <p:txBody>
          <a:bodyPr/>
          <a:lstStyle/>
          <a:p>
            <a:pPr eaLnBrk="1" hangingPunct="1">
              <a:buFont typeface="Wingdings" panose="05000000000000000000" pitchFamily="2" charset="2"/>
              <a:buNone/>
            </a:pPr>
            <a:r>
              <a:rPr lang="en-US" altLang="en-US" dirty="0"/>
              <a:t>When we actually build the database, each relation scheme becomes the structure of one table. </a:t>
            </a:r>
          </a:p>
          <a:p>
            <a:pPr eaLnBrk="1" hangingPunct="1">
              <a:buFont typeface="Wingdings" panose="05000000000000000000" pitchFamily="2" charset="2"/>
              <a:buNone/>
            </a:pPr>
            <a:r>
              <a:rPr lang="en-US" altLang="en-US" dirty="0">
                <a:latin typeface="Lucida Sans Typewriter" panose="020B0509030504030204" pitchFamily="49" charset="0"/>
              </a:rPr>
              <a:t>CREATE TABLE customers ( </a:t>
            </a:r>
          </a:p>
          <a:p>
            <a:pPr eaLnBrk="1" hangingPunct="1">
              <a:buFont typeface="Wingdings" panose="05000000000000000000" pitchFamily="2" charset="2"/>
              <a:buNone/>
            </a:pPr>
            <a:r>
              <a:rPr lang="en-US" altLang="en-US" dirty="0">
                <a:latin typeface="Lucida Sans Typewriter" panose="020B0509030504030204" pitchFamily="49" charset="0"/>
              </a:rPr>
              <a:t>	</a:t>
            </a:r>
            <a:r>
              <a:rPr lang="en-US" altLang="en-US" dirty="0" err="1">
                <a:latin typeface="Lucida Sans Typewriter" panose="020B0509030504030204" pitchFamily="49" charset="0"/>
              </a:rPr>
              <a:t>cfirstname</a:t>
            </a:r>
            <a:r>
              <a:rPr lang="en-US" altLang="en-US" dirty="0">
                <a:latin typeface="Lucida Sans Typewriter" panose="020B0509030504030204" pitchFamily="49" charset="0"/>
              </a:rPr>
              <a:t> VARCHAR(20) NOT NULL, </a:t>
            </a:r>
            <a:r>
              <a:rPr lang="en-US" altLang="en-US" dirty="0" err="1">
                <a:latin typeface="Lucida Sans Typewriter" panose="020B0509030504030204" pitchFamily="49" charset="0"/>
              </a:rPr>
              <a:t>clastname</a:t>
            </a:r>
            <a:r>
              <a:rPr lang="en-US" altLang="en-US" dirty="0">
                <a:latin typeface="Lucida Sans Typewriter" panose="020B0509030504030204" pitchFamily="49" charset="0"/>
              </a:rPr>
              <a:t> VARCHAR(20) NOT NULL, </a:t>
            </a:r>
            <a:r>
              <a:rPr lang="en-US" altLang="en-US" dirty="0" err="1">
                <a:latin typeface="Lucida Sans Typewriter" panose="020B0509030504030204" pitchFamily="49" charset="0"/>
              </a:rPr>
              <a:t>cphone</a:t>
            </a:r>
            <a:r>
              <a:rPr lang="en-US" altLang="en-US" dirty="0">
                <a:latin typeface="Lucida Sans Typewriter" panose="020B0509030504030204" pitchFamily="49" charset="0"/>
              </a:rPr>
              <a:t> VARCHAR(20) NOT NULL, </a:t>
            </a:r>
          </a:p>
          <a:p>
            <a:pPr eaLnBrk="1" hangingPunct="1">
              <a:buFont typeface="Wingdings" panose="05000000000000000000" pitchFamily="2" charset="2"/>
              <a:buNone/>
            </a:pPr>
            <a:r>
              <a:rPr lang="en-US" altLang="en-US" dirty="0">
                <a:latin typeface="Lucida Sans Typewriter" panose="020B0509030504030204" pitchFamily="49" charset="0"/>
              </a:rPr>
              <a:t>	</a:t>
            </a:r>
            <a:r>
              <a:rPr lang="en-US" altLang="en-US" dirty="0" err="1">
                <a:latin typeface="Lucida Sans Typewriter" panose="020B0509030504030204" pitchFamily="49" charset="0"/>
              </a:rPr>
              <a:t>cstreet</a:t>
            </a:r>
            <a:r>
              <a:rPr lang="en-US" altLang="en-US" dirty="0">
                <a:latin typeface="Lucida Sans Typewriter" panose="020B0509030504030204" pitchFamily="49" charset="0"/>
              </a:rPr>
              <a:t> VARCHAR(50), </a:t>
            </a:r>
          </a:p>
          <a:p>
            <a:pPr eaLnBrk="1" hangingPunct="1">
              <a:buFont typeface="Wingdings" panose="05000000000000000000" pitchFamily="2" charset="2"/>
              <a:buNone/>
            </a:pPr>
            <a:r>
              <a:rPr lang="en-US" altLang="en-US" dirty="0">
                <a:latin typeface="Lucida Sans Typewriter" panose="020B0509030504030204" pitchFamily="49" charset="0"/>
              </a:rPr>
              <a:t>	</a:t>
            </a:r>
            <a:r>
              <a:rPr lang="en-US" altLang="en-US" dirty="0" err="1">
                <a:latin typeface="Lucida Sans Typewriter" panose="020B0509030504030204" pitchFamily="49" charset="0"/>
              </a:rPr>
              <a:t>czipcode</a:t>
            </a:r>
            <a:r>
              <a:rPr lang="en-US" altLang="en-US" dirty="0">
                <a:latin typeface="Lucida Sans Typewriter" panose="020B0509030504030204" pitchFamily="49" charset="0"/>
              </a:rPr>
              <a:t> VARCHAR(5));</a:t>
            </a:r>
            <a:r>
              <a:rPr lang="en-US" altLang="en-US" dirty="0"/>
              <a:t> </a:t>
            </a:r>
          </a:p>
        </p:txBody>
      </p:sp>
    </p:spTree>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a:extLst>
              <a:ext uri="{FF2B5EF4-FFF2-40B4-BE49-F238E27FC236}">
                <a16:creationId xmlns:a16="http://schemas.microsoft.com/office/drawing/2014/main" id="{EFEE07CF-1DB0-4390-B20B-2B2A70F0F816}"/>
              </a:ext>
            </a:extLst>
          </p:cNvPr>
          <p:cNvSpPr>
            <a:spLocks noGrp="1" noChangeArrowheads="1"/>
          </p:cNvSpPr>
          <p:nvPr>
            <p:ph type="title"/>
          </p:nvPr>
        </p:nvSpPr>
        <p:spPr/>
        <p:txBody>
          <a:bodyPr/>
          <a:lstStyle/>
          <a:p>
            <a:r>
              <a:rPr lang="en-US" altLang="en-US"/>
              <a:t>Redundancy</a:t>
            </a:r>
          </a:p>
        </p:txBody>
      </p:sp>
      <p:sp>
        <p:nvSpPr>
          <p:cNvPr id="235523" name="Content Placeholder 2">
            <a:extLst>
              <a:ext uri="{FF2B5EF4-FFF2-40B4-BE49-F238E27FC236}">
                <a16:creationId xmlns:a16="http://schemas.microsoft.com/office/drawing/2014/main" id="{4673E814-03FB-46BF-9CEC-61FB53BA250F}"/>
              </a:ext>
            </a:extLst>
          </p:cNvPr>
          <p:cNvSpPr>
            <a:spLocks noGrp="1" noChangeArrowheads="1"/>
          </p:cNvSpPr>
          <p:nvPr>
            <p:ph idx="1"/>
          </p:nvPr>
        </p:nvSpPr>
        <p:spPr/>
        <p:txBody>
          <a:bodyPr/>
          <a:lstStyle/>
          <a:p>
            <a:r>
              <a:rPr lang="en-US" altLang="en-US"/>
              <a:t>For example, we are told three times that A1 Pizza offers Stuffed Crust, and if A1 Pizza starts producing Cheese Crust pizzas then we will need to add multiple rows, one for each of A1 Pizza's delivery areas. </a:t>
            </a:r>
          </a:p>
          <a:p>
            <a:r>
              <a:rPr lang="en-US" altLang="en-US"/>
              <a:t>There is nothing to prevent us from doing this incorrectly: we might add Cheese Crust rows for all but one of A1 Pizza's delivery areas, thereby failing to respect the multivalued dependency {Restaurant} ↠ {Pizza Variety}. </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a:extLst>
              <a:ext uri="{FF2B5EF4-FFF2-40B4-BE49-F238E27FC236}">
                <a16:creationId xmlns:a16="http://schemas.microsoft.com/office/drawing/2014/main" id="{3658B1F9-EBFD-4A2E-A30E-628CF1CD8414}"/>
              </a:ext>
            </a:extLst>
          </p:cNvPr>
          <p:cNvSpPr>
            <a:spLocks noGrp="1" noChangeArrowheads="1"/>
          </p:cNvSpPr>
          <p:nvPr>
            <p:ph type="title"/>
          </p:nvPr>
        </p:nvSpPr>
        <p:spPr/>
        <p:txBody>
          <a:bodyPr/>
          <a:lstStyle/>
          <a:p>
            <a:r>
              <a:rPr lang="en-US" altLang="en-US"/>
              <a:t>Normalizing to 4NF</a:t>
            </a:r>
          </a:p>
        </p:txBody>
      </p:sp>
      <p:pic>
        <p:nvPicPr>
          <p:cNvPr id="236547" name="Content Placeholder 3">
            <a:extLst>
              <a:ext uri="{FF2B5EF4-FFF2-40B4-BE49-F238E27FC236}">
                <a16:creationId xmlns:a16="http://schemas.microsoft.com/office/drawing/2014/main" id="{E27C1066-EC96-48A0-A5A9-416466A38B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0175" y="3416300"/>
            <a:ext cx="6343650" cy="3267075"/>
          </a:xfrm>
        </p:spPr>
      </p:pic>
      <p:sp>
        <p:nvSpPr>
          <p:cNvPr id="2" name="TextBox 1">
            <a:extLst>
              <a:ext uri="{FF2B5EF4-FFF2-40B4-BE49-F238E27FC236}">
                <a16:creationId xmlns:a16="http://schemas.microsoft.com/office/drawing/2014/main" id="{8F9CE99E-C395-4376-81E9-053A971EF4FE}"/>
              </a:ext>
            </a:extLst>
          </p:cNvPr>
          <p:cNvSpPr txBox="1"/>
          <p:nvPr/>
        </p:nvSpPr>
        <p:spPr>
          <a:xfrm>
            <a:off x="228600" y="1600200"/>
            <a:ext cx="8458200" cy="1816100"/>
          </a:xfrm>
          <a:prstGeom prst="rect">
            <a:avLst/>
          </a:prstGeom>
          <a:noFill/>
        </p:spPr>
        <p:txBody>
          <a:bodyPr>
            <a:spAutoFit/>
          </a:bodyPr>
          <a:lstStyle/>
          <a:p>
            <a:pPr marL="342900" indent="-342900">
              <a:spcBef>
                <a:spcPct val="20000"/>
              </a:spcBef>
              <a:buClr>
                <a:srgbClr val="FFCC00"/>
              </a:buClr>
              <a:buSzPct val="75000"/>
              <a:buFont typeface="Wingdings" panose="05000000000000000000" pitchFamily="2" charset="2"/>
              <a:buChar char="p"/>
              <a:defRPr/>
            </a:pPr>
            <a:r>
              <a:rPr lang="en-US" altLang="en-US" sz="2800" kern="0">
                <a:solidFill>
                  <a:srgbClr val="000000"/>
                </a:solidFill>
                <a:latin typeface="Arial"/>
              </a:rPr>
              <a:t>To eliminate the possibility of these anomalies, we must place the facts about varieties offered into a different table from the facts about delivery areas, yielding two tables that are both in 4NF: </a:t>
            </a:r>
            <a:endParaRPr lang="en-US" altLang="en-US" sz="2800" kern="0" dirty="0">
              <a:solidFill>
                <a:srgbClr val="000000"/>
              </a:solidFill>
              <a:latin typeface="Arial"/>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a:extLst>
              <a:ext uri="{FF2B5EF4-FFF2-40B4-BE49-F238E27FC236}">
                <a16:creationId xmlns:a16="http://schemas.microsoft.com/office/drawing/2014/main" id="{3BA682FB-5999-4A76-8381-8DCFDC36441B}"/>
              </a:ext>
            </a:extLst>
          </p:cNvPr>
          <p:cNvSpPr>
            <a:spLocks noGrp="1" noChangeArrowheads="1"/>
          </p:cNvSpPr>
          <p:nvPr>
            <p:ph type="title"/>
          </p:nvPr>
        </p:nvSpPr>
        <p:spPr/>
        <p:txBody>
          <a:bodyPr/>
          <a:lstStyle/>
          <a:p>
            <a:r>
              <a:rPr lang="en-US" altLang="en-US"/>
              <a:t>Modified Example</a:t>
            </a:r>
          </a:p>
        </p:txBody>
      </p:sp>
      <p:sp>
        <p:nvSpPr>
          <p:cNvPr id="237571" name="Content Placeholder 2">
            <a:extLst>
              <a:ext uri="{FF2B5EF4-FFF2-40B4-BE49-F238E27FC236}">
                <a16:creationId xmlns:a16="http://schemas.microsoft.com/office/drawing/2014/main" id="{C1C4A742-BFBA-4375-9B7E-D96DA1BDF5FA}"/>
              </a:ext>
            </a:extLst>
          </p:cNvPr>
          <p:cNvSpPr>
            <a:spLocks noGrp="1" noChangeArrowheads="1"/>
          </p:cNvSpPr>
          <p:nvPr>
            <p:ph idx="1"/>
          </p:nvPr>
        </p:nvSpPr>
        <p:spPr/>
        <p:txBody>
          <a:bodyPr/>
          <a:lstStyle/>
          <a:p>
            <a:r>
              <a:rPr lang="en-US" altLang="en-US"/>
              <a:t>In contrast, if the pizza varieties offered by a restaurant sometimes did legitimately vary from one delivery area to another, the original three-column table would satisfy 4NF. </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a:extLst>
              <a:ext uri="{FF2B5EF4-FFF2-40B4-BE49-F238E27FC236}">
                <a16:creationId xmlns:a16="http://schemas.microsoft.com/office/drawing/2014/main" id="{10A839CC-AAB0-445B-804F-FDA4424C63B0}"/>
              </a:ext>
            </a:extLst>
          </p:cNvPr>
          <p:cNvSpPr>
            <a:spLocks noGrp="1" noChangeArrowheads="1"/>
          </p:cNvSpPr>
          <p:nvPr>
            <p:ph type="title"/>
          </p:nvPr>
        </p:nvSpPr>
        <p:spPr>
          <a:xfrm>
            <a:off x="381000" y="533400"/>
            <a:ext cx="8382000" cy="677863"/>
          </a:xfrm>
        </p:spPr>
        <p:txBody>
          <a:bodyPr/>
          <a:lstStyle/>
          <a:p>
            <a:r>
              <a:rPr lang="en-US" altLang="en-US">
                <a:ea typeface="MS PGothic" panose="020B0600070205080204" pitchFamily="34" charset="-128"/>
              </a:rPr>
              <a:t>Another 4NF Example</a:t>
            </a:r>
          </a:p>
        </p:txBody>
      </p:sp>
      <p:sp>
        <p:nvSpPr>
          <p:cNvPr id="238595" name="Content Placeholder 2">
            <a:extLst>
              <a:ext uri="{FF2B5EF4-FFF2-40B4-BE49-F238E27FC236}">
                <a16:creationId xmlns:a16="http://schemas.microsoft.com/office/drawing/2014/main" id="{21545F4F-7529-44E1-B45D-1C6AF8EF6D77}"/>
              </a:ext>
            </a:extLst>
          </p:cNvPr>
          <p:cNvSpPr>
            <a:spLocks noGrp="1" noChangeArrowheads="1"/>
          </p:cNvSpPr>
          <p:nvPr>
            <p:ph idx="1"/>
          </p:nvPr>
        </p:nvSpPr>
        <p:spPr>
          <a:xfrm>
            <a:off x="381000" y="1412875"/>
            <a:ext cx="8382000" cy="5043488"/>
          </a:xfrm>
        </p:spPr>
        <p:txBody>
          <a:bodyPr/>
          <a:lstStyle/>
          <a:p>
            <a:r>
              <a:rPr lang="en-US" altLang="en-US"/>
              <a:t>BranchStaffOwner</a:t>
            </a:r>
          </a:p>
          <a:p>
            <a:pPr lvl="1"/>
            <a:r>
              <a:rPr lang="en-US" altLang="en-US"/>
              <a:t>Has two independent, mulivalued dependencies in same table:</a:t>
            </a:r>
          </a:p>
          <a:p>
            <a:pPr lvl="2"/>
            <a:r>
              <a:rPr lang="en-US" altLang="en-US"/>
              <a:t>branchNo -&gt;&gt; sName  (branches have multiple staff)</a:t>
            </a:r>
          </a:p>
          <a:p>
            <a:pPr lvl="2"/>
            <a:r>
              <a:rPr lang="en-US" altLang="en-US"/>
              <a:t>branchNo -&gt;&gt; oName (branches have multiple properties which may have different owners)</a:t>
            </a:r>
          </a:p>
          <a:p>
            <a:pPr lvl="1"/>
            <a:r>
              <a:rPr lang="en-US" altLang="en-US"/>
              <a:t>End up having to duplicate tuples to show each staff member with each owner</a:t>
            </a:r>
          </a:p>
          <a:p>
            <a:pPr lvl="2"/>
            <a:r>
              <a:rPr lang="en-US" altLang="en-US"/>
              <a:t>E.g., add a new staff member, have to add 2 new tuples, one for each oName</a:t>
            </a:r>
          </a:p>
          <a:p>
            <a:r>
              <a:rPr lang="en-US" altLang="en-US"/>
              <a:t>Solution:  make a separate relation for each dependency </a:t>
            </a:r>
          </a:p>
        </p:txBody>
      </p:sp>
    </p:spTree>
  </p:cSld>
  <p:clrMapOvr>
    <a:masterClrMapping/>
  </p:clrMapOvr>
  <p:transition spd="slow"/>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Number Placeholder 3">
            <a:extLst>
              <a:ext uri="{FF2B5EF4-FFF2-40B4-BE49-F238E27FC236}">
                <a16:creationId xmlns:a16="http://schemas.microsoft.com/office/drawing/2014/main" id="{644E2426-9C6C-4A3F-89A4-83859C30743D}"/>
              </a:ext>
            </a:extLst>
          </p:cNvPr>
          <p:cNvSpPr>
            <a:spLocks noGrp="1"/>
          </p:cNvSpPr>
          <p:nvPr>
            <p:ph type="sldNum" sz="quarter" idx="12"/>
          </p:nvPr>
        </p:nvSpPr>
        <p:spPr>
          <a:xfrm>
            <a:off x="685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E40FDE-9A19-4A40-B9C1-3BEFACEE3F0E}" type="slidenum">
              <a:rPr lang="en-GB" altLang="en-US" sz="2400">
                <a:latin typeface="Times New Roman" panose="02020603050405020304" pitchFamily="18" charset="0"/>
                <a:ea typeface="MS PGothic" panose="020B0600070205080204" pitchFamily="34" charset="-128"/>
              </a:rPr>
              <a:pPr>
                <a:spcBef>
                  <a:spcPct val="0"/>
                </a:spcBef>
                <a:buClrTx/>
                <a:buSzTx/>
                <a:buFontTx/>
                <a:buNone/>
              </a:pPr>
              <a:t>234</a:t>
            </a:fld>
            <a:endParaRPr lang="en-GB" altLang="en-US" sz="2400">
              <a:latin typeface="Times New Roman" panose="02020603050405020304" pitchFamily="18" charset="0"/>
              <a:ea typeface="MS PGothic" panose="020B0600070205080204" pitchFamily="34" charset="-128"/>
            </a:endParaRPr>
          </a:p>
        </p:txBody>
      </p:sp>
      <p:sp>
        <p:nvSpPr>
          <p:cNvPr id="182274" name="Rectangle 2">
            <a:extLst>
              <a:ext uri="{FF2B5EF4-FFF2-40B4-BE49-F238E27FC236}">
                <a16:creationId xmlns:a16="http://schemas.microsoft.com/office/drawing/2014/main" id="{AEB1E052-526D-4AD1-A72B-B92B9C65E1E8}"/>
              </a:ext>
            </a:extLst>
          </p:cNvPr>
          <p:cNvSpPr>
            <a:spLocks noGrp="1" noChangeArrowheads="1"/>
          </p:cNvSpPr>
          <p:nvPr>
            <p:ph type="title"/>
          </p:nvPr>
        </p:nvSpPr>
        <p:spPr>
          <a:xfrm>
            <a:off x="457200" y="227013"/>
            <a:ext cx="8229600" cy="1139825"/>
          </a:xfrm>
        </p:spPr>
        <p:txBody>
          <a:bodyPr/>
          <a:lstStyle/>
          <a:p>
            <a:pPr>
              <a:defRPr/>
            </a:pPr>
            <a:r>
              <a:rPr lang="en-GB" dirty="0">
                <a:ea typeface="+mn-ea"/>
              </a:rPr>
              <a:t>4NF - Example</a:t>
            </a:r>
          </a:p>
        </p:txBody>
      </p:sp>
      <p:pic>
        <p:nvPicPr>
          <p:cNvPr id="239620" name="Picture 4" descr="DS3-Figure 13-22a">
            <a:extLst>
              <a:ext uri="{FF2B5EF4-FFF2-40B4-BE49-F238E27FC236}">
                <a16:creationId xmlns:a16="http://schemas.microsoft.com/office/drawing/2014/main" id="{1708AF80-7224-4AC2-A7AA-4FEBC8065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35814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621" name="Picture 5" descr="DS3-Figure 13-22b">
            <a:extLst>
              <a:ext uri="{FF2B5EF4-FFF2-40B4-BE49-F238E27FC236}">
                <a16:creationId xmlns:a16="http://schemas.microsoft.com/office/drawing/2014/main" id="{2A6EC6E0-431D-459E-A66E-B490277C5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343400"/>
            <a:ext cx="47244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2" name="Line 6">
            <a:extLst>
              <a:ext uri="{FF2B5EF4-FFF2-40B4-BE49-F238E27FC236}">
                <a16:creationId xmlns:a16="http://schemas.microsoft.com/office/drawing/2014/main" id="{A83AECC3-EF74-480D-B8FE-FA230BB7899D}"/>
              </a:ext>
            </a:extLst>
          </p:cNvPr>
          <p:cNvSpPr>
            <a:spLocks noChangeShapeType="1"/>
          </p:cNvSpPr>
          <p:nvPr/>
        </p:nvSpPr>
        <p:spPr bwMode="auto">
          <a:xfrm rot="5400000" flipV="1">
            <a:off x="3924300" y="4076700"/>
            <a:ext cx="381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A6CC53D-936E-4FB4-A1A3-783B02DF6F96}"/>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Fifth Normal Form (5NF)</a:t>
            </a:r>
            <a:endParaRPr lang="en-US" altLang="en-US">
              <a:ea typeface="MS PGothic" panose="020B0600070205080204" pitchFamily="34" charset="-128"/>
            </a:endParaRPr>
          </a:p>
        </p:txBody>
      </p:sp>
      <p:sp>
        <p:nvSpPr>
          <p:cNvPr id="198659" name="Rectangle 3">
            <a:extLst>
              <a:ext uri="{FF2B5EF4-FFF2-40B4-BE49-F238E27FC236}">
                <a16:creationId xmlns:a16="http://schemas.microsoft.com/office/drawing/2014/main" id="{D71E40D3-E341-4808-9475-5DD71F395D50}"/>
              </a:ext>
            </a:extLst>
          </p:cNvPr>
          <p:cNvSpPr>
            <a:spLocks noGrp="1" noChangeArrowheads="1"/>
          </p:cNvSpPr>
          <p:nvPr>
            <p:ph type="body" idx="1"/>
          </p:nvPr>
        </p:nvSpPr>
        <p:spPr/>
        <p:txBody>
          <a:bodyPr>
            <a:normAutofit lnSpcReduction="10000"/>
          </a:bodyPr>
          <a:lstStyle/>
          <a:p>
            <a:pPr eaLnBrk="1" hangingPunct="1">
              <a:defRPr/>
            </a:pPr>
            <a:r>
              <a:rPr lang="en-US" altLang="en-US" dirty="0">
                <a:ea typeface="MS PGothic" panose="020B0600070205080204" pitchFamily="34" charset="-128"/>
              </a:rPr>
              <a:t>A relation is </a:t>
            </a:r>
            <a:r>
              <a:rPr lang="en-US" altLang="en-US" b="1" dirty="0">
                <a:ea typeface="MS PGothic" panose="020B0600070205080204" pitchFamily="34" charset="-128"/>
              </a:rPr>
              <a:t>5NF</a:t>
            </a:r>
            <a:r>
              <a:rPr lang="en-US" altLang="en-US" dirty="0">
                <a:ea typeface="MS PGothic" panose="020B0600070205080204" pitchFamily="34" charset="-128"/>
              </a:rPr>
              <a:t> if there are no remaining non-trivial lossless projections</a:t>
            </a:r>
          </a:p>
          <a:p>
            <a:pPr>
              <a:defRPr/>
            </a:pPr>
            <a:r>
              <a:rPr lang="en-GB" dirty="0">
                <a:ea typeface="ＭＳ Ｐゴシック" charset="0"/>
                <a:cs typeface="Times New Roman" charset="0"/>
              </a:rPr>
              <a:t>In 5NF if cannot be decomposed into further relations with a </a:t>
            </a:r>
            <a:r>
              <a:rPr lang="en-GB" dirty="0">
                <a:solidFill>
                  <a:srgbClr val="FF0000"/>
                </a:solidFill>
                <a:ea typeface="ＭＳ Ｐゴシック" charset="0"/>
                <a:cs typeface="Times New Roman" charset="0"/>
              </a:rPr>
              <a:t>lossless</a:t>
            </a:r>
            <a:r>
              <a:rPr lang="en-GB" dirty="0">
                <a:ea typeface="ＭＳ Ｐゴシック" charset="0"/>
                <a:cs typeface="Times New Roman" charset="0"/>
              </a:rPr>
              <a:t> join</a:t>
            </a:r>
          </a:p>
          <a:p>
            <a:pPr>
              <a:defRPr/>
            </a:pPr>
            <a:r>
              <a:rPr lang="en-GB" altLang="en-US" dirty="0">
                <a:cs typeface="Times New Roman" panose="02020603050405020304" pitchFamily="18" charset="0"/>
              </a:rPr>
              <a:t>In other words, in 5NF, </a:t>
            </a:r>
            <a:r>
              <a:rPr lang="en-GB" altLang="en-US" dirty="0">
                <a:solidFill>
                  <a:srgbClr val="002060"/>
                </a:solidFill>
                <a:cs typeface="Times New Roman" panose="02020603050405020304" pitchFamily="18" charset="0"/>
              </a:rPr>
              <a:t>all relations are decomposed into as many relations as possible without introducing errors  </a:t>
            </a:r>
          </a:p>
          <a:p>
            <a:pPr lvl="1">
              <a:defRPr/>
            </a:pPr>
            <a:r>
              <a:rPr lang="en-GB" altLang="en-US" dirty="0">
                <a:solidFill>
                  <a:srgbClr val="002060"/>
                </a:solidFill>
                <a:cs typeface="Times New Roman" panose="02020603050405020304" pitchFamily="18" charset="0"/>
              </a:rPr>
              <a:t>All tables are key, and attributes that depend on key; no other </a:t>
            </a:r>
            <a:r>
              <a:rPr lang="en-GB" altLang="en-US" dirty="0" err="1">
                <a:solidFill>
                  <a:srgbClr val="002060"/>
                </a:solidFill>
                <a:cs typeface="Times New Roman" panose="02020603050405020304" pitchFamily="18" charset="0"/>
              </a:rPr>
              <a:t>fd</a:t>
            </a:r>
            <a:endParaRPr lang="en-GB" altLang="en-US" dirty="0">
              <a:solidFill>
                <a:srgbClr val="002060"/>
              </a:solidFill>
              <a:cs typeface="Times New Roman" panose="02020603050405020304" pitchFamily="18" charset="0"/>
            </a:endParaRPr>
          </a:p>
          <a:p>
            <a:pPr>
              <a:defRPr/>
            </a:pPr>
            <a:r>
              <a:rPr lang="en-GB" dirty="0">
                <a:ea typeface="ＭＳ Ｐゴシック" charset="0"/>
                <a:cs typeface="Times New Roman" charset="0"/>
              </a:rPr>
              <a:t>Only rarely does a 4NF not conform to 5NF</a:t>
            </a:r>
          </a:p>
          <a:p>
            <a:pPr lvl="1">
              <a:defRPr/>
            </a:pPr>
            <a:endParaRPr lang="en-GB" altLang="en-US" dirty="0">
              <a:solidFill>
                <a:srgbClr val="002060"/>
              </a:solidFill>
              <a:cs typeface="Times New Roman" panose="02020603050405020304" pitchFamily="18" charset="0"/>
            </a:endParaRPr>
          </a:p>
          <a:p>
            <a:pPr marL="0" indent="0" eaLnBrk="1" hangingPunct="1">
              <a:buFont typeface="Wingdings" panose="05000000000000000000" pitchFamily="2" charset="2"/>
              <a:buNone/>
              <a:defRPr/>
            </a:pPr>
            <a:endParaRPr lang="en-US" altLang="en-US" dirty="0">
              <a:ea typeface="MS PGothic" panose="020B0600070205080204" pitchFamily="34" charset="-128"/>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Number Placeholder 3">
            <a:extLst>
              <a:ext uri="{FF2B5EF4-FFF2-40B4-BE49-F238E27FC236}">
                <a16:creationId xmlns:a16="http://schemas.microsoft.com/office/drawing/2014/main" id="{DE404354-0438-4634-9BBE-078321F12B8B}"/>
              </a:ext>
            </a:extLst>
          </p:cNvPr>
          <p:cNvSpPr>
            <a:spLocks noGrp="1"/>
          </p:cNvSpPr>
          <p:nvPr>
            <p:ph type="sldNum" sz="quarter" idx="12"/>
          </p:nvPr>
        </p:nvSpPr>
        <p:spPr>
          <a:xfrm>
            <a:off x="685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9BF3F92-51D4-4554-8744-750380DD8EAF}" type="slidenum">
              <a:rPr lang="en-GB" altLang="en-US" sz="2400">
                <a:latin typeface="Times New Roman" panose="02020603050405020304" pitchFamily="18" charset="0"/>
                <a:ea typeface="MS PGothic" panose="020B0600070205080204" pitchFamily="34" charset="-128"/>
              </a:rPr>
              <a:pPr>
                <a:spcBef>
                  <a:spcPct val="0"/>
                </a:spcBef>
                <a:buClrTx/>
                <a:buSzTx/>
                <a:buFontTx/>
                <a:buNone/>
              </a:pPr>
              <a:t>236</a:t>
            </a:fld>
            <a:endParaRPr lang="en-GB" altLang="en-US" sz="2400">
              <a:latin typeface="Times New Roman" panose="02020603050405020304" pitchFamily="18" charset="0"/>
              <a:ea typeface="MS PGothic" panose="020B0600070205080204" pitchFamily="34" charset="-128"/>
            </a:endParaRPr>
          </a:p>
        </p:txBody>
      </p:sp>
      <p:sp>
        <p:nvSpPr>
          <p:cNvPr id="241667" name="Rectangle 2">
            <a:extLst>
              <a:ext uri="{FF2B5EF4-FFF2-40B4-BE49-F238E27FC236}">
                <a16:creationId xmlns:a16="http://schemas.microsoft.com/office/drawing/2014/main" id="{DAEBF04E-23A6-4A38-A32A-EDB724A99A65}"/>
              </a:ext>
            </a:extLst>
          </p:cNvPr>
          <p:cNvSpPr>
            <a:spLocks noGrp="1" noChangeArrowheads="1"/>
          </p:cNvSpPr>
          <p:nvPr>
            <p:ph type="title"/>
          </p:nvPr>
        </p:nvSpPr>
        <p:spPr>
          <a:xfrm>
            <a:off x="381000" y="557213"/>
            <a:ext cx="8382000" cy="677862"/>
          </a:xfrm>
        </p:spPr>
        <p:txBody>
          <a:bodyPr/>
          <a:lstStyle/>
          <a:p>
            <a:r>
              <a:rPr lang="en-GB" altLang="en-US"/>
              <a:t>5NF </a:t>
            </a:r>
            <a:r>
              <a:rPr lang="mr-IN" altLang="en-US">
                <a:latin typeface="Mangal" panose="02040503050203030202" pitchFamily="18" charset="0"/>
              </a:rPr>
              <a:t>–</a:t>
            </a:r>
            <a:r>
              <a:rPr lang="en-GB" altLang="en-US"/>
              <a:t> Example (table is in 4NF)</a:t>
            </a:r>
          </a:p>
        </p:txBody>
      </p:sp>
      <p:graphicFrame>
        <p:nvGraphicFramePr>
          <p:cNvPr id="3" name="Table 2">
            <a:extLst>
              <a:ext uri="{FF2B5EF4-FFF2-40B4-BE49-F238E27FC236}">
                <a16:creationId xmlns:a16="http://schemas.microsoft.com/office/drawing/2014/main" id="{D58B4FB8-F93C-4AA2-9260-365717432215}"/>
              </a:ext>
            </a:extLst>
          </p:cNvPr>
          <p:cNvGraphicFramePr>
            <a:graphicFrameLocks noGrp="1"/>
          </p:cNvGraphicFramePr>
          <p:nvPr/>
        </p:nvGraphicFramePr>
        <p:xfrm>
          <a:off x="1524000" y="1828800"/>
          <a:ext cx="6096000" cy="444976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14">
                <a:tc>
                  <a:txBody>
                    <a:bodyPr/>
                    <a:lstStyle/>
                    <a:p>
                      <a:pPr algn="l" fontAlgn="b"/>
                      <a:r>
                        <a:rPr lang="en-US" sz="1400" b="1" i="0" u="none" strike="noStrike" dirty="0">
                          <a:solidFill>
                            <a:srgbClr val="000000"/>
                          </a:solidFill>
                          <a:effectLst/>
                          <a:latin typeface="Arial"/>
                        </a:rPr>
                        <a:t>Traveling Salesman</a:t>
                      </a:r>
                    </a:p>
                  </a:txBody>
                  <a:tcPr marL="12700" marR="12700" marT="12699" marB="0" anchor="b"/>
                </a:tc>
                <a:tc>
                  <a:txBody>
                    <a:bodyPr/>
                    <a:lstStyle/>
                    <a:p>
                      <a:pPr algn="l" fontAlgn="b"/>
                      <a:r>
                        <a:rPr lang="en-US" sz="1400" b="1" i="0" u="none" strike="noStrike">
                          <a:solidFill>
                            <a:srgbClr val="000000"/>
                          </a:solidFill>
                          <a:effectLst/>
                          <a:latin typeface="Arial"/>
                        </a:rPr>
                        <a:t>Brand</a:t>
                      </a:r>
                    </a:p>
                  </a:txBody>
                  <a:tcPr marL="12700" marR="12700" marT="12699" marB="0" anchor="b"/>
                </a:tc>
                <a:tc>
                  <a:txBody>
                    <a:bodyPr/>
                    <a:lstStyle/>
                    <a:p>
                      <a:pPr algn="l" fontAlgn="b"/>
                      <a:r>
                        <a:rPr lang="en-US" sz="1400" b="1" i="0" u="none" strike="noStrike">
                          <a:solidFill>
                            <a:srgbClr val="000000"/>
                          </a:solidFill>
                          <a:effectLst/>
                          <a:latin typeface="Arial"/>
                        </a:rPr>
                        <a:t>Product Type</a:t>
                      </a:r>
                    </a:p>
                  </a:txBody>
                  <a:tcPr marL="12700" marR="12700" marT="12699" marB="0" anchor="b"/>
                </a:tc>
                <a:extLst>
                  <a:ext uri="{0D108BD9-81ED-4DB2-BD59-A6C34878D82A}">
                    <a16:rowId xmlns:a16="http://schemas.microsoft.com/office/drawing/2014/main" val="10000"/>
                  </a:ext>
                </a:extLst>
              </a:tr>
              <a:tr h="370814">
                <a:tc>
                  <a:txBody>
                    <a:bodyPr/>
                    <a:lstStyle/>
                    <a:p>
                      <a:pPr algn="l" fontAlgn="b"/>
                      <a:r>
                        <a:rPr lang="en-US" sz="1400" b="0" i="0" u="none" strike="noStrike">
                          <a:solidFill>
                            <a:srgbClr val="000000"/>
                          </a:solidFill>
                          <a:effectLst/>
                          <a:latin typeface="Arial"/>
                        </a:rPr>
                        <a:t>Jack Schneider</a:t>
                      </a:r>
                    </a:p>
                  </a:txBody>
                  <a:tcPr marL="12700" marR="12700" marT="12699" marB="0" anchor="b"/>
                </a:tc>
                <a:tc>
                  <a:txBody>
                    <a:bodyPr/>
                    <a:lstStyle/>
                    <a:p>
                      <a:pPr algn="l" fontAlgn="b"/>
                      <a:r>
                        <a:rPr lang="en-US" sz="1400" b="0" i="0" u="none" strike="noStrike">
                          <a:solidFill>
                            <a:srgbClr val="000000"/>
                          </a:solidFill>
                          <a:effectLst/>
                          <a:latin typeface="Arial"/>
                        </a:rPr>
                        <a:t>Acme</a:t>
                      </a:r>
                    </a:p>
                  </a:txBody>
                  <a:tcPr marL="12700" marR="12700" marT="12699" marB="0" anchor="b"/>
                </a:tc>
                <a:tc>
                  <a:txBody>
                    <a:bodyPr/>
                    <a:lstStyle/>
                    <a:p>
                      <a:pPr algn="l" fontAlgn="b"/>
                      <a:r>
                        <a:rPr lang="en-US" sz="1400" b="0" i="0" u="none" strike="noStrike">
                          <a:solidFill>
                            <a:srgbClr val="000000"/>
                          </a:solidFill>
                          <a:effectLst/>
                          <a:latin typeface="Arial"/>
                        </a:rPr>
                        <a:t>Vacuum Cleaner</a:t>
                      </a:r>
                    </a:p>
                  </a:txBody>
                  <a:tcPr marL="12700" marR="12700" marT="12699" marB="0" anchor="b"/>
                </a:tc>
                <a:extLst>
                  <a:ext uri="{0D108BD9-81ED-4DB2-BD59-A6C34878D82A}">
                    <a16:rowId xmlns:a16="http://schemas.microsoft.com/office/drawing/2014/main" val="10001"/>
                  </a:ext>
                </a:extLst>
              </a:tr>
              <a:tr h="370814">
                <a:tc>
                  <a:txBody>
                    <a:bodyPr/>
                    <a:lstStyle/>
                    <a:p>
                      <a:pPr algn="l" fontAlgn="b"/>
                      <a:r>
                        <a:rPr lang="en-US" sz="1400" b="0" i="0" u="none" strike="noStrike">
                          <a:solidFill>
                            <a:srgbClr val="000000"/>
                          </a:solidFill>
                          <a:effectLst/>
                          <a:latin typeface="Arial"/>
                        </a:rPr>
                        <a:t>Jack Schneider</a:t>
                      </a:r>
                    </a:p>
                  </a:txBody>
                  <a:tcPr marL="12700" marR="12700" marT="12699" marB="0" anchor="b"/>
                </a:tc>
                <a:tc>
                  <a:txBody>
                    <a:bodyPr/>
                    <a:lstStyle/>
                    <a:p>
                      <a:pPr algn="l" fontAlgn="b"/>
                      <a:r>
                        <a:rPr lang="en-US" sz="1400" b="0" i="0" u="none" strike="noStrike">
                          <a:solidFill>
                            <a:srgbClr val="000000"/>
                          </a:solidFill>
                          <a:effectLst/>
                          <a:latin typeface="Arial"/>
                        </a:rPr>
                        <a:t>Acme</a:t>
                      </a:r>
                    </a:p>
                  </a:txBody>
                  <a:tcPr marL="12700" marR="12700" marT="12699" marB="0" anchor="b"/>
                </a:tc>
                <a:tc>
                  <a:txBody>
                    <a:bodyPr/>
                    <a:lstStyle/>
                    <a:p>
                      <a:pPr algn="l" fontAlgn="b"/>
                      <a:r>
                        <a:rPr lang="en-US" sz="1400" b="0" i="0" u="none" strike="noStrike">
                          <a:solidFill>
                            <a:srgbClr val="000000"/>
                          </a:solidFill>
                          <a:effectLst/>
                          <a:latin typeface="Arial"/>
                        </a:rPr>
                        <a:t>Breadbox</a:t>
                      </a:r>
                    </a:p>
                  </a:txBody>
                  <a:tcPr marL="12700" marR="12700" marT="12699" marB="0" anchor="b"/>
                </a:tc>
                <a:extLst>
                  <a:ext uri="{0D108BD9-81ED-4DB2-BD59-A6C34878D82A}">
                    <a16:rowId xmlns:a16="http://schemas.microsoft.com/office/drawing/2014/main" val="10002"/>
                  </a:ext>
                </a:extLst>
              </a:tr>
              <a:tr h="370814">
                <a:tc>
                  <a:txBody>
                    <a:bodyPr/>
                    <a:lstStyle/>
                    <a:p>
                      <a:pPr algn="l" fontAlgn="b"/>
                      <a:r>
                        <a:rPr lang="en-US" sz="1400" b="0" i="0" u="none" strike="noStrike">
                          <a:solidFill>
                            <a:srgbClr val="000000"/>
                          </a:solidFill>
                          <a:effectLst/>
                          <a:latin typeface="Arial"/>
                        </a:rPr>
                        <a:t>Mary Jones</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Pruning Shears</a:t>
                      </a:r>
                    </a:p>
                  </a:txBody>
                  <a:tcPr marL="12700" marR="12700" marT="12699" marB="0" anchor="b"/>
                </a:tc>
                <a:extLst>
                  <a:ext uri="{0D108BD9-81ED-4DB2-BD59-A6C34878D82A}">
                    <a16:rowId xmlns:a16="http://schemas.microsoft.com/office/drawing/2014/main" val="10003"/>
                  </a:ext>
                </a:extLst>
              </a:tr>
              <a:tr h="370814">
                <a:tc>
                  <a:txBody>
                    <a:bodyPr/>
                    <a:lstStyle/>
                    <a:p>
                      <a:pPr algn="l" fontAlgn="b"/>
                      <a:r>
                        <a:rPr lang="en-US" sz="1400" b="0" i="0" u="none" strike="noStrike">
                          <a:solidFill>
                            <a:srgbClr val="000000"/>
                          </a:solidFill>
                          <a:effectLst/>
                          <a:latin typeface="Arial"/>
                        </a:rPr>
                        <a:t>Mary Jones</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Vacuum Cleaner</a:t>
                      </a:r>
                    </a:p>
                  </a:txBody>
                  <a:tcPr marL="12700" marR="12700" marT="12699" marB="0" anchor="b"/>
                </a:tc>
                <a:extLst>
                  <a:ext uri="{0D108BD9-81ED-4DB2-BD59-A6C34878D82A}">
                    <a16:rowId xmlns:a16="http://schemas.microsoft.com/office/drawing/2014/main" val="10004"/>
                  </a:ext>
                </a:extLst>
              </a:tr>
              <a:tr h="370814">
                <a:tc>
                  <a:txBody>
                    <a:bodyPr/>
                    <a:lstStyle/>
                    <a:p>
                      <a:pPr algn="l" fontAlgn="b"/>
                      <a:r>
                        <a:rPr lang="en-US" sz="1400" b="0" i="0" u="none" strike="noStrike">
                          <a:solidFill>
                            <a:srgbClr val="000000"/>
                          </a:solidFill>
                          <a:effectLst/>
                          <a:latin typeface="Arial"/>
                        </a:rPr>
                        <a:t>Mary Jones</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Breadbox</a:t>
                      </a:r>
                    </a:p>
                  </a:txBody>
                  <a:tcPr marL="12700" marR="12700" marT="12699" marB="0" anchor="b"/>
                </a:tc>
                <a:extLst>
                  <a:ext uri="{0D108BD9-81ED-4DB2-BD59-A6C34878D82A}">
                    <a16:rowId xmlns:a16="http://schemas.microsoft.com/office/drawing/2014/main" val="10005"/>
                  </a:ext>
                </a:extLst>
              </a:tr>
              <a:tr h="370814">
                <a:tc>
                  <a:txBody>
                    <a:bodyPr/>
                    <a:lstStyle/>
                    <a:p>
                      <a:pPr algn="l" fontAlgn="b"/>
                      <a:r>
                        <a:rPr lang="en-US" sz="1400" b="0" i="0" u="none" strike="noStrike">
                          <a:solidFill>
                            <a:srgbClr val="000000"/>
                          </a:solidFill>
                          <a:effectLst/>
                          <a:latin typeface="Arial"/>
                        </a:rPr>
                        <a:t>Mary Jones</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Umbrella Stand</a:t>
                      </a:r>
                    </a:p>
                  </a:txBody>
                  <a:tcPr marL="12700" marR="12700" marT="12699" marB="0" anchor="b"/>
                </a:tc>
                <a:extLst>
                  <a:ext uri="{0D108BD9-81ED-4DB2-BD59-A6C34878D82A}">
                    <a16:rowId xmlns:a16="http://schemas.microsoft.com/office/drawing/2014/main" val="10006"/>
                  </a:ext>
                </a:extLst>
              </a:tr>
              <a:tr h="370814">
                <a:tc>
                  <a:txBody>
                    <a:bodyPr/>
                    <a:lstStyle/>
                    <a:p>
                      <a:pPr algn="l" fontAlgn="b"/>
                      <a:r>
                        <a:rPr lang="en-US" sz="1400" b="0" i="0" u="none" strike="noStrike">
                          <a:solidFill>
                            <a:srgbClr val="000000"/>
                          </a:solidFill>
                          <a:effectLst/>
                          <a:latin typeface="Arial"/>
                        </a:rPr>
                        <a:t>Louis Ferguson</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Vacuum Cleaner</a:t>
                      </a:r>
                    </a:p>
                  </a:txBody>
                  <a:tcPr marL="12700" marR="12700" marT="12699" marB="0" anchor="b"/>
                </a:tc>
                <a:extLst>
                  <a:ext uri="{0D108BD9-81ED-4DB2-BD59-A6C34878D82A}">
                    <a16:rowId xmlns:a16="http://schemas.microsoft.com/office/drawing/2014/main" val="10007"/>
                  </a:ext>
                </a:extLst>
              </a:tr>
              <a:tr h="370814">
                <a:tc>
                  <a:txBody>
                    <a:bodyPr/>
                    <a:lstStyle/>
                    <a:p>
                      <a:pPr algn="l" fontAlgn="b"/>
                      <a:r>
                        <a:rPr lang="en-US" sz="1400" b="0" i="0" u="none" strike="noStrike">
                          <a:solidFill>
                            <a:srgbClr val="000000"/>
                          </a:solidFill>
                          <a:effectLst/>
                          <a:latin typeface="Arial"/>
                        </a:rPr>
                        <a:t>Louis Ferguson</a:t>
                      </a:r>
                    </a:p>
                  </a:txBody>
                  <a:tcPr marL="12700" marR="12700" marT="12699" marB="0" anchor="b"/>
                </a:tc>
                <a:tc>
                  <a:txBody>
                    <a:bodyPr/>
                    <a:lstStyle/>
                    <a:p>
                      <a:pPr algn="l" fontAlgn="b"/>
                      <a:r>
                        <a:rPr lang="en-US" sz="1400" b="0" i="0" u="none" strike="noStrike">
                          <a:solidFill>
                            <a:srgbClr val="000000"/>
                          </a:solidFill>
                          <a:effectLst/>
                          <a:latin typeface="Arial"/>
                        </a:rPr>
                        <a:t>Robusto</a:t>
                      </a:r>
                    </a:p>
                  </a:txBody>
                  <a:tcPr marL="12700" marR="12700" marT="12699" marB="0" anchor="b"/>
                </a:tc>
                <a:tc>
                  <a:txBody>
                    <a:bodyPr/>
                    <a:lstStyle/>
                    <a:p>
                      <a:pPr algn="l" fontAlgn="b"/>
                      <a:r>
                        <a:rPr lang="en-US" sz="1400" b="0" i="0" u="none" strike="noStrike">
                          <a:solidFill>
                            <a:srgbClr val="000000"/>
                          </a:solidFill>
                          <a:effectLst/>
                          <a:latin typeface="Arial"/>
                        </a:rPr>
                        <a:t>Telescope</a:t>
                      </a:r>
                    </a:p>
                  </a:txBody>
                  <a:tcPr marL="12700" marR="12700" marT="12699" marB="0" anchor="b"/>
                </a:tc>
                <a:extLst>
                  <a:ext uri="{0D108BD9-81ED-4DB2-BD59-A6C34878D82A}">
                    <a16:rowId xmlns:a16="http://schemas.microsoft.com/office/drawing/2014/main" val="10008"/>
                  </a:ext>
                </a:extLst>
              </a:tr>
              <a:tr h="370814">
                <a:tc>
                  <a:txBody>
                    <a:bodyPr/>
                    <a:lstStyle/>
                    <a:p>
                      <a:pPr algn="l" fontAlgn="b"/>
                      <a:r>
                        <a:rPr lang="en-US" sz="1400" b="0" i="0" u="none" strike="noStrike">
                          <a:solidFill>
                            <a:srgbClr val="000000"/>
                          </a:solidFill>
                          <a:effectLst/>
                          <a:latin typeface="Arial"/>
                        </a:rPr>
                        <a:t>Louis Ferguson</a:t>
                      </a:r>
                    </a:p>
                  </a:txBody>
                  <a:tcPr marL="12700" marR="12700" marT="12699" marB="0" anchor="b"/>
                </a:tc>
                <a:tc>
                  <a:txBody>
                    <a:bodyPr/>
                    <a:lstStyle/>
                    <a:p>
                      <a:pPr algn="l" fontAlgn="b"/>
                      <a:r>
                        <a:rPr lang="en-US" sz="1400" b="0" i="0" u="none" strike="noStrike">
                          <a:solidFill>
                            <a:srgbClr val="000000"/>
                          </a:solidFill>
                          <a:effectLst/>
                          <a:latin typeface="Arial"/>
                        </a:rPr>
                        <a:t>Acme</a:t>
                      </a:r>
                    </a:p>
                  </a:txBody>
                  <a:tcPr marL="12700" marR="12700" marT="12699" marB="0" anchor="b"/>
                </a:tc>
                <a:tc>
                  <a:txBody>
                    <a:bodyPr/>
                    <a:lstStyle/>
                    <a:p>
                      <a:pPr algn="l" fontAlgn="b"/>
                      <a:r>
                        <a:rPr lang="en-US" sz="1400" b="0" i="0" u="none" strike="noStrike">
                          <a:solidFill>
                            <a:srgbClr val="000000"/>
                          </a:solidFill>
                          <a:effectLst/>
                          <a:latin typeface="Arial"/>
                        </a:rPr>
                        <a:t>Vacuum Cleaner</a:t>
                      </a:r>
                    </a:p>
                  </a:txBody>
                  <a:tcPr marL="12700" marR="12700" marT="12699" marB="0" anchor="b"/>
                </a:tc>
                <a:extLst>
                  <a:ext uri="{0D108BD9-81ED-4DB2-BD59-A6C34878D82A}">
                    <a16:rowId xmlns:a16="http://schemas.microsoft.com/office/drawing/2014/main" val="10009"/>
                  </a:ext>
                </a:extLst>
              </a:tr>
              <a:tr h="370814">
                <a:tc>
                  <a:txBody>
                    <a:bodyPr/>
                    <a:lstStyle/>
                    <a:p>
                      <a:pPr algn="l" fontAlgn="b"/>
                      <a:r>
                        <a:rPr lang="en-US" sz="1400" b="0" i="0" u="none" strike="noStrike">
                          <a:solidFill>
                            <a:srgbClr val="000000"/>
                          </a:solidFill>
                          <a:effectLst/>
                          <a:latin typeface="Arial"/>
                        </a:rPr>
                        <a:t>Louis Ferguson</a:t>
                      </a:r>
                    </a:p>
                  </a:txBody>
                  <a:tcPr marL="12700" marR="12700" marT="12699" marB="0" anchor="b"/>
                </a:tc>
                <a:tc>
                  <a:txBody>
                    <a:bodyPr/>
                    <a:lstStyle/>
                    <a:p>
                      <a:pPr algn="l" fontAlgn="b"/>
                      <a:r>
                        <a:rPr lang="en-US" sz="1400" b="0" i="0" u="none" strike="noStrike">
                          <a:solidFill>
                            <a:srgbClr val="000000"/>
                          </a:solidFill>
                          <a:effectLst/>
                          <a:latin typeface="Arial"/>
                        </a:rPr>
                        <a:t>Acme</a:t>
                      </a:r>
                    </a:p>
                  </a:txBody>
                  <a:tcPr marL="12700" marR="12700" marT="12699" marB="0" anchor="b"/>
                </a:tc>
                <a:tc>
                  <a:txBody>
                    <a:bodyPr/>
                    <a:lstStyle/>
                    <a:p>
                      <a:pPr algn="l" fontAlgn="b"/>
                      <a:r>
                        <a:rPr lang="en-US" sz="1400" b="0" i="0" u="none" strike="noStrike">
                          <a:solidFill>
                            <a:srgbClr val="000000"/>
                          </a:solidFill>
                          <a:effectLst/>
                          <a:latin typeface="Arial"/>
                        </a:rPr>
                        <a:t>Lava Lamp</a:t>
                      </a:r>
                    </a:p>
                  </a:txBody>
                  <a:tcPr marL="12700" marR="12700" marT="12699" marB="0" anchor="b"/>
                </a:tc>
                <a:extLst>
                  <a:ext uri="{0D108BD9-81ED-4DB2-BD59-A6C34878D82A}">
                    <a16:rowId xmlns:a16="http://schemas.microsoft.com/office/drawing/2014/main" val="10010"/>
                  </a:ext>
                </a:extLst>
              </a:tr>
              <a:tr h="370814">
                <a:tc>
                  <a:txBody>
                    <a:bodyPr/>
                    <a:lstStyle/>
                    <a:p>
                      <a:pPr algn="l" fontAlgn="b"/>
                      <a:r>
                        <a:rPr lang="en-US" sz="1400" b="0" i="0" u="none" strike="noStrike">
                          <a:solidFill>
                            <a:srgbClr val="000000"/>
                          </a:solidFill>
                          <a:effectLst/>
                          <a:latin typeface="Arial"/>
                        </a:rPr>
                        <a:t>Louis Ferguson</a:t>
                      </a:r>
                    </a:p>
                  </a:txBody>
                  <a:tcPr marL="12700" marR="12700" marT="12699" marB="0" anchor="b"/>
                </a:tc>
                <a:tc>
                  <a:txBody>
                    <a:bodyPr/>
                    <a:lstStyle/>
                    <a:p>
                      <a:pPr algn="l" fontAlgn="b"/>
                      <a:r>
                        <a:rPr lang="en-US" sz="1400" b="0" i="0" u="none" strike="noStrike">
                          <a:solidFill>
                            <a:srgbClr val="000000"/>
                          </a:solidFill>
                          <a:effectLst/>
                          <a:latin typeface="Arial"/>
                        </a:rPr>
                        <a:t>Nimbus</a:t>
                      </a:r>
                    </a:p>
                  </a:txBody>
                  <a:tcPr marL="12700" marR="12700" marT="12699" marB="0" anchor="b"/>
                </a:tc>
                <a:tc>
                  <a:txBody>
                    <a:bodyPr/>
                    <a:lstStyle/>
                    <a:p>
                      <a:pPr algn="l" fontAlgn="b"/>
                      <a:r>
                        <a:rPr lang="en-US" sz="1400" b="0" i="0" u="none" strike="noStrike" dirty="0">
                          <a:solidFill>
                            <a:srgbClr val="000000"/>
                          </a:solidFill>
                          <a:effectLst/>
                          <a:latin typeface="Arial"/>
                        </a:rPr>
                        <a:t>Tie Rack</a:t>
                      </a:r>
                    </a:p>
                  </a:txBody>
                  <a:tcPr marL="12700" marR="12700" marT="12699" marB="0" anchor="b"/>
                </a:tc>
                <a:extLst>
                  <a:ext uri="{0D108BD9-81ED-4DB2-BD59-A6C34878D82A}">
                    <a16:rowId xmlns:a16="http://schemas.microsoft.com/office/drawing/2014/main" val="10011"/>
                  </a:ext>
                </a:extLst>
              </a:tr>
            </a:tbl>
          </a:graphicData>
        </a:graphic>
      </p:graphicFrame>
    </p:spTree>
  </p:cSld>
  <p:clrMapOvr>
    <a:masterClrMapping/>
  </p:clrMapOvr>
  <p:transition spd="slow"/>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A2DCB6E3-658F-4B58-8736-3435D5F0BD99}"/>
              </a:ext>
            </a:extLst>
          </p:cNvPr>
          <p:cNvSpPr>
            <a:spLocks noGrp="1" noChangeArrowheads="1"/>
          </p:cNvSpPr>
          <p:nvPr>
            <p:ph type="title"/>
          </p:nvPr>
        </p:nvSpPr>
        <p:spPr/>
        <p:txBody>
          <a:bodyPr/>
          <a:lstStyle/>
          <a:p>
            <a:pPr>
              <a:defRPr/>
            </a:pPr>
            <a:r>
              <a:rPr lang="en-GB" dirty="0">
                <a:ea typeface="+mn-ea"/>
              </a:rPr>
              <a:t>5NF - Example</a:t>
            </a:r>
          </a:p>
        </p:txBody>
      </p:sp>
      <p:sp>
        <p:nvSpPr>
          <p:cNvPr id="242691" name="Text Placeholder 1">
            <a:extLst>
              <a:ext uri="{FF2B5EF4-FFF2-40B4-BE49-F238E27FC236}">
                <a16:creationId xmlns:a16="http://schemas.microsoft.com/office/drawing/2014/main" id="{47017731-DB41-4A8B-A28E-5638B4C3F7D5}"/>
              </a:ext>
            </a:extLst>
          </p:cNvPr>
          <p:cNvSpPr>
            <a:spLocks noGrp="1" noChangeArrowheads="1"/>
          </p:cNvSpPr>
          <p:nvPr>
            <p:ph type="body" sz="quarter" idx="10"/>
          </p:nvPr>
        </p:nvSpPr>
        <p:spPr>
          <a:xfrm>
            <a:off x="381000" y="1411288"/>
            <a:ext cx="8382000" cy="3810000"/>
          </a:xfrm>
        </p:spPr>
        <p:txBody>
          <a:bodyPr/>
          <a:lstStyle/>
          <a:p>
            <a:r>
              <a:rPr lang="en-US" altLang="en-US"/>
              <a:t>Primary Key:  Composite of all three attributes (Traveling Salesman, Brand, Product Type)</a:t>
            </a:r>
          </a:p>
          <a:p>
            <a:r>
              <a:rPr lang="en-US" altLang="en-US"/>
              <a:t>In 4NF</a:t>
            </a:r>
          </a:p>
          <a:p>
            <a:r>
              <a:rPr lang="en-US" altLang="en-US"/>
              <a:t>Suppose there is a rule that, if a salesman offers the same product from TWO different Brands</a:t>
            </a:r>
          </a:p>
          <a:p>
            <a:pPr lvl="1"/>
            <a:r>
              <a:rPr lang="en-US" altLang="en-US"/>
              <a:t>Then he must offer all other products from those brands IF he sells those products at all</a:t>
            </a:r>
          </a:p>
          <a:p>
            <a:pPr marL="914400" lvl="2" indent="0">
              <a:buFontTx/>
              <a:buNone/>
            </a:pPr>
            <a:endParaRPr lang="en-US" altLang="en-US"/>
          </a:p>
        </p:txBody>
      </p:sp>
      <p:sp>
        <p:nvSpPr>
          <p:cNvPr id="242692" name="Slide Number Placeholder 3">
            <a:extLst>
              <a:ext uri="{FF2B5EF4-FFF2-40B4-BE49-F238E27FC236}">
                <a16:creationId xmlns:a16="http://schemas.microsoft.com/office/drawing/2014/main" id="{DC595884-ADC9-4E52-B215-AAF59EF28888}"/>
              </a:ext>
            </a:extLst>
          </p:cNvPr>
          <p:cNvSpPr>
            <a:spLocks noGrp="1"/>
          </p:cNvSpPr>
          <p:nvPr>
            <p:ph type="sldNum" sz="quarter" idx="4"/>
          </p:nvPr>
        </p:nvSpPr>
        <p:spPr>
          <a:xfrm>
            <a:off x="7239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0" hangingPunct="0">
              <a:spcBef>
                <a:spcPct val="0"/>
              </a:spcBef>
              <a:buClrTx/>
              <a:buSzTx/>
              <a:buFontTx/>
              <a:buNone/>
            </a:pPr>
            <a:fld id="{9D0343E0-500A-49BF-AF24-A81746F4E84B}" type="slidenum">
              <a:rPr lang="en-GB" altLang="en-US" sz="2400">
                <a:latin typeface="Times New Roman" panose="02020603050405020304" pitchFamily="18" charset="0"/>
                <a:ea typeface="MS PGothic" panose="020B0600070205080204" pitchFamily="34" charset="-128"/>
              </a:rPr>
              <a:pPr algn="l" eaLnBrk="0" hangingPunct="0">
                <a:spcBef>
                  <a:spcPct val="0"/>
                </a:spcBef>
                <a:buClrTx/>
                <a:buSzTx/>
                <a:buFontTx/>
                <a:buNone/>
              </a:pPr>
              <a:t>237</a:t>
            </a:fld>
            <a:endParaRPr lang="en-GB" altLang="en-US" sz="2400">
              <a:latin typeface="Times New Roman" panose="02020603050405020304" pitchFamily="18" charset="0"/>
              <a:ea typeface="MS PGothic" panose="020B0600070205080204" pitchFamily="34" charset="-128"/>
            </a:endParaRPr>
          </a:p>
        </p:txBody>
      </p:sp>
    </p:spTree>
  </p:cSld>
  <p:clrMapOvr>
    <a:masterClrMapping/>
  </p:clrMapOvr>
  <p:transition>
    <p:fad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25BB337F-0ED5-4492-A99F-393C050DD94E}"/>
              </a:ext>
            </a:extLst>
          </p:cNvPr>
          <p:cNvSpPr>
            <a:spLocks noGrp="1" noChangeArrowheads="1"/>
          </p:cNvSpPr>
          <p:nvPr>
            <p:ph type="title"/>
          </p:nvPr>
        </p:nvSpPr>
        <p:spPr/>
        <p:txBody>
          <a:bodyPr/>
          <a:lstStyle/>
          <a:p>
            <a:pPr>
              <a:defRPr/>
            </a:pPr>
            <a:r>
              <a:rPr lang="en-GB" dirty="0">
                <a:ea typeface="+mn-ea"/>
              </a:rPr>
              <a:t>5NF - Example</a:t>
            </a:r>
          </a:p>
        </p:txBody>
      </p:sp>
      <p:sp>
        <p:nvSpPr>
          <p:cNvPr id="2" name="Text Placeholder 1">
            <a:extLst>
              <a:ext uri="{FF2B5EF4-FFF2-40B4-BE49-F238E27FC236}">
                <a16:creationId xmlns:a16="http://schemas.microsoft.com/office/drawing/2014/main" id="{3136EC99-ADB7-4293-B967-A734BAA54520}"/>
              </a:ext>
            </a:extLst>
          </p:cNvPr>
          <p:cNvSpPr>
            <a:spLocks noGrp="1"/>
          </p:cNvSpPr>
          <p:nvPr>
            <p:ph type="body" sz="quarter" idx="10"/>
          </p:nvPr>
        </p:nvSpPr>
        <p:spPr>
          <a:xfrm>
            <a:off x="381000" y="1411288"/>
            <a:ext cx="8382000" cy="6477000"/>
          </a:xfrm>
        </p:spPr>
        <p:txBody>
          <a:bodyPr/>
          <a:lstStyle/>
          <a:p>
            <a:pPr>
              <a:defRPr/>
            </a:pPr>
            <a:r>
              <a:rPr lang="en-US" dirty="0">
                <a:ea typeface="ＭＳ Ｐゴシック" charset="0"/>
              </a:rPr>
              <a:t>Instead, decompose into 3 relations:</a:t>
            </a:r>
          </a:p>
          <a:p>
            <a:pPr lvl="1">
              <a:defRPr/>
            </a:pPr>
            <a:r>
              <a:rPr lang="en-US" dirty="0">
                <a:ea typeface="ＭＳ Ｐゴシック" charset="0"/>
              </a:rPr>
              <a:t>Traveling Salesman -&gt; Product Type</a:t>
            </a:r>
          </a:p>
          <a:p>
            <a:pPr lvl="1">
              <a:defRPr/>
            </a:pPr>
            <a:r>
              <a:rPr lang="en-US" dirty="0">
                <a:ea typeface="ＭＳ Ｐゴシック" charset="0"/>
              </a:rPr>
              <a:t>Traveling Salesman -&gt; Brand</a:t>
            </a:r>
          </a:p>
          <a:p>
            <a:pPr lvl="1">
              <a:defRPr/>
            </a:pPr>
            <a:r>
              <a:rPr lang="en-US" dirty="0">
                <a:ea typeface="ＭＳ Ｐゴシック" charset="0"/>
              </a:rPr>
              <a:t>Brand -&gt; Product Type</a:t>
            </a:r>
          </a:p>
          <a:p>
            <a:pPr marL="0" indent="0">
              <a:buFontTx/>
              <a:buNone/>
              <a:defRPr/>
            </a:pPr>
            <a:endParaRPr lang="en-US" dirty="0">
              <a:ea typeface="ＭＳ Ｐゴシック" charset="0"/>
            </a:endParaRPr>
          </a:p>
          <a:p>
            <a:pPr lvl="3">
              <a:defRPr/>
            </a:pPr>
            <a:endParaRPr lang="en-US" dirty="0">
              <a:ea typeface="ＭＳ Ｐゴシック" charset="0"/>
            </a:endParaRPr>
          </a:p>
          <a:p>
            <a:pPr lvl="1">
              <a:defRPr/>
            </a:pPr>
            <a:endParaRPr lang="en-US" dirty="0">
              <a:ea typeface="ＭＳ Ｐゴシック" charset="0"/>
            </a:endParaRPr>
          </a:p>
        </p:txBody>
      </p:sp>
      <p:sp>
        <p:nvSpPr>
          <p:cNvPr id="243716" name="Slide Number Placeholder 3">
            <a:extLst>
              <a:ext uri="{FF2B5EF4-FFF2-40B4-BE49-F238E27FC236}">
                <a16:creationId xmlns:a16="http://schemas.microsoft.com/office/drawing/2014/main" id="{8C3D2EE4-6AF7-45E9-8F80-D9D35847D373}"/>
              </a:ext>
            </a:extLst>
          </p:cNvPr>
          <p:cNvSpPr>
            <a:spLocks noGrp="1"/>
          </p:cNvSpPr>
          <p:nvPr>
            <p:ph type="sldNum" sz="quarter" idx="4"/>
          </p:nvPr>
        </p:nvSpPr>
        <p:spPr>
          <a:xfrm>
            <a:off x="7239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0" hangingPunct="0">
              <a:spcBef>
                <a:spcPct val="0"/>
              </a:spcBef>
              <a:buClrTx/>
              <a:buSzTx/>
              <a:buFontTx/>
              <a:buNone/>
            </a:pPr>
            <a:fld id="{6F9ABC1E-96D2-44B2-82B6-E3CD05FAEC9A}" type="slidenum">
              <a:rPr lang="en-GB" altLang="en-US" sz="2400">
                <a:latin typeface="Times New Roman" panose="02020603050405020304" pitchFamily="18" charset="0"/>
                <a:ea typeface="MS PGothic" panose="020B0600070205080204" pitchFamily="34" charset="-128"/>
              </a:rPr>
              <a:pPr algn="l" eaLnBrk="0" hangingPunct="0">
                <a:spcBef>
                  <a:spcPct val="0"/>
                </a:spcBef>
                <a:buClrTx/>
                <a:buSzTx/>
                <a:buFontTx/>
                <a:buNone/>
              </a:pPr>
              <a:t>238</a:t>
            </a:fld>
            <a:endParaRPr lang="en-GB" altLang="en-US" sz="2400">
              <a:latin typeface="Times New Roman" panose="02020603050405020304" pitchFamily="18" charset="0"/>
              <a:ea typeface="MS PGothic" panose="020B0600070205080204" pitchFamily="34" charset="-128"/>
            </a:endParaRPr>
          </a:p>
        </p:txBody>
      </p:sp>
    </p:spTree>
  </p:cSld>
  <p:clrMapOvr>
    <a:masterClrMapping/>
  </p:clrMapOvr>
  <p:transition>
    <p:fad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Number Placeholder 3">
            <a:extLst>
              <a:ext uri="{FF2B5EF4-FFF2-40B4-BE49-F238E27FC236}">
                <a16:creationId xmlns:a16="http://schemas.microsoft.com/office/drawing/2014/main" id="{1B37130C-2097-4DF5-9617-1EDFF40856FC}"/>
              </a:ext>
            </a:extLst>
          </p:cNvPr>
          <p:cNvSpPr>
            <a:spLocks noGrp="1"/>
          </p:cNvSpPr>
          <p:nvPr>
            <p:ph type="sldNum" sz="quarter" idx="12"/>
          </p:nvPr>
        </p:nvSpPr>
        <p:spPr>
          <a:xfrm>
            <a:off x="685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55A3384-8D5D-4554-91B1-625D93773C0D}" type="slidenum">
              <a:rPr lang="en-GB" altLang="en-US" sz="2400">
                <a:latin typeface="Times New Roman" panose="02020603050405020304" pitchFamily="18" charset="0"/>
                <a:ea typeface="MS PGothic" panose="020B0600070205080204" pitchFamily="34" charset="-128"/>
              </a:rPr>
              <a:pPr>
                <a:spcBef>
                  <a:spcPct val="0"/>
                </a:spcBef>
                <a:buClrTx/>
                <a:buSzTx/>
                <a:buFontTx/>
                <a:buNone/>
              </a:pPr>
              <a:t>239</a:t>
            </a:fld>
            <a:endParaRPr lang="en-GB" altLang="en-US" sz="2400">
              <a:latin typeface="Times New Roman" panose="02020603050405020304" pitchFamily="18" charset="0"/>
              <a:ea typeface="MS PGothic" panose="020B0600070205080204" pitchFamily="34" charset="-128"/>
            </a:endParaRPr>
          </a:p>
        </p:txBody>
      </p:sp>
      <p:sp>
        <p:nvSpPr>
          <p:cNvPr id="183298" name="Rectangle 2">
            <a:extLst>
              <a:ext uri="{FF2B5EF4-FFF2-40B4-BE49-F238E27FC236}">
                <a16:creationId xmlns:a16="http://schemas.microsoft.com/office/drawing/2014/main" id="{13F3698F-F83B-472F-A634-7680E8F34DB3}"/>
              </a:ext>
            </a:extLst>
          </p:cNvPr>
          <p:cNvSpPr>
            <a:spLocks noGrp="1" noChangeArrowheads="1"/>
          </p:cNvSpPr>
          <p:nvPr>
            <p:ph type="title"/>
          </p:nvPr>
        </p:nvSpPr>
        <p:spPr/>
        <p:txBody>
          <a:bodyPr/>
          <a:lstStyle/>
          <a:p>
            <a:pPr>
              <a:defRPr/>
            </a:pPr>
            <a:r>
              <a:rPr lang="en-GB" dirty="0">
                <a:ea typeface="+mn-ea"/>
              </a:rPr>
              <a:t>5NF - Example</a:t>
            </a:r>
          </a:p>
        </p:txBody>
      </p:sp>
      <p:graphicFrame>
        <p:nvGraphicFramePr>
          <p:cNvPr id="3" name="Table 2">
            <a:extLst>
              <a:ext uri="{FF2B5EF4-FFF2-40B4-BE49-F238E27FC236}">
                <a16:creationId xmlns:a16="http://schemas.microsoft.com/office/drawing/2014/main" id="{524C780A-819C-4FCD-B0D2-12EF5618F31A}"/>
              </a:ext>
            </a:extLst>
          </p:cNvPr>
          <p:cNvGraphicFramePr>
            <a:graphicFrameLocks noGrp="1"/>
          </p:cNvGraphicFramePr>
          <p:nvPr/>
        </p:nvGraphicFramePr>
        <p:xfrm>
          <a:off x="423863" y="2559050"/>
          <a:ext cx="4064000" cy="407987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98">
                <a:tc>
                  <a:txBody>
                    <a:bodyPr/>
                    <a:lstStyle/>
                    <a:p>
                      <a:pPr algn="l" fontAlgn="b"/>
                      <a:r>
                        <a:rPr lang="en-US" sz="1400" b="1" i="0" u="none" strike="noStrike" dirty="0">
                          <a:solidFill>
                            <a:srgbClr val="000000"/>
                          </a:solidFill>
                          <a:effectLst/>
                          <a:latin typeface="Arial"/>
                        </a:rPr>
                        <a:t>Traveling Salesman</a:t>
                      </a:r>
                    </a:p>
                  </a:txBody>
                  <a:tcPr marL="12700" marR="12700" marT="12702" marB="0" anchor="b"/>
                </a:tc>
                <a:tc>
                  <a:txBody>
                    <a:bodyPr/>
                    <a:lstStyle/>
                    <a:p>
                      <a:pPr algn="l" fontAlgn="b"/>
                      <a:r>
                        <a:rPr lang="en-US" sz="1400" b="1" i="0" u="none" strike="noStrike" dirty="0">
                          <a:solidFill>
                            <a:srgbClr val="000000"/>
                          </a:solidFill>
                          <a:effectLst/>
                          <a:latin typeface="Arial"/>
                        </a:rPr>
                        <a:t>Product Type</a:t>
                      </a:r>
                    </a:p>
                  </a:txBody>
                  <a:tcPr marL="12700" marR="12700" marT="12702" marB="0" anchor="b"/>
                </a:tc>
                <a:extLst>
                  <a:ext uri="{0D108BD9-81ED-4DB2-BD59-A6C34878D82A}">
                    <a16:rowId xmlns:a16="http://schemas.microsoft.com/office/drawing/2014/main" val="10000"/>
                  </a:ext>
                </a:extLst>
              </a:tr>
              <a:tr h="370898">
                <a:tc>
                  <a:txBody>
                    <a:bodyPr/>
                    <a:lstStyle/>
                    <a:p>
                      <a:pPr algn="l" fontAlgn="b"/>
                      <a:r>
                        <a:rPr lang="en-US" sz="1400" b="0" i="0" u="none" strike="noStrike" dirty="0">
                          <a:solidFill>
                            <a:srgbClr val="000000"/>
                          </a:solidFill>
                          <a:effectLst/>
                          <a:latin typeface="Arial"/>
                        </a:rPr>
                        <a:t>Jack Schneider</a:t>
                      </a:r>
                    </a:p>
                  </a:txBody>
                  <a:tcPr marL="12700" marR="12700" marT="12702" marB="0" anchor="b"/>
                </a:tc>
                <a:tc>
                  <a:txBody>
                    <a:bodyPr/>
                    <a:lstStyle/>
                    <a:p>
                      <a:pPr algn="l" fontAlgn="b"/>
                      <a:r>
                        <a:rPr lang="en-US" sz="1400" b="0" i="0" u="none" strike="noStrike">
                          <a:solidFill>
                            <a:srgbClr val="000000"/>
                          </a:solidFill>
                          <a:effectLst/>
                          <a:latin typeface="Arial"/>
                        </a:rPr>
                        <a:t>Vacuum Cleaner</a:t>
                      </a:r>
                    </a:p>
                  </a:txBody>
                  <a:tcPr marL="12700" marR="12700" marT="12702" marB="0" anchor="b"/>
                </a:tc>
                <a:extLst>
                  <a:ext uri="{0D108BD9-81ED-4DB2-BD59-A6C34878D82A}">
                    <a16:rowId xmlns:a16="http://schemas.microsoft.com/office/drawing/2014/main" val="10001"/>
                  </a:ext>
                </a:extLst>
              </a:tr>
              <a:tr h="370898">
                <a:tc>
                  <a:txBody>
                    <a:bodyPr/>
                    <a:lstStyle/>
                    <a:p>
                      <a:pPr algn="l" fontAlgn="b"/>
                      <a:r>
                        <a:rPr lang="en-US" sz="1400" b="0" i="0" u="none" strike="noStrike">
                          <a:solidFill>
                            <a:srgbClr val="000000"/>
                          </a:solidFill>
                          <a:effectLst/>
                          <a:latin typeface="Arial"/>
                        </a:rPr>
                        <a:t>Jack Schneider</a:t>
                      </a:r>
                    </a:p>
                  </a:txBody>
                  <a:tcPr marL="12700" marR="12700" marT="12702" marB="0" anchor="b"/>
                </a:tc>
                <a:tc>
                  <a:txBody>
                    <a:bodyPr/>
                    <a:lstStyle/>
                    <a:p>
                      <a:pPr algn="l" fontAlgn="b"/>
                      <a:r>
                        <a:rPr lang="en-US" sz="1400" b="0" i="0" u="none" strike="noStrike">
                          <a:solidFill>
                            <a:srgbClr val="000000"/>
                          </a:solidFill>
                          <a:effectLst/>
                          <a:latin typeface="Arial"/>
                        </a:rPr>
                        <a:t>Breadbox</a:t>
                      </a:r>
                    </a:p>
                  </a:txBody>
                  <a:tcPr marL="12700" marR="12700" marT="12702" marB="0" anchor="b"/>
                </a:tc>
                <a:extLst>
                  <a:ext uri="{0D108BD9-81ED-4DB2-BD59-A6C34878D82A}">
                    <a16:rowId xmlns:a16="http://schemas.microsoft.com/office/drawing/2014/main" val="10002"/>
                  </a:ext>
                </a:extLst>
              </a:tr>
              <a:tr h="370898">
                <a:tc>
                  <a:txBody>
                    <a:bodyPr/>
                    <a:lstStyle/>
                    <a:p>
                      <a:pPr algn="l" fontAlgn="b"/>
                      <a:r>
                        <a:rPr lang="en-US" sz="1400" b="0" i="0" u="none" strike="noStrike">
                          <a:solidFill>
                            <a:srgbClr val="000000"/>
                          </a:solidFill>
                          <a:effectLst/>
                          <a:latin typeface="Arial"/>
                        </a:rPr>
                        <a:t>Mary Jones</a:t>
                      </a:r>
                    </a:p>
                  </a:txBody>
                  <a:tcPr marL="12700" marR="12700" marT="12702" marB="0" anchor="b"/>
                </a:tc>
                <a:tc>
                  <a:txBody>
                    <a:bodyPr/>
                    <a:lstStyle/>
                    <a:p>
                      <a:pPr algn="l" fontAlgn="b"/>
                      <a:r>
                        <a:rPr lang="en-US" sz="1400" b="0" i="0" u="none" strike="noStrike">
                          <a:solidFill>
                            <a:srgbClr val="000000"/>
                          </a:solidFill>
                          <a:effectLst/>
                          <a:latin typeface="Arial"/>
                        </a:rPr>
                        <a:t>Pruning Shears</a:t>
                      </a:r>
                    </a:p>
                  </a:txBody>
                  <a:tcPr marL="12700" marR="12700" marT="12702" marB="0" anchor="b"/>
                </a:tc>
                <a:extLst>
                  <a:ext uri="{0D108BD9-81ED-4DB2-BD59-A6C34878D82A}">
                    <a16:rowId xmlns:a16="http://schemas.microsoft.com/office/drawing/2014/main" val="10003"/>
                  </a:ext>
                </a:extLst>
              </a:tr>
              <a:tr h="370898">
                <a:tc>
                  <a:txBody>
                    <a:bodyPr/>
                    <a:lstStyle/>
                    <a:p>
                      <a:pPr algn="l" fontAlgn="b"/>
                      <a:r>
                        <a:rPr lang="en-US" sz="1400" b="0" i="0" u="none" strike="noStrike">
                          <a:solidFill>
                            <a:srgbClr val="000000"/>
                          </a:solidFill>
                          <a:effectLst/>
                          <a:latin typeface="Arial"/>
                        </a:rPr>
                        <a:t>Mary Jones</a:t>
                      </a:r>
                    </a:p>
                  </a:txBody>
                  <a:tcPr marL="12700" marR="12700" marT="12702" marB="0" anchor="b"/>
                </a:tc>
                <a:tc>
                  <a:txBody>
                    <a:bodyPr/>
                    <a:lstStyle/>
                    <a:p>
                      <a:pPr algn="l" fontAlgn="b"/>
                      <a:r>
                        <a:rPr lang="en-US" sz="1400" b="0" i="0" u="none" strike="noStrike">
                          <a:solidFill>
                            <a:srgbClr val="000000"/>
                          </a:solidFill>
                          <a:effectLst/>
                          <a:latin typeface="Arial"/>
                        </a:rPr>
                        <a:t>Vacuum Cleaner</a:t>
                      </a:r>
                    </a:p>
                  </a:txBody>
                  <a:tcPr marL="12700" marR="12700" marT="12702" marB="0" anchor="b"/>
                </a:tc>
                <a:extLst>
                  <a:ext uri="{0D108BD9-81ED-4DB2-BD59-A6C34878D82A}">
                    <a16:rowId xmlns:a16="http://schemas.microsoft.com/office/drawing/2014/main" val="10004"/>
                  </a:ext>
                </a:extLst>
              </a:tr>
              <a:tr h="370898">
                <a:tc>
                  <a:txBody>
                    <a:bodyPr/>
                    <a:lstStyle/>
                    <a:p>
                      <a:pPr algn="l" fontAlgn="b"/>
                      <a:r>
                        <a:rPr lang="en-US" sz="1400" b="0" i="0" u="none" strike="noStrike">
                          <a:solidFill>
                            <a:srgbClr val="000000"/>
                          </a:solidFill>
                          <a:effectLst/>
                          <a:latin typeface="Arial"/>
                        </a:rPr>
                        <a:t>Mary Jones</a:t>
                      </a:r>
                    </a:p>
                  </a:txBody>
                  <a:tcPr marL="12700" marR="12700" marT="12702" marB="0" anchor="b"/>
                </a:tc>
                <a:tc>
                  <a:txBody>
                    <a:bodyPr/>
                    <a:lstStyle/>
                    <a:p>
                      <a:pPr algn="l" fontAlgn="b"/>
                      <a:r>
                        <a:rPr lang="en-US" sz="1400" b="0" i="0" u="none" strike="noStrike">
                          <a:solidFill>
                            <a:srgbClr val="000000"/>
                          </a:solidFill>
                          <a:effectLst/>
                          <a:latin typeface="Arial"/>
                        </a:rPr>
                        <a:t>Breadbox</a:t>
                      </a:r>
                    </a:p>
                  </a:txBody>
                  <a:tcPr marL="12700" marR="12700" marT="12702" marB="0" anchor="b"/>
                </a:tc>
                <a:extLst>
                  <a:ext uri="{0D108BD9-81ED-4DB2-BD59-A6C34878D82A}">
                    <a16:rowId xmlns:a16="http://schemas.microsoft.com/office/drawing/2014/main" val="10005"/>
                  </a:ext>
                </a:extLst>
              </a:tr>
              <a:tr h="370898">
                <a:tc>
                  <a:txBody>
                    <a:bodyPr/>
                    <a:lstStyle/>
                    <a:p>
                      <a:pPr algn="l" fontAlgn="b"/>
                      <a:r>
                        <a:rPr lang="en-US" sz="1400" b="0" i="0" u="none" strike="noStrike">
                          <a:solidFill>
                            <a:srgbClr val="000000"/>
                          </a:solidFill>
                          <a:effectLst/>
                          <a:latin typeface="Arial"/>
                        </a:rPr>
                        <a:t>Mary Jones</a:t>
                      </a:r>
                    </a:p>
                  </a:txBody>
                  <a:tcPr marL="12700" marR="12700" marT="12702" marB="0" anchor="b"/>
                </a:tc>
                <a:tc>
                  <a:txBody>
                    <a:bodyPr/>
                    <a:lstStyle/>
                    <a:p>
                      <a:pPr algn="l" fontAlgn="b"/>
                      <a:r>
                        <a:rPr lang="en-US" sz="1400" b="0" i="0" u="none" strike="noStrike">
                          <a:solidFill>
                            <a:srgbClr val="000000"/>
                          </a:solidFill>
                          <a:effectLst/>
                          <a:latin typeface="Arial"/>
                        </a:rPr>
                        <a:t>Umbrella Stand</a:t>
                      </a:r>
                    </a:p>
                  </a:txBody>
                  <a:tcPr marL="12700" marR="12700" marT="12702" marB="0" anchor="b"/>
                </a:tc>
                <a:extLst>
                  <a:ext uri="{0D108BD9-81ED-4DB2-BD59-A6C34878D82A}">
                    <a16:rowId xmlns:a16="http://schemas.microsoft.com/office/drawing/2014/main" val="10006"/>
                  </a:ext>
                </a:extLst>
              </a:tr>
              <a:tr h="370898">
                <a:tc>
                  <a:txBody>
                    <a:bodyPr/>
                    <a:lstStyle/>
                    <a:p>
                      <a:pPr algn="l" fontAlgn="b"/>
                      <a:r>
                        <a:rPr lang="en-US" sz="1400" b="0" i="0" u="none" strike="noStrike">
                          <a:solidFill>
                            <a:srgbClr val="000000"/>
                          </a:solidFill>
                          <a:effectLst/>
                          <a:latin typeface="Arial"/>
                        </a:rPr>
                        <a:t>Louis Ferguson</a:t>
                      </a:r>
                    </a:p>
                  </a:txBody>
                  <a:tcPr marL="12700" marR="12700" marT="12702" marB="0" anchor="b"/>
                </a:tc>
                <a:tc>
                  <a:txBody>
                    <a:bodyPr/>
                    <a:lstStyle/>
                    <a:p>
                      <a:pPr algn="l" fontAlgn="b"/>
                      <a:r>
                        <a:rPr lang="en-US" sz="1400" b="0" i="0" u="none" strike="noStrike">
                          <a:solidFill>
                            <a:srgbClr val="000000"/>
                          </a:solidFill>
                          <a:effectLst/>
                          <a:latin typeface="Arial"/>
                        </a:rPr>
                        <a:t>Vacuum Cleaner</a:t>
                      </a:r>
                    </a:p>
                  </a:txBody>
                  <a:tcPr marL="12700" marR="12700" marT="12702" marB="0" anchor="b"/>
                </a:tc>
                <a:extLst>
                  <a:ext uri="{0D108BD9-81ED-4DB2-BD59-A6C34878D82A}">
                    <a16:rowId xmlns:a16="http://schemas.microsoft.com/office/drawing/2014/main" val="10007"/>
                  </a:ext>
                </a:extLst>
              </a:tr>
              <a:tr h="370898">
                <a:tc>
                  <a:txBody>
                    <a:bodyPr/>
                    <a:lstStyle/>
                    <a:p>
                      <a:pPr algn="l" fontAlgn="b"/>
                      <a:r>
                        <a:rPr lang="en-US" sz="1400" b="0" i="0" u="none" strike="noStrike">
                          <a:solidFill>
                            <a:srgbClr val="000000"/>
                          </a:solidFill>
                          <a:effectLst/>
                          <a:latin typeface="Arial"/>
                        </a:rPr>
                        <a:t>Louis Ferguson</a:t>
                      </a:r>
                    </a:p>
                  </a:txBody>
                  <a:tcPr marL="12700" marR="12700" marT="12702" marB="0" anchor="b"/>
                </a:tc>
                <a:tc>
                  <a:txBody>
                    <a:bodyPr/>
                    <a:lstStyle/>
                    <a:p>
                      <a:pPr algn="l" fontAlgn="b"/>
                      <a:r>
                        <a:rPr lang="en-US" sz="1400" b="0" i="0" u="none" strike="noStrike">
                          <a:solidFill>
                            <a:srgbClr val="000000"/>
                          </a:solidFill>
                          <a:effectLst/>
                          <a:latin typeface="Arial"/>
                        </a:rPr>
                        <a:t>Telescope</a:t>
                      </a:r>
                    </a:p>
                  </a:txBody>
                  <a:tcPr marL="12700" marR="12700" marT="12702" marB="0" anchor="b"/>
                </a:tc>
                <a:extLst>
                  <a:ext uri="{0D108BD9-81ED-4DB2-BD59-A6C34878D82A}">
                    <a16:rowId xmlns:a16="http://schemas.microsoft.com/office/drawing/2014/main" val="10008"/>
                  </a:ext>
                </a:extLst>
              </a:tr>
              <a:tr h="370898">
                <a:tc>
                  <a:txBody>
                    <a:bodyPr/>
                    <a:lstStyle/>
                    <a:p>
                      <a:pPr algn="l" fontAlgn="b"/>
                      <a:r>
                        <a:rPr lang="en-US" sz="1400" b="0" i="0" u="none" strike="noStrike" dirty="0">
                          <a:solidFill>
                            <a:srgbClr val="000000"/>
                          </a:solidFill>
                          <a:effectLst/>
                          <a:latin typeface="Arial"/>
                        </a:rPr>
                        <a:t>Louis Ferguson</a:t>
                      </a:r>
                    </a:p>
                  </a:txBody>
                  <a:tcPr marL="12700" marR="12700" marT="12702" marB="0" anchor="b"/>
                </a:tc>
                <a:tc>
                  <a:txBody>
                    <a:bodyPr/>
                    <a:lstStyle/>
                    <a:p>
                      <a:pPr algn="l" fontAlgn="b"/>
                      <a:r>
                        <a:rPr lang="en-US" sz="1400" b="0" i="0" u="none" strike="noStrike">
                          <a:solidFill>
                            <a:srgbClr val="000000"/>
                          </a:solidFill>
                          <a:effectLst/>
                          <a:latin typeface="Arial"/>
                        </a:rPr>
                        <a:t>Lava Lamp</a:t>
                      </a:r>
                    </a:p>
                  </a:txBody>
                  <a:tcPr marL="12700" marR="12700" marT="12702" marB="0" anchor="b"/>
                </a:tc>
                <a:extLst>
                  <a:ext uri="{0D108BD9-81ED-4DB2-BD59-A6C34878D82A}">
                    <a16:rowId xmlns:a16="http://schemas.microsoft.com/office/drawing/2014/main" val="10009"/>
                  </a:ext>
                </a:extLst>
              </a:tr>
              <a:tr h="370898">
                <a:tc>
                  <a:txBody>
                    <a:bodyPr/>
                    <a:lstStyle/>
                    <a:p>
                      <a:pPr algn="l" fontAlgn="b"/>
                      <a:r>
                        <a:rPr lang="en-US" sz="1400" b="0" i="0" u="none" strike="noStrike">
                          <a:solidFill>
                            <a:srgbClr val="000000"/>
                          </a:solidFill>
                          <a:effectLst/>
                          <a:latin typeface="Arial"/>
                        </a:rPr>
                        <a:t>Louis Ferguson</a:t>
                      </a:r>
                    </a:p>
                  </a:txBody>
                  <a:tcPr marL="12700" marR="12700" marT="12702" marB="0" anchor="b"/>
                </a:tc>
                <a:tc>
                  <a:txBody>
                    <a:bodyPr/>
                    <a:lstStyle/>
                    <a:p>
                      <a:pPr algn="l" fontAlgn="b"/>
                      <a:r>
                        <a:rPr lang="en-US" sz="1400" b="0" i="0" u="none" strike="noStrike" dirty="0">
                          <a:solidFill>
                            <a:srgbClr val="000000"/>
                          </a:solidFill>
                          <a:effectLst/>
                          <a:latin typeface="Arial"/>
                        </a:rPr>
                        <a:t>Tie Rack</a:t>
                      </a:r>
                    </a:p>
                  </a:txBody>
                  <a:tcPr marL="12700" marR="12700" marT="12702" marB="0" anchor="b"/>
                </a:tc>
                <a:extLst>
                  <a:ext uri="{0D108BD9-81ED-4DB2-BD59-A6C34878D82A}">
                    <a16:rowId xmlns:a16="http://schemas.microsoft.com/office/drawing/2014/main" val="10010"/>
                  </a:ext>
                </a:extLst>
              </a:tr>
            </a:tbl>
          </a:graphicData>
        </a:graphic>
      </p:graphicFrame>
      <p:graphicFrame>
        <p:nvGraphicFramePr>
          <p:cNvPr id="5" name="Table 4">
            <a:extLst>
              <a:ext uri="{FF2B5EF4-FFF2-40B4-BE49-F238E27FC236}">
                <a16:creationId xmlns:a16="http://schemas.microsoft.com/office/drawing/2014/main" id="{1F9C65B9-F661-4695-9E3A-C19A71C63DF7}"/>
              </a:ext>
            </a:extLst>
          </p:cNvPr>
          <p:cNvGraphicFramePr>
            <a:graphicFrameLocks noGrp="1"/>
          </p:cNvGraphicFramePr>
          <p:nvPr/>
        </p:nvGraphicFramePr>
        <p:xfrm>
          <a:off x="4713288" y="369888"/>
          <a:ext cx="4064000" cy="22240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681">
                <a:tc>
                  <a:txBody>
                    <a:bodyPr/>
                    <a:lstStyle/>
                    <a:p>
                      <a:pPr algn="l" fontAlgn="b"/>
                      <a:r>
                        <a:rPr lang="en-US" sz="1400" b="1" i="0" u="none" strike="noStrike" dirty="0">
                          <a:solidFill>
                            <a:srgbClr val="000000"/>
                          </a:solidFill>
                          <a:effectLst/>
                          <a:latin typeface="Arial"/>
                        </a:rPr>
                        <a:t>Traveling Salesman</a:t>
                      </a:r>
                    </a:p>
                  </a:txBody>
                  <a:tcPr marL="12700" marR="12700" marT="12695" marB="0" anchor="b"/>
                </a:tc>
                <a:tc>
                  <a:txBody>
                    <a:bodyPr/>
                    <a:lstStyle/>
                    <a:p>
                      <a:pPr algn="l" fontAlgn="b"/>
                      <a:r>
                        <a:rPr lang="en-US" sz="1400" b="1" i="0" u="none" strike="noStrike" dirty="0">
                          <a:solidFill>
                            <a:srgbClr val="000000"/>
                          </a:solidFill>
                          <a:effectLst/>
                          <a:latin typeface="Arial"/>
                        </a:rPr>
                        <a:t>Brand</a:t>
                      </a:r>
                    </a:p>
                  </a:txBody>
                  <a:tcPr marL="12700" marR="12700" marT="12695" marB="0" anchor="b"/>
                </a:tc>
                <a:extLst>
                  <a:ext uri="{0D108BD9-81ED-4DB2-BD59-A6C34878D82A}">
                    <a16:rowId xmlns:a16="http://schemas.microsoft.com/office/drawing/2014/main" val="10000"/>
                  </a:ext>
                </a:extLst>
              </a:tr>
              <a:tr h="370681">
                <a:tc>
                  <a:txBody>
                    <a:bodyPr/>
                    <a:lstStyle/>
                    <a:p>
                      <a:pPr algn="l" fontAlgn="b"/>
                      <a:r>
                        <a:rPr lang="en-US" sz="1400" b="0" i="0" u="none" strike="noStrike" dirty="0">
                          <a:solidFill>
                            <a:srgbClr val="000000"/>
                          </a:solidFill>
                          <a:effectLst/>
                          <a:latin typeface="Arial"/>
                        </a:rPr>
                        <a:t>Jack Schneider</a:t>
                      </a:r>
                    </a:p>
                  </a:txBody>
                  <a:tcPr marL="12700" marR="12700" marT="12695" marB="0" anchor="b"/>
                </a:tc>
                <a:tc>
                  <a:txBody>
                    <a:bodyPr/>
                    <a:lstStyle/>
                    <a:p>
                      <a:pPr algn="l" fontAlgn="b"/>
                      <a:r>
                        <a:rPr lang="en-US" sz="1400" b="0" i="0" u="none" strike="noStrike" dirty="0">
                          <a:solidFill>
                            <a:srgbClr val="000000"/>
                          </a:solidFill>
                          <a:effectLst/>
                          <a:latin typeface="Arial"/>
                        </a:rPr>
                        <a:t>Acme</a:t>
                      </a:r>
                    </a:p>
                  </a:txBody>
                  <a:tcPr marL="12700" marR="12700" marT="12695" marB="0" anchor="b"/>
                </a:tc>
                <a:extLst>
                  <a:ext uri="{0D108BD9-81ED-4DB2-BD59-A6C34878D82A}">
                    <a16:rowId xmlns:a16="http://schemas.microsoft.com/office/drawing/2014/main" val="10001"/>
                  </a:ext>
                </a:extLst>
              </a:tr>
              <a:tr h="370681">
                <a:tc>
                  <a:txBody>
                    <a:bodyPr/>
                    <a:lstStyle/>
                    <a:p>
                      <a:pPr algn="l" fontAlgn="b"/>
                      <a:r>
                        <a:rPr lang="en-US" sz="1400" b="0" i="0" u="none" strike="noStrike" dirty="0">
                          <a:solidFill>
                            <a:srgbClr val="000000"/>
                          </a:solidFill>
                          <a:effectLst/>
                          <a:latin typeface="Arial"/>
                        </a:rPr>
                        <a:t>Mary Jones</a:t>
                      </a:r>
                    </a:p>
                  </a:txBody>
                  <a:tcPr marL="12700" marR="12700" marT="12695" marB="0" anchor="b"/>
                </a:tc>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695" marB="0" anchor="b"/>
                </a:tc>
                <a:extLst>
                  <a:ext uri="{0D108BD9-81ED-4DB2-BD59-A6C34878D82A}">
                    <a16:rowId xmlns:a16="http://schemas.microsoft.com/office/drawing/2014/main" val="10002"/>
                  </a:ext>
                </a:extLst>
              </a:tr>
              <a:tr h="370681">
                <a:tc>
                  <a:txBody>
                    <a:bodyPr/>
                    <a:lstStyle/>
                    <a:p>
                      <a:pPr algn="l" fontAlgn="b"/>
                      <a:r>
                        <a:rPr lang="en-US" sz="1400" b="0" i="0" u="none" strike="noStrike" dirty="0">
                          <a:solidFill>
                            <a:srgbClr val="000000"/>
                          </a:solidFill>
                          <a:effectLst/>
                          <a:latin typeface="Arial"/>
                        </a:rPr>
                        <a:t>Louis Ferguson</a:t>
                      </a:r>
                    </a:p>
                  </a:txBody>
                  <a:tcPr marL="12700" marR="12700" marT="12695" marB="0" anchor="b"/>
                </a:tc>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695" marB="0" anchor="b"/>
                </a:tc>
                <a:extLst>
                  <a:ext uri="{0D108BD9-81ED-4DB2-BD59-A6C34878D82A}">
                    <a16:rowId xmlns:a16="http://schemas.microsoft.com/office/drawing/2014/main" val="10003"/>
                  </a:ext>
                </a:extLst>
              </a:tr>
              <a:tr h="370681">
                <a:tc>
                  <a:txBody>
                    <a:bodyPr/>
                    <a:lstStyle/>
                    <a:p>
                      <a:pPr algn="l" fontAlgn="b"/>
                      <a:r>
                        <a:rPr lang="en-US" sz="1400" b="0" i="0" u="none" strike="noStrike" dirty="0">
                          <a:solidFill>
                            <a:srgbClr val="000000"/>
                          </a:solidFill>
                          <a:effectLst/>
                          <a:latin typeface="Arial"/>
                        </a:rPr>
                        <a:t>Louis Ferguson</a:t>
                      </a:r>
                    </a:p>
                  </a:txBody>
                  <a:tcPr marL="12700" marR="12700" marT="12695" marB="0" anchor="b"/>
                </a:tc>
                <a:tc>
                  <a:txBody>
                    <a:bodyPr/>
                    <a:lstStyle/>
                    <a:p>
                      <a:pPr algn="l" fontAlgn="b"/>
                      <a:r>
                        <a:rPr lang="en-US" sz="1400" b="0" i="0" u="none" strike="noStrike" dirty="0">
                          <a:solidFill>
                            <a:srgbClr val="000000"/>
                          </a:solidFill>
                          <a:effectLst/>
                          <a:latin typeface="Arial"/>
                        </a:rPr>
                        <a:t>Acme</a:t>
                      </a:r>
                    </a:p>
                  </a:txBody>
                  <a:tcPr marL="12700" marR="12700" marT="12695" marB="0" anchor="b"/>
                </a:tc>
                <a:extLst>
                  <a:ext uri="{0D108BD9-81ED-4DB2-BD59-A6C34878D82A}">
                    <a16:rowId xmlns:a16="http://schemas.microsoft.com/office/drawing/2014/main" val="10004"/>
                  </a:ext>
                </a:extLst>
              </a:tr>
              <a:tr h="370681">
                <a:tc>
                  <a:txBody>
                    <a:bodyPr/>
                    <a:lstStyle/>
                    <a:p>
                      <a:pPr algn="l" fontAlgn="b"/>
                      <a:r>
                        <a:rPr lang="en-US" sz="1400" b="0" i="0" u="none" strike="noStrike" dirty="0">
                          <a:solidFill>
                            <a:srgbClr val="000000"/>
                          </a:solidFill>
                          <a:effectLst/>
                          <a:latin typeface="Arial"/>
                        </a:rPr>
                        <a:t>Louis Ferguson</a:t>
                      </a:r>
                    </a:p>
                  </a:txBody>
                  <a:tcPr marL="12700" marR="12700" marT="12695" marB="0" anchor="b"/>
                </a:tc>
                <a:tc>
                  <a:txBody>
                    <a:bodyPr/>
                    <a:lstStyle/>
                    <a:p>
                      <a:pPr algn="l" fontAlgn="b"/>
                      <a:r>
                        <a:rPr lang="en-US" sz="1400" b="0" i="0" u="none" strike="noStrike" dirty="0">
                          <a:solidFill>
                            <a:srgbClr val="000000"/>
                          </a:solidFill>
                          <a:effectLst/>
                          <a:latin typeface="Arial"/>
                        </a:rPr>
                        <a:t>Nimbus</a:t>
                      </a:r>
                    </a:p>
                  </a:txBody>
                  <a:tcPr marL="12700" marR="12700" marT="12695" marB="0" anchor="b"/>
                </a:tc>
                <a:extLst>
                  <a:ext uri="{0D108BD9-81ED-4DB2-BD59-A6C34878D82A}">
                    <a16:rowId xmlns:a16="http://schemas.microsoft.com/office/drawing/2014/main" val="10005"/>
                  </a:ext>
                </a:extLst>
              </a:tr>
            </a:tbl>
          </a:graphicData>
        </a:graphic>
      </p:graphicFrame>
      <p:graphicFrame>
        <p:nvGraphicFramePr>
          <p:cNvPr id="2" name="Table 1">
            <a:extLst>
              <a:ext uri="{FF2B5EF4-FFF2-40B4-BE49-F238E27FC236}">
                <a16:creationId xmlns:a16="http://schemas.microsoft.com/office/drawing/2014/main" id="{4B81966C-7BB6-4BDF-8902-9CD77755AF62}"/>
              </a:ext>
            </a:extLst>
          </p:cNvPr>
          <p:cNvGraphicFramePr>
            <a:graphicFrameLocks noGrp="1"/>
          </p:cNvGraphicFramePr>
          <p:nvPr/>
        </p:nvGraphicFramePr>
        <p:xfrm>
          <a:off x="4713288" y="2744788"/>
          <a:ext cx="4064000" cy="3708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pPr algn="l" fontAlgn="b"/>
                      <a:r>
                        <a:rPr lang="en-US" sz="1400" b="1" i="0" u="none" strike="noStrike" dirty="0">
                          <a:solidFill>
                            <a:srgbClr val="000000"/>
                          </a:solidFill>
                          <a:effectLst/>
                          <a:latin typeface="Arial"/>
                        </a:rPr>
                        <a:t>Brand</a:t>
                      </a:r>
                    </a:p>
                  </a:txBody>
                  <a:tcPr marL="12700" marR="12700" marT="12700" marB="0" anchor="b"/>
                </a:tc>
                <a:tc>
                  <a:txBody>
                    <a:bodyPr/>
                    <a:lstStyle/>
                    <a:p>
                      <a:pPr algn="l" fontAlgn="b"/>
                      <a:r>
                        <a:rPr lang="en-US" sz="1400" b="1" i="0" u="none" strike="noStrike" dirty="0">
                          <a:solidFill>
                            <a:srgbClr val="000000"/>
                          </a:solidFill>
                          <a:effectLst/>
                          <a:latin typeface="Arial"/>
                        </a:rPr>
                        <a:t>Product Type</a:t>
                      </a:r>
                    </a:p>
                  </a:txBody>
                  <a:tcPr marL="12700" marR="12700" marT="12700" marB="0" anchor="b"/>
                </a:tc>
                <a:extLst>
                  <a:ext uri="{0D108BD9-81ED-4DB2-BD59-A6C34878D82A}">
                    <a16:rowId xmlns:a16="http://schemas.microsoft.com/office/drawing/2014/main" val="10000"/>
                  </a:ext>
                </a:extLst>
              </a:tr>
              <a:tr h="370840">
                <a:tc>
                  <a:txBody>
                    <a:bodyPr/>
                    <a:lstStyle/>
                    <a:p>
                      <a:pPr algn="l" fontAlgn="b"/>
                      <a:r>
                        <a:rPr lang="en-US" sz="1400" b="0" i="0" u="none" strike="noStrike" dirty="0">
                          <a:solidFill>
                            <a:srgbClr val="000000"/>
                          </a:solidFill>
                          <a:effectLst/>
                          <a:latin typeface="Arial"/>
                        </a:rPr>
                        <a:t>Acme</a:t>
                      </a:r>
                    </a:p>
                  </a:txBody>
                  <a:tcPr marL="12700" marR="12700" marT="12700" marB="0" anchor="b"/>
                </a:tc>
                <a:tc>
                  <a:txBody>
                    <a:bodyPr/>
                    <a:lstStyle/>
                    <a:p>
                      <a:pPr algn="l" fontAlgn="b"/>
                      <a:r>
                        <a:rPr lang="en-US" sz="1400" b="0" i="0" u="none" strike="noStrike" dirty="0">
                          <a:solidFill>
                            <a:srgbClr val="000000"/>
                          </a:solidFill>
                          <a:effectLst/>
                          <a:latin typeface="Arial"/>
                        </a:rPr>
                        <a:t>Vacuum Cleaner</a:t>
                      </a:r>
                    </a:p>
                  </a:txBody>
                  <a:tcPr marL="12700" marR="12700" marT="12700" marB="0" anchor="b"/>
                </a:tc>
                <a:extLst>
                  <a:ext uri="{0D108BD9-81ED-4DB2-BD59-A6C34878D82A}">
                    <a16:rowId xmlns:a16="http://schemas.microsoft.com/office/drawing/2014/main" val="10001"/>
                  </a:ext>
                </a:extLst>
              </a:tr>
              <a:tr h="370840">
                <a:tc>
                  <a:txBody>
                    <a:bodyPr/>
                    <a:lstStyle/>
                    <a:p>
                      <a:pPr algn="l" fontAlgn="b"/>
                      <a:r>
                        <a:rPr lang="en-US" sz="1400" b="0" i="0" u="none" strike="noStrike" dirty="0">
                          <a:solidFill>
                            <a:srgbClr val="000000"/>
                          </a:solidFill>
                          <a:effectLst/>
                          <a:latin typeface="Arial"/>
                        </a:rPr>
                        <a:t>Acme</a:t>
                      </a:r>
                    </a:p>
                  </a:txBody>
                  <a:tcPr marL="12700" marR="12700" marT="12700" marB="0" anchor="b"/>
                </a:tc>
                <a:tc>
                  <a:txBody>
                    <a:bodyPr/>
                    <a:lstStyle/>
                    <a:p>
                      <a:pPr algn="l" fontAlgn="b"/>
                      <a:r>
                        <a:rPr lang="en-US" sz="1400" b="0" i="0" u="none" strike="noStrike" dirty="0">
                          <a:solidFill>
                            <a:srgbClr val="000000"/>
                          </a:solidFill>
                          <a:effectLst/>
                          <a:latin typeface="Arial"/>
                        </a:rPr>
                        <a:t>Breadbox</a:t>
                      </a:r>
                    </a:p>
                  </a:txBody>
                  <a:tcPr marL="12700" marR="12700" marT="12700" marB="0" anchor="b"/>
                </a:tc>
                <a:extLst>
                  <a:ext uri="{0D108BD9-81ED-4DB2-BD59-A6C34878D82A}">
                    <a16:rowId xmlns:a16="http://schemas.microsoft.com/office/drawing/2014/main" val="10002"/>
                  </a:ext>
                </a:extLst>
              </a:tr>
              <a:tr h="370840">
                <a:tc>
                  <a:txBody>
                    <a:bodyPr/>
                    <a:lstStyle/>
                    <a:p>
                      <a:pPr algn="l" fontAlgn="b"/>
                      <a:r>
                        <a:rPr lang="en-US" sz="1400" b="0" i="0" u="none" strike="noStrike" dirty="0">
                          <a:solidFill>
                            <a:srgbClr val="000000"/>
                          </a:solidFill>
                          <a:effectLst/>
                          <a:latin typeface="Arial"/>
                        </a:rPr>
                        <a:t>Acme</a:t>
                      </a:r>
                    </a:p>
                  </a:txBody>
                  <a:tcPr marL="12700" marR="12700" marT="12700" marB="0" anchor="b"/>
                </a:tc>
                <a:tc>
                  <a:txBody>
                    <a:bodyPr/>
                    <a:lstStyle/>
                    <a:p>
                      <a:pPr algn="l" fontAlgn="b"/>
                      <a:r>
                        <a:rPr lang="en-US" sz="1400" b="0" i="0" u="none" strike="noStrike" dirty="0">
                          <a:solidFill>
                            <a:srgbClr val="000000"/>
                          </a:solidFill>
                          <a:effectLst/>
                          <a:latin typeface="Arial"/>
                        </a:rPr>
                        <a:t>Lava Lamp</a:t>
                      </a:r>
                    </a:p>
                  </a:txBody>
                  <a:tcPr marL="12700" marR="12700" marT="12700" marB="0" anchor="b"/>
                </a:tc>
                <a:extLst>
                  <a:ext uri="{0D108BD9-81ED-4DB2-BD59-A6C34878D82A}">
                    <a16:rowId xmlns:a16="http://schemas.microsoft.com/office/drawing/2014/main" val="10003"/>
                  </a:ext>
                </a:extLst>
              </a:tr>
              <a:tr h="370840">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700" marB="0" anchor="b"/>
                </a:tc>
                <a:tc>
                  <a:txBody>
                    <a:bodyPr/>
                    <a:lstStyle/>
                    <a:p>
                      <a:pPr algn="l" fontAlgn="b"/>
                      <a:r>
                        <a:rPr lang="en-US" sz="1400" b="0" i="0" u="none" strike="noStrike" dirty="0">
                          <a:solidFill>
                            <a:srgbClr val="000000"/>
                          </a:solidFill>
                          <a:effectLst/>
                          <a:latin typeface="Arial"/>
                        </a:rPr>
                        <a:t>Pruning Shears</a:t>
                      </a:r>
                    </a:p>
                  </a:txBody>
                  <a:tcPr marL="12700" marR="12700" marT="12700" marB="0" anchor="b"/>
                </a:tc>
                <a:extLst>
                  <a:ext uri="{0D108BD9-81ED-4DB2-BD59-A6C34878D82A}">
                    <a16:rowId xmlns:a16="http://schemas.microsoft.com/office/drawing/2014/main" val="10004"/>
                  </a:ext>
                </a:extLst>
              </a:tr>
              <a:tr h="370840">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700" marB="0" anchor="b"/>
                </a:tc>
                <a:tc>
                  <a:txBody>
                    <a:bodyPr/>
                    <a:lstStyle/>
                    <a:p>
                      <a:pPr algn="l" fontAlgn="b"/>
                      <a:r>
                        <a:rPr lang="en-US" sz="1400" b="0" i="0" u="none" strike="noStrike" dirty="0">
                          <a:solidFill>
                            <a:srgbClr val="000000"/>
                          </a:solidFill>
                          <a:effectLst/>
                          <a:latin typeface="Arial"/>
                        </a:rPr>
                        <a:t>Vacuum Cleaner</a:t>
                      </a:r>
                    </a:p>
                  </a:txBody>
                  <a:tcPr marL="12700" marR="12700" marT="12700" marB="0" anchor="b"/>
                </a:tc>
                <a:extLst>
                  <a:ext uri="{0D108BD9-81ED-4DB2-BD59-A6C34878D82A}">
                    <a16:rowId xmlns:a16="http://schemas.microsoft.com/office/drawing/2014/main" val="10005"/>
                  </a:ext>
                </a:extLst>
              </a:tr>
              <a:tr h="370840">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700" marB="0" anchor="b"/>
                </a:tc>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a:rPr>
                        <a:t>Breadbox</a:t>
                      </a:r>
                    </a:p>
                  </a:txBody>
                  <a:tcPr marL="12700" marR="12700" marT="12700" marB="0" anchor="b"/>
                </a:tc>
                <a:extLst>
                  <a:ext uri="{0D108BD9-81ED-4DB2-BD59-A6C34878D82A}">
                    <a16:rowId xmlns:a16="http://schemas.microsoft.com/office/drawing/2014/main" val="10006"/>
                  </a:ext>
                </a:extLst>
              </a:tr>
              <a:tr h="370840">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700" marB="0" anchor="b"/>
                </a:tc>
                <a:tc>
                  <a:txBody>
                    <a:bodyPr/>
                    <a:lstStyle/>
                    <a:p>
                      <a:pPr algn="l" fontAlgn="b"/>
                      <a:r>
                        <a:rPr lang="en-US" sz="1400" b="0" i="0" u="none" strike="noStrike" dirty="0">
                          <a:solidFill>
                            <a:srgbClr val="000000"/>
                          </a:solidFill>
                          <a:effectLst/>
                          <a:latin typeface="Arial"/>
                        </a:rPr>
                        <a:t>Umbrella</a:t>
                      </a:r>
                      <a:r>
                        <a:rPr lang="en-US" sz="1400" b="0" i="0" u="none" strike="noStrike" baseline="0" dirty="0">
                          <a:solidFill>
                            <a:srgbClr val="000000"/>
                          </a:solidFill>
                          <a:effectLst/>
                          <a:latin typeface="Arial"/>
                        </a:rPr>
                        <a:t> Stand</a:t>
                      </a:r>
                      <a:endParaRPr lang="en-US" sz="1400" b="0" i="0" u="none" strike="noStrike" dirty="0">
                        <a:solidFill>
                          <a:srgbClr val="000000"/>
                        </a:solidFill>
                        <a:effectLst/>
                        <a:latin typeface="Arial"/>
                      </a:endParaRPr>
                    </a:p>
                  </a:txBody>
                  <a:tcPr marL="12700" marR="12700" marT="12700" marB="0" anchor="b"/>
                </a:tc>
                <a:extLst>
                  <a:ext uri="{0D108BD9-81ED-4DB2-BD59-A6C34878D82A}">
                    <a16:rowId xmlns:a16="http://schemas.microsoft.com/office/drawing/2014/main" val="10007"/>
                  </a:ext>
                </a:extLst>
              </a:tr>
              <a:tr h="370840">
                <a:tc>
                  <a:txBody>
                    <a:bodyPr/>
                    <a:lstStyle/>
                    <a:p>
                      <a:pPr algn="l" fontAlgn="b"/>
                      <a:r>
                        <a:rPr lang="en-US" sz="1400" b="0" i="0" u="none" strike="noStrike" dirty="0" err="1">
                          <a:solidFill>
                            <a:srgbClr val="000000"/>
                          </a:solidFill>
                          <a:effectLst/>
                          <a:latin typeface="Arial"/>
                        </a:rPr>
                        <a:t>Robusto</a:t>
                      </a:r>
                      <a:endParaRPr lang="en-US" sz="1400" b="0" i="0" u="none" strike="noStrike" dirty="0">
                        <a:solidFill>
                          <a:srgbClr val="000000"/>
                        </a:solidFill>
                        <a:effectLst/>
                        <a:latin typeface="Arial"/>
                      </a:endParaRPr>
                    </a:p>
                  </a:txBody>
                  <a:tcPr marL="12700" marR="12700" marT="12700" marB="0" anchor="b"/>
                </a:tc>
                <a:tc>
                  <a:txBody>
                    <a:bodyPr/>
                    <a:lstStyle/>
                    <a:p>
                      <a:pPr algn="l" fontAlgn="b"/>
                      <a:r>
                        <a:rPr lang="en-US" sz="1400" b="0" i="0" u="none" strike="noStrike" dirty="0">
                          <a:solidFill>
                            <a:srgbClr val="000000"/>
                          </a:solidFill>
                          <a:effectLst/>
                          <a:latin typeface="Arial"/>
                        </a:rPr>
                        <a:t>Telescope</a:t>
                      </a:r>
                    </a:p>
                  </a:txBody>
                  <a:tcPr marL="12700" marR="12700" marT="12700" marB="0" anchor="b"/>
                </a:tc>
                <a:extLst>
                  <a:ext uri="{0D108BD9-81ED-4DB2-BD59-A6C34878D82A}">
                    <a16:rowId xmlns:a16="http://schemas.microsoft.com/office/drawing/2014/main" val="10008"/>
                  </a:ext>
                </a:extLst>
              </a:tr>
              <a:tr h="370840">
                <a:tc>
                  <a:txBody>
                    <a:bodyPr/>
                    <a:lstStyle/>
                    <a:p>
                      <a:pPr algn="l" fontAlgn="b"/>
                      <a:r>
                        <a:rPr lang="en-US" sz="1400" b="0" i="0" u="none" strike="noStrike" dirty="0">
                          <a:solidFill>
                            <a:srgbClr val="000000"/>
                          </a:solidFill>
                          <a:effectLst/>
                          <a:latin typeface="Arial"/>
                        </a:rPr>
                        <a:t>Nimbus</a:t>
                      </a:r>
                    </a:p>
                  </a:txBody>
                  <a:tcPr marL="12700" marR="12700" marT="12700" marB="0" anchor="b"/>
                </a:tc>
                <a:tc>
                  <a:txBody>
                    <a:bodyPr/>
                    <a:lstStyle/>
                    <a:p>
                      <a:pPr algn="l" fontAlgn="b"/>
                      <a:r>
                        <a:rPr lang="en-US" sz="1400" b="0" i="0" u="none" strike="noStrike" dirty="0">
                          <a:solidFill>
                            <a:srgbClr val="000000"/>
                          </a:solidFill>
                          <a:effectLst/>
                          <a:latin typeface="Arial"/>
                        </a:rPr>
                        <a:t>Tie Rack</a:t>
                      </a:r>
                    </a:p>
                  </a:txBody>
                  <a:tcPr marL="12700" marR="12700" marT="12700" marB="0" anchor="b"/>
                </a:tc>
                <a:extLst>
                  <a:ext uri="{0D108BD9-81ED-4DB2-BD59-A6C34878D82A}">
                    <a16:rowId xmlns:a16="http://schemas.microsoft.com/office/drawing/2014/main" val="10009"/>
                  </a:ext>
                </a:extLst>
              </a:tr>
            </a:tbl>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4CFD93-2425-42E2-A4DB-6520826676C7}"/>
              </a:ext>
            </a:extLst>
          </p:cNvPr>
          <p:cNvSpPr>
            <a:spLocks noGrp="1" noChangeArrowheads="1"/>
          </p:cNvSpPr>
          <p:nvPr>
            <p:ph type="title"/>
          </p:nvPr>
        </p:nvSpPr>
        <p:spPr/>
        <p:txBody>
          <a:bodyPr/>
          <a:lstStyle/>
          <a:p>
            <a:pPr eaLnBrk="1" hangingPunct="1"/>
            <a:r>
              <a:rPr lang="en-US" altLang="en-US" sz="4000"/>
              <a:t>Basic Structures: Classes and Schemes – Data Models</a:t>
            </a:r>
          </a:p>
        </p:txBody>
      </p:sp>
      <p:sp>
        <p:nvSpPr>
          <p:cNvPr id="29699" name="Rectangle 3">
            <a:extLst>
              <a:ext uri="{FF2B5EF4-FFF2-40B4-BE49-F238E27FC236}">
                <a16:creationId xmlns:a16="http://schemas.microsoft.com/office/drawing/2014/main" id="{88A70113-6C28-4FD7-8D9B-721961DC5ACC}"/>
              </a:ext>
            </a:extLst>
          </p:cNvPr>
          <p:cNvSpPr>
            <a:spLocks noGrp="1" noChangeArrowheads="1"/>
          </p:cNvSpPr>
          <p:nvPr>
            <p:ph type="body" idx="1"/>
          </p:nvPr>
        </p:nvSpPr>
        <p:spPr>
          <a:xfrm>
            <a:off x="457200" y="1600200"/>
            <a:ext cx="8229600" cy="5105400"/>
          </a:xfrm>
        </p:spPr>
        <p:txBody>
          <a:bodyPr/>
          <a:lstStyle/>
          <a:p>
            <a:pPr eaLnBrk="1" hangingPunct="1"/>
            <a:r>
              <a:rPr lang="en-US" altLang="en-US"/>
              <a:t>Conceptual </a:t>
            </a:r>
          </a:p>
          <a:p>
            <a:pPr eaLnBrk="1" hangingPunct="1"/>
            <a:r>
              <a:rPr lang="en-US" altLang="en-US"/>
              <a:t>Logical</a:t>
            </a:r>
          </a:p>
          <a:p>
            <a:pPr eaLnBrk="1" hangingPunct="1"/>
            <a:r>
              <a:rPr lang="en-US" altLang="en-US"/>
              <a:t>Physical</a:t>
            </a:r>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a:extLst>
              <a:ext uri="{FF2B5EF4-FFF2-40B4-BE49-F238E27FC236}">
                <a16:creationId xmlns:a16="http://schemas.microsoft.com/office/drawing/2014/main" id="{CAE55BA5-7721-4381-BCFB-B301FAD29746}"/>
              </a:ext>
            </a:extLst>
          </p:cNvPr>
          <p:cNvSpPr>
            <a:spLocks noGrp="1" noChangeArrowheads="1"/>
          </p:cNvSpPr>
          <p:nvPr>
            <p:ph type="title"/>
          </p:nvPr>
        </p:nvSpPr>
        <p:spPr/>
        <p:txBody>
          <a:bodyPr/>
          <a:lstStyle/>
          <a:p>
            <a:r>
              <a:rPr lang="en-US" altLang="en-US">
                <a:cs typeface="Times New Roman" panose="02020603050405020304" pitchFamily="18" charset="0"/>
              </a:rPr>
              <a:t>Sixth Normal Form (6NF)</a:t>
            </a:r>
            <a:endParaRPr lang="en-US" altLang="en-US"/>
          </a:p>
        </p:txBody>
      </p:sp>
      <p:sp>
        <p:nvSpPr>
          <p:cNvPr id="245763" name="Content Placeholder 2">
            <a:extLst>
              <a:ext uri="{FF2B5EF4-FFF2-40B4-BE49-F238E27FC236}">
                <a16:creationId xmlns:a16="http://schemas.microsoft.com/office/drawing/2014/main" id="{9C90D43F-E8F8-412B-BEE8-E85F5D531692}"/>
              </a:ext>
            </a:extLst>
          </p:cNvPr>
          <p:cNvSpPr>
            <a:spLocks noGrp="1" noChangeArrowheads="1"/>
          </p:cNvSpPr>
          <p:nvPr>
            <p:ph idx="1"/>
          </p:nvPr>
        </p:nvSpPr>
        <p:spPr/>
        <p:txBody>
          <a:bodyPr/>
          <a:lstStyle/>
          <a:p>
            <a:r>
              <a:rPr lang="en-US" altLang="en-US"/>
              <a:t>In a nutshell, 6NF means that every relation consists of a candidate key plus no more than one other (key or non-key) attribute. </a:t>
            </a:r>
          </a:p>
          <a:p>
            <a:r>
              <a:rPr lang="en-US" altLang="en-US"/>
              <a:t>For example if an "item" is identified by a ProductCode and the other attributes are Description and Price then a 6NF schema would consist of two relations (* denotes the key in each):</a:t>
            </a:r>
          </a:p>
          <a:p>
            <a:pPr lvl="1"/>
            <a:r>
              <a:rPr lang="en-US" altLang="en-US"/>
              <a:t>ItemDesc {ProductCode*, Description}</a:t>
            </a:r>
          </a:p>
          <a:p>
            <a:pPr lvl="1"/>
            <a:r>
              <a:rPr lang="en-US" altLang="en-US"/>
              <a:t>ItemPrice {ProductCode*, Price}</a:t>
            </a:r>
          </a:p>
          <a:p>
            <a:endParaRPr lang="en-US" alt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22D77B6D-76F7-4F53-B696-5BA870ADD5D4}"/>
              </a:ext>
            </a:extLst>
          </p:cNvPr>
          <p:cNvSpPr>
            <a:spLocks noGrp="1" noChangeArrowheads="1"/>
          </p:cNvSpPr>
          <p:nvPr>
            <p:ph type="title"/>
          </p:nvPr>
        </p:nvSpPr>
        <p:spPr/>
        <p:txBody>
          <a:bodyPr/>
          <a:lstStyle/>
          <a:p>
            <a:pPr eaLnBrk="1" hangingPunct="1"/>
            <a:r>
              <a:rPr lang="en-US" altLang="en-US"/>
              <a:t>De-normalization</a:t>
            </a:r>
          </a:p>
        </p:txBody>
      </p:sp>
      <p:sp>
        <p:nvSpPr>
          <p:cNvPr id="246787" name="Rectangle 3">
            <a:extLst>
              <a:ext uri="{FF2B5EF4-FFF2-40B4-BE49-F238E27FC236}">
                <a16:creationId xmlns:a16="http://schemas.microsoft.com/office/drawing/2014/main" id="{108F7A8C-220B-4411-8D10-E573B727D388}"/>
              </a:ext>
            </a:extLst>
          </p:cNvPr>
          <p:cNvSpPr>
            <a:spLocks noGrp="1" noChangeArrowheads="1"/>
          </p:cNvSpPr>
          <p:nvPr>
            <p:ph idx="1"/>
          </p:nvPr>
        </p:nvSpPr>
        <p:spPr/>
        <p:txBody>
          <a:bodyPr/>
          <a:lstStyle/>
          <a:p>
            <a:pPr eaLnBrk="1" hangingPunct="1"/>
            <a:r>
              <a:rPr lang="en-US" altLang="en-US"/>
              <a:t>When to stop the normalization process</a:t>
            </a:r>
          </a:p>
          <a:p>
            <a:pPr lvl="1" eaLnBrk="1" hangingPunct="1"/>
            <a:r>
              <a:rPr lang="en-US" altLang="en-US"/>
              <a:t>When applications require too many joins</a:t>
            </a:r>
          </a:p>
          <a:p>
            <a:pPr lvl="1" eaLnBrk="1" hangingPunct="1"/>
            <a:r>
              <a:rPr lang="en-US" altLang="en-US"/>
              <a:t>When you cannot get a non-loss decomposition that preserves dependencies</a:t>
            </a:r>
          </a:p>
          <a:p>
            <a:pPr lvl="1" eaLnBrk="1" hangingPunct="1">
              <a:buFontTx/>
              <a:buNone/>
            </a:pPr>
            <a:endParaRPr lang="en-US" altLang="en-US"/>
          </a:p>
          <a:p>
            <a:pPr eaLnBrk="1" hangingPunct="1">
              <a:buFontTx/>
              <a:buNone/>
            </a:pPr>
            <a:endParaRPr lang="en-US" alt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CBC479C9-7858-4A37-ABEF-98ADC9888A88}"/>
              </a:ext>
            </a:extLst>
          </p:cNvPr>
          <p:cNvSpPr>
            <a:spLocks noGrp="1" noChangeArrowheads="1"/>
          </p:cNvSpPr>
          <p:nvPr>
            <p:ph type="title"/>
          </p:nvPr>
        </p:nvSpPr>
        <p:spPr/>
        <p:txBody>
          <a:bodyPr/>
          <a:lstStyle/>
          <a:p>
            <a:pPr eaLnBrk="1" hangingPunct="1"/>
            <a:r>
              <a:rPr lang="en-US" altLang="en-US"/>
              <a:t>Basic Queries: SQL and RA</a:t>
            </a:r>
          </a:p>
        </p:txBody>
      </p:sp>
      <p:sp>
        <p:nvSpPr>
          <p:cNvPr id="247811" name="Rectangle 3">
            <a:extLst>
              <a:ext uri="{FF2B5EF4-FFF2-40B4-BE49-F238E27FC236}">
                <a16:creationId xmlns:a16="http://schemas.microsoft.com/office/drawing/2014/main" id="{387BE021-489F-4B10-8181-E43741727564}"/>
              </a:ext>
            </a:extLst>
          </p:cNvPr>
          <p:cNvSpPr>
            <a:spLocks noGrp="1" noChangeArrowheads="1"/>
          </p:cNvSpPr>
          <p:nvPr>
            <p:ph type="body" idx="1"/>
          </p:nvPr>
        </p:nvSpPr>
        <p:spPr/>
        <p:txBody>
          <a:bodyPr/>
          <a:lstStyle/>
          <a:p>
            <a:pPr eaLnBrk="1" hangingPunct="1"/>
            <a:r>
              <a:rPr lang="en-US" altLang="en-US"/>
              <a:t>To look at the data in tables, we use the </a:t>
            </a:r>
            <a:r>
              <a:rPr lang="en-US" altLang="en-US" b="1"/>
              <a:t>SELECT</a:t>
            </a:r>
            <a:r>
              <a:rPr lang="en-US" altLang="en-US"/>
              <a:t> statement. The result of this statement is always a new table that we can view with our database client software or use with programming languages to build dynamic web pages or desktop applications. </a:t>
            </a:r>
          </a:p>
          <a:p>
            <a:pPr eaLnBrk="1" hangingPunct="1"/>
            <a:r>
              <a:rPr lang="en-US" altLang="en-US"/>
              <a:t>Although the result table is not stored in the database we can also use it as part of other </a:t>
            </a:r>
            <a:r>
              <a:rPr lang="en-US" altLang="en-US" b="1"/>
              <a:t>SELECT</a:t>
            </a:r>
            <a:r>
              <a:rPr lang="en-US" altLang="en-US"/>
              <a:t> statements. </a:t>
            </a:r>
          </a:p>
        </p:txBody>
      </p:sp>
    </p:spTree>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40D64EC9-C4EC-464A-AADC-CFA2F5A08B7F}"/>
              </a:ext>
            </a:extLst>
          </p:cNvPr>
          <p:cNvSpPr>
            <a:spLocks noGrp="1" noChangeArrowheads="1"/>
          </p:cNvSpPr>
          <p:nvPr>
            <p:ph type="title"/>
          </p:nvPr>
        </p:nvSpPr>
        <p:spPr/>
        <p:txBody>
          <a:bodyPr/>
          <a:lstStyle/>
          <a:p>
            <a:pPr eaLnBrk="1" hangingPunct="1"/>
            <a:r>
              <a:rPr lang="en-US" altLang="en-US" sz="4000"/>
              <a:t>Basic Queries: SQL and RA – Required Clauses</a:t>
            </a:r>
          </a:p>
        </p:txBody>
      </p:sp>
      <p:sp>
        <p:nvSpPr>
          <p:cNvPr id="248835" name="Rectangle 3">
            <a:extLst>
              <a:ext uri="{FF2B5EF4-FFF2-40B4-BE49-F238E27FC236}">
                <a16:creationId xmlns:a16="http://schemas.microsoft.com/office/drawing/2014/main" id="{BB8C1C29-94AF-431A-BE6D-B4268B32B815}"/>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Only the </a:t>
            </a:r>
            <a:r>
              <a:rPr lang="en-US" altLang="en-US" b="1"/>
              <a:t>SELECT</a:t>
            </a:r>
            <a:r>
              <a:rPr lang="en-US" altLang="en-US"/>
              <a:t> and </a:t>
            </a:r>
            <a:r>
              <a:rPr lang="en-US" altLang="en-US" b="1"/>
              <a:t>FROM</a:t>
            </a:r>
            <a:r>
              <a:rPr lang="en-US" altLang="en-US"/>
              <a:t> clauses are required.</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latin typeface="Lucida Sans Typewriter" panose="020B0509030504030204" pitchFamily="49" charset="0"/>
              </a:rPr>
              <a:t>SELECT &lt;attribute names&gt; </a:t>
            </a:r>
          </a:p>
          <a:p>
            <a:pPr eaLnBrk="1" hangingPunct="1">
              <a:buFont typeface="Wingdings" panose="05000000000000000000" pitchFamily="2" charset="2"/>
              <a:buNone/>
            </a:pPr>
            <a:r>
              <a:rPr lang="en-US" altLang="en-US">
                <a:latin typeface="Lucida Sans Typewriter" panose="020B0509030504030204" pitchFamily="49" charset="0"/>
              </a:rPr>
              <a:t>FROM &lt;table names&gt; </a:t>
            </a:r>
          </a:p>
          <a:p>
            <a:pPr eaLnBrk="1" hangingPunct="1">
              <a:buFont typeface="Wingdings" panose="05000000000000000000" pitchFamily="2" charset="2"/>
              <a:buNone/>
            </a:pPr>
            <a:r>
              <a:rPr lang="en-US" altLang="en-US">
                <a:latin typeface="Lucida Sans Typewriter" panose="020B0509030504030204" pitchFamily="49" charset="0"/>
              </a:rPr>
              <a:t>WHERE &lt;condition to pick rows&gt; </a:t>
            </a:r>
          </a:p>
          <a:p>
            <a:pPr eaLnBrk="1" hangingPunct="1">
              <a:buFont typeface="Wingdings" panose="05000000000000000000" pitchFamily="2" charset="2"/>
              <a:buNone/>
            </a:pPr>
            <a:r>
              <a:rPr lang="en-US" altLang="en-US">
                <a:latin typeface="Lucida Sans Typewriter" panose="020B0509030504030204" pitchFamily="49" charset="0"/>
              </a:rPr>
              <a:t>ORDER BY &lt;attribute names&gt;;</a:t>
            </a:r>
          </a:p>
        </p:txBody>
      </p:sp>
    </p:spTree>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0E671105-2AE7-4423-A31C-968C9F4859E3}"/>
              </a:ext>
            </a:extLst>
          </p:cNvPr>
          <p:cNvSpPr>
            <a:spLocks noGrp="1" noChangeArrowheads="1"/>
          </p:cNvSpPr>
          <p:nvPr>
            <p:ph type="title"/>
          </p:nvPr>
        </p:nvSpPr>
        <p:spPr/>
        <p:txBody>
          <a:bodyPr/>
          <a:lstStyle/>
          <a:p>
            <a:pPr eaLnBrk="1" hangingPunct="1"/>
            <a:r>
              <a:rPr lang="en-US" altLang="en-US" sz="4000"/>
              <a:t>Basic Queries: SQL and RA – Retrieving Data Step 1</a:t>
            </a:r>
          </a:p>
        </p:txBody>
      </p:sp>
      <p:sp>
        <p:nvSpPr>
          <p:cNvPr id="249859" name="Rectangle 3">
            <a:extLst>
              <a:ext uri="{FF2B5EF4-FFF2-40B4-BE49-F238E27FC236}">
                <a16:creationId xmlns:a16="http://schemas.microsoft.com/office/drawing/2014/main" id="{1AAC73E5-A11B-4590-AB90-D171C415DC80}"/>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a:pPr>
            <a:r>
              <a:rPr lang="en-US" altLang="en-US"/>
              <a:t>Look at </a:t>
            </a:r>
            <a:r>
              <a:rPr lang="en-US" altLang="en-US" i="1"/>
              <a:t>all</a:t>
            </a:r>
            <a:r>
              <a:rPr lang="en-US" altLang="en-US"/>
              <a:t> of the relevant data—this is called the </a:t>
            </a:r>
            <a:r>
              <a:rPr lang="en-US" altLang="en-US" b="1" i="1"/>
              <a:t>result set</a:t>
            </a:r>
            <a:r>
              <a:rPr lang="en-US" altLang="en-US"/>
              <a:t> of the query, and it is specified in the </a:t>
            </a:r>
            <a:r>
              <a:rPr lang="en-US" altLang="en-US" b="1"/>
              <a:t>FROM</a:t>
            </a:r>
            <a:r>
              <a:rPr lang="en-US" altLang="en-US"/>
              <a:t> clause. We have only one table, so the result set should consist of all the columns (* means all attributes) and rows of this table.</a:t>
            </a:r>
          </a:p>
          <a:p>
            <a:pPr marL="533400" indent="-533400" eaLnBrk="1" hangingPunct="1">
              <a:buFont typeface="Wingdings" panose="05000000000000000000" pitchFamily="2" charset="2"/>
              <a:buNone/>
            </a:pPr>
            <a:endParaRPr lang="en-US" altLang="en-US">
              <a:latin typeface="Lucida Sans Typewriter" panose="020B0509030504030204" pitchFamily="49" charset="0"/>
            </a:endParaRPr>
          </a:p>
          <a:p>
            <a:pPr marL="533400" indent="-533400" eaLnBrk="1" hangingPunct="1">
              <a:buFont typeface="Wingdings" panose="05000000000000000000" pitchFamily="2" charset="2"/>
              <a:buNone/>
            </a:pPr>
            <a:r>
              <a:rPr lang="en-US" altLang="en-US">
                <a:latin typeface="Lucida Sans Typewriter" panose="020B0509030504030204" pitchFamily="49" charset="0"/>
              </a:rPr>
              <a:t>SELECT * FROM customers;</a:t>
            </a:r>
            <a:r>
              <a:rPr lang="en-US" altLang="en-US"/>
              <a:t> </a:t>
            </a:r>
          </a:p>
        </p:txBody>
      </p:sp>
      <p:pic>
        <p:nvPicPr>
          <p:cNvPr id="249860" name="Picture 4">
            <a:extLst>
              <a:ext uri="{FF2B5EF4-FFF2-40B4-BE49-F238E27FC236}">
                <a16:creationId xmlns:a16="http://schemas.microsoft.com/office/drawing/2014/main" id="{E7CD2522-D036-4745-BA1A-5BB38A0BF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76800"/>
            <a:ext cx="435768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673A33A0-CC5F-49E7-BF33-53F8CCFE07FC}"/>
              </a:ext>
            </a:extLst>
          </p:cNvPr>
          <p:cNvSpPr>
            <a:spLocks noGrp="1" noChangeArrowheads="1"/>
          </p:cNvSpPr>
          <p:nvPr>
            <p:ph type="title"/>
          </p:nvPr>
        </p:nvSpPr>
        <p:spPr/>
        <p:txBody>
          <a:bodyPr/>
          <a:lstStyle/>
          <a:p>
            <a:pPr eaLnBrk="1" hangingPunct="1"/>
            <a:r>
              <a:rPr lang="en-US" altLang="en-US" sz="4000"/>
              <a:t>Basic Queries: SQL and RA – Retrieving Data Step 2</a:t>
            </a:r>
          </a:p>
        </p:txBody>
      </p:sp>
      <p:sp>
        <p:nvSpPr>
          <p:cNvPr id="250883" name="Rectangle 3">
            <a:extLst>
              <a:ext uri="{FF2B5EF4-FFF2-40B4-BE49-F238E27FC236}">
                <a16:creationId xmlns:a16="http://schemas.microsoft.com/office/drawing/2014/main" id="{9A29B84C-38F3-492A-A3C2-A9166761D6EB}"/>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startAt="2"/>
            </a:pPr>
            <a:r>
              <a:rPr lang="en-US" altLang="en-US"/>
              <a:t>Pick the specific rows you want from the result set (for example here, all customers who live in zip code 90840). Notice the </a:t>
            </a:r>
            <a:r>
              <a:rPr lang="en-US" altLang="en-US" i="1"/>
              <a:t>single</a:t>
            </a:r>
            <a:r>
              <a:rPr lang="en-US" altLang="en-US"/>
              <a:t> quotes around the string you’re looking for—search strings </a:t>
            </a:r>
            <a:r>
              <a:rPr lang="en-US" altLang="en-US" i="1"/>
              <a:t>are</a:t>
            </a:r>
            <a:r>
              <a:rPr lang="en-US" altLang="en-US"/>
              <a:t> case sensitive!</a:t>
            </a:r>
          </a:p>
          <a:p>
            <a:pPr marL="533400" indent="-533400" eaLnBrk="1" hangingPunct="1">
              <a:buFont typeface="Wingdings" panose="05000000000000000000" pitchFamily="2" charset="2"/>
              <a:buNone/>
            </a:pPr>
            <a:r>
              <a:rPr lang="en-US" altLang="en-US">
                <a:latin typeface="Lucida Sans Typewriter" panose="020B0509030504030204" pitchFamily="49" charset="0"/>
              </a:rPr>
              <a:t>SELECT * FROM customers </a:t>
            </a:r>
          </a:p>
          <a:p>
            <a:pPr marL="533400" indent="-533400" eaLnBrk="1" hangingPunct="1">
              <a:buFont typeface="Wingdings" panose="05000000000000000000" pitchFamily="2" charset="2"/>
              <a:buNone/>
            </a:pPr>
            <a:r>
              <a:rPr lang="en-US" altLang="en-US">
                <a:latin typeface="Lucida Sans Typewriter" panose="020B0509030504030204" pitchFamily="49" charset="0"/>
              </a:rPr>
              <a:t>WHERE cZipCode = '90840';</a:t>
            </a:r>
            <a:r>
              <a:rPr lang="en-US" altLang="en-US"/>
              <a:t> </a:t>
            </a:r>
          </a:p>
        </p:txBody>
      </p:sp>
      <p:pic>
        <p:nvPicPr>
          <p:cNvPr id="250884" name="Picture 5">
            <a:extLst>
              <a:ext uri="{FF2B5EF4-FFF2-40B4-BE49-F238E27FC236}">
                <a16:creationId xmlns:a16="http://schemas.microsoft.com/office/drawing/2014/main" id="{D2CB4FCE-9FEF-4D2C-86FB-CDA8A91DC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181600"/>
            <a:ext cx="4876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2FB87A99-9C07-4B5D-89B0-6C379E6F78F9}"/>
              </a:ext>
            </a:extLst>
          </p:cNvPr>
          <p:cNvSpPr>
            <a:spLocks noGrp="1" noChangeArrowheads="1"/>
          </p:cNvSpPr>
          <p:nvPr>
            <p:ph type="title"/>
          </p:nvPr>
        </p:nvSpPr>
        <p:spPr/>
        <p:txBody>
          <a:bodyPr/>
          <a:lstStyle/>
          <a:p>
            <a:pPr eaLnBrk="1" hangingPunct="1"/>
            <a:r>
              <a:rPr lang="en-US" altLang="en-US" sz="4000"/>
              <a:t>Basic Queries: SQL and RA – Retrieving Data Step 3</a:t>
            </a:r>
          </a:p>
        </p:txBody>
      </p:sp>
      <p:sp>
        <p:nvSpPr>
          <p:cNvPr id="251907" name="Rectangle 3">
            <a:extLst>
              <a:ext uri="{FF2B5EF4-FFF2-40B4-BE49-F238E27FC236}">
                <a16:creationId xmlns:a16="http://schemas.microsoft.com/office/drawing/2014/main" id="{AF047BF7-309F-435F-8D49-6E9D55B7534C}"/>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startAt="3"/>
            </a:pPr>
            <a:r>
              <a:rPr lang="en-US" altLang="en-US"/>
              <a:t>Pick the attributes (columns) you want. Notice that changing the order of the columns (like showing the last name first) does not change the meaning of the data.</a:t>
            </a:r>
          </a:p>
          <a:p>
            <a:pPr marL="533400" indent="-533400" eaLnBrk="1" hangingPunct="1">
              <a:buFont typeface="Wingdings" panose="05000000000000000000" pitchFamily="2" charset="2"/>
              <a:buNone/>
            </a:pPr>
            <a:r>
              <a:rPr lang="en-US" altLang="en-US">
                <a:latin typeface="Lucida Sans Typewriter" panose="020B0509030504030204" pitchFamily="49" charset="0"/>
              </a:rPr>
              <a:t>SELECT cLastName, cFirstName, cPhone </a:t>
            </a:r>
          </a:p>
          <a:p>
            <a:pPr marL="533400" indent="-533400" eaLnBrk="1" hangingPunct="1">
              <a:buFont typeface="Wingdings" panose="05000000000000000000" pitchFamily="2" charset="2"/>
              <a:buNone/>
            </a:pPr>
            <a:r>
              <a:rPr lang="en-US" altLang="en-US">
                <a:latin typeface="Lucida Sans Typewriter" panose="020B0509030504030204" pitchFamily="49" charset="0"/>
              </a:rPr>
              <a:t>FROM customers </a:t>
            </a:r>
          </a:p>
          <a:p>
            <a:pPr marL="533400" indent="-533400" eaLnBrk="1" hangingPunct="1">
              <a:buFont typeface="Wingdings" panose="05000000000000000000" pitchFamily="2" charset="2"/>
              <a:buNone/>
            </a:pPr>
            <a:r>
              <a:rPr lang="en-US" altLang="en-US">
                <a:latin typeface="Lucida Sans Typewriter" panose="020B0509030504030204" pitchFamily="49" charset="0"/>
              </a:rPr>
              <a:t>WHERE cZipCode = '90840'; </a:t>
            </a:r>
          </a:p>
        </p:txBody>
      </p:sp>
      <p:pic>
        <p:nvPicPr>
          <p:cNvPr id="251908" name="Picture 5">
            <a:extLst>
              <a:ext uri="{FF2B5EF4-FFF2-40B4-BE49-F238E27FC236}">
                <a16:creationId xmlns:a16="http://schemas.microsoft.com/office/drawing/2014/main" id="{B5FC8776-8727-48B3-B1A8-295ED505B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029200"/>
            <a:ext cx="3352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134822C-3DE1-4A33-A5E9-3604C97ED30B}"/>
              </a:ext>
            </a:extLst>
          </p:cNvPr>
          <p:cNvSpPr>
            <a:spLocks noGrp="1" noChangeArrowheads="1"/>
          </p:cNvSpPr>
          <p:nvPr>
            <p:ph type="title"/>
          </p:nvPr>
        </p:nvSpPr>
        <p:spPr/>
        <p:txBody>
          <a:bodyPr/>
          <a:lstStyle/>
          <a:p>
            <a:pPr eaLnBrk="1" hangingPunct="1"/>
            <a:r>
              <a:rPr lang="en-US" altLang="en-US" sz="4000"/>
              <a:t>Basic Queries: SQL and RA – Retrieving Data Step 4</a:t>
            </a:r>
          </a:p>
        </p:txBody>
      </p:sp>
      <p:sp>
        <p:nvSpPr>
          <p:cNvPr id="252931" name="Rectangle 3">
            <a:extLst>
              <a:ext uri="{FF2B5EF4-FFF2-40B4-BE49-F238E27FC236}">
                <a16:creationId xmlns:a16="http://schemas.microsoft.com/office/drawing/2014/main" id="{055767AE-DD22-4CFB-A171-A95271800F5F}"/>
              </a:ext>
            </a:extLst>
          </p:cNvPr>
          <p:cNvSpPr>
            <a:spLocks noGrp="1" noChangeArrowheads="1"/>
          </p:cNvSpPr>
          <p:nvPr>
            <p:ph type="body" idx="1"/>
          </p:nvPr>
        </p:nvSpPr>
        <p:spPr>
          <a:xfrm>
            <a:off x="228600" y="1577975"/>
            <a:ext cx="8229600" cy="4530725"/>
          </a:xfrm>
        </p:spPr>
        <p:txBody>
          <a:bodyPr/>
          <a:lstStyle/>
          <a:p>
            <a:pPr marL="533400" indent="-533400" eaLnBrk="1" hangingPunct="1">
              <a:buFont typeface="Wingdings" panose="05000000000000000000" pitchFamily="2" charset="2"/>
              <a:buAutoNum type="arabicPeriod" startAt="4"/>
            </a:pPr>
            <a:r>
              <a:rPr lang="en-US" altLang="en-US"/>
              <a:t>In SQL, you can also specify the order in which to list the results. Once again, the order in which rows are listed does not change the meaning of the data in them.</a:t>
            </a:r>
          </a:p>
          <a:p>
            <a:pPr marL="533400" indent="-533400" eaLnBrk="1" hangingPunct="1">
              <a:buFont typeface="Wingdings" panose="05000000000000000000" pitchFamily="2" charset="2"/>
              <a:buNone/>
            </a:pPr>
            <a:r>
              <a:rPr lang="en-US" altLang="en-US">
                <a:latin typeface="Lucida Sans Typewriter" panose="020B0509030504030204" pitchFamily="49" charset="0"/>
              </a:rPr>
              <a:t>	SELECT cLastName,cFirstName,cPhone </a:t>
            </a:r>
          </a:p>
          <a:p>
            <a:pPr marL="533400" indent="-533400" eaLnBrk="1" hangingPunct="1">
              <a:buFont typeface="Wingdings" panose="05000000000000000000" pitchFamily="2" charset="2"/>
              <a:buNone/>
            </a:pPr>
            <a:r>
              <a:rPr lang="en-US" altLang="en-US">
                <a:latin typeface="Lucida Sans Typewriter" panose="020B0509030504030204" pitchFamily="49" charset="0"/>
              </a:rPr>
              <a:t>	FROM customers </a:t>
            </a:r>
          </a:p>
          <a:p>
            <a:pPr marL="533400" indent="-533400" eaLnBrk="1" hangingPunct="1">
              <a:buFont typeface="Wingdings" panose="05000000000000000000" pitchFamily="2" charset="2"/>
              <a:buNone/>
            </a:pPr>
            <a:r>
              <a:rPr lang="en-US" altLang="en-US">
                <a:latin typeface="Lucida Sans Typewriter" panose="020B0509030504030204" pitchFamily="49" charset="0"/>
              </a:rPr>
              <a:t>	WHERE cZipCode = '90840' </a:t>
            </a:r>
          </a:p>
          <a:p>
            <a:pPr marL="533400" indent="-533400" eaLnBrk="1" hangingPunct="1">
              <a:buFont typeface="Wingdings" panose="05000000000000000000" pitchFamily="2" charset="2"/>
              <a:buNone/>
            </a:pPr>
            <a:r>
              <a:rPr lang="en-US" altLang="en-US">
                <a:latin typeface="Lucida Sans Typewriter" panose="020B0509030504030204" pitchFamily="49" charset="0"/>
              </a:rPr>
              <a:t>	ORDER BY cLastName, cFirstName;</a:t>
            </a:r>
            <a:r>
              <a:rPr lang="en-US" altLang="en-US"/>
              <a:t> </a:t>
            </a:r>
          </a:p>
        </p:txBody>
      </p:sp>
      <p:pic>
        <p:nvPicPr>
          <p:cNvPr id="252932" name="Picture 5">
            <a:extLst>
              <a:ext uri="{FF2B5EF4-FFF2-40B4-BE49-F238E27FC236}">
                <a16:creationId xmlns:a16="http://schemas.microsoft.com/office/drawing/2014/main" id="{324268CD-37C8-43DD-BF56-D252C1A1C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334000"/>
            <a:ext cx="28956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91D5A181-6EAC-438C-BA6E-AA5D474A1932}"/>
              </a:ext>
            </a:extLst>
          </p:cNvPr>
          <p:cNvSpPr>
            <a:spLocks noGrp="1" noChangeArrowheads="1"/>
          </p:cNvSpPr>
          <p:nvPr>
            <p:ph type="title"/>
          </p:nvPr>
        </p:nvSpPr>
        <p:spPr/>
        <p:txBody>
          <a:bodyPr/>
          <a:lstStyle/>
          <a:p>
            <a:pPr eaLnBrk="1" hangingPunct="1"/>
            <a:r>
              <a:rPr lang="en-US" altLang="en-US" sz="4000"/>
              <a:t>Basic queries: SQL and RA – Why SQL Works</a:t>
            </a:r>
          </a:p>
        </p:txBody>
      </p:sp>
      <p:sp>
        <p:nvSpPr>
          <p:cNvPr id="253955" name="Rectangle 3">
            <a:extLst>
              <a:ext uri="{FF2B5EF4-FFF2-40B4-BE49-F238E27FC236}">
                <a16:creationId xmlns:a16="http://schemas.microsoft.com/office/drawing/2014/main" id="{4898437A-B425-4C03-8155-4CF6665F16ED}"/>
              </a:ext>
            </a:extLst>
          </p:cNvPr>
          <p:cNvSpPr>
            <a:spLocks noGrp="1" noChangeArrowheads="1"/>
          </p:cNvSpPr>
          <p:nvPr>
            <p:ph type="body" idx="1"/>
          </p:nvPr>
        </p:nvSpPr>
        <p:spPr/>
        <p:txBody>
          <a:bodyPr/>
          <a:lstStyle/>
          <a:p>
            <a:pPr eaLnBrk="1" hangingPunct="1"/>
            <a:r>
              <a:rPr lang="en-US" altLang="en-US"/>
              <a:t>Like all algebras, </a:t>
            </a:r>
            <a:r>
              <a:rPr lang="en-US" altLang="en-US" b="1" i="1"/>
              <a:t>Relational Algebra (RA)</a:t>
            </a:r>
            <a:r>
              <a:rPr lang="en-US" altLang="en-US"/>
              <a:t> applies operators to operands to produce results. </a:t>
            </a:r>
            <a:r>
              <a:rPr lang="en-US" altLang="en-US" b="1" i="1"/>
              <a:t>RA</a:t>
            </a:r>
            <a:r>
              <a:rPr lang="en-US" altLang="en-US"/>
              <a:t> operands are relations. Results are new relations that can be used as operands in building more complex expressions. </a:t>
            </a:r>
          </a:p>
          <a:p>
            <a:pPr eaLnBrk="1" hangingPunct="1"/>
            <a:r>
              <a:rPr lang="en-US" altLang="en-US" i="1"/>
              <a:t>select(RA)</a:t>
            </a:r>
            <a:r>
              <a:rPr lang="en-US" altLang="en-US"/>
              <a:t> and </a:t>
            </a:r>
            <a:r>
              <a:rPr lang="en-US" altLang="en-US" i="1"/>
              <a:t>project(RA)</a:t>
            </a:r>
            <a:r>
              <a:rPr lang="en-US" altLang="en-US"/>
              <a:t> are two </a:t>
            </a:r>
            <a:r>
              <a:rPr lang="en-US" altLang="en-US" b="1" i="1"/>
              <a:t>RA</a:t>
            </a:r>
            <a:r>
              <a:rPr lang="en-US" altLang="en-US"/>
              <a:t> operators that were used in the prior example</a:t>
            </a:r>
          </a:p>
        </p:txBody>
      </p:sp>
    </p:spTree>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A8829499-01B6-4CEA-9BC0-9FA7C960C2D0}"/>
              </a:ext>
            </a:extLst>
          </p:cNvPr>
          <p:cNvSpPr>
            <a:spLocks noGrp="1" noChangeArrowheads="1"/>
          </p:cNvSpPr>
          <p:nvPr>
            <p:ph type="title"/>
          </p:nvPr>
        </p:nvSpPr>
        <p:spPr/>
        <p:txBody>
          <a:bodyPr/>
          <a:lstStyle/>
          <a:p>
            <a:pPr eaLnBrk="1" hangingPunct="1"/>
            <a:r>
              <a:rPr lang="en-US" altLang="en-US" sz="4000"/>
              <a:t>Basic queries: SQL and RA – Select and Project Step 1</a:t>
            </a:r>
          </a:p>
        </p:txBody>
      </p:sp>
      <p:sp>
        <p:nvSpPr>
          <p:cNvPr id="254979" name="Rectangle 3">
            <a:extLst>
              <a:ext uri="{FF2B5EF4-FFF2-40B4-BE49-F238E27FC236}">
                <a16:creationId xmlns:a16="http://schemas.microsoft.com/office/drawing/2014/main" id="{B265540D-774F-4014-8462-0C984F892411}"/>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a:pPr>
            <a:r>
              <a:rPr lang="en-US" altLang="en-US"/>
              <a:t>To represent a single relation in RA, we only need to use its name. We can also represent relations and schemes symbolically with small and capital letters, for example relation </a:t>
            </a:r>
            <a:r>
              <a:rPr lang="en-US" altLang="en-US" i="1"/>
              <a:t>r</a:t>
            </a:r>
            <a:r>
              <a:rPr lang="en-US" altLang="en-US"/>
              <a:t> over scheme R. In this case, </a:t>
            </a:r>
            <a:r>
              <a:rPr lang="en-US" altLang="en-US" i="1"/>
              <a:t>r</a:t>
            </a:r>
            <a:r>
              <a:rPr lang="en-US" altLang="en-US"/>
              <a:t> = customers and R = the Customers scheme.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9DBD5FE-D3BD-4715-9FA7-73A1AA189955}"/>
              </a:ext>
            </a:extLst>
          </p:cNvPr>
          <p:cNvSpPr>
            <a:spLocks noGrp="1" noChangeArrowheads="1"/>
          </p:cNvSpPr>
          <p:nvPr>
            <p:ph type="title"/>
          </p:nvPr>
        </p:nvSpPr>
        <p:spPr/>
        <p:txBody>
          <a:bodyPr/>
          <a:lstStyle/>
          <a:p>
            <a:pPr eaLnBrk="1" hangingPunct="1"/>
            <a:r>
              <a:rPr lang="en-US" altLang="en-US" sz="4000"/>
              <a:t>Basic Structures: Rows and Tables - Definitions</a:t>
            </a:r>
          </a:p>
        </p:txBody>
      </p:sp>
      <p:sp>
        <p:nvSpPr>
          <p:cNvPr id="32771" name="Rectangle 3">
            <a:extLst>
              <a:ext uri="{FF2B5EF4-FFF2-40B4-BE49-F238E27FC236}">
                <a16:creationId xmlns:a16="http://schemas.microsoft.com/office/drawing/2014/main" id="{BBD2519C-0BBE-44DC-B624-96A04E173247}"/>
              </a:ext>
            </a:extLst>
          </p:cNvPr>
          <p:cNvSpPr>
            <a:spLocks noGrp="1" noChangeArrowheads="1"/>
          </p:cNvSpPr>
          <p:nvPr>
            <p:ph type="body" idx="1"/>
          </p:nvPr>
        </p:nvSpPr>
        <p:spPr/>
        <p:txBody>
          <a:bodyPr/>
          <a:lstStyle/>
          <a:p>
            <a:pPr eaLnBrk="1" hangingPunct="1">
              <a:lnSpc>
                <a:spcPct val="90000"/>
              </a:lnSpc>
            </a:pPr>
            <a:r>
              <a:rPr lang="en-US" altLang="en-US"/>
              <a:t>Each real-world individual of a class is represented by a </a:t>
            </a:r>
            <a:r>
              <a:rPr lang="en-US" altLang="en-US" b="1" i="1"/>
              <a:t>row</a:t>
            </a:r>
            <a:r>
              <a:rPr lang="en-US" altLang="en-US"/>
              <a:t> of information in a database table. </a:t>
            </a:r>
          </a:p>
          <a:p>
            <a:pPr eaLnBrk="1" hangingPunct="1">
              <a:lnSpc>
                <a:spcPct val="90000"/>
              </a:lnSpc>
            </a:pPr>
            <a:r>
              <a:rPr lang="en-US" altLang="en-US"/>
              <a:t>The row is defined in the relational model as a </a:t>
            </a:r>
            <a:r>
              <a:rPr lang="en-US" altLang="en-US" b="1" i="1"/>
              <a:t>tuple</a:t>
            </a:r>
            <a:r>
              <a:rPr lang="en-US" altLang="en-US"/>
              <a:t> that is constructed over a given scheme. </a:t>
            </a:r>
          </a:p>
          <a:p>
            <a:pPr eaLnBrk="1" hangingPunct="1">
              <a:lnSpc>
                <a:spcPct val="90000"/>
              </a:lnSpc>
            </a:pPr>
            <a:r>
              <a:rPr lang="en-US" altLang="en-US"/>
              <a:t>Mathematically, the </a:t>
            </a:r>
            <a:r>
              <a:rPr lang="en-US" altLang="en-US" b="1" i="1"/>
              <a:t>tuple</a:t>
            </a:r>
            <a:r>
              <a:rPr lang="en-US" altLang="en-US"/>
              <a:t> is a function that assigns a constant value from the attribute domain to each attribute of the scheme. Since the scheme is really a set of attributes, order is not important.</a:t>
            </a:r>
          </a:p>
          <a:p>
            <a:pPr eaLnBrk="1" hangingPunct="1">
              <a:lnSpc>
                <a:spcPct val="90000"/>
              </a:lnSpc>
            </a:pPr>
            <a:endParaRPr lang="en-US" altLang="en-US"/>
          </a:p>
        </p:txBody>
      </p:sp>
    </p:spTree>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DBA2B162-1412-4507-B56C-645BC20465EA}"/>
              </a:ext>
            </a:extLst>
          </p:cNvPr>
          <p:cNvSpPr>
            <a:spLocks noGrp="1" noChangeArrowheads="1"/>
          </p:cNvSpPr>
          <p:nvPr>
            <p:ph type="title"/>
          </p:nvPr>
        </p:nvSpPr>
        <p:spPr/>
        <p:txBody>
          <a:bodyPr/>
          <a:lstStyle/>
          <a:p>
            <a:pPr eaLnBrk="1" hangingPunct="1"/>
            <a:r>
              <a:rPr lang="en-US" altLang="en-US" sz="4000"/>
              <a:t>Basic queries: SQL and RA – Select and Project Step 2</a:t>
            </a:r>
          </a:p>
        </p:txBody>
      </p:sp>
      <p:sp>
        <p:nvSpPr>
          <p:cNvPr id="256003" name="Rectangle 3">
            <a:extLst>
              <a:ext uri="{FF2B5EF4-FFF2-40B4-BE49-F238E27FC236}">
                <a16:creationId xmlns:a16="http://schemas.microsoft.com/office/drawing/2014/main" id="{0FF50DA8-BBAD-4271-B201-44841A8453A4}"/>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startAt="2"/>
            </a:pPr>
            <a:r>
              <a:rPr lang="en-US" altLang="en-US" sz="2400"/>
              <a:t>The </a:t>
            </a:r>
            <a:r>
              <a:rPr lang="en-US" altLang="en-US" sz="2400" b="1" i="1"/>
              <a:t>select</a:t>
            </a:r>
            <a:r>
              <a:rPr lang="en-US" altLang="en-US" sz="2400" b="1"/>
              <a:t> (RA)</a:t>
            </a:r>
            <a:r>
              <a:rPr lang="en-US" altLang="en-US" sz="2400"/>
              <a:t> operator (written σ) picks tuples, like the SQL WHERE clause picks rows. It is a unary operator that takes a single relation or expression as its operand. It also takes a </a:t>
            </a:r>
            <a:r>
              <a:rPr lang="en-US" altLang="en-US" sz="2400" b="1"/>
              <a:t>predicate</a:t>
            </a:r>
            <a:r>
              <a:rPr lang="en-US" altLang="en-US" sz="2400"/>
              <a:t>, θ, to specify which tuples are required. Its syntax is σθ</a:t>
            </a:r>
            <a:r>
              <a:rPr lang="en-US" altLang="en-US" sz="2400" i="1"/>
              <a:t>r</a:t>
            </a:r>
            <a:r>
              <a:rPr lang="en-US" altLang="en-US" sz="2400"/>
              <a:t>, or in our example: </a:t>
            </a:r>
          </a:p>
          <a:p>
            <a:pPr marL="533400" indent="-533400" eaLnBrk="1" hangingPunct="1">
              <a:buFont typeface="Wingdings" panose="05000000000000000000" pitchFamily="2" charset="2"/>
              <a:buNone/>
            </a:pPr>
            <a:r>
              <a:rPr lang="en-US" altLang="en-US" sz="2400">
                <a:latin typeface="Lucida Sans Typewriter" panose="020B0509030504030204" pitchFamily="49" charset="0"/>
              </a:rPr>
              <a:t>	σcZipCode='90840'</a:t>
            </a:r>
            <a:r>
              <a:rPr lang="en-US" altLang="en-US" sz="2400" i="1">
                <a:latin typeface="Lucida Sans Typewriter" panose="020B0509030504030204" pitchFamily="49" charset="0"/>
              </a:rPr>
              <a:t>customers</a:t>
            </a:r>
            <a:r>
              <a:rPr lang="en-US" altLang="en-US" sz="2400"/>
              <a:t>.</a:t>
            </a:r>
          </a:p>
          <a:p>
            <a:pPr marL="533400" indent="-533400" eaLnBrk="1" hangingPunct="1">
              <a:buFont typeface="Wingdings" panose="05000000000000000000" pitchFamily="2" charset="2"/>
              <a:buNone/>
            </a:pPr>
            <a:r>
              <a:rPr lang="en-US" altLang="en-US" sz="2400"/>
              <a:t>	The scheme of the result of σθ</a:t>
            </a:r>
            <a:r>
              <a:rPr lang="en-US" altLang="en-US" sz="2400" i="1"/>
              <a:t>r</a:t>
            </a:r>
            <a:r>
              <a:rPr lang="en-US" altLang="en-US" sz="2400"/>
              <a:t> is R—the same scheme we started with—since we haven’t done anything to change the attribute list. The result of this operation includes all tuples of </a:t>
            </a:r>
            <a:r>
              <a:rPr lang="en-US" altLang="en-US" sz="2400" i="1"/>
              <a:t>r</a:t>
            </a:r>
            <a:r>
              <a:rPr lang="en-US" altLang="en-US" sz="2400"/>
              <a:t> for which the predicate θ evaluates to </a:t>
            </a:r>
            <a:r>
              <a:rPr lang="en-US" altLang="en-US" sz="2400" i="1"/>
              <a:t>true</a:t>
            </a:r>
            <a:r>
              <a:rPr lang="en-US" altLang="en-US" sz="2400"/>
              <a:t>.</a:t>
            </a:r>
          </a:p>
        </p:txBody>
      </p:sp>
    </p:spTree>
  </p:cSld>
  <p:clrMapOvr>
    <a:masterClrMapping/>
  </p:clrMapOv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3C8D86F3-FFCF-42D0-A033-44995D8557D0}"/>
              </a:ext>
            </a:extLst>
          </p:cNvPr>
          <p:cNvSpPr>
            <a:spLocks noGrp="1" noChangeArrowheads="1"/>
          </p:cNvSpPr>
          <p:nvPr>
            <p:ph type="title"/>
          </p:nvPr>
        </p:nvSpPr>
        <p:spPr/>
        <p:txBody>
          <a:bodyPr/>
          <a:lstStyle/>
          <a:p>
            <a:pPr eaLnBrk="1" hangingPunct="1"/>
            <a:r>
              <a:rPr lang="en-US" altLang="en-US" sz="4000"/>
              <a:t>Basic queries: SQL and RA – Select and Project Step 3</a:t>
            </a:r>
          </a:p>
        </p:txBody>
      </p:sp>
      <p:sp>
        <p:nvSpPr>
          <p:cNvPr id="257027" name="Rectangle 3">
            <a:extLst>
              <a:ext uri="{FF2B5EF4-FFF2-40B4-BE49-F238E27FC236}">
                <a16:creationId xmlns:a16="http://schemas.microsoft.com/office/drawing/2014/main" id="{054EAA16-7234-4FBF-B7F1-0A28E6D958D0}"/>
              </a:ext>
            </a:extLst>
          </p:cNvPr>
          <p:cNvSpPr>
            <a:spLocks noGrp="1" noChangeArrowheads="1"/>
          </p:cNvSpPr>
          <p:nvPr>
            <p:ph type="body" idx="1"/>
          </p:nvPr>
        </p:nvSpPr>
        <p:spPr>
          <a:xfrm>
            <a:off x="457200" y="1600200"/>
            <a:ext cx="8382000" cy="4530725"/>
          </a:xfrm>
        </p:spPr>
        <p:txBody>
          <a:bodyPr/>
          <a:lstStyle/>
          <a:p>
            <a:pPr marL="533400" indent="-533400" eaLnBrk="1" hangingPunct="1">
              <a:lnSpc>
                <a:spcPct val="80000"/>
              </a:lnSpc>
              <a:buFont typeface="Wingdings" panose="05000000000000000000" pitchFamily="2" charset="2"/>
              <a:buAutoNum type="arabicPeriod" startAt="3"/>
            </a:pPr>
            <a:r>
              <a:rPr lang="en-US" altLang="en-US" sz="1800"/>
              <a:t>The </a:t>
            </a:r>
            <a:r>
              <a:rPr lang="en-US" altLang="en-US" sz="1800" b="1" i="1"/>
              <a:t>project</a:t>
            </a:r>
            <a:r>
              <a:rPr lang="en-US" altLang="en-US" sz="1800" b="1"/>
              <a:t> (RA)</a:t>
            </a:r>
            <a:r>
              <a:rPr lang="en-US" altLang="en-US" sz="1800"/>
              <a:t> operator (written π) picks attributes, confusingly like the SQL SELECT clause. It is also a unary operator that takes a single relation or expression as its operand. Instead of a predicate, it takes a </a:t>
            </a:r>
            <a:r>
              <a:rPr lang="en-US" altLang="en-US" sz="1800" b="1" i="1"/>
              <a:t>subscheme</a:t>
            </a:r>
            <a:r>
              <a:rPr lang="en-US" altLang="en-US" sz="1800" i="1"/>
              <a:t>,</a:t>
            </a:r>
            <a:r>
              <a:rPr lang="en-US" altLang="en-US" sz="1800"/>
              <a:t> X (of R), to specify which attributes are required. Its syntax is πX</a:t>
            </a:r>
            <a:r>
              <a:rPr lang="en-US" altLang="en-US" sz="1800" i="1"/>
              <a:t>r</a:t>
            </a:r>
            <a:r>
              <a:rPr lang="en-US" altLang="en-US" sz="1800"/>
              <a:t>, or in our example: </a:t>
            </a:r>
          </a:p>
          <a:p>
            <a:pPr marL="533400" indent="-533400" eaLnBrk="1" hangingPunct="1">
              <a:lnSpc>
                <a:spcPct val="80000"/>
              </a:lnSpc>
              <a:buFont typeface="Wingdings" panose="05000000000000000000" pitchFamily="2" charset="2"/>
              <a:buNone/>
            </a:pPr>
            <a:r>
              <a:rPr lang="en-US" altLang="en-US" sz="1800" b="1" baseline="30000">
                <a:latin typeface="Lucida Sans Typewriter" panose="020B0509030504030204" pitchFamily="49" charset="0"/>
              </a:rPr>
              <a:t>	π</a:t>
            </a:r>
            <a:r>
              <a:rPr lang="en-US" altLang="en-US" sz="1800">
                <a:latin typeface="Lucida Sans Typewriter" panose="020B0509030504030204" pitchFamily="49" charset="0"/>
              </a:rPr>
              <a:t>cLastName, cFirstName, cPhone</a:t>
            </a:r>
            <a:r>
              <a:rPr lang="en-US" altLang="en-US" sz="1800" b="1" i="1" baseline="30000">
                <a:latin typeface="Lucida Sans Typewriter" panose="020B0509030504030204" pitchFamily="49" charset="0"/>
              </a:rPr>
              <a:t>customers</a:t>
            </a:r>
            <a:r>
              <a:rPr lang="en-US" altLang="en-US" sz="1800">
                <a:latin typeface="Lucida Sans Typewriter" panose="020B0509030504030204" pitchFamily="49" charset="0"/>
              </a:rPr>
              <a:t>.</a:t>
            </a:r>
          </a:p>
          <a:p>
            <a:pPr marL="533400" indent="-533400" eaLnBrk="1" hangingPunct="1">
              <a:lnSpc>
                <a:spcPct val="80000"/>
              </a:lnSpc>
              <a:buFont typeface="Wingdings" panose="05000000000000000000" pitchFamily="2" charset="2"/>
              <a:buNone/>
            </a:pPr>
            <a:r>
              <a:rPr lang="en-US" altLang="en-US" sz="1800"/>
              <a:t>	The scheme of the result of πX</a:t>
            </a:r>
            <a:r>
              <a:rPr lang="en-US" altLang="en-US" sz="1800" i="1"/>
              <a:t>r</a:t>
            </a:r>
            <a:r>
              <a:rPr lang="en-US" altLang="en-US" sz="1800"/>
              <a:t> is X. The tuples resulting from this operation are tuples of the original relation, </a:t>
            </a:r>
            <a:r>
              <a:rPr lang="en-US" altLang="en-US" sz="1800" i="1"/>
              <a:t>r</a:t>
            </a:r>
            <a:r>
              <a:rPr lang="en-US" altLang="en-US" sz="1800"/>
              <a:t>, cut down to the attributes contained in X. </a:t>
            </a:r>
          </a:p>
          <a:p>
            <a:pPr marL="914400" lvl="1" indent="-457200" eaLnBrk="1" hangingPunct="1">
              <a:lnSpc>
                <a:spcPct val="80000"/>
              </a:lnSpc>
            </a:pPr>
            <a:r>
              <a:rPr lang="en-US" altLang="en-US" sz="1600"/>
              <a:t>For X to be a subscheme of R, it must be a sub</a:t>
            </a:r>
            <a:r>
              <a:rPr lang="en-US" altLang="en-US" sz="1600" i="1"/>
              <a:t>set</a:t>
            </a:r>
            <a:r>
              <a:rPr lang="en-US" altLang="en-US" sz="1600"/>
              <a:t> of the attributes in R, and preserve the assignment rule from R (that is, each attribute of X must have the same domain as its corresponding attribute in R).</a:t>
            </a:r>
          </a:p>
          <a:p>
            <a:pPr marL="914400" lvl="1" indent="-457200" eaLnBrk="1" hangingPunct="1">
              <a:lnSpc>
                <a:spcPct val="80000"/>
              </a:lnSpc>
            </a:pPr>
            <a:r>
              <a:rPr lang="en-US" altLang="en-US" sz="1600"/>
              <a:t>If X is a super key of </a:t>
            </a:r>
            <a:r>
              <a:rPr lang="en-US" altLang="en-US" sz="1600" i="1"/>
              <a:t>r</a:t>
            </a:r>
            <a:r>
              <a:rPr lang="en-US" altLang="en-US" sz="1600"/>
              <a:t>, then there will be the same number of tuples in the result as there were to begin with in </a:t>
            </a:r>
            <a:r>
              <a:rPr lang="en-US" altLang="en-US" sz="1600" i="1"/>
              <a:t>r</a:t>
            </a:r>
            <a:r>
              <a:rPr lang="en-US" altLang="en-US" sz="1600"/>
              <a:t>. If X is </a:t>
            </a:r>
            <a:r>
              <a:rPr lang="en-US" altLang="en-US" sz="1600" i="1"/>
              <a:t>not</a:t>
            </a:r>
            <a:r>
              <a:rPr lang="en-US" altLang="en-US" sz="1600"/>
              <a:t> a super key of </a:t>
            </a:r>
            <a:r>
              <a:rPr lang="en-US" altLang="en-US" sz="1600" i="1"/>
              <a:t>r</a:t>
            </a:r>
            <a:r>
              <a:rPr lang="en-US" altLang="en-US" sz="1600"/>
              <a:t>, then any duplicate (non-distinct) tuples are eliminated from the result.</a:t>
            </a:r>
          </a:p>
          <a:p>
            <a:pPr marL="533400" indent="-533400" eaLnBrk="1" hangingPunct="1">
              <a:lnSpc>
                <a:spcPct val="80000"/>
              </a:lnSpc>
              <a:buFont typeface="Wingdings" panose="05000000000000000000" pitchFamily="2" charset="2"/>
              <a:buNone/>
            </a:pPr>
            <a:r>
              <a:rPr lang="en-US" altLang="en-US" sz="1800"/>
              <a:t>	Just as in the SQL statement, we can apply the project operator to the output of the select operation to produce the results that we want: πXσθ</a:t>
            </a:r>
            <a:r>
              <a:rPr lang="en-US" altLang="en-US" sz="1800" i="1"/>
              <a:t>r</a:t>
            </a:r>
            <a:r>
              <a:rPr lang="en-US" altLang="en-US" sz="1800"/>
              <a:t> or </a:t>
            </a:r>
          </a:p>
          <a:p>
            <a:pPr marL="533400" indent="-533400" eaLnBrk="1" hangingPunct="1">
              <a:lnSpc>
                <a:spcPct val="80000"/>
              </a:lnSpc>
              <a:buFont typeface="Wingdings" panose="05000000000000000000" pitchFamily="2" charset="2"/>
              <a:buNone/>
            </a:pPr>
            <a:r>
              <a:rPr lang="en-US" altLang="en-US" sz="1800" b="1" baseline="30000">
                <a:latin typeface="Lucida Sans Typewriter" panose="020B0509030504030204" pitchFamily="49" charset="0"/>
              </a:rPr>
              <a:t>	π</a:t>
            </a:r>
            <a:r>
              <a:rPr lang="en-US" altLang="en-US" sz="1800">
                <a:latin typeface="Lucida Sans Typewriter" panose="020B0509030504030204" pitchFamily="49" charset="0"/>
              </a:rPr>
              <a:t>cLastName, cFirstName, cPhone σcZipCode='90840'</a:t>
            </a:r>
            <a:r>
              <a:rPr lang="en-US" altLang="en-US" sz="1800" i="1" baseline="30000">
                <a:latin typeface="Lucida Sans Typewriter" panose="020B0509030504030204" pitchFamily="49" charset="0"/>
              </a:rPr>
              <a:t>customers</a:t>
            </a:r>
            <a:r>
              <a:rPr lang="en-US" altLang="en-US" sz="1800">
                <a:latin typeface="Lucida Sans Typewriter" panose="020B0509030504030204" pitchFamily="49" charset="0"/>
              </a:rPr>
              <a:t>.</a:t>
            </a:r>
            <a:r>
              <a:rPr lang="en-US" altLang="en-US" sz="1800"/>
              <a:t> </a:t>
            </a:r>
          </a:p>
        </p:txBody>
      </p:sp>
    </p:spTree>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236D721C-F0F3-4FB5-B681-F3FA7188A849}"/>
              </a:ext>
            </a:extLst>
          </p:cNvPr>
          <p:cNvSpPr>
            <a:spLocks noGrp="1" noChangeArrowheads="1"/>
          </p:cNvSpPr>
          <p:nvPr>
            <p:ph type="title"/>
          </p:nvPr>
        </p:nvSpPr>
        <p:spPr/>
        <p:txBody>
          <a:bodyPr/>
          <a:lstStyle/>
          <a:p>
            <a:pPr eaLnBrk="1" hangingPunct="1"/>
            <a:r>
              <a:rPr lang="en-US" altLang="en-US" sz="4000"/>
              <a:t>Basic queries: SQL and RA – Select and Project Step 4</a:t>
            </a:r>
          </a:p>
        </p:txBody>
      </p:sp>
      <p:sp>
        <p:nvSpPr>
          <p:cNvPr id="258051" name="Rectangle 3">
            <a:extLst>
              <a:ext uri="{FF2B5EF4-FFF2-40B4-BE49-F238E27FC236}">
                <a16:creationId xmlns:a16="http://schemas.microsoft.com/office/drawing/2014/main" id="{58B8CB54-6ACD-4517-A37F-BA230C6B7E57}"/>
              </a:ext>
            </a:extLst>
          </p:cNvPr>
          <p:cNvSpPr>
            <a:spLocks noGrp="1" noChangeArrowheads="1"/>
          </p:cNvSpPr>
          <p:nvPr>
            <p:ph type="body" idx="1"/>
          </p:nvPr>
        </p:nvSpPr>
        <p:spPr>
          <a:xfrm>
            <a:off x="457200" y="1600200"/>
            <a:ext cx="8382000" cy="4530725"/>
          </a:xfrm>
        </p:spPr>
        <p:txBody>
          <a:bodyPr/>
          <a:lstStyle/>
          <a:p>
            <a:pPr marL="533400" indent="-533400" eaLnBrk="1" hangingPunct="1">
              <a:buFont typeface="Wingdings" panose="05000000000000000000" pitchFamily="2" charset="2"/>
              <a:buAutoNum type="arabicPeriod" startAt="4"/>
            </a:pPr>
            <a:r>
              <a:rPr lang="en-US" altLang="en-US"/>
              <a:t>Since </a:t>
            </a:r>
            <a:r>
              <a:rPr lang="en-US" altLang="en-US" b="1" i="1"/>
              <a:t>RA</a:t>
            </a:r>
            <a:r>
              <a:rPr lang="en-US" altLang="en-US"/>
              <a:t> considers relations strictly as </a:t>
            </a:r>
            <a:r>
              <a:rPr lang="en-US" altLang="en-US" i="1"/>
              <a:t>sets</a:t>
            </a:r>
            <a:r>
              <a:rPr lang="en-US" altLang="en-US"/>
              <a:t> of tuples, there is no way to specify the order of tuples in a result relation. </a:t>
            </a:r>
          </a:p>
        </p:txBody>
      </p:sp>
    </p:spTree>
  </p:cSld>
  <p:clrMapOvr>
    <a:masterClrMapping/>
  </p:clrMapOv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E5513C83-DBBD-4B5A-B78C-A47566ACE2A4}"/>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a:t>
            </a:r>
          </a:p>
        </p:txBody>
      </p:sp>
      <p:sp>
        <p:nvSpPr>
          <p:cNvPr id="259075" name="Rectangle 3">
            <a:extLst>
              <a:ext uri="{FF2B5EF4-FFF2-40B4-BE49-F238E27FC236}">
                <a16:creationId xmlns:a16="http://schemas.microsoft.com/office/drawing/2014/main" id="{9C5DA446-FEB5-41C5-8C26-189EDB99A204}"/>
              </a:ext>
            </a:extLst>
          </p:cNvPr>
          <p:cNvSpPr>
            <a:spLocks noGrp="1" noChangeArrowheads="1"/>
          </p:cNvSpPr>
          <p:nvPr>
            <p:ph type="body" idx="1"/>
          </p:nvPr>
        </p:nvSpPr>
        <p:spPr/>
        <p:txBody>
          <a:bodyPr/>
          <a:lstStyle/>
          <a:p>
            <a:pPr eaLnBrk="1" hangingPunct="1"/>
            <a:r>
              <a:rPr lang="en-US" altLang="en-US"/>
              <a:t>SQL statements are divided into two major categories: </a:t>
            </a:r>
          </a:p>
          <a:p>
            <a:pPr lvl="1" eaLnBrk="1" hangingPunct="1"/>
            <a:r>
              <a:rPr lang="en-US" altLang="en-US" b="1" i="1"/>
              <a:t>data definition language (DDL) - </a:t>
            </a:r>
            <a:r>
              <a:rPr lang="en-US" altLang="en-US"/>
              <a:t>used to build and modify the structure of your tables and other objects in the database </a:t>
            </a:r>
          </a:p>
          <a:p>
            <a:pPr lvl="1" eaLnBrk="1" hangingPunct="1"/>
            <a:r>
              <a:rPr lang="en-US" altLang="en-US" b="1" i="1"/>
              <a:t>data manipulation language (DML)</a:t>
            </a:r>
            <a:r>
              <a:rPr lang="en-US" altLang="en-US"/>
              <a:t> - used to work with the data in tables </a:t>
            </a:r>
          </a:p>
          <a:p>
            <a:pPr eaLnBrk="1" hangingPunct="1"/>
            <a:r>
              <a:rPr lang="en-US" altLang="en-US"/>
              <a:t>All of the information about objects in your schema is contained in a set of tables called the </a:t>
            </a:r>
            <a:r>
              <a:rPr lang="en-US" altLang="en-US" b="1" i="1"/>
              <a:t>data dictionary</a:t>
            </a:r>
            <a:r>
              <a:rPr lang="en-US" altLang="en-US"/>
              <a:t>. </a:t>
            </a:r>
          </a:p>
        </p:txBody>
      </p:sp>
    </p:spTree>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A15E8DB0-3D8C-4C39-8792-CF8160488563}"/>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DDL- CREATE Statement</a:t>
            </a:r>
          </a:p>
        </p:txBody>
      </p:sp>
      <p:sp>
        <p:nvSpPr>
          <p:cNvPr id="260099" name="Rectangle 3">
            <a:extLst>
              <a:ext uri="{FF2B5EF4-FFF2-40B4-BE49-F238E27FC236}">
                <a16:creationId xmlns:a16="http://schemas.microsoft.com/office/drawing/2014/main" id="{3071624D-76A4-4883-ACF3-7C7BC099764D}"/>
              </a:ext>
            </a:extLst>
          </p:cNvPr>
          <p:cNvSpPr>
            <a:spLocks noGrp="1" noChangeArrowheads="1"/>
          </p:cNvSpPr>
          <p:nvPr>
            <p:ph type="body" idx="1"/>
          </p:nvPr>
        </p:nvSpPr>
        <p:spPr/>
        <p:txBody>
          <a:bodyPr/>
          <a:lstStyle/>
          <a:p>
            <a:pPr eaLnBrk="1" hangingPunct="1">
              <a:lnSpc>
                <a:spcPct val="80000"/>
              </a:lnSpc>
            </a:pPr>
            <a:r>
              <a:rPr lang="en-US" altLang="en-US" sz="2400"/>
              <a:t>The CREATE TABLE statement does exactly that:</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CREATE TABLE &lt;table name&gt; (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&lt;attribute name 1&gt; &lt;data type 1&gt;,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&lt;attribute name n&gt; &lt;data type n&gt;);</a:t>
            </a:r>
            <a:r>
              <a:rPr lang="en-US" altLang="en-US" sz="2400"/>
              <a:t> </a:t>
            </a:r>
          </a:p>
          <a:p>
            <a:pPr eaLnBrk="1" hangingPunct="1">
              <a:lnSpc>
                <a:spcPct val="80000"/>
              </a:lnSpc>
            </a:pPr>
            <a:r>
              <a:rPr lang="en-US" altLang="en-US" sz="2400"/>
              <a:t>The </a:t>
            </a:r>
            <a:r>
              <a:rPr lang="en-US" altLang="en-US" sz="2400" b="1"/>
              <a:t>data types</a:t>
            </a:r>
            <a:r>
              <a:rPr lang="en-US" altLang="en-US" sz="2400"/>
              <a:t> that you will use most frequently are character strings, which might be called VARCHAR or CHAR for variable or fixed length strings; numeric types such as NUMBER or INTEGER, which will usually specify a precision; and DATE or related types. </a:t>
            </a:r>
          </a:p>
          <a:p>
            <a:pPr eaLnBrk="1" hangingPunct="1">
              <a:lnSpc>
                <a:spcPct val="80000"/>
              </a:lnSpc>
            </a:pPr>
            <a:r>
              <a:rPr lang="en-US" altLang="en-US" sz="2400"/>
              <a:t>Data type syntax is variable from system to system; the only way to be sure is to consult the documentation for your own software.</a:t>
            </a:r>
          </a:p>
          <a:p>
            <a:pPr eaLnBrk="1" hangingPunct="1">
              <a:lnSpc>
                <a:spcPct val="80000"/>
              </a:lnSpc>
            </a:pPr>
            <a:endParaRPr lang="en-US" altLang="en-US" sz="2400"/>
          </a:p>
        </p:txBody>
      </p:sp>
    </p:spTree>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543BC257-3875-41CD-85CB-4CD2C7E9CCDA}"/>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DDL- ALTER TABLE Statement</a:t>
            </a:r>
          </a:p>
        </p:txBody>
      </p:sp>
      <p:sp>
        <p:nvSpPr>
          <p:cNvPr id="261123" name="Rectangle 3">
            <a:extLst>
              <a:ext uri="{FF2B5EF4-FFF2-40B4-BE49-F238E27FC236}">
                <a16:creationId xmlns:a16="http://schemas.microsoft.com/office/drawing/2014/main" id="{6E2B6886-4DC8-4268-913E-DBCE33DD16EC}"/>
              </a:ext>
            </a:extLst>
          </p:cNvPr>
          <p:cNvSpPr>
            <a:spLocks noGrp="1" noChangeArrowheads="1"/>
          </p:cNvSpPr>
          <p:nvPr>
            <p:ph type="body" idx="1"/>
          </p:nvPr>
        </p:nvSpPr>
        <p:spPr/>
        <p:txBody>
          <a:bodyPr/>
          <a:lstStyle/>
          <a:p>
            <a:pPr eaLnBrk="1" hangingPunct="1">
              <a:lnSpc>
                <a:spcPct val="90000"/>
              </a:lnSpc>
            </a:pPr>
            <a:r>
              <a:rPr lang="en-US" altLang="en-US" sz="2000"/>
              <a:t>The ALTER TABLE statement may be used as you have seen to specify primary and foreign key constraints, as well as to make other modifications to the table structure. Key constraints may also be specified in the CREATE TABLE statement.</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ALTER TABLE &lt;table name&gt;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ADD CONSTRAINT &lt;constraint name&gt;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PRIMARY KEY (&lt;attribute list&gt;);</a:t>
            </a:r>
            <a:r>
              <a:rPr lang="en-US" altLang="en-US" sz="2000"/>
              <a:t> </a:t>
            </a:r>
          </a:p>
          <a:p>
            <a:pPr eaLnBrk="1" hangingPunct="1">
              <a:lnSpc>
                <a:spcPct val="90000"/>
              </a:lnSpc>
            </a:pPr>
            <a:r>
              <a:rPr lang="en-US" altLang="en-US" sz="2000"/>
              <a:t>You get to specify the constraint name. Get used to following a convention of tablename_pk (for example, Customers_pk), so you can remember what you did later. </a:t>
            </a:r>
          </a:p>
          <a:p>
            <a:pPr eaLnBrk="1" hangingPunct="1">
              <a:lnSpc>
                <a:spcPct val="90000"/>
              </a:lnSpc>
            </a:pPr>
            <a:r>
              <a:rPr lang="en-US" altLang="en-US" sz="2000"/>
              <a:t>The attribute list contains the one or more attributes that form this PK; if more than one, the names are separated by commas.</a:t>
            </a:r>
          </a:p>
          <a:p>
            <a:pPr eaLnBrk="1" hangingPunct="1">
              <a:lnSpc>
                <a:spcPct val="90000"/>
              </a:lnSpc>
            </a:pPr>
            <a:endParaRPr lang="en-US" altLang="en-US" sz="2000"/>
          </a:p>
        </p:txBody>
      </p:sp>
    </p:spTree>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FA32BBE1-C855-4320-A3B1-C58B0A4C09D9}"/>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DDL- Foreign Key Constraint</a:t>
            </a:r>
          </a:p>
        </p:txBody>
      </p:sp>
      <p:sp>
        <p:nvSpPr>
          <p:cNvPr id="262147" name="Rectangle 3">
            <a:extLst>
              <a:ext uri="{FF2B5EF4-FFF2-40B4-BE49-F238E27FC236}">
                <a16:creationId xmlns:a16="http://schemas.microsoft.com/office/drawing/2014/main" id="{0F7A46B2-8A9D-4AA6-9C38-FAE2FAA234C3}"/>
              </a:ext>
            </a:extLst>
          </p:cNvPr>
          <p:cNvSpPr>
            <a:spLocks noGrp="1" noChangeArrowheads="1"/>
          </p:cNvSpPr>
          <p:nvPr>
            <p:ph type="body" idx="1"/>
          </p:nvPr>
        </p:nvSpPr>
        <p:spPr/>
        <p:txBody>
          <a:bodyPr/>
          <a:lstStyle/>
          <a:p>
            <a:pPr eaLnBrk="1" hangingPunct="1">
              <a:lnSpc>
                <a:spcPct val="90000"/>
              </a:lnSpc>
            </a:pPr>
            <a:r>
              <a:rPr lang="en-US" altLang="en-US" sz="2000"/>
              <a:t>The FOREIGN KEY CONSTRAINT is a bit more complicated, since we have to specify both the FK attributes in this (child) table, and the PK attributes that they link to in the parent table.</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ALTER TABLE &lt;table name&gt;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ADD CONSTRAINT &lt;constraint name&gt;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FOREIGN KEY (&lt;attribute list&gt;)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REFERENCES &lt;parent table name&gt; (&lt;attribute list&gt;); </a:t>
            </a:r>
          </a:p>
          <a:p>
            <a:pPr eaLnBrk="1" hangingPunct="1">
              <a:lnSpc>
                <a:spcPct val="90000"/>
              </a:lnSpc>
            </a:pPr>
            <a:r>
              <a:rPr lang="en-US" altLang="en-US" sz="2000"/>
              <a:t>Name the constraint in the form childtable_parenttable_fk (for example, Orders_Customers_fk). If there is more than one attribute in the FK, all of them must be included (with commas between) in both the FK attribute list and the REFERENCES (parent table) attribute list.</a:t>
            </a:r>
          </a:p>
          <a:p>
            <a:pPr eaLnBrk="1" hangingPunct="1">
              <a:lnSpc>
                <a:spcPct val="90000"/>
              </a:lnSpc>
            </a:pPr>
            <a:r>
              <a:rPr lang="en-US" altLang="en-US" sz="2000"/>
              <a:t>You need a separate foreign key definition for each relationship in which this table is the child.</a:t>
            </a:r>
          </a:p>
        </p:txBody>
      </p:sp>
    </p:spTree>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1E538CD9-2ECD-4CB9-ABCC-6B45E8845943}"/>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DDL- DROP statement</a:t>
            </a:r>
          </a:p>
        </p:txBody>
      </p:sp>
      <p:sp>
        <p:nvSpPr>
          <p:cNvPr id="263171" name="Rectangle 3">
            <a:extLst>
              <a:ext uri="{FF2B5EF4-FFF2-40B4-BE49-F238E27FC236}">
                <a16:creationId xmlns:a16="http://schemas.microsoft.com/office/drawing/2014/main" id="{1AB00D42-48F8-4D72-8C8C-0FF3092CF2FB}"/>
              </a:ext>
            </a:extLst>
          </p:cNvPr>
          <p:cNvSpPr>
            <a:spLocks noGrp="1" noChangeArrowheads="1"/>
          </p:cNvSpPr>
          <p:nvPr>
            <p:ph type="body" idx="1"/>
          </p:nvPr>
        </p:nvSpPr>
        <p:spPr/>
        <p:txBody>
          <a:bodyPr/>
          <a:lstStyle/>
          <a:p>
            <a:pPr eaLnBrk="1" hangingPunct="1">
              <a:lnSpc>
                <a:spcPct val="80000"/>
              </a:lnSpc>
            </a:pPr>
            <a:r>
              <a:rPr lang="en-US" altLang="en-US" sz="2000"/>
              <a:t>If you totally mess things up and want to start over, you can always get rid of any object you’ve created with a drop statement. The syntax is different for tables and constraints.</a:t>
            </a:r>
            <a:endParaRPr lang="en-US" altLang="en-US" sz="2000" b="1"/>
          </a:p>
          <a:p>
            <a:pPr eaLnBrk="1" hangingPunct="1">
              <a:lnSpc>
                <a:spcPct val="80000"/>
              </a:lnSpc>
              <a:buFont typeface="Wingdings" panose="05000000000000000000" pitchFamily="2" charset="2"/>
              <a:buNone/>
            </a:pPr>
            <a:r>
              <a:rPr lang="en-US" altLang="en-US" sz="2000" b="1">
                <a:latin typeface="Lucida Sans Typewriter" panose="020B0509030504030204" pitchFamily="49" charset="0"/>
              </a:rPr>
              <a:t>	</a:t>
            </a:r>
            <a:r>
              <a:rPr lang="en-US" altLang="en-US" sz="2000">
                <a:latin typeface="Lucida Sans Typewriter" panose="020B0509030504030204" pitchFamily="49" charset="0"/>
              </a:rPr>
              <a:t>DROP TABLE &lt;table name&gt;; </a:t>
            </a:r>
          </a:p>
          <a:p>
            <a:pPr eaLnBrk="1" hangingPunct="1">
              <a:lnSpc>
                <a:spcPct val="80000"/>
              </a:lnSpc>
              <a:buFont typeface="Wingdings" panose="05000000000000000000" pitchFamily="2" charset="2"/>
              <a:buNone/>
            </a:pPr>
            <a:endParaRPr lang="en-US" altLang="en-US" sz="2000">
              <a:latin typeface="Lucida Sans Typewriter" panose="020B0509030504030204" pitchFamily="49" charset="0"/>
            </a:endParaRP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ALTER TABLE &lt;table name&gt; </a:t>
            </a:r>
          </a:p>
          <a:p>
            <a:pPr eaLnBrk="1" hangingPunct="1">
              <a:lnSpc>
                <a:spcPct val="80000"/>
              </a:lnSpc>
              <a:buFont typeface="Wingdings" panose="05000000000000000000" pitchFamily="2" charset="2"/>
              <a:buNone/>
            </a:pPr>
            <a:r>
              <a:rPr lang="en-US" altLang="en-US" sz="2000" b="1">
                <a:latin typeface="Lucida Sans Typewriter" panose="020B0509030504030204" pitchFamily="49" charset="0"/>
              </a:rPr>
              <a:t>	</a:t>
            </a:r>
            <a:r>
              <a:rPr lang="en-US" altLang="en-US" sz="2000">
                <a:latin typeface="Lucida Sans Typewriter" panose="020B0509030504030204" pitchFamily="49" charset="0"/>
              </a:rPr>
              <a:t>DROP CONSTRAINT &lt;constraint name&gt;; </a:t>
            </a:r>
          </a:p>
          <a:p>
            <a:pPr eaLnBrk="1" hangingPunct="1">
              <a:lnSpc>
                <a:spcPct val="80000"/>
              </a:lnSpc>
            </a:pPr>
            <a:r>
              <a:rPr lang="en-US" altLang="en-US" sz="2000"/>
              <a:t>This is where consistent constraint naming comes in handy, so you can just remember the PK or FK name rather than remembering the syntax for looking up the names in another table. </a:t>
            </a:r>
          </a:p>
          <a:p>
            <a:pPr eaLnBrk="1" hangingPunct="1">
              <a:lnSpc>
                <a:spcPct val="80000"/>
              </a:lnSpc>
            </a:pPr>
            <a:r>
              <a:rPr lang="en-US" altLang="en-US" sz="2000"/>
              <a:t>The DROP TABLE statement gets rid of its own PK constraint, but won’t work until you separately drop any FK constraints (or child tables) that refer to this one. It also gets rid of all data that was contained in the table—and it doesn't even ask you if you really want to do this!</a:t>
            </a:r>
          </a:p>
          <a:p>
            <a:pPr eaLnBrk="1" hangingPunct="1">
              <a:lnSpc>
                <a:spcPct val="80000"/>
              </a:lnSpc>
            </a:pPr>
            <a:endParaRPr lang="en-US" altLang="en-US" sz="2000"/>
          </a:p>
        </p:txBody>
      </p:sp>
    </p:spTree>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01AFC5E8-FCE1-43CF-AC33-2259A02B18C9}"/>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DML</a:t>
            </a:r>
          </a:p>
        </p:txBody>
      </p:sp>
      <p:sp>
        <p:nvSpPr>
          <p:cNvPr id="264195" name="Rectangle 3">
            <a:extLst>
              <a:ext uri="{FF2B5EF4-FFF2-40B4-BE49-F238E27FC236}">
                <a16:creationId xmlns:a16="http://schemas.microsoft.com/office/drawing/2014/main" id="{E8EA52BD-37FC-4BE0-9CC7-6A709DA58D96}"/>
              </a:ext>
            </a:extLst>
          </p:cNvPr>
          <p:cNvSpPr>
            <a:spLocks noGrp="1" noChangeArrowheads="1"/>
          </p:cNvSpPr>
          <p:nvPr>
            <p:ph type="body" idx="1"/>
          </p:nvPr>
        </p:nvSpPr>
        <p:spPr/>
        <p:txBody>
          <a:bodyPr/>
          <a:lstStyle/>
          <a:p>
            <a:pPr eaLnBrk="1" hangingPunct="1"/>
            <a:r>
              <a:rPr lang="en-US" altLang="en-US"/>
              <a:t>When you are connected to most multi-user databases (whether in a client program or by a connection from a Web page script), you are in effect working with a private copy of your tables that can’t be seen by anyone else until you are finished .</a:t>
            </a:r>
          </a:p>
          <a:p>
            <a:pPr eaLnBrk="1" hangingPunct="1"/>
            <a:r>
              <a:rPr lang="en-US" altLang="en-US"/>
              <a:t>The SELECT statement is considered to be part of DML even though it just retrieves data rather than modifying it. </a:t>
            </a:r>
          </a:p>
        </p:txBody>
      </p:sp>
    </p:spTree>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54ABD19D-DEED-4CAC-9A0C-9C1D4512F908}"/>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DML – INSERT Statement</a:t>
            </a:r>
          </a:p>
        </p:txBody>
      </p:sp>
      <p:sp>
        <p:nvSpPr>
          <p:cNvPr id="265219" name="Rectangle 3">
            <a:extLst>
              <a:ext uri="{FF2B5EF4-FFF2-40B4-BE49-F238E27FC236}">
                <a16:creationId xmlns:a16="http://schemas.microsoft.com/office/drawing/2014/main" id="{E0714CEF-E6C1-4A24-AA69-885F3D4EFB9D}"/>
              </a:ext>
            </a:extLst>
          </p:cNvPr>
          <p:cNvSpPr>
            <a:spLocks noGrp="1" noChangeArrowheads="1"/>
          </p:cNvSpPr>
          <p:nvPr>
            <p:ph type="body" idx="1"/>
          </p:nvPr>
        </p:nvSpPr>
        <p:spPr/>
        <p:txBody>
          <a:bodyPr/>
          <a:lstStyle/>
          <a:p>
            <a:pPr eaLnBrk="1" hangingPunct="1">
              <a:lnSpc>
                <a:spcPct val="90000"/>
              </a:lnSpc>
            </a:pPr>
            <a:r>
              <a:rPr lang="en-US" altLang="en-US" sz="2400"/>
              <a:t>The insert statement is used to add new rows to a table. </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INSERT INTO &lt;table name&gt; </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VALUES (&lt;value 1&gt;, ... &lt;value n&gt;);</a:t>
            </a:r>
            <a:r>
              <a:rPr lang="en-US" altLang="en-US" sz="2400"/>
              <a:t> </a:t>
            </a:r>
          </a:p>
          <a:p>
            <a:pPr eaLnBrk="1" hangingPunct="1">
              <a:lnSpc>
                <a:spcPct val="90000"/>
              </a:lnSpc>
            </a:pPr>
            <a:r>
              <a:rPr lang="en-US" altLang="en-US" sz="2400"/>
              <a:t>The comma-delimited list of values must match the table structure exactly in the number of attributes and the data type of each attribute. </a:t>
            </a:r>
          </a:p>
          <a:p>
            <a:pPr lvl="1" eaLnBrk="1" hangingPunct="1">
              <a:lnSpc>
                <a:spcPct val="90000"/>
              </a:lnSpc>
            </a:pPr>
            <a:r>
              <a:rPr lang="en-US" altLang="en-US" sz="2000"/>
              <a:t>Character type values are always enclosed in single quotes</a:t>
            </a:r>
          </a:p>
          <a:p>
            <a:pPr lvl="1" eaLnBrk="1" hangingPunct="1">
              <a:lnSpc>
                <a:spcPct val="90000"/>
              </a:lnSpc>
            </a:pPr>
            <a:r>
              <a:rPr lang="en-US" altLang="en-US" sz="2000"/>
              <a:t>Number values are never in quotes</a:t>
            </a:r>
          </a:p>
          <a:p>
            <a:pPr lvl="1" eaLnBrk="1" hangingPunct="1">
              <a:lnSpc>
                <a:spcPct val="90000"/>
              </a:lnSpc>
            </a:pPr>
            <a:r>
              <a:rPr lang="en-US" altLang="en-US" sz="2000"/>
              <a:t>Date values are often (but not always) in the format 'yyyy-mm-dd' (for example, '2006-11-30')</a:t>
            </a:r>
          </a:p>
          <a:p>
            <a:pPr eaLnBrk="1" hangingPunct="1">
              <a:lnSpc>
                <a:spcPct val="90000"/>
              </a:lnSpc>
            </a:pPr>
            <a:r>
              <a:rPr lang="en-US" altLang="en-US" sz="2400"/>
              <a:t>You will need a separate INSERT statement for every row.</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83245A3-79B0-457C-BC9C-C5C266DF900D}"/>
              </a:ext>
            </a:extLst>
          </p:cNvPr>
          <p:cNvSpPr>
            <a:spLocks noGrp="1" noChangeArrowheads="1"/>
          </p:cNvSpPr>
          <p:nvPr>
            <p:ph type="title"/>
          </p:nvPr>
        </p:nvSpPr>
        <p:spPr/>
        <p:txBody>
          <a:bodyPr/>
          <a:lstStyle/>
          <a:p>
            <a:pPr eaLnBrk="1" hangingPunct="1"/>
            <a:r>
              <a:rPr lang="en-US" altLang="en-US" sz="4000"/>
              <a:t>Basic structures: Rows and Tables – Assignment</a:t>
            </a:r>
          </a:p>
        </p:txBody>
      </p:sp>
      <p:sp>
        <p:nvSpPr>
          <p:cNvPr id="33795" name="Rectangle 3">
            <a:extLst>
              <a:ext uri="{FF2B5EF4-FFF2-40B4-BE49-F238E27FC236}">
                <a16:creationId xmlns:a16="http://schemas.microsoft.com/office/drawing/2014/main" id="{59EAEDAF-28A0-49D9-9528-77FA162339F1}"/>
              </a:ext>
            </a:extLst>
          </p:cNvPr>
          <p:cNvSpPr>
            <a:spLocks noGrp="1" noChangeArrowheads="1"/>
          </p:cNvSpPr>
          <p:nvPr>
            <p:ph type="body" idx="1"/>
          </p:nvPr>
        </p:nvSpPr>
        <p:spPr>
          <a:xfrm>
            <a:off x="457200" y="1600200"/>
            <a:ext cx="8229600" cy="4953000"/>
          </a:xfrm>
        </p:spPr>
        <p:txBody>
          <a:bodyPr/>
          <a:lstStyle/>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1800"/>
          </a:p>
          <a:p>
            <a:pPr eaLnBrk="1" hangingPunct="1">
              <a:lnSpc>
                <a:spcPct val="80000"/>
              </a:lnSpc>
            </a:pPr>
            <a:r>
              <a:rPr lang="en-US" altLang="en-US" sz="1800"/>
              <a:t>Each attribute of the Customers scheme is assigned a value from its domain:</a:t>
            </a:r>
          </a:p>
          <a:p>
            <a:pPr lvl="1" eaLnBrk="1" hangingPunct="1">
              <a:lnSpc>
                <a:spcPct val="80000"/>
              </a:lnSpc>
            </a:pPr>
            <a:r>
              <a:rPr lang="en-US" altLang="en-US" sz="1800"/>
              <a:t>Customer first name is assigned the value "Tom", from the domain of people's first names. </a:t>
            </a:r>
          </a:p>
          <a:p>
            <a:pPr lvl="1" eaLnBrk="1" hangingPunct="1">
              <a:lnSpc>
                <a:spcPct val="80000"/>
              </a:lnSpc>
            </a:pPr>
            <a:r>
              <a:rPr lang="en-US" altLang="en-US" sz="1800"/>
              <a:t>Customer last name is assigned the value "Jewett", from the domain of people's last names. </a:t>
            </a:r>
          </a:p>
          <a:p>
            <a:pPr lvl="1" eaLnBrk="1" hangingPunct="1">
              <a:lnSpc>
                <a:spcPct val="80000"/>
              </a:lnSpc>
            </a:pPr>
            <a:r>
              <a:rPr lang="en-US" altLang="en-US" sz="1800"/>
              <a:t>Customer phone is assigned the value "714-555-1212", from the domain valid telephone numbers. </a:t>
            </a:r>
          </a:p>
          <a:p>
            <a:pPr lvl="1" eaLnBrk="1" hangingPunct="1">
              <a:lnSpc>
                <a:spcPct val="80000"/>
              </a:lnSpc>
            </a:pPr>
            <a:r>
              <a:rPr lang="en-US" altLang="en-US" sz="1800"/>
              <a:t>Customer street is assigned the value "10200 Slater", from the domain of street addresses. </a:t>
            </a:r>
          </a:p>
          <a:p>
            <a:pPr lvl="1" eaLnBrk="1" hangingPunct="1">
              <a:lnSpc>
                <a:spcPct val="80000"/>
              </a:lnSpc>
            </a:pPr>
            <a:r>
              <a:rPr lang="en-US" altLang="en-US" sz="1800"/>
              <a:t>Customer zip code is assigned the value "92708", from the domain of zip codes designated by the United States Postal Service. </a:t>
            </a:r>
          </a:p>
          <a:p>
            <a:pPr eaLnBrk="1" hangingPunct="1">
              <a:lnSpc>
                <a:spcPct val="80000"/>
              </a:lnSpc>
            </a:pPr>
            <a:r>
              <a:rPr lang="en-US" altLang="en-US" sz="1800"/>
              <a:t>Each of the assignments results in a data cell of the row or tuple.</a:t>
            </a:r>
          </a:p>
        </p:txBody>
      </p:sp>
      <p:pic>
        <p:nvPicPr>
          <p:cNvPr id="33796" name="Picture 4">
            <a:extLst>
              <a:ext uri="{FF2B5EF4-FFF2-40B4-BE49-F238E27FC236}">
                <a16:creationId xmlns:a16="http://schemas.microsoft.com/office/drawing/2014/main" id="{CFB5B9B2-0C70-4589-8922-7550DB4B3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232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684B0285-D511-4EE9-9CA5-50AF05E80015}"/>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DML – UPDATE Statement</a:t>
            </a:r>
          </a:p>
        </p:txBody>
      </p:sp>
      <p:sp>
        <p:nvSpPr>
          <p:cNvPr id="266243" name="Rectangle 3">
            <a:extLst>
              <a:ext uri="{FF2B5EF4-FFF2-40B4-BE49-F238E27FC236}">
                <a16:creationId xmlns:a16="http://schemas.microsoft.com/office/drawing/2014/main" id="{D0EBF995-980D-4538-B3BA-CF02C66D3ECC}"/>
              </a:ext>
            </a:extLst>
          </p:cNvPr>
          <p:cNvSpPr>
            <a:spLocks noGrp="1" noChangeArrowheads="1"/>
          </p:cNvSpPr>
          <p:nvPr>
            <p:ph type="body" idx="1"/>
          </p:nvPr>
        </p:nvSpPr>
        <p:spPr/>
        <p:txBody>
          <a:bodyPr/>
          <a:lstStyle/>
          <a:p>
            <a:pPr eaLnBrk="1" hangingPunct="1">
              <a:lnSpc>
                <a:spcPct val="90000"/>
              </a:lnSpc>
            </a:pPr>
            <a:r>
              <a:rPr lang="en-US" altLang="en-US" sz="2000"/>
              <a:t>The update statement is used to change values that are already in a table.</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UPDATE &lt;table name&gt;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SET &lt;attribute&gt; = &lt;expression&gt;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WHERE &lt;condition&gt;; </a:t>
            </a:r>
          </a:p>
          <a:p>
            <a:pPr eaLnBrk="1" hangingPunct="1">
              <a:lnSpc>
                <a:spcPct val="90000"/>
              </a:lnSpc>
            </a:pPr>
            <a:r>
              <a:rPr lang="en-US" altLang="en-US" sz="2000"/>
              <a:t>The update expression can be a constant, any computed value, or even the result of a SELECT statement that returns a single row and a single column. </a:t>
            </a:r>
          </a:p>
          <a:p>
            <a:pPr eaLnBrk="1" hangingPunct="1">
              <a:lnSpc>
                <a:spcPct val="90000"/>
              </a:lnSpc>
            </a:pPr>
            <a:r>
              <a:rPr lang="en-US" altLang="en-US" sz="2000"/>
              <a:t>If the WHERE clause is omitted, then the specified attribute is set to the same value in every row of the table (which is usually not what you want to do). </a:t>
            </a:r>
          </a:p>
          <a:p>
            <a:pPr eaLnBrk="1" hangingPunct="1">
              <a:lnSpc>
                <a:spcPct val="90000"/>
              </a:lnSpc>
            </a:pPr>
            <a:r>
              <a:rPr lang="en-US" altLang="en-US" sz="2000"/>
              <a:t>You can also set multiple attribute values at the same time with a comma-delimited list of </a:t>
            </a:r>
            <a:r>
              <a:rPr lang="en-US" altLang="en-US" sz="2000" i="1"/>
              <a:t>attribute=expression</a:t>
            </a:r>
            <a:r>
              <a:rPr lang="en-US" altLang="en-US" sz="2000"/>
              <a:t> pairs.</a:t>
            </a:r>
          </a:p>
          <a:p>
            <a:pPr eaLnBrk="1" hangingPunct="1">
              <a:lnSpc>
                <a:spcPct val="90000"/>
              </a:lnSpc>
            </a:pPr>
            <a:endParaRPr lang="en-US" altLang="en-US" sz="2000"/>
          </a:p>
        </p:txBody>
      </p:sp>
    </p:spTree>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0DE717AB-4655-4A02-8E71-68D84EBDA301}"/>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DML – DELETE Statement</a:t>
            </a:r>
          </a:p>
        </p:txBody>
      </p:sp>
      <p:sp>
        <p:nvSpPr>
          <p:cNvPr id="267267" name="Rectangle 3">
            <a:extLst>
              <a:ext uri="{FF2B5EF4-FFF2-40B4-BE49-F238E27FC236}">
                <a16:creationId xmlns:a16="http://schemas.microsoft.com/office/drawing/2014/main" id="{776D0F96-53AD-4B09-81D8-FF7ED8876FFB}"/>
              </a:ext>
            </a:extLst>
          </p:cNvPr>
          <p:cNvSpPr>
            <a:spLocks noGrp="1" noChangeArrowheads="1"/>
          </p:cNvSpPr>
          <p:nvPr>
            <p:ph type="body" idx="1"/>
          </p:nvPr>
        </p:nvSpPr>
        <p:spPr/>
        <p:txBody>
          <a:bodyPr/>
          <a:lstStyle/>
          <a:p>
            <a:pPr eaLnBrk="1" hangingPunct="1"/>
            <a:r>
              <a:rPr lang="en-US" altLang="en-US"/>
              <a:t>The DELETE statement deletes rows in a table.</a:t>
            </a:r>
          </a:p>
          <a:p>
            <a:pPr eaLnBrk="1" hangingPunct="1">
              <a:buFont typeface="Wingdings" panose="05000000000000000000" pitchFamily="2" charset="2"/>
              <a:buNone/>
            </a:pPr>
            <a:r>
              <a:rPr lang="en-US" altLang="en-US">
                <a:latin typeface="Lucida Sans Typewriter" panose="020B0509030504030204" pitchFamily="49" charset="0"/>
              </a:rPr>
              <a:t>	DELETE FROM &lt;table name&gt; </a:t>
            </a:r>
          </a:p>
          <a:p>
            <a:pPr eaLnBrk="1" hangingPunct="1">
              <a:buFont typeface="Wingdings" panose="05000000000000000000" pitchFamily="2" charset="2"/>
              <a:buNone/>
            </a:pPr>
            <a:r>
              <a:rPr lang="en-US" altLang="en-US">
                <a:latin typeface="Lucida Sans Typewriter" panose="020B0509030504030204" pitchFamily="49" charset="0"/>
              </a:rPr>
              <a:t>	WHERE &lt;condition&gt;; </a:t>
            </a:r>
          </a:p>
          <a:p>
            <a:pPr eaLnBrk="1" hangingPunct="1"/>
            <a:r>
              <a:rPr lang="en-US" altLang="en-US"/>
              <a:t>If the WHERE clause is omitted, then every row of the table is deleted!!!</a:t>
            </a:r>
          </a:p>
        </p:txBody>
      </p:sp>
    </p:spTree>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36E2BA90-9761-487B-B9DD-4F2E56815B84}"/>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DML – Transactions</a:t>
            </a:r>
          </a:p>
        </p:txBody>
      </p:sp>
      <p:sp>
        <p:nvSpPr>
          <p:cNvPr id="268291" name="Rectangle 3">
            <a:extLst>
              <a:ext uri="{FF2B5EF4-FFF2-40B4-BE49-F238E27FC236}">
                <a16:creationId xmlns:a16="http://schemas.microsoft.com/office/drawing/2014/main" id="{96FD826C-0ECA-4049-A4E8-2C3164C4D049}"/>
              </a:ext>
            </a:extLst>
          </p:cNvPr>
          <p:cNvSpPr>
            <a:spLocks noGrp="1" noChangeArrowheads="1"/>
          </p:cNvSpPr>
          <p:nvPr>
            <p:ph type="body" idx="1"/>
          </p:nvPr>
        </p:nvSpPr>
        <p:spPr/>
        <p:txBody>
          <a:bodyPr/>
          <a:lstStyle/>
          <a:p>
            <a:pPr eaLnBrk="1" hangingPunct="1">
              <a:lnSpc>
                <a:spcPct val="90000"/>
              </a:lnSpc>
            </a:pPr>
            <a:r>
              <a:rPr lang="en-US" altLang="en-US" sz="2400"/>
              <a:t>If you are using a large multi-user system, you may need to make your DML changes visible to the rest of the users of the database. Although this might be done automatically when you log out, you could also just type:</a:t>
            </a:r>
          </a:p>
          <a:p>
            <a:pPr lvl="1" eaLnBrk="1" hangingPunct="1">
              <a:lnSpc>
                <a:spcPct val="90000"/>
              </a:lnSpc>
              <a:buFont typeface="Wingdings" panose="05000000000000000000" pitchFamily="2" charset="2"/>
              <a:buNone/>
            </a:pPr>
            <a:r>
              <a:rPr lang="en-US" altLang="en-US" sz="2000">
                <a:latin typeface="Lucida Sans Typewriter" panose="020B0509030504030204" pitchFamily="49" charset="0"/>
              </a:rPr>
              <a:t>COMMIT; </a:t>
            </a:r>
          </a:p>
          <a:p>
            <a:pPr eaLnBrk="1" hangingPunct="1">
              <a:lnSpc>
                <a:spcPct val="90000"/>
              </a:lnSpc>
            </a:pPr>
            <a:r>
              <a:rPr lang="en-US" altLang="en-US" sz="2400"/>
              <a:t>If you need to back out your changes and want to restore your private copy of the database to the way it was before you started or since the last COMMIT just type:</a:t>
            </a:r>
          </a:p>
          <a:p>
            <a:pPr lvl="1" eaLnBrk="1" hangingPunct="1">
              <a:lnSpc>
                <a:spcPct val="90000"/>
              </a:lnSpc>
              <a:buFont typeface="Wingdings" panose="05000000000000000000" pitchFamily="2" charset="2"/>
              <a:buNone/>
            </a:pPr>
            <a:r>
              <a:rPr lang="en-US" altLang="en-US" sz="2000">
                <a:latin typeface="Lucida Sans Typewriter" panose="020B0509030504030204" pitchFamily="49" charset="0"/>
              </a:rPr>
              <a:t>ROLLBACK;</a:t>
            </a:r>
            <a:r>
              <a:rPr lang="en-US" altLang="en-US" sz="2000"/>
              <a:t> </a:t>
            </a:r>
          </a:p>
          <a:p>
            <a:pPr eaLnBrk="1" hangingPunct="1">
              <a:lnSpc>
                <a:spcPct val="90000"/>
              </a:lnSpc>
            </a:pPr>
            <a:r>
              <a:rPr lang="en-US" altLang="en-US" sz="2400"/>
              <a:t>Although single-user systems don’t support </a:t>
            </a:r>
            <a:r>
              <a:rPr lang="en-US" altLang="en-US" sz="2400" b="1"/>
              <a:t>COMMIT</a:t>
            </a:r>
            <a:r>
              <a:rPr lang="en-US" altLang="en-US" sz="2400"/>
              <a:t> and </a:t>
            </a:r>
            <a:r>
              <a:rPr lang="en-US" altLang="en-US" sz="2400" b="1"/>
              <a:t>ROLLBACK</a:t>
            </a:r>
            <a:r>
              <a:rPr lang="en-US" altLang="en-US" sz="2400"/>
              <a:t> statements, they are used in large systems to control </a:t>
            </a:r>
            <a:r>
              <a:rPr lang="en-US" altLang="en-US" sz="2400" b="1" i="1"/>
              <a:t>transactions</a:t>
            </a:r>
            <a:r>
              <a:rPr lang="en-US" altLang="en-US" sz="2400"/>
              <a:t>, which are sequences of changes to the database. </a:t>
            </a:r>
          </a:p>
        </p:txBody>
      </p:sp>
    </p:spTree>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7A1476DA-58AE-48FE-BAE2-AEC92E14BBAC}"/>
              </a:ext>
            </a:extLst>
          </p:cNvPr>
          <p:cNvSpPr>
            <a:spLocks noGrp="1" noChangeArrowheads="1"/>
          </p:cNvSpPr>
          <p:nvPr>
            <p:ph type="title"/>
          </p:nvPr>
        </p:nvSpPr>
        <p:spPr>
          <a:xfrm>
            <a:off x="457200" y="277813"/>
            <a:ext cx="8686800" cy="1139825"/>
          </a:xfrm>
        </p:spPr>
        <p:txBody>
          <a:bodyPr/>
          <a:lstStyle/>
          <a:p>
            <a:pPr eaLnBrk="1" hangingPunct="1"/>
            <a:r>
              <a:rPr lang="en-US" altLang="en-US" sz="4000"/>
              <a:t>Basic SQL Statements: DDL and DML – Privileges</a:t>
            </a:r>
          </a:p>
        </p:txBody>
      </p:sp>
      <p:sp>
        <p:nvSpPr>
          <p:cNvPr id="269315" name="Rectangle 3">
            <a:extLst>
              <a:ext uri="{FF2B5EF4-FFF2-40B4-BE49-F238E27FC236}">
                <a16:creationId xmlns:a16="http://schemas.microsoft.com/office/drawing/2014/main" id="{14B47A42-5591-4D0E-9FE4-EF2CEC090E69}"/>
              </a:ext>
            </a:extLst>
          </p:cNvPr>
          <p:cNvSpPr>
            <a:spLocks noGrp="1" noChangeArrowheads="1"/>
          </p:cNvSpPr>
          <p:nvPr>
            <p:ph type="body" idx="1"/>
          </p:nvPr>
        </p:nvSpPr>
        <p:spPr>
          <a:xfrm>
            <a:off x="381000" y="1600200"/>
            <a:ext cx="8763000" cy="4530725"/>
          </a:xfrm>
        </p:spPr>
        <p:txBody>
          <a:bodyPr/>
          <a:lstStyle/>
          <a:p>
            <a:pPr eaLnBrk="1" hangingPunct="1"/>
            <a:r>
              <a:rPr lang="en-US" altLang="en-US"/>
              <a:t>If you want anyone else to be able to view or manipulate the data in your tables, and if your system permits this, you will have to explicitly GRANT the appropriate privilege or privileges (SELECT, INSERT, UPDATE, or DELETE) to them. This has to be done for each table. </a:t>
            </a:r>
          </a:p>
          <a:p>
            <a:pPr eaLnBrk="1" hangingPunct="1"/>
            <a:r>
              <a:rPr lang="en-US" altLang="en-US"/>
              <a:t>The most common case where you would use grants is for tables that you want to make available to scripts running on a Web server, for example:</a:t>
            </a:r>
          </a:p>
          <a:p>
            <a:pPr eaLnBrk="1" hangingPunct="1">
              <a:buFont typeface="Wingdings" panose="05000000000000000000" pitchFamily="2" charset="2"/>
              <a:buNone/>
            </a:pPr>
            <a:r>
              <a:rPr lang="en-US" altLang="en-US" sz="2400">
                <a:latin typeface="Lucida Sans Typewriter" panose="020B0509030504030204" pitchFamily="49" charset="0"/>
              </a:rPr>
              <a:t>GRANT select, insert ON customers TO webuser; </a:t>
            </a:r>
          </a:p>
        </p:txBody>
      </p:sp>
    </p:spTree>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5743A9B5-B14F-4FA2-AA4E-F8FABA448427}"/>
              </a:ext>
            </a:extLst>
          </p:cNvPr>
          <p:cNvSpPr>
            <a:spLocks noGrp="1" noChangeArrowheads="1"/>
          </p:cNvSpPr>
          <p:nvPr>
            <p:ph type="title"/>
          </p:nvPr>
        </p:nvSpPr>
        <p:spPr/>
        <p:txBody>
          <a:bodyPr/>
          <a:lstStyle/>
          <a:p>
            <a:pPr eaLnBrk="1" hangingPunct="1"/>
            <a:r>
              <a:rPr lang="en-US" altLang="en-US"/>
              <a:t>Basic Query Operation: the Join</a:t>
            </a:r>
          </a:p>
        </p:txBody>
      </p:sp>
      <p:sp>
        <p:nvSpPr>
          <p:cNvPr id="270339" name="Rectangle 3">
            <a:extLst>
              <a:ext uri="{FF2B5EF4-FFF2-40B4-BE49-F238E27FC236}">
                <a16:creationId xmlns:a16="http://schemas.microsoft.com/office/drawing/2014/main" id="{98F720BC-2C56-45E7-9360-3797B66CE7D7}"/>
              </a:ext>
            </a:extLst>
          </p:cNvPr>
          <p:cNvSpPr>
            <a:spLocks noGrp="1" noChangeArrowheads="1"/>
          </p:cNvSpPr>
          <p:nvPr>
            <p:ph type="body" idx="1"/>
          </p:nvPr>
        </p:nvSpPr>
        <p:spPr/>
        <p:txBody>
          <a:bodyPr/>
          <a:lstStyle/>
          <a:p>
            <a:pPr eaLnBrk="1" hangingPunct="1"/>
            <a:r>
              <a:rPr lang="en-US" altLang="en-US"/>
              <a:t>In order to see data from two or more tables, the tables must be </a:t>
            </a:r>
            <a:r>
              <a:rPr lang="en-US" altLang="en-US" b="1" i="1"/>
              <a:t>join</a:t>
            </a:r>
            <a:r>
              <a:rPr lang="en-US" altLang="en-US"/>
              <a:t>ed. </a:t>
            </a:r>
          </a:p>
          <a:p>
            <a:pPr eaLnBrk="1" hangingPunct="1"/>
            <a:r>
              <a:rPr lang="en-US" altLang="en-US"/>
              <a:t>A </a:t>
            </a:r>
            <a:r>
              <a:rPr lang="en-US" altLang="en-US" b="1" i="1"/>
              <a:t>join </a:t>
            </a:r>
            <a:r>
              <a:rPr lang="en-US" altLang="en-US"/>
              <a:t>operation matches up the right information from each table. </a:t>
            </a:r>
          </a:p>
          <a:p>
            <a:pPr eaLnBrk="1" hangingPunct="1">
              <a:buFont typeface="Wingdings" panose="05000000000000000000" pitchFamily="2" charset="2"/>
              <a:buNone/>
            </a:pPr>
            <a:r>
              <a:rPr lang="en-US" altLang="en-US">
                <a:latin typeface="Lucida Sans Typewriter" panose="020B0509030504030204" pitchFamily="49" charset="0"/>
              </a:rPr>
              <a:t>	SELECT * FROM customers </a:t>
            </a:r>
          </a:p>
          <a:p>
            <a:pPr eaLnBrk="1" hangingPunct="1">
              <a:buFont typeface="Wingdings" panose="05000000000000000000" pitchFamily="2" charset="2"/>
              <a:buNone/>
            </a:pPr>
            <a:r>
              <a:rPr lang="en-US" altLang="en-US">
                <a:latin typeface="Lucida Sans Typewriter" panose="020B0509030504030204" pitchFamily="49" charset="0"/>
              </a:rPr>
              <a:t>	NATURAL JOIN orders;</a:t>
            </a:r>
            <a:r>
              <a:rPr lang="en-US" altLang="en-US"/>
              <a:t> </a:t>
            </a:r>
          </a:p>
          <a:p>
            <a:pPr eaLnBrk="1" hangingPunct="1"/>
            <a:endParaRPr lang="en-US" altLang="en-US"/>
          </a:p>
        </p:txBody>
      </p:sp>
      <p:pic>
        <p:nvPicPr>
          <p:cNvPr id="270340" name="Picture 4">
            <a:extLst>
              <a:ext uri="{FF2B5EF4-FFF2-40B4-BE49-F238E27FC236}">
                <a16:creationId xmlns:a16="http://schemas.microsoft.com/office/drawing/2014/main" id="{84E2A077-4F9F-4237-AA02-F8A52151A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724400"/>
            <a:ext cx="515937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CC551A0F-A21A-489A-A591-C7834EBBF93E}"/>
              </a:ext>
            </a:extLst>
          </p:cNvPr>
          <p:cNvSpPr>
            <a:spLocks noGrp="1" noChangeArrowheads="1"/>
          </p:cNvSpPr>
          <p:nvPr>
            <p:ph type="title"/>
          </p:nvPr>
        </p:nvSpPr>
        <p:spPr/>
        <p:txBody>
          <a:bodyPr/>
          <a:lstStyle/>
          <a:p>
            <a:pPr eaLnBrk="1" hangingPunct="1"/>
            <a:r>
              <a:rPr lang="en-US" altLang="en-US" sz="4000"/>
              <a:t>Basic Query Operation: the Join – Natural Join</a:t>
            </a:r>
          </a:p>
        </p:txBody>
      </p:sp>
      <p:sp>
        <p:nvSpPr>
          <p:cNvPr id="271363" name="Rectangle 3">
            <a:extLst>
              <a:ext uri="{FF2B5EF4-FFF2-40B4-BE49-F238E27FC236}">
                <a16:creationId xmlns:a16="http://schemas.microsoft.com/office/drawing/2014/main" id="{213FBBDB-2F4A-4121-BCD8-6D2BDF012272}"/>
              </a:ext>
            </a:extLst>
          </p:cNvPr>
          <p:cNvSpPr>
            <a:spLocks noGrp="1" noChangeArrowheads="1"/>
          </p:cNvSpPr>
          <p:nvPr>
            <p:ph type="body" idx="1"/>
          </p:nvPr>
        </p:nvSpPr>
        <p:spPr/>
        <p:txBody>
          <a:bodyPr/>
          <a:lstStyle/>
          <a:p>
            <a:pPr eaLnBrk="1" hangingPunct="1">
              <a:lnSpc>
                <a:spcPct val="80000"/>
              </a:lnSpc>
            </a:pPr>
            <a:r>
              <a:rPr lang="en-US" altLang="en-US" sz="2400"/>
              <a:t>The NATURAL JOIN keyword specifies that the attributes are to be matched between the two tables is those with matching names and matching data types. These should be the PK/FK attributes. The join attributes are shown only once in the result along with the remaining attributes of both tables.</a:t>
            </a:r>
          </a:p>
          <a:p>
            <a:pPr eaLnBrk="1" hangingPunct="1">
              <a:lnSpc>
                <a:spcPct val="80000"/>
              </a:lnSpc>
            </a:pPr>
            <a:r>
              <a:rPr lang="en-US" altLang="en-US" sz="2400"/>
              <a:t>Notice that all of the customer info is repeated for each order that the customer has placed. This is expected because of the one-to-many relationship between Customers and Orders. </a:t>
            </a:r>
          </a:p>
          <a:p>
            <a:pPr eaLnBrk="1" hangingPunct="1">
              <a:lnSpc>
                <a:spcPct val="80000"/>
              </a:lnSpc>
            </a:pPr>
            <a:r>
              <a:rPr lang="en-US" altLang="en-US" sz="2400"/>
              <a:t>Notice also that any customer who has not placed an order is missing from the results. This is also expected because there is no FK in the Orders table to match that Customer’s PK in the Customers table.</a:t>
            </a:r>
          </a:p>
        </p:txBody>
      </p:sp>
    </p:spTree>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6B669F67-6781-427F-9FD5-2ED25365E5FF}"/>
              </a:ext>
            </a:extLst>
          </p:cNvPr>
          <p:cNvSpPr>
            <a:spLocks noGrp="1" noChangeArrowheads="1"/>
          </p:cNvSpPr>
          <p:nvPr>
            <p:ph type="title"/>
          </p:nvPr>
        </p:nvSpPr>
        <p:spPr/>
        <p:txBody>
          <a:bodyPr/>
          <a:lstStyle/>
          <a:p>
            <a:pPr eaLnBrk="1" hangingPunct="1"/>
            <a:r>
              <a:rPr lang="en-US" altLang="en-US" sz="4000"/>
              <a:t>Basic Query Operation: the Join – How it Works</a:t>
            </a:r>
          </a:p>
        </p:txBody>
      </p:sp>
      <p:sp>
        <p:nvSpPr>
          <p:cNvPr id="272387" name="Rectangle 3">
            <a:extLst>
              <a:ext uri="{FF2B5EF4-FFF2-40B4-BE49-F238E27FC236}">
                <a16:creationId xmlns:a16="http://schemas.microsoft.com/office/drawing/2014/main" id="{E6A1C3FF-9844-405F-925E-FF19088E5714}"/>
              </a:ext>
            </a:extLst>
          </p:cNvPr>
          <p:cNvSpPr>
            <a:spLocks noGrp="1" noChangeArrowheads="1"/>
          </p:cNvSpPr>
          <p:nvPr>
            <p:ph type="body" idx="1"/>
          </p:nvPr>
        </p:nvSpPr>
        <p:spPr/>
        <p:txBody>
          <a:bodyPr/>
          <a:lstStyle/>
          <a:p>
            <a:pPr eaLnBrk="1" hangingPunct="1"/>
            <a:r>
              <a:rPr lang="en-US" altLang="en-US"/>
              <a:t>The easiest way to understand the join is to think of the database software looking one-by-one at each pair of rows from the two tables. </a:t>
            </a:r>
          </a:p>
          <a:p>
            <a:pPr eaLnBrk="1" hangingPunct="1"/>
            <a:r>
              <a:rPr lang="en-US" altLang="en-US"/>
              <a:t>Go through each row of the Customers table and see if it matches each of the rows in the Orders table.</a:t>
            </a:r>
          </a:p>
        </p:txBody>
      </p:sp>
      <p:pic>
        <p:nvPicPr>
          <p:cNvPr id="272388" name="Picture 4">
            <a:extLst>
              <a:ext uri="{FF2B5EF4-FFF2-40B4-BE49-F238E27FC236}">
                <a16:creationId xmlns:a16="http://schemas.microsoft.com/office/drawing/2014/main" id="{3FE00667-76CF-4A1B-A77C-B43D7D19F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38688"/>
            <a:ext cx="388620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9" name="Picture 5">
            <a:extLst>
              <a:ext uri="{FF2B5EF4-FFF2-40B4-BE49-F238E27FC236}">
                <a16:creationId xmlns:a16="http://schemas.microsoft.com/office/drawing/2014/main" id="{F59C1338-DF2F-4EB5-AF19-CF29FBD73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348163"/>
            <a:ext cx="38385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37FAE3CB-FBEF-4F7D-B132-D408B32F8ABC}"/>
              </a:ext>
            </a:extLst>
          </p:cNvPr>
          <p:cNvSpPr>
            <a:spLocks noGrp="1" noChangeArrowheads="1"/>
          </p:cNvSpPr>
          <p:nvPr>
            <p:ph type="title"/>
          </p:nvPr>
        </p:nvSpPr>
        <p:spPr/>
        <p:txBody>
          <a:bodyPr/>
          <a:lstStyle/>
          <a:p>
            <a:pPr eaLnBrk="1" hangingPunct="1"/>
            <a:r>
              <a:rPr lang="en-US" altLang="en-US" sz="4000"/>
              <a:t>Basic Query Operation: the Join – RA Syntax</a:t>
            </a:r>
          </a:p>
        </p:txBody>
      </p:sp>
      <p:sp>
        <p:nvSpPr>
          <p:cNvPr id="273411" name="Rectangle 3">
            <a:extLst>
              <a:ext uri="{FF2B5EF4-FFF2-40B4-BE49-F238E27FC236}">
                <a16:creationId xmlns:a16="http://schemas.microsoft.com/office/drawing/2014/main" id="{C3114345-1881-4F6F-80A3-8B3FA6A470AF}"/>
              </a:ext>
            </a:extLst>
          </p:cNvPr>
          <p:cNvSpPr>
            <a:spLocks noGrp="1" noChangeArrowheads="1"/>
          </p:cNvSpPr>
          <p:nvPr>
            <p:ph type="body" idx="1"/>
          </p:nvPr>
        </p:nvSpPr>
        <p:spPr/>
        <p:txBody>
          <a:bodyPr/>
          <a:lstStyle/>
          <a:p>
            <a:pPr eaLnBrk="1" hangingPunct="1">
              <a:lnSpc>
                <a:spcPct val="90000"/>
              </a:lnSpc>
            </a:pPr>
            <a:r>
              <a:rPr lang="en-US" altLang="en-US" sz="2000"/>
              <a:t>The </a:t>
            </a:r>
            <a:r>
              <a:rPr lang="en-US" altLang="en-US" sz="2000" b="1" i="1"/>
              <a:t>RA join</a:t>
            </a:r>
            <a:r>
              <a:rPr lang="en-US" altLang="en-US" sz="2000"/>
              <a:t> of two relations, </a:t>
            </a:r>
            <a:r>
              <a:rPr lang="en-US" altLang="en-US" sz="2000" i="1"/>
              <a:t>r</a:t>
            </a:r>
            <a:r>
              <a:rPr lang="en-US" altLang="en-US" sz="2000"/>
              <a:t> over scheme R and </a:t>
            </a:r>
            <a:r>
              <a:rPr lang="en-US" altLang="en-US" sz="2000" i="1"/>
              <a:t>s</a:t>
            </a:r>
            <a:r>
              <a:rPr lang="en-US" altLang="en-US" sz="2000"/>
              <a:t> over scheme S, is written </a:t>
            </a:r>
            <a:r>
              <a:rPr lang="en-US" altLang="en-US" sz="2000" i="1"/>
              <a:t>r</a:t>
            </a:r>
            <a:r>
              <a:rPr lang="en-US" altLang="en-US" sz="2000"/>
              <a:t>   </a:t>
            </a:r>
            <a:r>
              <a:rPr lang="en-US" altLang="en-US" sz="2000" i="1"/>
              <a:t>s</a:t>
            </a:r>
            <a:r>
              <a:rPr lang="en-US" altLang="en-US" sz="2000"/>
              <a:t>, or in our example, </a:t>
            </a:r>
            <a:r>
              <a:rPr lang="en-US" altLang="en-US" sz="2000" i="1"/>
              <a:t>customers</a:t>
            </a:r>
            <a:r>
              <a:rPr lang="en-US" altLang="en-US" sz="2000"/>
              <a:t>   </a:t>
            </a:r>
            <a:r>
              <a:rPr lang="en-US" altLang="en-US" sz="2000" i="1"/>
              <a:t>orders</a:t>
            </a:r>
            <a:r>
              <a:rPr lang="en-US" altLang="en-US" sz="2000"/>
              <a:t>. The scheme of the result, exactly as you have seen in the SQL syntax, is the union of the two relation schemes, R  S. The join attributes are found in the intersection of the two schemes, R∩S. Clearly, the intersection attributes must inherit the same assignment rule from R and S. This makes the two schemes </a:t>
            </a:r>
            <a:r>
              <a:rPr lang="en-US" altLang="en-US" sz="2000" b="1" i="1"/>
              <a:t>compatible</a:t>
            </a:r>
            <a:r>
              <a:rPr lang="en-US" altLang="en-US" sz="2000"/>
              <a:t>. </a:t>
            </a:r>
          </a:p>
          <a:p>
            <a:pPr eaLnBrk="1" hangingPunct="1">
              <a:lnSpc>
                <a:spcPct val="90000"/>
              </a:lnSpc>
            </a:pPr>
            <a:r>
              <a:rPr lang="en-US" altLang="en-US" sz="2000"/>
              <a:t>The result of the RA join consists of the pairwise </a:t>
            </a:r>
            <a:r>
              <a:rPr lang="en-US" altLang="en-US" sz="2000" b="1" i="1"/>
              <a:t>paste</a:t>
            </a:r>
            <a:r>
              <a:rPr lang="en-US" altLang="en-US" sz="2000"/>
              <a:t> of all tuples from the two relations, written paste(</a:t>
            </a:r>
            <a:r>
              <a:rPr lang="en-US" altLang="en-US" sz="2000" i="1"/>
              <a:t>t,u</a:t>
            </a:r>
            <a:r>
              <a:rPr lang="en-US" altLang="en-US" sz="2000"/>
              <a:t>) for any tuple </a:t>
            </a:r>
            <a:r>
              <a:rPr lang="en-US" altLang="en-US" sz="2000" i="1"/>
              <a:t>t</a:t>
            </a:r>
            <a:r>
              <a:rPr lang="en-US" altLang="en-US" sz="2000"/>
              <a:t> from relation </a:t>
            </a:r>
            <a:r>
              <a:rPr lang="en-US" altLang="en-US" sz="2000" i="1"/>
              <a:t>r</a:t>
            </a:r>
            <a:r>
              <a:rPr lang="en-US" altLang="en-US" sz="2000"/>
              <a:t> over scheme R and </a:t>
            </a:r>
            <a:r>
              <a:rPr lang="en-US" altLang="en-US" sz="2000" i="1"/>
              <a:t>u</a:t>
            </a:r>
            <a:r>
              <a:rPr lang="en-US" altLang="en-US" sz="2000"/>
              <a:t> from relation </a:t>
            </a:r>
            <a:r>
              <a:rPr lang="en-US" altLang="en-US" sz="2000" i="1"/>
              <a:t>s</a:t>
            </a:r>
            <a:r>
              <a:rPr lang="en-US" altLang="en-US" sz="2000"/>
              <a:t> over scheme S. The result of the paste operation is exactly as explained in the preceding section.</a:t>
            </a:r>
          </a:p>
        </p:txBody>
      </p:sp>
      <p:pic>
        <p:nvPicPr>
          <p:cNvPr id="273412" name="Picture 9">
            <a:extLst>
              <a:ext uri="{FF2B5EF4-FFF2-40B4-BE49-F238E27FC236}">
                <a16:creationId xmlns:a16="http://schemas.microsoft.com/office/drawing/2014/main" id="{FA989C3A-E5B3-4051-B566-2EA69BCC6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127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3" name="Picture 10">
            <a:extLst>
              <a:ext uri="{FF2B5EF4-FFF2-40B4-BE49-F238E27FC236}">
                <a16:creationId xmlns:a16="http://schemas.microsoft.com/office/drawing/2014/main" id="{0D395DB2-A2B2-4689-BCE9-4607FF8D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81200"/>
            <a:ext cx="127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4" name="Picture 13">
            <a:extLst>
              <a:ext uri="{FF2B5EF4-FFF2-40B4-BE49-F238E27FC236}">
                <a16:creationId xmlns:a16="http://schemas.microsoft.com/office/drawing/2014/main" id="{D7E2B074-1193-4002-83F1-E4C6E0DE7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514600"/>
            <a:ext cx="1079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E8516E5C-5E41-4DC5-8235-AA222BC6F696}"/>
              </a:ext>
            </a:extLst>
          </p:cNvPr>
          <p:cNvSpPr>
            <a:spLocks noGrp="1" noChangeArrowheads="1"/>
          </p:cNvSpPr>
          <p:nvPr>
            <p:ph type="title"/>
          </p:nvPr>
        </p:nvSpPr>
        <p:spPr/>
        <p:txBody>
          <a:bodyPr/>
          <a:lstStyle/>
          <a:p>
            <a:pPr eaLnBrk="1" hangingPunct="1"/>
            <a:r>
              <a:rPr lang="en-US" altLang="en-US" sz="4000"/>
              <a:t>Basic Query Operation: the Join – Cross Join</a:t>
            </a:r>
          </a:p>
        </p:txBody>
      </p:sp>
      <p:sp>
        <p:nvSpPr>
          <p:cNvPr id="274435" name="Rectangle 3">
            <a:extLst>
              <a:ext uri="{FF2B5EF4-FFF2-40B4-BE49-F238E27FC236}">
                <a16:creationId xmlns:a16="http://schemas.microsoft.com/office/drawing/2014/main" id="{604C0BC8-E316-4107-BD26-7F9E390A55A5}"/>
              </a:ext>
            </a:extLst>
          </p:cNvPr>
          <p:cNvSpPr>
            <a:spLocks noGrp="1" noChangeArrowheads="1"/>
          </p:cNvSpPr>
          <p:nvPr>
            <p:ph type="body" idx="1"/>
          </p:nvPr>
        </p:nvSpPr>
        <p:spPr/>
        <p:txBody>
          <a:bodyPr/>
          <a:lstStyle/>
          <a:p>
            <a:pPr eaLnBrk="1" hangingPunct="1"/>
            <a:r>
              <a:rPr lang="en-US" altLang="en-US" sz="2400"/>
              <a:t>In the very, very rare case where there is no intersection between schemes R and S (that is, R∩S = {null}), the schemes are still compatible and every tuple from relation </a:t>
            </a:r>
            <a:r>
              <a:rPr lang="en-US" altLang="en-US" sz="2400" i="1"/>
              <a:t>r</a:t>
            </a:r>
            <a:r>
              <a:rPr lang="en-US" altLang="en-US" sz="2400"/>
              <a:t> is pasted to every tuple from relation </a:t>
            </a:r>
            <a:r>
              <a:rPr lang="en-US" altLang="en-US" sz="2400" i="1"/>
              <a:t>s</a:t>
            </a:r>
            <a:r>
              <a:rPr lang="en-US" altLang="en-US" sz="2400"/>
              <a:t>, with all of the attributes from both schemes contained in the resulting tuples. </a:t>
            </a:r>
          </a:p>
          <a:p>
            <a:pPr eaLnBrk="1" hangingPunct="1"/>
            <a:r>
              <a:rPr lang="en-US" altLang="en-US" sz="2400"/>
              <a:t>In set theory, this is a </a:t>
            </a:r>
            <a:r>
              <a:rPr lang="en-US" altLang="en-US" sz="2400" b="1" i="1"/>
              <a:t>Cartesian product</a:t>
            </a:r>
            <a:r>
              <a:rPr lang="en-US" altLang="en-US" sz="2400"/>
              <a:t> of the two relations; in practice, it is almost always nonsense and not what you want. The Cartesian product can also be written in RA as </a:t>
            </a:r>
            <a:r>
              <a:rPr lang="en-US" altLang="en-US" sz="2400" i="1"/>
              <a:t>r</a:t>
            </a:r>
            <a:r>
              <a:rPr lang="en-US" altLang="en-US" sz="2400"/>
              <a:t> × </a:t>
            </a:r>
            <a:r>
              <a:rPr lang="en-US" altLang="en-US" sz="2400" i="1"/>
              <a:t>s</a:t>
            </a:r>
            <a:r>
              <a:rPr lang="en-US" altLang="en-US" sz="2400"/>
              <a:t>, or intentionally specified in SQL with the CROSS JOIN keyword.</a:t>
            </a:r>
          </a:p>
        </p:txBody>
      </p:sp>
    </p:spTree>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85DB6162-47B4-433D-B584-A9DF2A7EB59B}"/>
              </a:ext>
            </a:extLst>
          </p:cNvPr>
          <p:cNvSpPr>
            <a:spLocks noGrp="1" noChangeArrowheads="1"/>
          </p:cNvSpPr>
          <p:nvPr>
            <p:ph type="title"/>
          </p:nvPr>
        </p:nvSpPr>
        <p:spPr/>
        <p:txBody>
          <a:bodyPr/>
          <a:lstStyle/>
          <a:p>
            <a:pPr eaLnBrk="1" hangingPunct="1"/>
            <a:r>
              <a:rPr lang="en-US" altLang="en-US" sz="4000"/>
              <a:t>Basic Query operation: the Join – Paste Operation</a:t>
            </a:r>
          </a:p>
        </p:txBody>
      </p:sp>
      <p:pic>
        <p:nvPicPr>
          <p:cNvPr id="275459" name="Picture 3">
            <a:extLst>
              <a:ext uri="{FF2B5EF4-FFF2-40B4-BE49-F238E27FC236}">
                <a16:creationId xmlns:a16="http://schemas.microsoft.com/office/drawing/2014/main" id="{97073EB3-D43F-4A2F-8E66-9C1125623B7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Sneak Peak - Atomicity</a:t>
            </a:r>
          </a:p>
        </p:txBody>
      </p:sp>
      <p:sp>
        <p:nvSpPr>
          <p:cNvPr id="3" name="Content Placeholder 2"/>
          <p:cNvSpPr>
            <a:spLocks noGrp="1"/>
          </p:cNvSpPr>
          <p:nvPr>
            <p:ph idx="1"/>
          </p:nvPr>
        </p:nvSpPr>
        <p:spPr/>
        <p:txBody>
          <a:bodyPr/>
          <a:lstStyle/>
          <a:p>
            <a:r>
              <a:rPr lang="en-US" dirty="0"/>
              <a:t>Looking at the previous example, you may be tempted to gloss over the simple fact that each tuple has one and only one value for a given attribute.</a:t>
            </a:r>
          </a:p>
          <a:p>
            <a:r>
              <a:rPr lang="en-US" dirty="0"/>
              <a:t>That’s actually quite important.  We will see that the database management system supports long strings, and we, for our part can cram more than one value into those (MDC Huntington Beach example here), but that violates the intent of the relational paradigm.</a:t>
            </a:r>
          </a:p>
        </p:txBody>
      </p:sp>
    </p:spTree>
    <p:extLst>
      <p:ext uri="{BB962C8B-B14F-4D97-AF65-F5344CB8AC3E}">
        <p14:creationId xmlns:p14="http://schemas.microsoft.com/office/powerpoint/2010/main" val="302270871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EC1A6810-AA05-4FCA-AACD-AE58940DC42E}"/>
              </a:ext>
            </a:extLst>
          </p:cNvPr>
          <p:cNvSpPr>
            <a:spLocks noGrp="1" noChangeArrowheads="1"/>
          </p:cNvSpPr>
          <p:nvPr>
            <p:ph type="title"/>
          </p:nvPr>
        </p:nvSpPr>
        <p:spPr/>
        <p:txBody>
          <a:bodyPr/>
          <a:lstStyle/>
          <a:p>
            <a:pPr eaLnBrk="1" hangingPunct="1"/>
            <a:r>
              <a:rPr lang="en-US" altLang="en-US" sz="4000"/>
              <a:t>SQL Technique: Multiple Joins and the </a:t>
            </a:r>
            <a:r>
              <a:rPr lang="en-US" altLang="en-US" sz="4000" i="1"/>
              <a:t>Distinct</a:t>
            </a:r>
            <a:r>
              <a:rPr lang="en-US" altLang="en-US" sz="4000"/>
              <a:t> Keyword</a:t>
            </a:r>
          </a:p>
        </p:txBody>
      </p:sp>
      <p:sp>
        <p:nvSpPr>
          <p:cNvPr id="276483" name="Rectangle 3">
            <a:extLst>
              <a:ext uri="{FF2B5EF4-FFF2-40B4-BE49-F238E27FC236}">
                <a16:creationId xmlns:a16="http://schemas.microsoft.com/office/drawing/2014/main" id="{7FD7532C-D048-4FA2-9723-2580E81129A2}"/>
              </a:ext>
            </a:extLst>
          </p:cNvPr>
          <p:cNvSpPr>
            <a:spLocks noGrp="1" noChangeArrowheads="1"/>
          </p:cNvSpPr>
          <p:nvPr>
            <p:ph type="body" idx="1"/>
          </p:nvPr>
        </p:nvSpPr>
        <p:spPr/>
        <p:txBody>
          <a:bodyPr/>
          <a:lstStyle/>
          <a:p>
            <a:pPr eaLnBrk="1" hangingPunct="1">
              <a:lnSpc>
                <a:spcPct val="90000"/>
              </a:lnSpc>
            </a:pPr>
            <a:r>
              <a:rPr lang="en-US" altLang="en-US" sz="2400"/>
              <a:t>It is important to realize that if you have a properly designed and linked database, you can retrieve information from as many tables as you want, specify retrieval conditions based on any data in the tables, and show the results in any order that you like.</a:t>
            </a:r>
            <a:endParaRPr lang="en-US" altLang="en-US" sz="2400" i="1"/>
          </a:p>
          <a:p>
            <a:pPr eaLnBrk="1" hangingPunct="1">
              <a:lnSpc>
                <a:spcPct val="90000"/>
              </a:lnSpc>
            </a:pPr>
            <a:r>
              <a:rPr lang="en-US" altLang="en-US" sz="2400" i="1"/>
              <a:t>Example:</a:t>
            </a:r>
            <a:r>
              <a:rPr lang="en-US" altLang="en-US" sz="2400"/>
              <a:t> We’ll use the order entry model. We’d like a list of all the products that have been purchased by a specific customer.</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π cLastName, cFirstName, prodName</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σcFirstName='Alvaro' and cLastName='Monge‘</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a:t>
            </a:r>
            <a:r>
              <a:rPr lang="en-US" altLang="en-US" sz="2400" i="1">
                <a:latin typeface="Lucida Sans Typewriter" panose="020B0509030504030204" pitchFamily="49" charset="0"/>
              </a:rPr>
              <a:t>customers</a:t>
            </a:r>
            <a:r>
              <a:rPr lang="en-US" altLang="en-US" sz="2400">
                <a:latin typeface="Lucida Sans Typewriter" panose="020B0509030504030204" pitchFamily="49" charset="0"/>
              </a:rPr>
              <a:t>   </a:t>
            </a:r>
            <a:r>
              <a:rPr lang="en-US" altLang="en-US" sz="2400" i="1">
                <a:latin typeface="Lucida Sans Typewriter" panose="020B0509030504030204" pitchFamily="49" charset="0"/>
              </a:rPr>
              <a:t>orders</a:t>
            </a:r>
            <a:r>
              <a:rPr lang="en-US" altLang="en-US" sz="2400">
                <a:latin typeface="Lucida Sans Typewriter" panose="020B0509030504030204" pitchFamily="49" charset="0"/>
              </a:rPr>
              <a:t>   </a:t>
            </a:r>
            <a:r>
              <a:rPr lang="en-US" altLang="en-US" sz="2400" i="1">
                <a:latin typeface="Lucida Sans Typewriter" panose="020B0509030504030204" pitchFamily="49" charset="0"/>
              </a:rPr>
              <a:t>orderlines</a:t>
            </a:r>
            <a:r>
              <a:rPr lang="en-US" altLang="en-US" sz="2400">
                <a:latin typeface="Lucida Sans Typewriter" panose="020B0509030504030204" pitchFamily="49" charset="0"/>
              </a:rPr>
              <a:t>   </a:t>
            </a:r>
            <a:r>
              <a:rPr lang="en-US" altLang="en-US" sz="2400" i="1">
                <a:latin typeface="Lucida Sans Typewriter" panose="020B0509030504030204" pitchFamily="49" charset="0"/>
              </a:rPr>
              <a:t>products</a:t>
            </a:r>
            <a:r>
              <a:rPr lang="en-US" altLang="en-US" sz="2400">
                <a:latin typeface="Lucida Sans Typewriter" panose="020B0509030504030204" pitchFamily="49" charset="0"/>
              </a:rPr>
              <a:t>) </a:t>
            </a:r>
          </a:p>
        </p:txBody>
      </p:sp>
      <p:pic>
        <p:nvPicPr>
          <p:cNvPr id="276484" name="Picture 4">
            <a:extLst>
              <a:ext uri="{FF2B5EF4-FFF2-40B4-BE49-F238E27FC236}">
                <a16:creationId xmlns:a16="http://schemas.microsoft.com/office/drawing/2014/main" id="{2AC0FAA6-102C-4B1A-9ABA-DB9641CAE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2578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85" name="Picture 5">
            <a:extLst>
              <a:ext uri="{FF2B5EF4-FFF2-40B4-BE49-F238E27FC236}">
                <a16:creationId xmlns:a16="http://schemas.microsoft.com/office/drawing/2014/main" id="{CBEE6E2E-BDA9-41DE-9598-CF9CE9FD6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2578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86" name="Picture 6">
            <a:extLst>
              <a:ext uri="{FF2B5EF4-FFF2-40B4-BE49-F238E27FC236}">
                <a16:creationId xmlns:a16="http://schemas.microsoft.com/office/drawing/2014/main" id="{3AA59177-4332-4119-AA8D-5EF07A2B9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52578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5F567B6C-C059-4674-976A-B3693BEA53F8}"/>
              </a:ext>
            </a:extLst>
          </p:cNvPr>
          <p:cNvSpPr>
            <a:spLocks noGrp="1" noChangeArrowheads="1"/>
          </p:cNvSpPr>
          <p:nvPr>
            <p:ph type="title"/>
          </p:nvPr>
        </p:nvSpPr>
        <p:spPr>
          <a:xfrm>
            <a:off x="304800" y="277813"/>
            <a:ext cx="8839200" cy="1139825"/>
          </a:xfrm>
        </p:spPr>
        <p:txBody>
          <a:bodyPr/>
          <a:lstStyle/>
          <a:p>
            <a:pPr eaLnBrk="1" hangingPunct="1"/>
            <a:r>
              <a:rPr lang="en-US" altLang="en-US" sz="4000"/>
              <a:t>SQL Technique: Multiple Joins and the </a:t>
            </a:r>
            <a:r>
              <a:rPr lang="en-US" altLang="en-US" sz="4000" i="1"/>
              <a:t>Distinct</a:t>
            </a:r>
            <a:r>
              <a:rPr lang="en-US" altLang="en-US" sz="4000"/>
              <a:t> Keyword – Relation Scheme</a:t>
            </a:r>
          </a:p>
        </p:txBody>
      </p:sp>
      <p:pic>
        <p:nvPicPr>
          <p:cNvPr id="277507" name="Picture 3">
            <a:extLst>
              <a:ext uri="{FF2B5EF4-FFF2-40B4-BE49-F238E27FC236}">
                <a16:creationId xmlns:a16="http://schemas.microsoft.com/office/drawing/2014/main" id="{34CB2ABC-1E9E-4DD1-BE30-D77067B982F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E1080FE-1F38-4059-BEB2-9BF2BB439D85}"/>
              </a:ext>
            </a:extLst>
          </p:cNvPr>
          <p:cNvSpPr>
            <a:spLocks noGrp="1" noChangeArrowheads="1"/>
          </p:cNvSpPr>
          <p:nvPr>
            <p:ph type="title"/>
          </p:nvPr>
        </p:nvSpPr>
        <p:spPr>
          <a:xfrm>
            <a:off x="304800" y="277813"/>
            <a:ext cx="8686800" cy="1139825"/>
          </a:xfrm>
        </p:spPr>
        <p:txBody>
          <a:bodyPr/>
          <a:lstStyle/>
          <a:p>
            <a:pPr eaLnBrk="1" hangingPunct="1"/>
            <a:r>
              <a:rPr lang="en-US" altLang="en-US" sz="4000"/>
              <a:t>SQL Technique: Multiple Joins and the </a:t>
            </a:r>
            <a:r>
              <a:rPr lang="en-US" altLang="en-US" sz="4000" i="1"/>
              <a:t>Distinct</a:t>
            </a:r>
            <a:r>
              <a:rPr lang="en-US" altLang="en-US" sz="4000"/>
              <a:t> Keyword – Explained</a:t>
            </a:r>
          </a:p>
        </p:txBody>
      </p:sp>
      <p:sp>
        <p:nvSpPr>
          <p:cNvPr id="278531" name="Rectangle 4">
            <a:extLst>
              <a:ext uri="{FF2B5EF4-FFF2-40B4-BE49-F238E27FC236}">
                <a16:creationId xmlns:a16="http://schemas.microsoft.com/office/drawing/2014/main" id="{5B18E44A-C6DA-494C-8D37-022A710AF643}"/>
              </a:ext>
            </a:extLst>
          </p:cNvPr>
          <p:cNvSpPr>
            <a:spLocks noGrp="1" noChangeArrowheads="1"/>
          </p:cNvSpPr>
          <p:nvPr>
            <p:ph type="body" idx="1"/>
          </p:nvPr>
        </p:nvSpPr>
        <p:spPr/>
        <p:txBody>
          <a:bodyPr/>
          <a:lstStyle/>
          <a:p>
            <a:pPr eaLnBrk="1" hangingPunct="1">
              <a:lnSpc>
                <a:spcPct val="80000"/>
              </a:lnSpc>
            </a:pPr>
            <a:r>
              <a:rPr lang="en-US" altLang="en-US" sz="2400"/>
              <a:t>The needed information is found in the Products table (“output” from the query). The retrieval condition or “input” to the query is based on the Customers tables. These attributes will be needed for the WHERE clause. They are only included in the SELECT list to be sure that the query is showing the data that you want.</a:t>
            </a:r>
          </a:p>
          <a:p>
            <a:pPr eaLnBrk="1" hangingPunct="1">
              <a:lnSpc>
                <a:spcPct val="80000"/>
              </a:lnSpc>
            </a:pPr>
            <a:r>
              <a:rPr lang="en-US" altLang="en-US" sz="2400"/>
              <a:t>You also need to include the intervening tables in the FROM clause of the query since this is the only way to correctly associate the Customers data with the Products data. They can’t be joined directly because they don’t have any common attributes.</a:t>
            </a:r>
          </a:p>
          <a:p>
            <a:pPr eaLnBrk="1" hangingPunct="1">
              <a:lnSpc>
                <a:spcPct val="80000"/>
              </a:lnSpc>
            </a:pPr>
            <a:r>
              <a:rPr lang="en-US" altLang="en-US" sz="2400"/>
              <a:t>Another way to think about this is to simply follow the PK-FK pairs from table to table until you have completely linked all of the info you need.</a:t>
            </a:r>
          </a:p>
        </p:txBody>
      </p:sp>
    </p:spTree>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A2632D03-5A50-4E19-A4D0-D9D4285106EC}"/>
              </a:ext>
            </a:extLst>
          </p:cNvPr>
          <p:cNvSpPr>
            <a:spLocks noGrp="1" noChangeArrowheads="1"/>
          </p:cNvSpPr>
          <p:nvPr>
            <p:ph type="title"/>
          </p:nvPr>
        </p:nvSpPr>
        <p:spPr>
          <a:xfrm>
            <a:off x="304800" y="277813"/>
            <a:ext cx="8686800" cy="1139825"/>
          </a:xfrm>
        </p:spPr>
        <p:txBody>
          <a:bodyPr/>
          <a:lstStyle/>
          <a:p>
            <a:pPr eaLnBrk="1" hangingPunct="1"/>
            <a:r>
              <a:rPr lang="en-US" altLang="en-US" sz="4000"/>
              <a:t>SQL Technique: Multiple Joins and the </a:t>
            </a:r>
            <a:r>
              <a:rPr lang="en-US" altLang="en-US" sz="4000" i="1"/>
              <a:t>Distinct</a:t>
            </a:r>
            <a:r>
              <a:rPr lang="en-US" altLang="en-US" sz="4000"/>
              <a:t> Keyword – Step 1</a:t>
            </a:r>
          </a:p>
        </p:txBody>
      </p:sp>
      <p:sp>
        <p:nvSpPr>
          <p:cNvPr id="279555" name="Rectangle 3">
            <a:extLst>
              <a:ext uri="{FF2B5EF4-FFF2-40B4-BE49-F238E27FC236}">
                <a16:creationId xmlns:a16="http://schemas.microsoft.com/office/drawing/2014/main" id="{1C66E621-CADD-4CBF-A96D-AD50F7B72BE5}"/>
              </a:ext>
            </a:extLst>
          </p:cNvPr>
          <p:cNvSpPr>
            <a:spLocks noGrp="1" noChangeArrowheads="1"/>
          </p:cNvSpPr>
          <p:nvPr>
            <p:ph type="body" idx="1"/>
          </p:nvPr>
        </p:nvSpPr>
        <p:spPr/>
        <p:txBody>
          <a:bodyPr/>
          <a:lstStyle/>
          <a:p>
            <a:pPr marL="457200" indent="-457200" eaLnBrk="1" hangingPunct="1">
              <a:lnSpc>
                <a:spcPct val="90000"/>
              </a:lnSpc>
              <a:buFont typeface="Wingdings" panose="05000000000000000000" pitchFamily="2" charset="2"/>
              <a:buAutoNum type="arabicPeriod"/>
            </a:pPr>
            <a:r>
              <a:rPr lang="en-US" altLang="en-US" sz="2400"/>
              <a:t>Look at the result set (all of the linked data). </a:t>
            </a:r>
          </a:p>
          <a:p>
            <a:pPr marL="457200" indent="-457200" eaLnBrk="1" hangingPunct="1">
              <a:lnSpc>
                <a:spcPct val="90000"/>
              </a:lnSpc>
              <a:buFont typeface="Wingdings" panose="05000000000000000000" pitchFamily="2" charset="2"/>
              <a:buNone/>
            </a:pPr>
            <a:r>
              <a:rPr lang="en-US" altLang="en-US" sz="2400">
                <a:latin typeface="Lucida Sans Typewriter" panose="020B0509030504030204" pitchFamily="49" charset="0"/>
              </a:rPr>
              <a:t>	SELECT * FROM customers </a:t>
            </a:r>
          </a:p>
          <a:p>
            <a:pPr marL="457200" indent="-4572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orders </a:t>
            </a:r>
          </a:p>
          <a:p>
            <a:pPr marL="457200" indent="-4572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orderlines </a:t>
            </a:r>
          </a:p>
          <a:p>
            <a:pPr marL="457200" indent="-4572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products;</a:t>
            </a:r>
            <a:endParaRPr lang="en-US" altLang="en-US" sz="2400"/>
          </a:p>
          <a:p>
            <a:pPr marL="457200" indent="-457200" eaLnBrk="1" hangingPunct="1">
              <a:lnSpc>
                <a:spcPct val="90000"/>
              </a:lnSpc>
            </a:pPr>
            <a:r>
              <a:rPr lang="en-US" altLang="en-US" sz="2400"/>
              <a:t>Your database system might not support the NATURAL JOIN syntax that we show here. </a:t>
            </a:r>
          </a:p>
          <a:p>
            <a:pPr marL="457200" indent="-457200" eaLnBrk="1" hangingPunct="1">
              <a:lnSpc>
                <a:spcPct val="90000"/>
              </a:lnSpc>
            </a:pPr>
            <a:r>
              <a:rPr lang="en-US" altLang="en-US" sz="2400"/>
              <a:t>The multiple natural joins in our example work correctly because there are no non-pk/fk attributes in any of our tables that have the same name. In larger, more complicated databases, this might not be true. </a:t>
            </a:r>
          </a:p>
          <a:p>
            <a:pPr marL="457200" indent="-457200" eaLnBrk="1" hangingPunct="1">
              <a:lnSpc>
                <a:spcPct val="90000"/>
              </a:lnSpc>
            </a:pPr>
            <a:endParaRPr lang="en-US" altLang="en-US" sz="2400"/>
          </a:p>
        </p:txBody>
      </p:sp>
    </p:spTree>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5A867D06-6526-488D-A8D6-F1ADA7500DED}"/>
              </a:ext>
            </a:extLst>
          </p:cNvPr>
          <p:cNvSpPr>
            <a:spLocks noGrp="1" noChangeArrowheads="1"/>
          </p:cNvSpPr>
          <p:nvPr>
            <p:ph type="title"/>
          </p:nvPr>
        </p:nvSpPr>
        <p:spPr>
          <a:xfrm>
            <a:off x="304800" y="277813"/>
            <a:ext cx="8686800" cy="1139825"/>
          </a:xfrm>
        </p:spPr>
        <p:txBody>
          <a:bodyPr/>
          <a:lstStyle/>
          <a:p>
            <a:pPr eaLnBrk="1" hangingPunct="1"/>
            <a:r>
              <a:rPr lang="en-US" altLang="en-US" sz="4000"/>
              <a:t>SQL Technique: Multiple Joins and the </a:t>
            </a:r>
            <a:r>
              <a:rPr lang="en-US" altLang="en-US" sz="4000" i="1"/>
              <a:t>Distinct</a:t>
            </a:r>
            <a:r>
              <a:rPr lang="en-US" altLang="en-US" sz="4000"/>
              <a:t> Keyword – Step 2</a:t>
            </a:r>
          </a:p>
        </p:txBody>
      </p:sp>
      <p:sp>
        <p:nvSpPr>
          <p:cNvPr id="280579" name="Rectangle 3">
            <a:extLst>
              <a:ext uri="{FF2B5EF4-FFF2-40B4-BE49-F238E27FC236}">
                <a16:creationId xmlns:a16="http://schemas.microsoft.com/office/drawing/2014/main" id="{CB45CAD7-8EF3-4428-81C1-2828A6786CE1}"/>
              </a:ext>
            </a:extLst>
          </p:cNvPr>
          <p:cNvSpPr>
            <a:spLocks noGrp="1" noChangeArrowheads="1"/>
          </p:cNvSpPr>
          <p:nvPr>
            <p:ph type="body" idx="1"/>
          </p:nvPr>
        </p:nvSpPr>
        <p:spPr/>
        <p:txBody>
          <a:bodyPr/>
          <a:lstStyle/>
          <a:p>
            <a:pPr marL="533400" indent="-533400" eaLnBrk="1" hangingPunct="1">
              <a:buFont typeface="Wingdings" panose="05000000000000000000" pitchFamily="2" charset="2"/>
              <a:buAutoNum type="arabicPeriod" startAt="2"/>
            </a:pPr>
            <a:r>
              <a:rPr lang="en-US" altLang="en-US"/>
              <a:t>Pick the rows you want, and be sure that all of the information makes sense and is really what you are looking for. </a:t>
            </a:r>
          </a:p>
          <a:p>
            <a:pPr marL="533400" indent="-533400" eaLnBrk="1" hangingPunct="1">
              <a:buFont typeface="Wingdings" panose="05000000000000000000" pitchFamily="2" charset="2"/>
              <a:buNone/>
            </a:pPr>
            <a:r>
              <a:rPr lang="en-US" altLang="en-US">
                <a:latin typeface="Lucida Sans Typewriter" panose="020B0509030504030204" pitchFamily="49" charset="0"/>
              </a:rPr>
              <a:t>	SELECT * FROM customers </a:t>
            </a:r>
          </a:p>
          <a:p>
            <a:pPr marL="533400" indent="-533400" eaLnBrk="1" hangingPunct="1">
              <a:buFont typeface="Wingdings" panose="05000000000000000000" pitchFamily="2" charset="2"/>
              <a:buNone/>
            </a:pPr>
            <a:r>
              <a:rPr lang="en-US" altLang="en-US">
                <a:latin typeface="Lucida Sans Typewriter" panose="020B0509030504030204" pitchFamily="49" charset="0"/>
              </a:rPr>
              <a:t>	NATURAL JOIN orders </a:t>
            </a:r>
          </a:p>
          <a:p>
            <a:pPr marL="533400" indent="-533400" eaLnBrk="1" hangingPunct="1">
              <a:buFont typeface="Wingdings" panose="05000000000000000000" pitchFamily="2" charset="2"/>
              <a:buNone/>
            </a:pPr>
            <a:r>
              <a:rPr lang="en-US" altLang="en-US">
                <a:latin typeface="Lucida Sans Typewriter" panose="020B0509030504030204" pitchFamily="49" charset="0"/>
              </a:rPr>
              <a:t>	NATURAL JOIN orderlines </a:t>
            </a:r>
          </a:p>
          <a:p>
            <a:pPr marL="533400" indent="-533400" eaLnBrk="1" hangingPunct="1">
              <a:buFont typeface="Wingdings" panose="05000000000000000000" pitchFamily="2" charset="2"/>
              <a:buNone/>
            </a:pPr>
            <a:r>
              <a:rPr lang="en-US" altLang="en-US">
                <a:latin typeface="Lucida Sans Typewriter" panose="020B0509030504030204" pitchFamily="49" charset="0"/>
              </a:rPr>
              <a:t>	NATURAL JOIN products </a:t>
            </a:r>
          </a:p>
          <a:p>
            <a:pPr marL="533400" indent="-533400" eaLnBrk="1" hangingPunct="1">
              <a:buFont typeface="Wingdings" panose="05000000000000000000" pitchFamily="2" charset="2"/>
              <a:buNone/>
            </a:pPr>
            <a:r>
              <a:rPr lang="en-US" altLang="en-US">
                <a:latin typeface="Lucida Sans Typewriter" panose="020B0509030504030204" pitchFamily="49" charset="0"/>
              </a:rPr>
              <a:t>	WHERE cFirstName = 'Alvaro' AND 	cLastName = 'Monge'; </a:t>
            </a:r>
          </a:p>
        </p:txBody>
      </p:sp>
    </p:spTree>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556A7AEE-AEA4-4CEF-A6B6-FEBEE1B682ED}"/>
              </a:ext>
            </a:extLst>
          </p:cNvPr>
          <p:cNvSpPr>
            <a:spLocks noGrp="1" noChangeArrowheads="1"/>
          </p:cNvSpPr>
          <p:nvPr>
            <p:ph type="title"/>
          </p:nvPr>
        </p:nvSpPr>
        <p:spPr>
          <a:xfrm>
            <a:off x="304800" y="277813"/>
            <a:ext cx="8686800" cy="1139825"/>
          </a:xfrm>
        </p:spPr>
        <p:txBody>
          <a:bodyPr/>
          <a:lstStyle/>
          <a:p>
            <a:pPr eaLnBrk="1" hangingPunct="1"/>
            <a:r>
              <a:rPr lang="en-US" altLang="en-US" sz="4000"/>
              <a:t>SQL Technique: Multiple Joins and the </a:t>
            </a:r>
            <a:r>
              <a:rPr lang="en-US" altLang="en-US" sz="4000" i="1"/>
              <a:t>Distinct</a:t>
            </a:r>
            <a:r>
              <a:rPr lang="en-US" altLang="en-US" sz="4000"/>
              <a:t> Keyword – Step 3</a:t>
            </a:r>
          </a:p>
        </p:txBody>
      </p:sp>
      <p:sp>
        <p:nvSpPr>
          <p:cNvPr id="281603" name="Rectangle 3">
            <a:extLst>
              <a:ext uri="{FF2B5EF4-FFF2-40B4-BE49-F238E27FC236}">
                <a16:creationId xmlns:a16="http://schemas.microsoft.com/office/drawing/2014/main" id="{4678D863-392D-4126-9FDC-8B2DF692DBC8}"/>
              </a:ext>
            </a:extLst>
          </p:cNvPr>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AutoNum type="arabicPeriod" startAt="3"/>
            </a:pPr>
            <a:r>
              <a:rPr lang="en-US" altLang="en-US" sz="2400"/>
              <a:t>Now pick the columns that you want, and again check the results. Notice that we are including the retrieval condition attributes in the SELECT clause, to be sure that this really is the right answer.</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SELECT cFirstName, cLastName, prodName </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FROM customers </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orders </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orderlines </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NATURAL JOIN products </a:t>
            </a:r>
          </a:p>
          <a:p>
            <a:pPr marL="533400" indent="-533400" eaLnBrk="1" hangingPunct="1">
              <a:lnSpc>
                <a:spcPct val="90000"/>
              </a:lnSpc>
              <a:buFont typeface="Wingdings" panose="05000000000000000000" pitchFamily="2" charset="2"/>
              <a:buNone/>
            </a:pPr>
            <a:r>
              <a:rPr lang="en-US" altLang="en-US" sz="2400">
                <a:latin typeface="Lucida Sans Typewriter" panose="020B0509030504030204" pitchFamily="49" charset="0"/>
              </a:rPr>
              <a:t>	WHERE cFirstName = 'Alvaro' AND 	cLastName = 'Monge'; </a:t>
            </a:r>
          </a:p>
        </p:txBody>
      </p:sp>
    </p:spTree>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9C0FC3C8-43FF-43A3-B108-B64B71C21741}"/>
              </a:ext>
            </a:extLst>
          </p:cNvPr>
          <p:cNvSpPr>
            <a:spLocks noGrp="1" noChangeArrowheads="1"/>
          </p:cNvSpPr>
          <p:nvPr>
            <p:ph type="title"/>
          </p:nvPr>
        </p:nvSpPr>
        <p:spPr>
          <a:xfrm>
            <a:off x="304800" y="277813"/>
            <a:ext cx="8686800" cy="1139825"/>
          </a:xfrm>
        </p:spPr>
        <p:txBody>
          <a:bodyPr/>
          <a:lstStyle/>
          <a:p>
            <a:pPr eaLnBrk="1" hangingPunct="1"/>
            <a:r>
              <a:rPr lang="en-US" altLang="en-US" sz="4000"/>
              <a:t>SQL Technique: Multiple Joins and the </a:t>
            </a:r>
            <a:r>
              <a:rPr lang="en-US" altLang="en-US" sz="4000" i="1"/>
              <a:t>Distinct</a:t>
            </a:r>
            <a:r>
              <a:rPr lang="en-US" altLang="en-US" sz="4000"/>
              <a:t> Keyword – Results</a:t>
            </a:r>
          </a:p>
        </p:txBody>
      </p:sp>
      <p:pic>
        <p:nvPicPr>
          <p:cNvPr id="282627" name="Picture 4">
            <a:extLst>
              <a:ext uri="{FF2B5EF4-FFF2-40B4-BE49-F238E27FC236}">
                <a16:creationId xmlns:a16="http://schemas.microsoft.com/office/drawing/2014/main" id="{AB8046A9-9562-4D98-A629-26D973C8D8B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90800" y="2362200"/>
            <a:ext cx="4217988" cy="2416175"/>
          </a:xfrm>
        </p:spPr>
      </p:pic>
    </p:spTree>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E93F82EF-DE79-4F4D-B2AE-51C16E1F2248}"/>
              </a:ext>
            </a:extLst>
          </p:cNvPr>
          <p:cNvSpPr>
            <a:spLocks noGrp="1" noChangeArrowheads="1"/>
          </p:cNvSpPr>
          <p:nvPr>
            <p:ph type="title"/>
          </p:nvPr>
        </p:nvSpPr>
        <p:spPr>
          <a:xfrm>
            <a:off x="304800" y="304800"/>
            <a:ext cx="8839200" cy="1139825"/>
          </a:xfrm>
        </p:spPr>
        <p:txBody>
          <a:bodyPr/>
          <a:lstStyle/>
          <a:p>
            <a:pPr eaLnBrk="1" hangingPunct="1"/>
            <a:r>
              <a:rPr lang="en-US" altLang="en-US" sz="4000"/>
              <a:t>SQL Technique: Multiple Joins and the </a:t>
            </a:r>
            <a:r>
              <a:rPr lang="en-US" altLang="en-US" sz="4000" i="1"/>
              <a:t>Distinct</a:t>
            </a:r>
            <a:r>
              <a:rPr lang="en-US" altLang="en-US" sz="4000"/>
              <a:t> Keyword – Distinct keyword</a:t>
            </a:r>
          </a:p>
        </p:txBody>
      </p:sp>
      <p:sp>
        <p:nvSpPr>
          <p:cNvPr id="283651" name="Rectangle 3">
            <a:extLst>
              <a:ext uri="{FF2B5EF4-FFF2-40B4-BE49-F238E27FC236}">
                <a16:creationId xmlns:a16="http://schemas.microsoft.com/office/drawing/2014/main" id="{D9BAE154-363C-4B57-8498-E0FBED48C77B}"/>
              </a:ext>
            </a:extLst>
          </p:cNvPr>
          <p:cNvSpPr>
            <a:spLocks noGrp="1" noChangeArrowheads="1"/>
          </p:cNvSpPr>
          <p:nvPr>
            <p:ph type="body" idx="1"/>
          </p:nvPr>
        </p:nvSpPr>
        <p:spPr/>
        <p:txBody>
          <a:bodyPr/>
          <a:lstStyle/>
          <a:p>
            <a:pPr marL="533400" indent="-533400" eaLnBrk="1" hangingPunct="1">
              <a:lnSpc>
                <a:spcPct val="90000"/>
              </a:lnSpc>
            </a:pPr>
            <a:r>
              <a:rPr lang="en-US" altLang="en-US"/>
              <a:t>Notice that there are duplicate rows in the result set. </a:t>
            </a:r>
            <a:r>
              <a:rPr lang="en-US" altLang="en-US" i="1"/>
              <a:t>Why</a:t>
            </a:r>
            <a:r>
              <a:rPr lang="en-US" altLang="en-US"/>
              <a:t>?</a:t>
            </a:r>
          </a:p>
          <a:p>
            <a:pPr marL="533400" indent="-533400" eaLnBrk="1" hangingPunct="1">
              <a:lnSpc>
                <a:spcPct val="90000"/>
              </a:lnSpc>
            </a:pPr>
            <a:r>
              <a:rPr lang="en-US" altLang="en-US"/>
              <a:t>The DISTINCT keyword will remove the duplicate rows</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SELECT DISTINCT cFirstName, cLastName, prodName </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FROM customers </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NATURAL JOIN orders </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NATURAL JOIN orderlines </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NATURAL JOIN products </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WHERE cFirstName = 'Alvaro' AND cLastName = 'Monge‘</a:t>
            </a:r>
          </a:p>
          <a:p>
            <a:pPr marL="533400" indent="-533400" eaLnBrk="1" hangingPunct="1">
              <a:lnSpc>
                <a:spcPct val="90000"/>
              </a:lnSpc>
              <a:buFont typeface="Wingdings" panose="05000000000000000000" pitchFamily="2" charset="2"/>
              <a:buNone/>
            </a:pPr>
            <a:r>
              <a:rPr lang="en-US" altLang="en-US" sz="2000">
                <a:latin typeface="Lucida Sans Typewriter" panose="020B0509030504030204" pitchFamily="49" charset="0"/>
              </a:rPr>
              <a:t>ORDER BY prodName;</a:t>
            </a:r>
            <a:r>
              <a:rPr lang="en-US" altLang="en-US"/>
              <a:t> </a:t>
            </a:r>
          </a:p>
        </p:txBody>
      </p:sp>
      <p:pic>
        <p:nvPicPr>
          <p:cNvPr id="283652" name="Picture 4">
            <a:extLst>
              <a:ext uri="{FF2B5EF4-FFF2-40B4-BE49-F238E27FC236}">
                <a16:creationId xmlns:a16="http://schemas.microsoft.com/office/drawing/2014/main" id="{56A7C153-64C8-4F6D-9F53-B636F4DA8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257800"/>
            <a:ext cx="36576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C44E35F5-884E-417D-9141-BFF9A90F6CF5}"/>
              </a:ext>
            </a:extLst>
          </p:cNvPr>
          <p:cNvSpPr>
            <a:spLocks noGrp="1" noChangeArrowheads="1"/>
          </p:cNvSpPr>
          <p:nvPr>
            <p:ph type="title"/>
          </p:nvPr>
        </p:nvSpPr>
        <p:spPr/>
        <p:txBody>
          <a:bodyPr/>
          <a:lstStyle/>
          <a:p>
            <a:pPr eaLnBrk="1" hangingPunct="1"/>
            <a:r>
              <a:rPr lang="en-US" altLang="en-US" sz="4000"/>
              <a:t>SQL Technique: Join Types – Natural Join</a:t>
            </a:r>
          </a:p>
        </p:txBody>
      </p:sp>
      <p:sp>
        <p:nvSpPr>
          <p:cNvPr id="284675" name="Rectangle 3">
            <a:extLst>
              <a:ext uri="{FF2B5EF4-FFF2-40B4-BE49-F238E27FC236}">
                <a16:creationId xmlns:a16="http://schemas.microsoft.com/office/drawing/2014/main" id="{27602BD3-D10F-429D-94D3-9E2F6DF78202}"/>
              </a:ext>
            </a:extLst>
          </p:cNvPr>
          <p:cNvSpPr>
            <a:spLocks noGrp="1" noChangeArrowheads="1"/>
          </p:cNvSpPr>
          <p:nvPr>
            <p:ph type="body" idx="1"/>
          </p:nvPr>
        </p:nvSpPr>
        <p:spPr>
          <a:xfrm>
            <a:off x="304800" y="1600200"/>
            <a:ext cx="8610600" cy="4530725"/>
          </a:xfrm>
        </p:spPr>
        <p:txBody>
          <a:bodyPr/>
          <a:lstStyle/>
          <a:p>
            <a:pPr eaLnBrk="1" hangingPunct="1"/>
            <a:r>
              <a:rPr lang="en-US" altLang="en-US" sz="2400"/>
              <a:t>Remember that the NATURAL JOIN is the intersection of the tables, however, if there are any non-PK/FK attributes that have the same name, they will also be joined. This is probably not what you want. </a:t>
            </a:r>
          </a:p>
          <a:p>
            <a:pPr eaLnBrk="1" hangingPunct="1"/>
            <a:r>
              <a:rPr lang="en-US" altLang="en-US" sz="2400"/>
              <a:t>It also produces only one copy of those attributes in the result table. </a:t>
            </a:r>
          </a:p>
          <a:p>
            <a:pPr eaLnBrk="1" hangingPunct="1">
              <a:buFont typeface="Wingdings" panose="05000000000000000000" pitchFamily="2" charset="2"/>
              <a:buNone/>
            </a:pPr>
            <a:r>
              <a:rPr lang="en-US" altLang="en-US" sz="2400">
                <a:latin typeface="Lucida Sans Typewriter" panose="020B0509030504030204" pitchFamily="49" charset="0"/>
              </a:rPr>
              <a:t>	SELECT cFirstName,cLastName,orderDate </a:t>
            </a:r>
          </a:p>
          <a:p>
            <a:pPr eaLnBrk="1" hangingPunct="1">
              <a:buFont typeface="Wingdings" panose="05000000000000000000" pitchFamily="2" charset="2"/>
              <a:buNone/>
            </a:pPr>
            <a:r>
              <a:rPr lang="en-US" altLang="en-US" sz="2400">
                <a:latin typeface="Lucida Sans Typewriter" panose="020B0509030504030204" pitchFamily="49" charset="0"/>
              </a:rPr>
              <a:t>	FROM customers </a:t>
            </a:r>
          </a:p>
          <a:p>
            <a:pPr eaLnBrk="1" hangingPunct="1">
              <a:buFont typeface="Wingdings" panose="05000000000000000000" pitchFamily="2" charset="2"/>
              <a:buNone/>
            </a:pPr>
            <a:r>
              <a:rPr lang="en-US" altLang="en-US" sz="2400">
                <a:latin typeface="Lucida Sans Typewriter" panose="020B0509030504030204" pitchFamily="49" charset="0"/>
              </a:rPr>
              <a:t>	NATURAL JOIN orders; </a:t>
            </a:r>
          </a:p>
          <a:p>
            <a:pPr eaLnBrk="1" hangingPunct="1">
              <a:buFont typeface="Wingdings" panose="05000000000000000000" pitchFamily="2" charset="2"/>
              <a:buNone/>
            </a:pPr>
            <a:r>
              <a:rPr lang="en-US" altLang="en-US" sz="2400">
                <a:latin typeface="Lucida Sans Typewriter" panose="020B0509030504030204" pitchFamily="49" charset="0"/>
              </a:rPr>
              <a:t>  r   s</a:t>
            </a:r>
          </a:p>
        </p:txBody>
      </p:sp>
      <p:pic>
        <p:nvPicPr>
          <p:cNvPr id="284676" name="Picture 6">
            <a:extLst>
              <a:ext uri="{FF2B5EF4-FFF2-40B4-BE49-F238E27FC236}">
                <a16:creationId xmlns:a16="http://schemas.microsoft.com/office/drawing/2014/main" id="{1FFDEA99-C5BB-44F6-A934-61EFF4F5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74BE97AB-8C8D-4805-8F61-E700871F2BFA}"/>
              </a:ext>
            </a:extLst>
          </p:cNvPr>
          <p:cNvSpPr>
            <a:spLocks noGrp="1" noChangeArrowheads="1"/>
          </p:cNvSpPr>
          <p:nvPr>
            <p:ph type="title"/>
          </p:nvPr>
        </p:nvSpPr>
        <p:spPr/>
        <p:txBody>
          <a:bodyPr/>
          <a:lstStyle/>
          <a:p>
            <a:pPr eaLnBrk="1" hangingPunct="1"/>
            <a:r>
              <a:rPr lang="en-US" altLang="en-US" sz="4000"/>
              <a:t>SQL Technique: Join Types – Inner Join Using</a:t>
            </a:r>
          </a:p>
        </p:txBody>
      </p:sp>
      <p:sp>
        <p:nvSpPr>
          <p:cNvPr id="285699" name="Rectangle 3">
            <a:extLst>
              <a:ext uri="{FF2B5EF4-FFF2-40B4-BE49-F238E27FC236}">
                <a16:creationId xmlns:a16="http://schemas.microsoft.com/office/drawing/2014/main" id="{B6B5EAE5-E2D5-48AC-A5F6-721BB8B76145}"/>
              </a:ext>
            </a:extLst>
          </p:cNvPr>
          <p:cNvSpPr>
            <a:spLocks noGrp="1" noChangeArrowheads="1"/>
          </p:cNvSpPr>
          <p:nvPr>
            <p:ph type="body" idx="1"/>
          </p:nvPr>
        </p:nvSpPr>
        <p:spPr>
          <a:xfrm>
            <a:off x="228600" y="1600200"/>
            <a:ext cx="8915400" cy="4530725"/>
          </a:xfrm>
        </p:spPr>
        <p:txBody>
          <a:bodyPr/>
          <a:lstStyle/>
          <a:p>
            <a:pPr eaLnBrk="1" hangingPunct="1"/>
            <a:r>
              <a:rPr lang="en-US" altLang="en-US"/>
              <a:t>The INNER JOIN .. USING specifies the columns to join. </a:t>
            </a:r>
          </a:p>
          <a:p>
            <a:pPr eaLnBrk="1" hangingPunct="1"/>
            <a:r>
              <a:rPr lang="en-US" altLang="en-US"/>
              <a:t>It also produces only one copy of the join attributes in the result set.</a:t>
            </a:r>
          </a:p>
          <a:p>
            <a:pPr eaLnBrk="1" hangingPunct="1">
              <a:buFont typeface="Wingdings" panose="05000000000000000000" pitchFamily="2" charset="2"/>
              <a:buNone/>
            </a:pPr>
            <a:r>
              <a:rPr lang="en-US" altLang="en-US">
                <a:latin typeface="Lucida Sans Typewriter" panose="020B0509030504030204" pitchFamily="49" charset="0"/>
              </a:rPr>
              <a:t>	SELECT cFirstName,cLastName,orderDate </a:t>
            </a:r>
          </a:p>
          <a:p>
            <a:pPr eaLnBrk="1" hangingPunct="1">
              <a:buFont typeface="Wingdings" panose="05000000000000000000" pitchFamily="2" charset="2"/>
              <a:buNone/>
            </a:pPr>
            <a:r>
              <a:rPr lang="en-US" altLang="en-US">
                <a:latin typeface="Lucida Sans Typewriter" panose="020B0509030504030204" pitchFamily="49" charset="0"/>
              </a:rPr>
              <a:t>	FROM customers </a:t>
            </a:r>
          </a:p>
          <a:p>
            <a:pPr eaLnBrk="1" hangingPunct="1">
              <a:buFont typeface="Wingdings" panose="05000000000000000000" pitchFamily="2" charset="2"/>
              <a:buNone/>
            </a:pPr>
            <a:r>
              <a:rPr lang="en-US" altLang="en-US">
                <a:latin typeface="Lucida Sans Typewriter" panose="020B0509030504030204" pitchFamily="49" charset="0"/>
              </a:rPr>
              <a:t>	INNER JOIN orders USING (custID);</a:t>
            </a:r>
          </a:p>
          <a:p>
            <a:pPr eaLnBrk="1" hangingPunct="1">
              <a:buFont typeface="Wingdings" panose="05000000000000000000" pitchFamily="2" charset="2"/>
              <a:buNone/>
            </a:pPr>
            <a:r>
              <a:rPr lang="en-US" altLang="en-US">
                <a:latin typeface="Lucida Sans Typewriter" panose="020B0509030504030204" pitchFamily="49" charset="0"/>
              </a:rPr>
              <a:t>   </a:t>
            </a:r>
            <a:r>
              <a:rPr lang="en-US" altLang="en-US" sz="3200">
                <a:latin typeface="Lucida Sans Typewriter" panose="020B0509030504030204" pitchFamily="49" charset="0"/>
              </a:rPr>
              <a:t>r</a:t>
            </a:r>
            <a:r>
              <a:rPr lang="en-US" altLang="en-US" sz="3200"/>
              <a:t>  </a:t>
            </a:r>
            <a:r>
              <a:rPr lang="en-US" altLang="en-US" sz="3200" baseline="-25000"/>
              <a:t>a,b </a:t>
            </a:r>
            <a:r>
              <a:rPr lang="en-US" altLang="en-US" sz="3200"/>
              <a:t>s</a:t>
            </a:r>
            <a:endParaRPr lang="en-US" altLang="en-US" sz="3200" baseline="-25000"/>
          </a:p>
        </p:txBody>
      </p:sp>
      <p:pic>
        <p:nvPicPr>
          <p:cNvPr id="285700" name="Picture 4">
            <a:extLst>
              <a:ext uri="{FF2B5EF4-FFF2-40B4-BE49-F238E27FC236}">
                <a16:creationId xmlns:a16="http://schemas.microsoft.com/office/drawing/2014/main" id="{F46E53F0-2F4F-4E48-852B-F9BA460E4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1054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CFD5CBC-7AA4-4838-8BC1-4740D9BE4607}"/>
              </a:ext>
            </a:extLst>
          </p:cNvPr>
          <p:cNvSpPr>
            <a:spLocks noGrp="1" noChangeArrowheads="1"/>
          </p:cNvSpPr>
          <p:nvPr>
            <p:ph type="title"/>
          </p:nvPr>
        </p:nvSpPr>
        <p:spPr/>
        <p:txBody>
          <a:bodyPr/>
          <a:lstStyle/>
          <a:p>
            <a:pPr eaLnBrk="1" hangingPunct="1"/>
            <a:r>
              <a:rPr lang="en-US" altLang="en-US" sz="4000"/>
              <a:t>Basic Structures: Rows and Tables – Formal Notation</a:t>
            </a:r>
          </a:p>
        </p:txBody>
      </p:sp>
      <p:sp>
        <p:nvSpPr>
          <p:cNvPr id="34819" name="Rectangle 3">
            <a:extLst>
              <a:ext uri="{FF2B5EF4-FFF2-40B4-BE49-F238E27FC236}">
                <a16:creationId xmlns:a16="http://schemas.microsoft.com/office/drawing/2014/main" id="{5B73E685-E3D4-4254-92E4-E004FECC431B}"/>
              </a:ext>
            </a:extLst>
          </p:cNvPr>
          <p:cNvSpPr>
            <a:spLocks noGrp="1" noChangeArrowheads="1"/>
          </p:cNvSpPr>
          <p:nvPr>
            <p:ph type="body" idx="1"/>
          </p:nvPr>
        </p:nvSpPr>
        <p:spPr>
          <a:xfrm>
            <a:off x="457200" y="1600200"/>
            <a:ext cx="8229600" cy="4953000"/>
          </a:xfrm>
        </p:spPr>
        <p:txBody>
          <a:bodyPr/>
          <a:lstStyle/>
          <a:p>
            <a:pPr eaLnBrk="1" hangingPunct="1">
              <a:buFont typeface="Wingdings" panose="05000000000000000000" pitchFamily="2" charset="2"/>
              <a:buNone/>
            </a:pPr>
            <a:r>
              <a:rPr lang="en-US" altLang="en-US" sz="2400"/>
              <a:t>In formal notation, we could show the assignments explicitly, where </a:t>
            </a:r>
            <a:r>
              <a:rPr lang="en-US" altLang="en-US" sz="2400" i="1"/>
              <a:t>t</a:t>
            </a:r>
            <a:r>
              <a:rPr lang="en-US" altLang="en-US" sz="2400"/>
              <a:t> represents a tuple:</a:t>
            </a:r>
          </a:p>
          <a:p>
            <a:pPr eaLnBrk="1" hangingPunct="1">
              <a:buFont typeface="Wingdings" panose="05000000000000000000" pitchFamily="2" charset="2"/>
              <a:buNone/>
            </a:pPr>
            <a:r>
              <a:rPr lang="en-US" altLang="en-US" sz="2000" i="1">
                <a:latin typeface="Lucida Sans Typewriter" panose="020B0509030504030204" pitchFamily="49" charset="0"/>
              </a:rPr>
              <a:t>t</a:t>
            </a:r>
            <a:r>
              <a:rPr lang="en-US" altLang="en-US" sz="2000">
                <a:latin typeface="Lucida Sans Typewriter" panose="020B0509030504030204" pitchFamily="49" charset="0"/>
              </a:rPr>
              <a:t>TJ = ‹cfirstname := 'Tom', clastname := 'Jewett', cphone := '714-555-1212', cstreet := '10200 Slater', czipcode := '92708'›</a:t>
            </a:r>
            <a:r>
              <a:rPr lang="en-US" altLang="en-US" sz="2400"/>
              <a:t> </a:t>
            </a:r>
          </a:p>
          <a:p>
            <a:pPr eaLnBrk="1" hangingPunct="1">
              <a:buFont typeface="Wingdings" panose="05000000000000000000" pitchFamily="2" charset="2"/>
              <a:buNone/>
            </a:pPr>
            <a:r>
              <a:rPr lang="en-US" altLang="en-US" sz="2400"/>
              <a:t>Database:</a:t>
            </a:r>
          </a:p>
          <a:p>
            <a:pPr eaLnBrk="1" hangingPunct="1">
              <a:buFont typeface="Wingdings" panose="05000000000000000000" pitchFamily="2" charset="2"/>
              <a:buNone/>
            </a:pPr>
            <a:r>
              <a:rPr lang="en-US" altLang="en-US" sz="2400" b="1">
                <a:latin typeface="Lucida Sans Typewriter" panose="020B0509030504030204" pitchFamily="49" charset="0"/>
              </a:rPr>
              <a:t>INSERT INTO</a:t>
            </a:r>
            <a:r>
              <a:rPr lang="en-US" altLang="en-US" sz="2400">
                <a:latin typeface="Lucida Sans Typewriter" panose="020B0509030504030204" pitchFamily="49" charset="0"/>
              </a:rPr>
              <a:t> customers (cfirstname, clastname, cphone, cstreet, czipcode) VALUES ('Tom', 'Jewett', '714-555-1212', '10200 Slater', '92708'); </a:t>
            </a:r>
          </a:p>
          <a:p>
            <a:pPr eaLnBrk="1" hangingPunct="1">
              <a:buFont typeface="Wingdings" panose="05000000000000000000" pitchFamily="2" charset="2"/>
              <a:buNone/>
            </a:pPr>
            <a:r>
              <a:rPr lang="en-US" altLang="en-US" sz="2400" b="1">
                <a:latin typeface="Lucida Sans Typewriter" panose="020B0509030504030204" pitchFamily="49" charset="0"/>
              </a:rPr>
              <a:t>UPDATE</a:t>
            </a:r>
            <a:r>
              <a:rPr lang="en-US" altLang="en-US" sz="2400">
                <a:latin typeface="Lucida Sans Typewriter" panose="020B0509030504030204" pitchFamily="49" charset="0"/>
              </a:rPr>
              <a:t> customers SET cphone = '714-555-2323' WHERE cphone = '714-555-1212'; </a:t>
            </a:r>
          </a:p>
        </p:txBody>
      </p:sp>
    </p:spTree>
  </p:cSld>
  <p:clrMapOvr>
    <a:masterClrMapping/>
  </p:clrMapOv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0AF1F2FC-C89E-43EC-A0A5-34E1E73B1EDB}"/>
              </a:ext>
            </a:extLst>
          </p:cNvPr>
          <p:cNvSpPr>
            <a:spLocks noGrp="1" noChangeArrowheads="1"/>
          </p:cNvSpPr>
          <p:nvPr>
            <p:ph type="title"/>
          </p:nvPr>
        </p:nvSpPr>
        <p:spPr/>
        <p:txBody>
          <a:bodyPr/>
          <a:lstStyle/>
          <a:p>
            <a:pPr eaLnBrk="1" hangingPunct="1"/>
            <a:r>
              <a:rPr lang="en-US" altLang="en-US" sz="4000"/>
              <a:t>SQL Technique: Join Types – Inner Join On</a:t>
            </a:r>
          </a:p>
        </p:txBody>
      </p:sp>
      <p:sp>
        <p:nvSpPr>
          <p:cNvPr id="286723" name="Rectangle 3">
            <a:extLst>
              <a:ext uri="{FF2B5EF4-FFF2-40B4-BE49-F238E27FC236}">
                <a16:creationId xmlns:a16="http://schemas.microsoft.com/office/drawing/2014/main" id="{5CFBC3DE-5A1A-4A7F-9047-265C86ED23B9}"/>
              </a:ext>
            </a:extLst>
          </p:cNvPr>
          <p:cNvSpPr>
            <a:spLocks noGrp="1" noChangeArrowheads="1"/>
          </p:cNvSpPr>
          <p:nvPr>
            <p:ph type="body" idx="1"/>
          </p:nvPr>
        </p:nvSpPr>
        <p:spPr>
          <a:xfrm>
            <a:off x="228600" y="1600200"/>
            <a:ext cx="8915400" cy="4530725"/>
          </a:xfrm>
        </p:spPr>
        <p:txBody>
          <a:bodyPr/>
          <a:lstStyle/>
          <a:p>
            <a:pPr eaLnBrk="1" hangingPunct="1">
              <a:lnSpc>
                <a:spcPct val="90000"/>
              </a:lnSpc>
            </a:pPr>
            <a:r>
              <a:rPr lang="en-US" altLang="en-US"/>
              <a:t>The INNER JOIN .. ON specifies the columns and the join condition (normally equality). </a:t>
            </a:r>
          </a:p>
          <a:p>
            <a:pPr eaLnBrk="1" hangingPunct="1">
              <a:lnSpc>
                <a:spcPct val="90000"/>
              </a:lnSpc>
            </a:pPr>
            <a:r>
              <a:rPr lang="en-US" altLang="en-US"/>
              <a:t>It also requires the join attributes to be prefaced with the table name since both columns will be included in the result set.</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SELECT cFirstName,cLastName,orderDate FROM customers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INNER JOIN orders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ON customers.custID = orders.custID;</a:t>
            </a:r>
            <a:r>
              <a:rPr lang="en-US" altLang="en-US"/>
              <a:t> </a:t>
            </a:r>
          </a:p>
          <a:p>
            <a:pPr eaLnBrk="1" hangingPunct="1">
              <a:lnSpc>
                <a:spcPct val="90000"/>
              </a:lnSpc>
              <a:buFont typeface="Wingdings" panose="05000000000000000000" pitchFamily="2" charset="2"/>
              <a:buNone/>
            </a:pPr>
            <a:r>
              <a:rPr lang="en-US" altLang="en-US" sz="3200">
                <a:latin typeface="Lucida Sans Typewriter" panose="020B0509030504030204" pitchFamily="49" charset="0"/>
              </a:rPr>
              <a:t>     r</a:t>
            </a:r>
            <a:r>
              <a:rPr lang="en-US" altLang="en-US" sz="3200"/>
              <a:t>  </a:t>
            </a:r>
            <a:r>
              <a:rPr lang="en-US" altLang="en-US" sz="3200" baseline="-25000"/>
              <a:t>a=b </a:t>
            </a:r>
            <a:r>
              <a:rPr lang="en-US" altLang="en-US" sz="3200"/>
              <a:t>s</a:t>
            </a:r>
            <a:endParaRPr lang="en-US" altLang="en-US" sz="3200" baseline="-25000"/>
          </a:p>
          <a:p>
            <a:pPr eaLnBrk="1" hangingPunct="1">
              <a:lnSpc>
                <a:spcPct val="90000"/>
              </a:lnSpc>
              <a:buFont typeface="Wingdings" panose="05000000000000000000" pitchFamily="2" charset="2"/>
              <a:buNone/>
            </a:pPr>
            <a:endParaRPr lang="en-US" altLang="en-US"/>
          </a:p>
        </p:txBody>
      </p:sp>
      <p:pic>
        <p:nvPicPr>
          <p:cNvPr id="286724" name="Picture 4">
            <a:extLst>
              <a:ext uri="{FF2B5EF4-FFF2-40B4-BE49-F238E27FC236}">
                <a16:creationId xmlns:a16="http://schemas.microsoft.com/office/drawing/2014/main" id="{25A47B56-4576-4628-AE72-03949AA54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6388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48458856-8C9D-402D-BF62-A425F0A25DDE}"/>
              </a:ext>
            </a:extLst>
          </p:cNvPr>
          <p:cNvSpPr>
            <a:spLocks noGrp="1" noChangeArrowheads="1"/>
          </p:cNvSpPr>
          <p:nvPr>
            <p:ph type="title"/>
          </p:nvPr>
        </p:nvSpPr>
        <p:spPr/>
        <p:txBody>
          <a:bodyPr/>
          <a:lstStyle/>
          <a:p>
            <a:pPr eaLnBrk="1" hangingPunct="1"/>
            <a:r>
              <a:rPr lang="en-US" altLang="en-US" sz="4000"/>
              <a:t>SQL Technique: Join Types – Inner Join – Alias</a:t>
            </a:r>
          </a:p>
        </p:txBody>
      </p:sp>
      <p:sp>
        <p:nvSpPr>
          <p:cNvPr id="287747" name="Rectangle 3">
            <a:extLst>
              <a:ext uri="{FF2B5EF4-FFF2-40B4-BE49-F238E27FC236}">
                <a16:creationId xmlns:a16="http://schemas.microsoft.com/office/drawing/2014/main" id="{F63F46B2-A0BB-4027-A941-886D13E46EEC}"/>
              </a:ext>
            </a:extLst>
          </p:cNvPr>
          <p:cNvSpPr>
            <a:spLocks noGrp="1" noChangeArrowheads="1"/>
          </p:cNvSpPr>
          <p:nvPr>
            <p:ph type="body" idx="1"/>
          </p:nvPr>
        </p:nvSpPr>
        <p:spPr>
          <a:xfrm>
            <a:off x="228600" y="1600200"/>
            <a:ext cx="8915400" cy="4530725"/>
          </a:xfrm>
        </p:spPr>
        <p:txBody>
          <a:bodyPr/>
          <a:lstStyle/>
          <a:p>
            <a:pPr eaLnBrk="1" hangingPunct="1">
              <a:lnSpc>
                <a:spcPct val="90000"/>
              </a:lnSpc>
            </a:pPr>
            <a:r>
              <a:rPr lang="en-US" altLang="en-US"/>
              <a:t>You can specify an </a:t>
            </a:r>
            <a:r>
              <a:rPr lang="en-US" altLang="en-US" b="1" i="1"/>
              <a:t>alias</a:t>
            </a:r>
            <a:r>
              <a:rPr lang="en-US" altLang="en-US"/>
              <a:t> for each table name (such as c and o in this example), then using the alias instead of the full name when you refer to the attributes. </a:t>
            </a:r>
          </a:p>
          <a:p>
            <a:pPr eaLnBrk="1" hangingPunct="1">
              <a:lnSpc>
                <a:spcPct val="90000"/>
              </a:lnSpc>
            </a:pPr>
            <a:r>
              <a:rPr lang="en-US" altLang="en-US"/>
              <a:t>This is the only syntax that will let you join a table to itself.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SELECT cFirstName,cLastName,orderDate FROM customers c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INNER JOIN orders o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ON c.custID = o.custID;</a:t>
            </a:r>
            <a:r>
              <a:rPr lang="en-US" altLang="en-US"/>
              <a:t> </a:t>
            </a:r>
          </a:p>
        </p:txBody>
      </p:sp>
    </p:spTree>
  </p:cSld>
  <p:clrMapOvr>
    <a:masterClrMapping/>
  </p:clrMapOv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60D7F682-FE11-41F8-9124-41B0E8646E72}"/>
              </a:ext>
            </a:extLst>
          </p:cNvPr>
          <p:cNvSpPr>
            <a:spLocks noGrp="1" noChangeArrowheads="1"/>
          </p:cNvSpPr>
          <p:nvPr>
            <p:ph type="title"/>
          </p:nvPr>
        </p:nvSpPr>
        <p:spPr/>
        <p:txBody>
          <a:bodyPr/>
          <a:lstStyle/>
          <a:p>
            <a:pPr eaLnBrk="1" hangingPunct="1"/>
            <a:r>
              <a:rPr lang="en-US" altLang="en-US" sz="4000"/>
              <a:t>SQL Technique: Join Types – Outer Join</a:t>
            </a:r>
          </a:p>
        </p:txBody>
      </p:sp>
      <p:sp>
        <p:nvSpPr>
          <p:cNvPr id="288771" name="Rectangle 3">
            <a:extLst>
              <a:ext uri="{FF2B5EF4-FFF2-40B4-BE49-F238E27FC236}">
                <a16:creationId xmlns:a16="http://schemas.microsoft.com/office/drawing/2014/main" id="{2E4DD9D6-9CB5-4B2E-ACE0-AB68B1866033}"/>
              </a:ext>
            </a:extLst>
          </p:cNvPr>
          <p:cNvSpPr>
            <a:spLocks noGrp="1" noChangeArrowheads="1"/>
          </p:cNvSpPr>
          <p:nvPr>
            <p:ph type="body" idx="1"/>
          </p:nvPr>
        </p:nvSpPr>
        <p:spPr>
          <a:xfrm>
            <a:off x="228600" y="1600200"/>
            <a:ext cx="8915400" cy="4530725"/>
          </a:xfrm>
        </p:spPr>
        <p:txBody>
          <a:bodyPr/>
          <a:lstStyle/>
          <a:p>
            <a:pPr eaLnBrk="1" hangingPunct="1"/>
            <a:r>
              <a:rPr lang="en-US" altLang="en-US"/>
              <a:t>One important effect of all natural and inner joins is that any unmatched PK value simply drops out of the result. In our example, this means that any customer who didn’t place an order isn’t shown. Suppose that we want a list of </a:t>
            </a:r>
            <a:r>
              <a:rPr lang="en-US" altLang="en-US" i="1"/>
              <a:t>all</a:t>
            </a:r>
            <a:r>
              <a:rPr lang="en-US" altLang="en-US"/>
              <a:t> customers, along with order date(s) for those who did place orders. To include the customers who did </a:t>
            </a:r>
            <a:r>
              <a:rPr lang="en-US" altLang="en-US" i="1"/>
              <a:t>not</a:t>
            </a:r>
            <a:r>
              <a:rPr lang="en-US" altLang="en-US"/>
              <a:t> place orders, we will use an OUTER JOIN.</a:t>
            </a:r>
          </a:p>
          <a:p>
            <a:pPr eaLnBrk="1" hangingPunct="1"/>
            <a:r>
              <a:rPr lang="en-US" altLang="en-US"/>
              <a:t>An OUTER JOIN allows unmatched rows to be part of the result set. Undefines values are NULL.</a:t>
            </a:r>
          </a:p>
        </p:txBody>
      </p:sp>
    </p:spTree>
  </p:cSld>
  <p:clrMapOvr>
    <a:masterClrMapping/>
  </p:clrMapOv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6B1D2FB3-8509-47CC-9E20-0DA60C23754F}"/>
              </a:ext>
            </a:extLst>
          </p:cNvPr>
          <p:cNvSpPr>
            <a:spLocks noGrp="1" noChangeArrowheads="1"/>
          </p:cNvSpPr>
          <p:nvPr>
            <p:ph type="title"/>
          </p:nvPr>
        </p:nvSpPr>
        <p:spPr/>
        <p:txBody>
          <a:bodyPr/>
          <a:lstStyle/>
          <a:p>
            <a:pPr eaLnBrk="1" hangingPunct="1"/>
            <a:r>
              <a:rPr lang="en-US" altLang="en-US" sz="4000"/>
              <a:t>SQL Technique: Join Types – Left Outer Join</a:t>
            </a:r>
          </a:p>
        </p:txBody>
      </p:sp>
      <p:sp>
        <p:nvSpPr>
          <p:cNvPr id="289795" name="Rectangle 3">
            <a:extLst>
              <a:ext uri="{FF2B5EF4-FFF2-40B4-BE49-F238E27FC236}">
                <a16:creationId xmlns:a16="http://schemas.microsoft.com/office/drawing/2014/main" id="{6CB8C033-590A-4FD6-829D-083D4E69A88C}"/>
              </a:ext>
            </a:extLst>
          </p:cNvPr>
          <p:cNvSpPr>
            <a:spLocks noGrp="1" noChangeArrowheads="1"/>
          </p:cNvSpPr>
          <p:nvPr>
            <p:ph type="body" idx="1"/>
          </p:nvPr>
        </p:nvSpPr>
        <p:spPr>
          <a:xfrm>
            <a:off x="228600" y="1600200"/>
            <a:ext cx="8915400" cy="4530725"/>
          </a:xfrm>
        </p:spPr>
        <p:txBody>
          <a:bodyPr/>
          <a:lstStyle/>
          <a:p>
            <a:pPr eaLnBrk="1" hangingPunct="1">
              <a:buFont typeface="Wingdings" panose="05000000000000000000" pitchFamily="2" charset="2"/>
              <a:buNone/>
            </a:pPr>
            <a:r>
              <a:rPr lang="en-US" altLang="en-US">
                <a:latin typeface="Lucida Sans Typewriter" panose="020B0509030504030204" pitchFamily="49" charset="0"/>
              </a:rPr>
              <a:t>	SELECT cFirstName, cLastName, orderDate FROM customers c </a:t>
            </a:r>
          </a:p>
          <a:p>
            <a:pPr eaLnBrk="1" hangingPunct="1">
              <a:buFont typeface="Wingdings" panose="05000000000000000000" pitchFamily="2" charset="2"/>
              <a:buNone/>
            </a:pPr>
            <a:r>
              <a:rPr lang="en-US" altLang="en-US">
                <a:latin typeface="Lucida Sans Typewriter" panose="020B0509030504030204" pitchFamily="49" charset="0"/>
              </a:rPr>
              <a:t>	LEFT OUTER JOIN orders o </a:t>
            </a:r>
          </a:p>
          <a:p>
            <a:pPr eaLnBrk="1" hangingPunct="1">
              <a:buFont typeface="Wingdings" panose="05000000000000000000" pitchFamily="2" charset="2"/>
              <a:buNone/>
            </a:pPr>
            <a:r>
              <a:rPr lang="en-US" altLang="en-US">
                <a:latin typeface="Lucida Sans Typewriter" panose="020B0509030504030204" pitchFamily="49" charset="0"/>
              </a:rPr>
              <a:t>	ON c.custID = o.custID;</a:t>
            </a:r>
            <a:r>
              <a:rPr lang="en-US" altLang="en-US"/>
              <a:t> </a:t>
            </a:r>
          </a:p>
          <a:p>
            <a:pPr eaLnBrk="1" hangingPunct="1">
              <a:buFont typeface="Wingdings" panose="05000000000000000000" pitchFamily="2" charset="2"/>
              <a:buNone/>
            </a:pPr>
            <a:r>
              <a:rPr lang="en-US" altLang="en-US"/>
              <a:t>   r =     s</a:t>
            </a:r>
          </a:p>
        </p:txBody>
      </p:sp>
      <p:pic>
        <p:nvPicPr>
          <p:cNvPr id="289796" name="Picture 4">
            <a:extLst>
              <a:ext uri="{FF2B5EF4-FFF2-40B4-BE49-F238E27FC236}">
                <a16:creationId xmlns:a16="http://schemas.microsoft.com/office/drawing/2014/main" id="{CAFA4FBA-1E63-4280-BC96-8DBA6A44D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0"/>
            <a:ext cx="32766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797" name="Picture 5">
            <a:extLst>
              <a:ext uri="{FF2B5EF4-FFF2-40B4-BE49-F238E27FC236}">
                <a16:creationId xmlns:a16="http://schemas.microsoft.com/office/drawing/2014/main" id="{6E76D113-3565-4EBF-A9A7-DD1E202EE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338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7E0D5A66-9BDD-4840-ADD8-53CBE8FAC8DA}"/>
              </a:ext>
            </a:extLst>
          </p:cNvPr>
          <p:cNvSpPr>
            <a:spLocks noGrp="1" noChangeArrowheads="1"/>
          </p:cNvSpPr>
          <p:nvPr>
            <p:ph type="title"/>
          </p:nvPr>
        </p:nvSpPr>
        <p:spPr/>
        <p:txBody>
          <a:bodyPr/>
          <a:lstStyle/>
          <a:p>
            <a:pPr eaLnBrk="1" hangingPunct="1"/>
            <a:r>
              <a:rPr lang="en-US" altLang="en-US" sz="4000"/>
              <a:t>SQL Technique: Join Types – Right Outer Join</a:t>
            </a:r>
          </a:p>
        </p:txBody>
      </p:sp>
      <p:sp>
        <p:nvSpPr>
          <p:cNvPr id="290819" name="Rectangle 3">
            <a:extLst>
              <a:ext uri="{FF2B5EF4-FFF2-40B4-BE49-F238E27FC236}">
                <a16:creationId xmlns:a16="http://schemas.microsoft.com/office/drawing/2014/main" id="{3098DE46-F639-4EF7-83AC-9E715CD49FA5}"/>
              </a:ext>
            </a:extLst>
          </p:cNvPr>
          <p:cNvSpPr>
            <a:spLocks noGrp="1" noChangeArrowheads="1"/>
          </p:cNvSpPr>
          <p:nvPr>
            <p:ph type="body" idx="1"/>
          </p:nvPr>
        </p:nvSpPr>
        <p:spPr>
          <a:xfrm>
            <a:off x="228600" y="1600200"/>
            <a:ext cx="8763000" cy="4530725"/>
          </a:xfrm>
        </p:spPr>
        <p:txBody>
          <a:bodyPr/>
          <a:lstStyle/>
          <a:p>
            <a:pPr eaLnBrk="1" hangingPunct="1">
              <a:lnSpc>
                <a:spcPct val="80000"/>
              </a:lnSpc>
            </a:pPr>
            <a:r>
              <a:rPr lang="en-US" altLang="en-US" sz="1800"/>
              <a:t>The word “left” refers to the order of the tables in the FROM clause (customers on the left, orders on the right). The left table here is the one that might have unmatched join attributes—the one from which we want </a:t>
            </a:r>
            <a:r>
              <a:rPr lang="en-US" altLang="en-US" sz="1800" i="1"/>
              <a:t>all</a:t>
            </a:r>
            <a:r>
              <a:rPr lang="en-US" altLang="en-US" sz="1800"/>
              <a:t> rows. We could have gotten exactly the same results if the table names and outer join direction were reversed:</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SELECT cFirstName, cLastName, orderDate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FROM orders o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RIGHT OUTER JOIN customers c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ON o.custID = c.custID;    r   = s</a:t>
            </a:r>
          </a:p>
          <a:p>
            <a:pPr eaLnBrk="1" hangingPunct="1">
              <a:lnSpc>
                <a:spcPct val="80000"/>
              </a:lnSpc>
            </a:pPr>
            <a:r>
              <a:rPr lang="en-US" altLang="en-US" sz="1800"/>
              <a:t>An outer join makes sense only if one side of the relationship has a minimum cardinality of zero (as Orders does in this example). Otherwise, the outer join will produce exactly the same result as an inner join (for example, between Orders and OrderLines).</a:t>
            </a:r>
          </a:p>
          <a:p>
            <a:pPr eaLnBrk="1" hangingPunct="1">
              <a:lnSpc>
                <a:spcPct val="80000"/>
              </a:lnSpc>
            </a:pPr>
            <a:r>
              <a:rPr lang="en-US" altLang="en-US" sz="1800"/>
              <a:t>The SQL standard also allows a FULL OUTER JOIN, in which unmatched join attributes from either side are paired with null values on the other side. You will probably not have to use this with most well-designed databases.</a:t>
            </a:r>
          </a:p>
          <a:p>
            <a:pPr eaLnBrk="1" hangingPunct="1">
              <a:lnSpc>
                <a:spcPct val="80000"/>
              </a:lnSpc>
              <a:buFont typeface="Wingdings" panose="05000000000000000000" pitchFamily="2" charset="2"/>
              <a:buNone/>
            </a:pPr>
            <a:r>
              <a:rPr lang="en-US" altLang="en-US" sz="1800"/>
              <a:t>      r =     = s</a:t>
            </a:r>
          </a:p>
        </p:txBody>
      </p:sp>
      <p:pic>
        <p:nvPicPr>
          <p:cNvPr id="290820" name="Picture 5">
            <a:extLst>
              <a:ext uri="{FF2B5EF4-FFF2-40B4-BE49-F238E27FC236}">
                <a16:creationId xmlns:a16="http://schemas.microsoft.com/office/drawing/2014/main" id="{F1D6C494-1EA2-4276-81F4-A0C886538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5814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1" name="Picture 6">
            <a:extLst>
              <a:ext uri="{FF2B5EF4-FFF2-40B4-BE49-F238E27FC236}">
                <a16:creationId xmlns:a16="http://schemas.microsoft.com/office/drawing/2014/main" id="{D29C14F9-9435-49A1-A022-24573D2D1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4864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37E28E0C-47AA-452F-9981-3AEF88FE2C5B}"/>
              </a:ext>
            </a:extLst>
          </p:cNvPr>
          <p:cNvSpPr>
            <a:spLocks noGrp="1" noChangeArrowheads="1"/>
          </p:cNvSpPr>
          <p:nvPr>
            <p:ph type="title"/>
          </p:nvPr>
        </p:nvSpPr>
        <p:spPr/>
        <p:txBody>
          <a:bodyPr/>
          <a:lstStyle/>
          <a:p>
            <a:pPr eaLnBrk="1" hangingPunct="1"/>
            <a:r>
              <a:rPr lang="en-US" altLang="en-US" sz="4000"/>
              <a:t>SQL Technique: Join Types – Evaluation Order</a:t>
            </a:r>
          </a:p>
        </p:txBody>
      </p:sp>
      <p:sp>
        <p:nvSpPr>
          <p:cNvPr id="291843" name="Rectangle 3">
            <a:extLst>
              <a:ext uri="{FF2B5EF4-FFF2-40B4-BE49-F238E27FC236}">
                <a16:creationId xmlns:a16="http://schemas.microsoft.com/office/drawing/2014/main" id="{C0699925-6374-4553-A7F6-DAE302F02B9B}"/>
              </a:ext>
            </a:extLst>
          </p:cNvPr>
          <p:cNvSpPr>
            <a:spLocks noGrp="1" noChangeArrowheads="1"/>
          </p:cNvSpPr>
          <p:nvPr>
            <p:ph type="body" idx="1"/>
          </p:nvPr>
        </p:nvSpPr>
        <p:spPr>
          <a:xfrm>
            <a:off x="228600" y="1600200"/>
            <a:ext cx="8763000" cy="4530725"/>
          </a:xfrm>
        </p:spPr>
        <p:txBody>
          <a:bodyPr/>
          <a:lstStyle/>
          <a:p>
            <a:pPr eaLnBrk="1" hangingPunct="1">
              <a:lnSpc>
                <a:spcPct val="80000"/>
              </a:lnSpc>
            </a:pPr>
            <a:r>
              <a:rPr lang="en-US" altLang="en-US" sz="1800"/>
              <a:t>Multiple joins in a query are evaluated left-to-right in the order that you write them, unless you use parentheses to force a different evaluation order. The schemes of the joins are also cumulative in the order that they are evaluated; in RA, this means that</a:t>
            </a:r>
            <a:endParaRPr lang="en-US" altLang="en-US" sz="1800" i="1"/>
          </a:p>
          <a:p>
            <a:pPr lvl="1" eaLnBrk="1" hangingPunct="1">
              <a:lnSpc>
                <a:spcPct val="80000"/>
              </a:lnSpc>
              <a:buFont typeface="Wingdings" panose="05000000000000000000" pitchFamily="2" charset="2"/>
              <a:buNone/>
            </a:pPr>
            <a:r>
              <a:rPr lang="en-US" altLang="en-US" sz="1600" i="1"/>
              <a:t>r1</a:t>
            </a:r>
            <a:r>
              <a:rPr lang="en-US" altLang="en-US" sz="1600"/>
              <a:t>   </a:t>
            </a:r>
            <a:r>
              <a:rPr lang="en-US" altLang="en-US" sz="1600" i="1"/>
              <a:t>r2</a:t>
            </a:r>
            <a:r>
              <a:rPr lang="en-US" altLang="en-US" sz="1600"/>
              <a:t>   </a:t>
            </a:r>
            <a:r>
              <a:rPr lang="en-US" altLang="en-US" sz="1600" i="1"/>
              <a:t>r3</a:t>
            </a:r>
            <a:r>
              <a:rPr lang="en-US" altLang="en-US" sz="1600"/>
              <a:t> = (</a:t>
            </a:r>
            <a:r>
              <a:rPr lang="en-US" altLang="en-US" sz="1600" i="1"/>
              <a:t>r1</a:t>
            </a:r>
            <a:r>
              <a:rPr lang="en-US" altLang="en-US" sz="1600"/>
              <a:t>   </a:t>
            </a:r>
            <a:r>
              <a:rPr lang="en-US" altLang="en-US" sz="1600" i="1"/>
              <a:t>r2</a:t>
            </a:r>
            <a:r>
              <a:rPr lang="en-US" altLang="en-US" sz="1600"/>
              <a:t>)   </a:t>
            </a:r>
            <a:r>
              <a:rPr lang="en-US" altLang="en-US" sz="1600" i="1"/>
              <a:t>r3</a:t>
            </a:r>
            <a:endParaRPr lang="en-US" altLang="en-US" sz="1600"/>
          </a:p>
          <a:p>
            <a:pPr eaLnBrk="1" hangingPunct="1">
              <a:lnSpc>
                <a:spcPct val="80000"/>
              </a:lnSpc>
            </a:pPr>
            <a:r>
              <a:rPr lang="en-US" altLang="en-US" sz="1800"/>
              <a:t>It is especially important to remember this rule when outer joins are mixed with other joins in a query. For example, if you write:</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SELECT cFirstName, cLastName, orderDate, UPC, quantity FROM customers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LEFT OUTER JOIN orders USING (custID)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NATURAL JOIN orderlines;</a:t>
            </a:r>
            <a:r>
              <a:rPr lang="en-US" altLang="en-US" sz="1800"/>
              <a:t> </a:t>
            </a:r>
          </a:p>
          <a:p>
            <a:pPr eaLnBrk="1" hangingPunct="1">
              <a:lnSpc>
                <a:spcPct val="80000"/>
              </a:lnSpc>
              <a:buFont typeface="Wingdings" panose="05000000000000000000" pitchFamily="2" charset="2"/>
              <a:buNone/>
            </a:pPr>
            <a:r>
              <a:rPr lang="en-US" altLang="en-US" sz="1800"/>
              <a:t>	you will lose the customers who haven’t placed orders. They will be retained if you force the second join to be executed first:</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SELECT cFirstName, cLastName, orderDate, UPC, quantity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FROM customers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LEFT OUTER JOIN (orders NATURAL JOIN orderlines) </a:t>
            </a:r>
          </a:p>
          <a:p>
            <a:pPr eaLnBrk="1" hangingPunct="1">
              <a:lnSpc>
                <a:spcPct val="80000"/>
              </a:lnSpc>
              <a:buFont typeface="Wingdings" panose="05000000000000000000" pitchFamily="2" charset="2"/>
              <a:buNone/>
            </a:pPr>
            <a:r>
              <a:rPr lang="en-US" altLang="en-US" sz="1800">
                <a:latin typeface="Lucida Sans Typewriter" panose="020B0509030504030204" pitchFamily="49" charset="0"/>
              </a:rPr>
              <a:t>	USING (custID); </a:t>
            </a:r>
          </a:p>
        </p:txBody>
      </p:sp>
      <p:pic>
        <p:nvPicPr>
          <p:cNvPr id="291844" name="Picture 5">
            <a:extLst>
              <a:ext uri="{FF2B5EF4-FFF2-40B4-BE49-F238E27FC236}">
                <a16:creationId xmlns:a16="http://schemas.microsoft.com/office/drawing/2014/main" id="{FFDFBA90-8C37-4DE9-B805-6445D0072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845" name="Picture 6">
            <a:extLst>
              <a:ext uri="{FF2B5EF4-FFF2-40B4-BE49-F238E27FC236}">
                <a16:creationId xmlns:a16="http://schemas.microsoft.com/office/drawing/2014/main" id="{C2941DA6-6A26-4C77-A90F-AECEF06A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846" name="Picture 7">
            <a:extLst>
              <a:ext uri="{FF2B5EF4-FFF2-40B4-BE49-F238E27FC236}">
                <a16:creationId xmlns:a16="http://schemas.microsoft.com/office/drawing/2014/main" id="{73A95CC8-0475-4401-8311-A5CE7FBDF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847" name="Picture 8">
            <a:extLst>
              <a:ext uri="{FF2B5EF4-FFF2-40B4-BE49-F238E27FC236}">
                <a16:creationId xmlns:a16="http://schemas.microsoft.com/office/drawing/2014/main" id="{9AAF5D9C-22DC-4604-A300-1B0E34A41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90800"/>
            <a:ext cx="155575"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D1823157-534D-44F4-9E83-B05AE436612C}"/>
              </a:ext>
            </a:extLst>
          </p:cNvPr>
          <p:cNvSpPr>
            <a:spLocks noGrp="1" noChangeArrowheads="1"/>
          </p:cNvSpPr>
          <p:nvPr>
            <p:ph type="title"/>
          </p:nvPr>
        </p:nvSpPr>
        <p:spPr/>
        <p:txBody>
          <a:bodyPr/>
          <a:lstStyle/>
          <a:p>
            <a:pPr eaLnBrk="1" hangingPunct="1"/>
            <a:r>
              <a:rPr lang="en-US" altLang="en-US" sz="4000"/>
              <a:t>SQL Technique: Join Types – Other Join Types</a:t>
            </a:r>
          </a:p>
        </p:txBody>
      </p:sp>
      <p:sp>
        <p:nvSpPr>
          <p:cNvPr id="292867" name="Rectangle 3">
            <a:extLst>
              <a:ext uri="{FF2B5EF4-FFF2-40B4-BE49-F238E27FC236}">
                <a16:creationId xmlns:a16="http://schemas.microsoft.com/office/drawing/2014/main" id="{4B7A4BBE-6C9B-4B47-9D54-769FF80F3D9C}"/>
              </a:ext>
            </a:extLst>
          </p:cNvPr>
          <p:cNvSpPr>
            <a:spLocks noGrp="1" noChangeArrowheads="1"/>
          </p:cNvSpPr>
          <p:nvPr>
            <p:ph type="body" idx="1"/>
          </p:nvPr>
        </p:nvSpPr>
        <p:spPr>
          <a:xfrm>
            <a:off x="228600" y="1600200"/>
            <a:ext cx="8763000" cy="4530725"/>
          </a:xfrm>
        </p:spPr>
        <p:txBody>
          <a:bodyPr/>
          <a:lstStyle/>
          <a:p>
            <a:pPr eaLnBrk="1" hangingPunct="1">
              <a:lnSpc>
                <a:spcPct val="80000"/>
              </a:lnSpc>
            </a:pPr>
            <a:r>
              <a:rPr lang="en-US" altLang="en-US" sz="2000"/>
              <a:t>If you try to join two tables with no join condition, the result will be that every row from one side is paired with every row from the other side. It is easy to do this accidently, by forgetting to put the join condition in the WHERE clause.</a:t>
            </a:r>
          </a:p>
          <a:p>
            <a:pPr eaLnBrk="1" hangingPunct="1">
              <a:lnSpc>
                <a:spcPct val="80000"/>
              </a:lnSpc>
            </a:pPr>
            <a:r>
              <a:rPr lang="en-US" altLang="en-US" sz="2000"/>
              <a:t>If you ever have an occasion to really need a Cartesian product of two tables, use a CROSS JOIN: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SELECT cFirstName, cLastName, orderDate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FROM customers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CROSS JOIN orders; </a:t>
            </a:r>
          </a:p>
          <a:p>
            <a:pPr eaLnBrk="1" hangingPunct="1">
              <a:lnSpc>
                <a:spcPct val="80000"/>
              </a:lnSpc>
            </a:pPr>
            <a:r>
              <a:rPr lang="en-US" altLang="en-US" sz="2000"/>
              <a:t>It is possible, but confusing, to specify a join condition other than equality of two attributes; this is called a </a:t>
            </a:r>
            <a:r>
              <a:rPr lang="en-US" altLang="en-US" sz="2000" b="1" i="1"/>
              <a:t>non-equi-join</a:t>
            </a:r>
            <a:r>
              <a:rPr lang="en-US" altLang="en-US" sz="2000"/>
              <a:t>. If you see such a thing in older code, it probably represents a WHERE clause or subquery in disguise.</a:t>
            </a:r>
          </a:p>
          <a:p>
            <a:pPr eaLnBrk="1" hangingPunct="1">
              <a:lnSpc>
                <a:spcPct val="80000"/>
              </a:lnSpc>
            </a:pPr>
            <a:r>
              <a:rPr lang="en-US" altLang="en-US" sz="2000"/>
              <a:t>You may also hear the term </a:t>
            </a:r>
            <a:r>
              <a:rPr lang="en-US" altLang="en-US" sz="2000" b="1" i="1"/>
              <a:t>self join</a:t>
            </a:r>
            <a:r>
              <a:rPr lang="en-US" altLang="en-US" sz="2000"/>
              <a:t>, which is nothing but an inner or outer join between two attributes in the same table.</a:t>
            </a:r>
          </a:p>
        </p:txBody>
      </p:sp>
    </p:spTree>
  </p:cSld>
  <p:clrMapOvr>
    <a:masterClrMapping/>
  </p:clrMapOv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6E8EF601-049C-4103-B8E5-F41C335A94D7}"/>
              </a:ext>
            </a:extLst>
          </p:cNvPr>
          <p:cNvSpPr>
            <a:spLocks noGrp="1" noChangeArrowheads="1"/>
          </p:cNvSpPr>
          <p:nvPr>
            <p:ph type="title"/>
          </p:nvPr>
        </p:nvSpPr>
        <p:spPr/>
        <p:txBody>
          <a:bodyPr/>
          <a:lstStyle/>
          <a:p>
            <a:pPr eaLnBrk="1" hangingPunct="1"/>
            <a:r>
              <a:rPr lang="en-US" altLang="en-US"/>
              <a:t>SQL Technique: Functions</a:t>
            </a:r>
          </a:p>
        </p:txBody>
      </p:sp>
      <p:sp>
        <p:nvSpPr>
          <p:cNvPr id="293891" name="Rectangle 3">
            <a:extLst>
              <a:ext uri="{FF2B5EF4-FFF2-40B4-BE49-F238E27FC236}">
                <a16:creationId xmlns:a16="http://schemas.microsoft.com/office/drawing/2014/main" id="{06F98D6F-C3BE-493F-B930-D0234C1C5CA6}"/>
              </a:ext>
            </a:extLst>
          </p:cNvPr>
          <p:cNvSpPr>
            <a:spLocks noGrp="1" noChangeArrowheads="1"/>
          </p:cNvSpPr>
          <p:nvPr>
            <p:ph type="body" idx="1"/>
          </p:nvPr>
        </p:nvSpPr>
        <p:spPr/>
        <p:txBody>
          <a:bodyPr/>
          <a:lstStyle/>
          <a:p>
            <a:pPr eaLnBrk="1" hangingPunct="1"/>
            <a:r>
              <a:rPr lang="en-US" altLang="en-US"/>
              <a:t>Sometimes, the information that we need is not actually stored in the database, but has to be computed in some way from the stored data. </a:t>
            </a:r>
          </a:p>
          <a:p>
            <a:pPr eaLnBrk="1" hangingPunct="1"/>
            <a:r>
              <a:rPr lang="en-US" altLang="en-US"/>
              <a:t>In our order entry example, there are two derived attributes (/subtotal in OrderLines and /total in Orders) that are part of the class diagram but not part of the relation scheme. We can compute these by using SQL functions in the SELECT statement.</a:t>
            </a:r>
          </a:p>
        </p:txBody>
      </p:sp>
    </p:spTree>
  </p:cSld>
  <p:clrMapOvr>
    <a:masterClrMapping/>
  </p:clrMapOv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766AF623-7129-4925-A0AA-5C57297447F1}"/>
              </a:ext>
            </a:extLst>
          </p:cNvPr>
          <p:cNvSpPr>
            <a:spLocks noGrp="1" noChangeArrowheads="1"/>
          </p:cNvSpPr>
          <p:nvPr>
            <p:ph type="title"/>
          </p:nvPr>
        </p:nvSpPr>
        <p:spPr/>
        <p:txBody>
          <a:bodyPr/>
          <a:lstStyle/>
          <a:p>
            <a:pPr eaLnBrk="1" hangingPunct="1"/>
            <a:r>
              <a:rPr lang="en-US" altLang="en-US" sz="4000"/>
              <a:t>SQL Technique: Functions – Computed Columns – How To</a:t>
            </a:r>
          </a:p>
        </p:txBody>
      </p:sp>
      <p:sp>
        <p:nvSpPr>
          <p:cNvPr id="294915" name="Rectangle 3">
            <a:extLst>
              <a:ext uri="{FF2B5EF4-FFF2-40B4-BE49-F238E27FC236}">
                <a16:creationId xmlns:a16="http://schemas.microsoft.com/office/drawing/2014/main" id="{84A088A9-C402-4B40-9E37-1D6D0C72AADA}"/>
              </a:ext>
            </a:extLst>
          </p:cNvPr>
          <p:cNvSpPr>
            <a:spLocks noGrp="1" noChangeArrowheads="1"/>
          </p:cNvSpPr>
          <p:nvPr>
            <p:ph type="body" idx="1"/>
          </p:nvPr>
        </p:nvSpPr>
        <p:spPr/>
        <p:txBody>
          <a:bodyPr/>
          <a:lstStyle/>
          <a:p>
            <a:pPr eaLnBrk="1" hangingPunct="1">
              <a:lnSpc>
                <a:spcPct val="90000"/>
              </a:lnSpc>
            </a:pPr>
            <a:r>
              <a:rPr lang="en-US" altLang="en-US"/>
              <a:t>We can compute values from information that is in a table simply by showing the computation in the SELECT clause. Each computation creates a new column in the output table, just as if it were a named attribute.</a:t>
            </a:r>
            <a:endParaRPr lang="en-US" altLang="en-US" i="1"/>
          </a:p>
          <a:p>
            <a:pPr eaLnBrk="1" hangingPunct="1">
              <a:lnSpc>
                <a:spcPct val="90000"/>
              </a:lnSpc>
            </a:pPr>
            <a:r>
              <a:rPr lang="en-US" altLang="en-US" i="1"/>
              <a:t>Example:</a:t>
            </a:r>
            <a:r>
              <a:rPr lang="en-US" altLang="en-US"/>
              <a:t> We want to find the subtotal for each line of the OrderLines table.</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SELECT custID, orderDate, UPC, unitSalePrice * quantity </a:t>
            </a:r>
          </a:p>
          <a:p>
            <a:pPr eaLnBrk="1" hangingPunct="1">
              <a:lnSpc>
                <a:spcPct val="90000"/>
              </a:lnSpc>
              <a:buFont typeface="Wingdings" panose="05000000000000000000" pitchFamily="2" charset="2"/>
              <a:buNone/>
            </a:pPr>
            <a:r>
              <a:rPr lang="en-US" altLang="en-US">
                <a:latin typeface="Lucida Sans Typewriter" panose="020B0509030504030204" pitchFamily="49" charset="0"/>
              </a:rPr>
              <a:t>	FROM orderlines; </a:t>
            </a:r>
          </a:p>
        </p:txBody>
      </p:sp>
    </p:spTree>
  </p:cSld>
  <p:clrMapOvr>
    <a:masterClrMapping/>
  </p:clrMapOv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BF1CE0F8-3EE3-4156-BEA3-E5DB1804EF77}"/>
              </a:ext>
            </a:extLst>
          </p:cNvPr>
          <p:cNvSpPr>
            <a:spLocks noGrp="1" noChangeArrowheads="1"/>
          </p:cNvSpPr>
          <p:nvPr>
            <p:ph type="title"/>
          </p:nvPr>
        </p:nvSpPr>
        <p:spPr/>
        <p:txBody>
          <a:bodyPr/>
          <a:lstStyle/>
          <a:p>
            <a:pPr eaLnBrk="1" hangingPunct="1"/>
            <a:r>
              <a:rPr lang="en-US" altLang="en-US" sz="4000"/>
              <a:t>SQL Technique: Functions – Computed Columns - Result</a:t>
            </a:r>
          </a:p>
        </p:txBody>
      </p:sp>
      <p:sp>
        <p:nvSpPr>
          <p:cNvPr id="295939" name="Rectangle 3">
            <a:extLst>
              <a:ext uri="{FF2B5EF4-FFF2-40B4-BE49-F238E27FC236}">
                <a16:creationId xmlns:a16="http://schemas.microsoft.com/office/drawing/2014/main" id="{D968B808-C0C3-4632-B200-1E1180A6474E}"/>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Notice that the computation itself is shown as the heading for the computed column. This is awkward to read, and doesn’t really tell us what the column means. </a:t>
            </a:r>
          </a:p>
        </p:txBody>
      </p:sp>
      <p:pic>
        <p:nvPicPr>
          <p:cNvPr id="295940" name="Picture 4">
            <a:extLst>
              <a:ext uri="{FF2B5EF4-FFF2-40B4-BE49-F238E27FC236}">
                <a16:creationId xmlns:a16="http://schemas.microsoft.com/office/drawing/2014/main" id="{D59B077D-BB6D-42F8-97B2-403513AA7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657600"/>
            <a:ext cx="3170238"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4FE847E-EEF8-4A12-8F9E-78776BB0D998}"/>
              </a:ext>
            </a:extLst>
          </p:cNvPr>
          <p:cNvSpPr>
            <a:spLocks noGrp="1" noChangeArrowheads="1"/>
          </p:cNvSpPr>
          <p:nvPr>
            <p:ph type="title"/>
          </p:nvPr>
        </p:nvSpPr>
        <p:spPr/>
        <p:txBody>
          <a:bodyPr/>
          <a:lstStyle/>
          <a:p>
            <a:pPr eaLnBrk="1" hangingPunct="1"/>
            <a:r>
              <a:rPr lang="en-US" altLang="en-US" sz="4000"/>
              <a:t>Basic Structures: Rows and Tables - Database</a:t>
            </a:r>
          </a:p>
        </p:txBody>
      </p:sp>
      <p:sp>
        <p:nvSpPr>
          <p:cNvPr id="35843" name="Rectangle 3">
            <a:extLst>
              <a:ext uri="{FF2B5EF4-FFF2-40B4-BE49-F238E27FC236}">
                <a16:creationId xmlns:a16="http://schemas.microsoft.com/office/drawing/2014/main" id="{5E9BD9F7-1A6E-4534-AEDC-207BB917BD07}"/>
              </a:ext>
            </a:extLst>
          </p:cNvPr>
          <p:cNvSpPr>
            <a:spLocks noGrp="1" noChangeArrowheads="1"/>
          </p:cNvSpPr>
          <p:nvPr>
            <p:ph type="body" idx="1"/>
          </p:nvPr>
        </p:nvSpPr>
        <p:spPr>
          <a:xfrm>
            <a:off x="457200" y="1600200"/>
            <a:ext cx="8229600" cy="4953000"/>
          </a:xfrm>
        </p:spPr>
        <p:txBody>
          <a:bodyPr/>
          <a:lstStyle/>
          <a:p>
            <a:pPr eaLnBrk="1" hangingPunct="1">
              <a:lnSpc>
                <a:spcPct val="90000"/>
              </a:lnSpc>
            </a:pPr>
            <a:r>
              <a:rPr lang="en-US" altLang="en-US"/>
              <a:t>A database </a:t>
            </a:r>
            <a:r>
              <a:rPr lang="en-US" altLang="en-US" b="1" i="1"/>
              <a:t>table</a:t>
            </a:r>
            <a:r>
              <a:rPr lang="en-US" altLang="en-US"/>
              <a:t> is simply a collection of zero or more rows. This follows from the relational model definition of a </a:t>
            </a:r>
            <a:r>
              <a:rPr lang="en-US" altLang="en-US" b="1" i="1"/>
              <a:t>relation</a:t>
            </a:r>
            <a:r>
              <a:rPr lang="en-US" altLang="en-US"/>
              <a:t> as a set of tuples over the same scheme. Order is not important.</a:t>
            </a:r>
          </a:p>
          <a:p>
            <a:pPr eaLnBrk="1" hangingPunct="1">
              <a:lnSpc>
                <a:spcPct val="90000"/>
              </a:lnSpc>
              <a:buFont typeface="Wingdings" panose="05000000000000000000" pitchFamily="2" charset="2"/>
              <a:buNone/>
            </a:pPr>
            <a:endParaRPr lang="en-US" altLang="en-US" sz="1800"/>
          </a:p>
          <a:p>
            <a:pPr eaLnBrk="1" hangingPunct="1">
              <a:lnSpc>
                <a:spcPct val="90000"/>
              </a:lnSpc>
              <a:buFont typeface="Wingdings" panose="05000000000000000000" pitchFamily="2" charset="2"/>
              <a:buNone/>
            </a:pPr>
            <a:endParaRPr lang="en-US" altLang="en-US" sz="1800"/>
          </a:p>
          <a:p>
            <a:pPr eaLnBrk="1" hangingPunct="1">
              <a:lnSpc>
                <a:spcPct val="90000"/>
              </a:lnSpc>
              <a:buFont typeface="Wingdings" panose="05000000000000000000" pitchFamily="2" charset="2"/>
              <a:buNone/>
            </a:pPr>
            <a:endParaRPr lang="en-US" altLang="en-US" sz="1800"/>
          </a:p>
          <a:p>
            <a:pPr eaLnBrk="1" hangingPunct="1">
              <a:lnSpc>
                <a:spcPct val="90000"/>
              </a:lnSpc>
              <a:buFont typeface="Wingdings" panose="05000000000000000000" pitchFamily="2" charset="2"/>
              <a:buNone/>
            </a:pPr>
            <a:endParaRPr lang="en-US" altLang="en-US" sz="1800"/>
          </a:p>
          <a:p>
            <a:pPr eaLnBrk="1" hangingPunct="1">
              <a:lnSpc>
                <a:spcPct val="90000"/>
              </a:lnSpc>
              <a:buFont typeface="Wingdings" panose="05000000000000000000" pitchFamily="2" charset="2"/>
              <a:buNone/>
            </a:pPr>
            <a:endParaRPr lang="en-US" altLang="en-US" sz="1800"/>
          </a:p>
          <a:p>
            <a:pPr eaLnBrk="1" hangingPunct="1">
              <a:lnSpc>
                <a:spcPct val="90000"/>
              </a:lnSpc>
              <a:buFont typeface="Wingdings" panose="05000000000000000000" pitchFamily="2" charset="2"/>
              <a:buNone/>
            </a:pPr>
            <a:endParaRPr lang="en-US" altLang="en-US" sz="1800"/>
          </a:p>
          <a:p>
            <a:pPr eaLnBrk="1" hangingPunct="1">
              <a:lnSpc>
                <a:spcPct val="90000"/>
              </a:lnSpc>
            </a:pPr>
            <a:r>
              <a:rPr lang="en-US" altLang="en-US" sz="1800"/>
              <a:t>Additional rows are built on the Customers scheme as before. The table or relation consists of all rows.</a:t>
            </a:r>
          </a:p>
          <a:p>
            <a:pPr eaLnBrk="1" hangingPunct="1">
              <a:lnSpc>
                <a:spcPct val="90000"/>
              </a:lnSpc>
            </a:pPr>
            <a:r>
              <a:rPr lang="en-US" altLang="en-US" sz="1800"/>
              <a:t>Three of the attributes in the Customers scheme are now identified as the primary key, which is explained later on.</a:t>
            </a: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p:txBody>
      </p:sp>
      <p:pic>
        <p:nvPicPr>
          <p:cNvPr id="35844" name="Picture 7">
            <a:extLst>
              <a:ext uri="{FF2B5EF4-FFF2-40B4-BE49-F238E27FC236}">
                <a16:creationId xmlns:a16="http://schemas.microsoft.com/office/drawing/2014/main" id="{AEC1E5D6-C90D-49EF-BE43-620C147E8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814228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82FEEEBB-17AE-4BBA-B096-CBC3EDEF6CE4}"/>
              </a:ext>
            </a:extLst>
          </p:cNvPr>
          <p:cNvSpPr>
            <a:spLocks noGrp="1" noChangeArrowheads="1"/>
          </p:cNvSpPr>
          <p:nvPr>
            <p:ph type="title"/>
          </p:nvPr>
        </p:nvSpPr>
        <p:spPr/>
        <p:txBody>
          <a:bodyPr/>
          <a:lstStyle/>
          <a:p>
            <a:pPr eaLnBrk="1" hangingPunct="1"/>
            <a:r>
              <a:rPr lang="en-US" altLang="en-US" sz="4000"/>
              <a:t>SQL Technique: Functions – As Keyword</a:t>
            </a:r>
          </a:p>
        </p:txBody>
      </p:sp>
      <p:sp>
        <p:nvSpPr>
          <p:cNvPr id="296963" name="Rectangle 3">
            <a:extLst>
              <a:ext uri="{FF2B5EF4-FFF2-40B4-BE49-F238E27FC236}">
                <a16:creationId xmlns:a16="http://schemas.microsoft.com/office/drawing/2014/main" id="{9A8F7AFC-6FAA-4724-8281-B0DC13377A24}"/>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We can create our own column heading or alias using the </a:t>
            </a:r>
            <a:r>
              <a:rPr lang="en-US" altLang="en-US" b="1"/>
              <a:t>AS</a:t>
            </a:r>
            <a:r>
              <a:rPr lang="en-US" altLang="en-US"/>
              <a:t> keyword. If your want your column alias to have spaces in it, you will have to enclose it in </a:t>
            </a:r>
            <a:r>
              <a:rPr lang="en-US" altLang="en-US" i="1"/>
              <a:t>double</a:t>
            </a:r>
            <a:r>
              <a:rPr lang="en-US" altLang="en-US"/>
              <a:t> quote marks. </a:t>
            </a:r>
          </a:p>
          <a:p>
            <a:pPr eaLnBrk="1" hangingPunct="1">
              <a:buFont typeface="Wingdings" panose="05000000000000000000" pitchFamily="2" charset="2"/>
              <a:buNone/>
            </a:pPr>
            <a:r>
              <a:rPr lang="en-US" altLang="en-US">
                <a:latin typeface="Lucida Sans Typewriter" panose="020B0509030504030204" pitchFamily="49" charset="0"/>
              </a:rPr>
              <a:t>	</a:t>
            </a:r>
            <a:r>
              <a:rPr lang="en-US" altLang="en-US" sz="2000">
                <a:latin typeface="Lucida Sans Typewriter" panose="020B0509030504030204" pitchFamily="49" charset="0"/>
              </a:rPr>
              <a:t>SELECT custID,orderDate,UPC, </a:t>
            </a:r>
          </a:p>
          <a:p>
            <a:pPr eaLnBrk="1" hangingPunct="1">
              <a:buFont typeface="Wingdings" panose="05000000000000000000" pitchFamily="2" charset="2"/>
              <a:buNone/>
            </a:pPr>
            <a:r>
              <a:rPr lang="en-US" altLang="en-US" sz="2000">
                <a:latin typeface="Lucida Sans Typewriter" panose="020B0509030504030204" pitchFamily="49" charset="0"/>
              </a:rPr>
              <a:t>		unitSalePrice * quantity AS subtotal </a:t>
            </a:r>
          </a:p>
          <a:p>
            <a:pPr eaLnBrk="1" hangingPunct="1">
              <a:buFont typeface="Wingdings" panose="05000000000000000000" pitchFamily="2" charset="2"/>
              <a:buNone/>
            </a:pPr>
            <a:r>
              <a:rPr lang="en-US" altLang="en-US" sz="2000">
                <a:latin typeface="Lucida Sans Typewriter" panose="020B0509030504030204" pitchFamily="49" charset="0"/>
              </a:rPr>
              <a:t>	FROM orderlines;</a:t>
            </a:r>
            <a:r>
              <a:rPr lang="en-US" altLang="en-US" sz="2000"/>
              <a:t> </a:t>
            </a:r>
          </a:p>
        </p:txBody>
      </p:sp>
      <p:pic>
        <p:nvPicPr>
          <p:cNvPr id="296964" name="Picture 5">
            <a:extLst>
              <a:ext uri="{FF2B5EF4-FFF2-40B4-BE49-F238E27FC236}">
                <a16:creationId xmlns:a16="http://schemas.microsoft.com/office/drawing/2014/main" id="{7DC479C5-40EC-48AA-BB36-347E27033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419600"/>
            <a:ext cx="23907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91F5FFB7-768E-4BCF-8F2B-F0C27C5EE8F7}"/>
              </a:ext>
            </a:extLst>
          </p:cNvPr>
          <p:cNvSpPr>
            <a:spLocks noGrp="1" noChangeArrowheads="1"/>
          </p:cNvSpPr>
          <p:nvPr>
            <p:ph type="title"/>
          </p:nvPr>
        </p:nvSpPr>
        <p:spPr/>
        <p:txBody>
          <a:bodyPr/>
          <a:lstStyle/>
          <a:p>
            <a:pPr eaLnBrk="1" hangingPunct="1"/>
            <a:r>
              <a:rPr lang="en-US" altLang="en-US" sz="4000"/>
              <a:t>SQL Technique: Functions – Aggregate Functions</a:t>
            </a:r>
          </a:p>
        </p:txBody>
      </p:sp>
      <p:sp>
        <p:nvSpPr>
          <p:cNvPr id="297987" name="Rectangle 3">
            <a:extLst>
              <a:ext uri="{FF2B5EF4-FFF2-40B4-BE49-F238E27FC236}">
                <a16:creationId xmlns:a16="http://schemas.microsoft.com/office/drawing/2014/main" id="{B24DFE52-7A0B-4008-B599-9BB84BA053A4}"/>
              </a:ext>
            </a:extLst>
          </p:cNvPr>
          <p:cNvSpPr>
            <a:spLocks noGrp="1" noChangeArrowheads="1"/>
          </p:cNvSpPr>
          <p:nvPr>
            <p:ph type="body" idx="1"/>
          </p:nvPr>
        </p:nvSpPr>
        <p:spPr/>
        <p:txBody>
          <a:bodyPr/>
          <a:lstStyle/>
          <a:p>
            <a:pPr eaLnBrk="1" hangingPunct="1">
              <a:lnSpc>
                <a:spcPct val="90000"/>
              </a:lnSpc>
            </a:pPr>
            <a:r>
              <a:rPr lang="en-US" altLang="en-US" sz="2400"/>
              <a:t>SQL </a:t>
            </a:r>
            <a:r>
              <a:rPr lang="en-US" altLang="en-US" sz="2400" b="1" i="1"/>
              <a:t>aggregate functions</a:t>
            </a:r>
            <a:r>
              <a:rPr lang="en-US" altLang="en-US" sz="2400"/>
              <a:t> let us compute values based on multiple rows in our tables. They are also used as part of the SELECT clause, and also create new columns in the output.</a:t>
            </a:r>
            <a:endParaRPr lang="en-US" altLang="en-US" sz="2400" i="1"/>
          </a:p>
          <a:p>
            <a:pPr eaLnBrk="1" hangingPunct="1">
              <a:lnSpc>
                <a:spcPct val="90000"/>
              </a:lnSpc>
            </a:pPr>
            <a:r>
              <a:rPr lang="en-US" altLang="en-US" sz="2400" i="1"/>
              <a:t>Example:</a:t>
            </a:r>
            <a:r>
              <a:rPr lang="en-US" altLang="en-US" sz="2400"/>
              <a:t> First, let’s just find the total amount of all our sales. To compute this, all we need is to do is to add up all of the price-times-quantity computations from every line of the OrderLines. We will use the </a:t>
            </a:r>
            <a:r>
              <a:rPr lang="en-US" altLang="en-US" sz="2400" b="1"/>
              <a:t>SUM</a:t>
            </a:r>
            <a:r>
              <a:rPr lang="en-US" altLang="en-US" sz="2400"/>
              <a:t> function to do the calculation. </a:t>
            </a:r>
            <a:r>
              <a:rPr lang="en-US" altLang="en-US" sz="2400">
                <a:latin typeface="Lucida Sans Typewriter" panose="020B0509030504030204" pitchFamily="49" charset="0"/>
              </a:rPr>
              <a:t>	</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SELECT SUM(unitSalePrice * quantity) AS totalsales </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FROM orderlines; </a:t>
            </a:r>
          </a:p>
        </p:txBody>
      </p:sp>
      <p:pic>
        <p:nvPicPr>
          <p:cNvPr id="297988" name="Picture 5">
            <a:extLst>
              <a:ext uri="{FF2B5EF4-FFF2-40B4-BE49-F238E27FC236}">
                <a16:creationId xmlns:a16="http://schemas.microsoft.com/office/drawing/2014/main" id="{519061A9-E9CB-4A48-A645-B5735EB65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181600"/>
            <a:ext cx="11795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999C541D-87A4-4550-80E6-3DBE02BD3435}"/>
              </a:ext>
            </a:extLst>
          </p:cNvPr>
          <p:cNvSpPr>
            <a:spLocks noGrp="1" noChangeArrowheads="1"/>
          </p:cNvSpPr>
          <p:nvPr>
            <p:ph type="title"/>
          </p:nvPr>
        </p:nvSpPr>
        <p:spPr/>
        <p:txBody>
          <a:bodyPr/>
          <a:lstStyle/>
          <a:p>
            <a:pPr eaLnBrk="1" hangingPunct="1"/>
            <a:r>
              <a:rPr lang="en-US" altLang="en-US" sz="4000"/>
              <a:t>SQL Technique: Functions – Aggregate Functions – Group By</a:t>
            </a:r>
          </a:p>
        </p:txBody>
      </p:sp>
      <p:sp>
        <p:nvSpPr>
          <p:cNvPr id="299011" name="Rectangle 3">
            <a:extLst>
              <a:ext uri="{FF2B5EF4-FFF2-40B4-BE49-F238E27FC236}">
                <a16:creationId xmlns:a16="http://schemas.microsoft.com/office/drawing/2014/main" id="{878ABF91-4EF4-4870-99D7-60A0F384EC43}"/>
              </a:ext>
            </a:extLst>
          </p:cNvPr>
          <p:cNvSpPr>
            <a:spLocks noGrp="1" noChangeArrowheads="1"/>
          </p:cNvSpPr>
          <p:nvPr>
            <p:ph type="body" idx="1"/>
          </p:nvPr>
        </p:nvSpPr>
        <p:spPr/>
        <p:txBody>
          <a:bodyPr/>
          <a:lstStyle/>
          <a:p>
            <a:pPr eaLnBrk="1" hangingPunct="1">
              <a:lnSpc>
                <a:spcPct val="90000"/>
              </a:lnSpc>
            </a:pPr>
            <a:r>
              <a:rPr lang="en-US" altLang="en-US" sz="2000"/>
              <a:t>Next, we’ll compute the total for each order. We still need to add up order lines, but we need to group the totals for each order. We can do this with the </a:t>
            </a:r>
            <a:r>
              <a:rPr lang="en-US" altLang="en-US" sz="2000" b="1"/>
              <a:t>GROUP BY</a:t>
            </a:r>
            <a:r>
              <a:rPr lang="en-US" altLang="en-US" sz="2000"/>
              <a:t> clause. </a:t>
            </a:r>
          </a:p>
          <a:p>
            <a:pPr eaLnBrk="1" hangingPunct="1">
              <a:lnSpc>
                <a:spcPct val="90000"/>
              </a:lnSpc>
            </a:pPr>
            <a:r>
              <a:rPr lang="en-US" altLang="en-US" sz="2000"/>
              <a:t>This time, the output will contain one row for every order, since the customerID and orderDate form the PK for </a:t>
            </a:r>
            <a:r>
              <a:rPr lang="en-US" altLang="en-US" sz="2000" i="1"/>
              <a:t>Orders</a:t>
            </a:r>
            <a:r>
              <a:rPr lang="en-US" altLang="en-US" sz="2000"/>
              <a:t>, not OrderLines. </a:t>
            </a:r>
          </a:p>
          <a:p>
            <a:pPr eaLnBrk="1" hangingPunct="1">
              <a:lnSpc>
                <a:spcPct val="90000"/>
              </a:lnSpc>
            </a:pPr>
            <a:r>
              <a:rPr lang="en-US" altLang="en-US" sz="2000"/>
              <a:t>Notice that the SELECT clause and the GROUP BY clause contain exactly the same list of attributes, except for the calculation. This is a must!!!!!</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SELECT custID, orderDate,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SUM(unitSalePrice * quantity) AS total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FROM orderlines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GROUP BY custID, orderDate; </a:t>
            </a:r>
          </a:p>
        </p:txBody>
      </p:sp>
      <p:pic>
        <p:nvPicPr>
          <p:cNvPr id="299012" name="Picture 6">
            <a:extLst>
              <a:ext uri="{FF2B5EF4-FFF2-40B4-BE49-F238E27FC236}">
                <a16:creationId xmlns:a16="http://schemas.microsoft.com/office/drawing/2014/main" id="{189872E9-A7D7-4742-82E9-8053616E0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572000"/>
            <a:ext cx="22701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B1762582-A91A-48C0-BF52-29CE4C3DDF23}"/>
              </a:ext>
            </a:extLst>
          </p:cNvPr>
          <p:cNvSpPr>
            <a:spLocks noGrp="1" noChangeArrowheads="1"/>
          </p:cNvSpPr>
          <p:nvPr>
            <p:ph type="title"/>
          </p:nvPr>
        </p:nvSpPr>
        <p:spPr>
          <a:xfrm>
            <a:off x="228600" y="277813"/>
            <a:ext cx="9067800" cy="1139825"/>
          </a:xfrm>
        </p:spPr>
        <p:txBody>
          <a:bodyPr/>
          <a:lstStyle/>
          <a:p>
            <a:pPr eaLnBrk="1" hangingPunct="1"/>
            <a:r>
              <a:rPr lang="en-US" altLang="en-US" sz="4000"/>
              <a:t>SQL Technique: Functions – Aggregate Functions – Common Functions</a:t>
            </a:r>
          </a:p>
        </p:txBody>
      </p:sp>
      <p:sp>
        <p:nvSpPr>
          <p:cNvPr id="300035" name="Rectangle 3">
            <a:extLst>
              <a:ext uri="{FF2B5EF4-FFF2-40B4-BE49-F238E27FC236}">
                <a16:creationId xmlns:a16="http://schemas.microsoft.com/office/drawing/2014/main" id="{B9059D37-AEA5-4518-9A1D-3DF9159BDDE2}"/>
              </a:ext>
            </a:extLst>
          </p:cNvPr>
          <p:cNvSpPr>
            <a:spLocks noGrp="1" noChangeArrowheads="1"/>
          </p:cNvSpPr>
          <p:nvPr>
            <p:ph type="body" idx="1"/>
          </p:nvPr>
        </p:nvSpPr>
        <p:spPr/>
        <p:txBody>
          <a:bodyPr/>
          <a:lstStyle/>
          <a:p>
            <a:pPr eaLnBrk="1" hangingPunct="1"/>
            <a:r>
              <a:rPr lang="en-US" altLang="en-US"/>
              <a:t>Other frequently-used functions that work the same way as SUM include MIN, MAX, and AVG.</a:t>
            </a:r>
          </a:p>
          <a:p>
            <a:pPr eaLnBrk="1" hangingPunct="1"/>
            <a:r>
              <a:rPr lang="en-US" altLang="en-US"/>
              <a:t>The COUNT function is slightly different, since it returns the </a:t>
            </a:r>
            <a:r>
              <a:rPr lang="en-US" altLang="en-US" i="1"/>
              <a:t>number</a:t>
            </a:r>
            <a:r>
              <a:rPr lang="en-US" altLang="en-US"/>
              <a:t> of rows in a grouping. To count all rows, we can use the * .</a:t>
            </a:r>
          </a:p>
          <a:p>
            <a:pPr lvl="1" eaLnBrk="1" hangingPunct="1">
              <a:buFont typeface="Wingdings" panose="05000000000000000000" pitchFamily="2" charset="2"/>
              <a:buNone/>
            </a:pPr>
            <a:r>
              <a:rPr lang="en-US" altLang="en-US">
                <a:latin typeface="Lucida Sans Typewriter" panose="020B0509030504030204" pitchFamily="49" charset="0"/>
              </a:rPr>
              <a:t>SELECT COUNT(*) FROM orders;</a:t>
            </a:r>
            <a:r>
              <a:rPr lang="en-US" altLang="en-US"/>
              <a:t> </a:t>
            </a:r>
          </a:p>
        </p:txBody>
      </p:sp>
      <p:pic>
        <p:nvPicPr>
          <p:cNvPr id="300036" name="Picture 5">
            <a:extLst>
              <a:ext uri="{FF2B5EF4-FFF2-40B4-BE49-F238E27FC236}">
                <a16:creationId xmlns:a16="http://schemas.microsoft.com/office/drawing/2014/main" id="{95C8DE32-7DB0-49BC-8264-E3DDB03ED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800600"/>
            <a:ext cx="25908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1B04209E-DB5E-4B47-90B4-4CECE3998CC1}"/>
              </a:ext>
            </a:extLst>
          </p:cNvPr>
          <p:cNvSpPr>
            <a:spLocks noGrp="1" noChangeArrowheads="1"/>
          </p:cNvSpPr>
          <p:nvPr>
            <p:ph type="title"/>
          </p:nvPr>
        </p:nvSpPr>
        <p:spPr/>
        <p:txBody>
          <a:bodyPr/>
          <a:lstStyle/>
          <a:p>
            <a:pPr eaLnBrk="1" hangingPunct="1"/>
            <a:r>
              <a:rPr lang="en-US" altLang="en-US" sz="4000"/>
              <a:t>SQL Technique: Functions – Aggregate Functions – Count</a:t>
            </a:r>
          </a:p>
        </p:txBody>
      </p:sp>
      <p:sp>
        <p:nvSpPr>
          <p:cNvPr id="301059" name="Rectangle 3">
            <a:extLst>
              <a:ext uri="{FF2B5EF4-FFF2-40B4-BE49-F238E27FC236}">
                <a16:creationId xmlns:a16="http://schemas.microsoft.com/office/drawing/2014/main" id="{72A0FD76-9865-4F18-BD26-A32AF3DDFA5F}"/>
              </a:ext>
            </a:extLst>
          </p:cNvPr>
          <p:cNvSpPr>
            <a:spLocks noGrp="1" noChangeArrowheads="1"/>
          </p:cNvSpPr>
          <p:nvPr>
            <p:ph type="body" idx="1"/>
          </p:nvPr>
        </p:nvSpPr>
        <p:spPr/>
        <p:txBody>
          <a:bodyPr/>
          <a:lstStyle/>
          <a:p>
            <a:pPr eaLnBrk="1" hangingPunct="1"/>
            <a:r>
              <a:rPr lang="en-US" altLang="en-US"/>
              <a:t>We can also count groups of rows with identical values in a column. In this case, COUNT will ignore NULL values in the column. </a:t>
            </a:r>
          </a:p>
          <a:p>
            <a:pPr eaLnBrk="1" hangingPunct="1"/>
            <a:r>
              <a:rPr lang="en-US" altLang="en-US"/>
              <a:t>Here, we’ll find out how many times each product has been ordered.</a:t>
            </a:r>
          </a:p>
          <a:p>
            <a:pPr eaLnBrk="1" hangingPunct="1">
              <a:buFont typeface="Wingdings" panose="05000000000000000000" pitchFamily="2" charset="2"/>
              <a:buNone/>
            </a:pPr>
            <a:r>
              <a:rPr lang="en-US" altLang="en-US">
                <a:latin typeface="Lucida Sans Typewriter" panose="020B0509030504030204" pitchFamily="49" charset="0"/>
              </a:rPr>
              <a:t>	</a:t>
            </a:r>
            <a:r>
              <a:rPr lang="en-US" altLang="en-US" sz="2000">
                <a:latin typeface="Lucida Sans Typewriter" panose="020B0509030504030204" pitchFamily="49" charset="0"/>
              </a:rPr>
              <a:t>SELECT prodname AS "product name", COUNT(prodname) AS "times ordered" </a:t>
            </a:r>
          </a:p>
          <a:p>
            <a:pPr eaLnBrk="1" hangingPunct="1">
              <a:buFont typeface="Wingdings" panose="05000000000000000000" pitchFamily="2" charset="2"/>
              <a:buNone/>
            </a:pPr>
            <a:r>
              <a:rPr lang="en-US" altLang="en-US" sz="2000">
                <a:latin typeface="Lucida Sans Typewriter" panose="020B0509030504030204" pitchFamily="49" charset="0"/>
              </a:rPr>
              <a:t>	FROM products </a:t>
            </a:r>
          </a:p>
          <a:p>
            <a:pPr eaLnBrk="1" hangingPunct="1">
              <a:buFont typeface="Wingdings" panose="05000000000000000000" pitchFamily="2" charset="2"/>
              <a:buNone/>
            </a:pPr>
            <a:r>
              <a:rPr lang="en-US" altLang="en-US" sz="2000">
                <a:latin typeface="Lucida Sans Typewriter" panose="020B0509030504030204" pitchFamily="49" charset="0"/>
              </a:rPr>
              <a:t>	NATURAL JOIN orderlines </a:t>
            </a:r>
          </a:p>
          <a:p>
            <a:pPr eaLnBrk="1" hangingPunct="1">
              <a:buFont typeface="Wingdings" panose="05000000000000000000" pitchFamily="2" charset="2"/>
              <a:buNone/>
            </a:pPr>
            <a:r>
              <a:rPr lang="en-US" altLang="en-US" sz="2000">
                <a:latin typeface="Lucida Sans Typewriter" panose="020B0509030504030204" pitchFamily="49" charset="0"/>
              </a:rPr>
              <a:t>	GROUP BY prodname;</a:t>
            </a:r>
            <a:r>
              <a:rPr lang="en-US" altLang="en-US">
                <a:latin typeface="Lucida Sans Typewriter" panose="020B0509030504030204" pitchFamily="49" charset="0"/>
              </a:rPr>
              <a:t> </a:t>
            </a:r>
          </a:p>
        </p:txBody>
      </p:sp>
      <p:pic>
        <p:nvPicPr>
          <p:cNvPr id="301060" name="Picture 5">
            <a:extLst>
              <a:ext uri="{FF2B5EF4-FFF2-40B4-BE49-F238E27FC236}">
                <a16:creationId xmlns:a16="http://schemas.microsoft.com/office/drawing/2014/main" id="{A4BA872A-AFCC-4A48-A0F3-E76901B10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95800"/>
            <a:ext cx="2963863"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496B39E-C81D-4CB2-A772-6CCD3B33671F}"/>
              </a:ext>
            </a:extLst>
          </p:cNvPr>
          <p:cNvSpPr>
            <a:spLocks noGrp="1" noChangeArrowheads="1"/>
          </p:cNvSpPr>
          <p:nvPr>
            <p:ph type="title"/>
          </p:nvPr>
        </p:nvSpPr>
        <p:spPr/>
        <p:txBody>
          <a:bodyPr/>
          <a:lstStyle/>
          <a:p>
            <a:pPr eaLnBrk="1" hangingPunct="1"/>
            <a:r>
              <a:rPr lang="en-US" altLang="en-US" sz="4000"/>
              <a:t>SQL Technique: Functions – Aggregate Functions – Having</a:t>
            </a:r>
          </a:p>
        </p:txBody>
      </p:sp>
      <p:sp>
        <p:nvSpPr>
          <p:cNvPr id="302083" name="Rectangle 3">
            <a:extLst>
              <a:ext uri="{FF2B5EF4-FFF2-40B4-BE49-F238E27FC236}">
                <a16:creationId xmlns:a16="http://schemas.microsoft.com/office/drawing/2014/main" id="{66338EAC-5F53-454C-B5F3-7599EFD94559}"/>
              </a:ext>
            </a:extLst>
          </p:cNvPr>
          <p:cNvSpPr>
            <a:spLocks noGrp="1" noChangeArrowheads="1"/>
          </p:cNvSpPr>
          <p:nvPr>
            <p:ph type="body" idx="1"/>
          </p:nvPr>
        </p:nvSpPr>
        <p:spPr/>
        <p:txBody>
          <a:bodyPr/>
          <a:lstStyle/>
          <a:p>
            <a:pPr eaLnBrk="1" hangingPunct="1"/>
            <a:r>
              <a:rPr lang="en-US" altLang="en-US" sz="2400"/>
              <a:t>If we want to select output rows based on the results of the group function, the HAVING clause is used instead. </a:t>
            </a:r>
          </a:p>
          <a:p>
            <a:pPr eaLnBrk="1" hangingPunct="1"/>
            <a:r>
              <a:rPr lang="en-US" altLang="en-US" sz="2400"/>
              <a:t>For example, we could ask for only those products that have been sold more than once: </a:t>
            </a:r>
          </a:p>
          <a:p>
            <a:pPr eaLnBrk="1" hangingPunct="1">
              <a:buFont typeface="Wingdings" panose="05000000000000000000" pitchFamily="2" charset="2"/>
              <a:buNone/>
            </a:pPr>
            <a:r>
              <a:rPr lang="en-US" altLang="en-US" sz="2400">
                <a:latin typeface="Lucida Sans Typewriter" panose="020B0509030504030204" pitchFamily="49" charset="0"/>
              </a:rPr>
              <a:t>	SELECT prodname AS "product name",            COUNT(prodname) AS "times ordered"        FROM products </a:t>
            </a:r>
          </a:p>
          <a:p>
            <a:pPr eaLnBrk="1" hangingPunct="1">
              <a:buFont typeface="Wingdings" panose="05000000000000000000" pitchFamily="2" charset="2"/>
              <a:buNone/>
            </a:pPr>
            <a:r>
              <a:rPr lang="en-US" altLang="en-US" sz="2400">
                <a:latin typeface="Lucida Sans Typewriter" panose="020B0509030504030204" pitchFamily="49" charset="0"/>
              </a:rPr>
              <a:t>	NATURAL JOIN orderlines</a:t>
            </a:r>
          </a:p>
          <a:p>
            <a:pPr eaLnBrk="1" hangingPunct="1">
              <a:buFont typeface="Wingdings" panose="05000000000000000000" pitchFamily="2" charset="2"/>
              <a:buNone/>
            </a:pPr>
            <a:r>
              <a:rPr lang="en-US" altLang="en-US" sz="2400">
                <a:latin typeface="Lucida Sans Typewriter" panose="020B0509030504030204" pitchFamily="49" charset="0"/>
              </a:rPr>
              <a:t>  GROUP BY prodname        </a:t>
            </a:r>
          </a:p>
          <a:p>
            <a:pPr eaLnBrk="1" hangingPunct="1">
              <a:buFont typeface="Wingdings" panose="05000000000000000000" pitchFamily="2" charset="2"/>
              <a:buNone/>
            </a:pPr>
            <a:r>
              <a:rPr lang="en-US" altLang="en-US" sz="2400">
                <a:latin typeface="Lucida Sans Typewriter" panose="020B0509030504030204" pitchFamily="49" charset="0"/>
              </a:rPr>
              <a:t>	HAVING COUNT(prodname) &gt; 1; </a:t>
            </a:r>
          </a:p>
        </p:txBody>
      </p:sp>
    </p:spTree>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A934B2B6-F261-440D-B95C-8C19AA2FE67A}"/>
              </a:ext>
            </a:extLst>
          </p:cNvPr>
          <p:cNvSpPr>
            <a:spLocks noGrp="1" noChangeArrowheads="1"/>
          </p:cNvSpPr>
          <p:nvPr>
            <p:ph type="title"/>
          </p:nvPr>
        </p:nvSpPr>
        <p:spPr>
          <a:xfrm>
            <a:off x="152400" y="304800"/>
            <a:ext cx="8991600" cy="1139825"/>
          </a:xfrm>
        </p:spPr>
        <p:txBody>
          <a:bodyPr/>
          <a:lstStyle/>
          <a:p>
            <a:pPr eaLnBrk="1" hangingPunct="1"/>
            <a:r>
              <a:rPr lang="en-US" altLang="en-US" sz="4000"/>
              <a:t>SQL Technique: Functions – Aggregate Functions – Other Functions</a:t>
            </a:r>
          </a:p>
        </p:txBody>
      </p:sp>
      <p:sp>
        <p:nvSpPr>
          <p:cNvPr id="303107" name="Rectangle 3">
            <a:extLst>
              <a:ext uri="{FF2B5EF4-FFF2-40B4-BE49-F238E27FC236}">
                <a16:creationId xmlns:a16="http://schemas.microsoft.com/office/drawing/2014/main" id="{D86E12F2-8E16-4AC4-AE94-359BB4842AF5}"/>
              </a:ext>
            </a:extLst>
          </p:cNvPr>
          <p:cNvSpPr>
            <a:spLocks noGrp="1" noChangeArrowheads="1"/>
          </p:cNvSpPr>
          <p:nvPr>
            <p:ph type="body" idx="1"/>
          </p:nvPr>
        </p:nvSpPr>
        <p:spPr/>
        <p:txBody>
          <a:bodyPr/>
          <a:lstStyle/>
          <a:p>
            <a:pPr eaLnBrk="1" hangingPunct="1">
              <a:lnSpc>
                <a:spcPct val="90000"/>
              </a:lnSpc>
            </a:pPr>
            <a:r>
              <a:rPr lang="en-US" altLang="en-US" sz="2000"/>
              <a:t>Most database systems offer a wide variety of functions that deal with formatting and other miscellaneous tasks. These functions tend to be proprietary, differing widely from system to system in both availability and syntax. </a:t>
            </a:r>
          </a:p>
          <a:p>
            <a:pPr eaLnBrk="1" hangingPunct="1">
              <a:lnSpc>
                <a:spcPct val="90000"/>
              </a:lnSpc>
            </a:pPr>
            <a:r>
              <a:rPr lang="en-US" altLang="en-US" sz="2000"/>
              <a:t>Most are used in the SELECT clause, although some might appear in a WHERE clause expression or an INSERT or UPDATE statement. Typical functions include:</a:t>
            </a:r>
          </a:p>
          <a:p>
            <a:pPr lvl="1" eaLnBrk="1" hangingPunct="1">
              <a:lnSpc>
                <a:spcPct val="90000"/>
              </a:lnSpc>
            </a:pPr>
            <a:r>
              <a:rPr lang="en-US" altLang="en-US" sz="1800"/>
              <a:t>Rounding, truncating, converting, and formatting numeric data types.</a:t>
            </a:r>
          </a:p>
          <a:p>
            <a:pPr lvl="1" eaLnBrk="1" hangingPunct="1">
              <a:lnSpc>
                <a:spcPct val="90000"/>
              </a:lnSpc>
            </a:pPr>
            <a:r>
              <a:rPr lang="en-US" altLang="en-US" sz="1800"/>
              <a:t>Concatenating, altering case, and manipulating character data types.</a:t>
            </a:r>
          </a:p>
          <a:p>
            <a:pPr lvl="1" eaLnBrk="1" hangingPunct="1">
              <a:lnSpc>
                <a:spcPct val="90000"/>
              </a:lnSpc>
            </a:pPr>
            <a:r>
              <a:rPr lang="en-US" altLang="en-US" sz="1800"/>
              <a:t>Formatting dates and times, or retrieving the date and time from the operating system. </a:t>
            </a:r>
          </a:p>
          <a:p>
            <a:pPr lvl="1" eaLnBrk="1" hangingPunct="1">
              <a:lnSpc>
                <a:spcPct val="90000"/>
              </a:lnSpc>
            </a:pPr>
            <a:r>
              <a:rPr lang="en-US" altLang="en-US" sz="1800"/>
              <a:t>Converting data types such as date or numeric to character string, and vice-versa. </a:t>
            </a:r>
          </a:p>
          <a:p>
            <a:pPr lvl="1" eaLnBrk="1" hangingPunct="1">
              <a:lnSpc>
                <a:spcPct val="90000"/>
              </a:lnSpc>
            </a:pPr>
            <a:r>
              <a:rPr lang="en-US" altLang="en-US" sz="1800"/>
              <a:t>Supplying visible values to null attributes, allowing conditional output, and other miscellaneous tasks.</a:t>
            </a:r>
          </a:p>
        </p:txBody>
      </p:sp>
    </p:spTree>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81D1-E8A5-4091-9114-D2B5A0C1C5DF}"/>
              </a:ext>
            </a:extLst>
          </p:cNvPr>
          <p:cNvSpPr>
            <a:spLocks noGrp="1"/>
          </p:cNvSpPr>
          <p:nvPr>
            <p:ph type="title"/>
          </p:nvPr>
        </p:nvSpPr>
        <p:spPr/>
        <p:txBody>
          <a:bodyPr/>
          <a:lstStyle/>
          <a:p>
            <a:r>
              <a:rPr lang="en-US" dirty="0"/>
              <a:t>Relational Algebra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8B6C7-C604-414F-9A27-E7A709D3EAB3}"/>
                  </a:ext>
                </a:extLst>
              </p:cNvPr>
              <p:cNvSpPr>
                <a:spLocks noGrp="1"/>
              </p:cNvSpPr>
              <p:nvPr>
                <p:ph idx="1"/>
              </p:nvPr>
            </p:nvSpPr>
            <p:spPr>
              <a:xfrm>
                <a:off x="457200" y="1600200"/>
                <a:ext cx="8229600" cy="5257800"/>
              </a:xfrm>
            </p:spPr>
            <p:txBody>
              <a:bodyPr>
                <a:normAutofit fontScale="92500"/>
              </a:bodyPr>
              <a:lstStyle/>
              <a:p>
                <a:r>
                  <a:rPr lang="en-US" dirty="0"/>
                  <a:t>The Aggregate functions are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𝑓𝑢𝑛𝑐𝑡𝑖𝑜𝑛</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𝑐𝑜𝑙𝑢𝑚𝑛</m:t>
                            </m:r>
                          </m:e>
                        </m:d>
                        <m:r>
                          <a:rPr lang="en-US" b="0" i="1" smtClean="0">
                            <a:latin typeface="Cambria Math" panose="02040503050406030204" pitchFamily="18" charset="0"/>
                          </a:rPr>
                          <m:t>,</m:t>
                        </m:r>
                        <m:r>
                          <a:rPr lang="en-US" b="0" i="1" smtClean="0">
                            <a:latin typeface="Cambria Math" panose="02040503050406030204" pitchFamily="18" charset="0"/>
                          </a:rPr>
                          <m:t>𝑓𝑢𝑛𝑐𝑡𝑖𝑜𝑛</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𝑐𝑜𝑙𝑢𝑚𝑛</m:t>
                            </m:r>
                          </m:e>
                        </m:d>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𝑟𝑒𝑙𝑎𝑡𝑖𝑜𝑛</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i="1">
                        <a:latin typeface="Cambria Math" panose="02040503050406030204" pitchFamily="18" charset="0"/>
                      </a:rPr>
                      <m:t>𝐺</m:t>
                    </m:r>
                  </m:oMath>
                </a14:m>
                <a:r>
                  <a:rPr lang="en-US" dirty="0"/>
                  <a:t> is an aggregate function.</a:t>
                </a:r>
              </a:p>
              <a:p>
                <a:pPr lvl="1"/>
                <a:r>
                  <a:rPr lang="en-US" dirty="0"/>
                  <a:t>Function is “sum”, “avg”, …</a:t>
                </a:r>
              </a:p>
              <a:p>
                <a:pPr lvl="1"/>
                <a:r>
                  <a:rPr lang="en-US" dirty="0"/>
                  <a:t>Use “as” to give then an alias</a:t>
                </a:r>
              </a:p>
              <a:p>
                <a:pPr lvl="1"/>
                <a:r>
                  <a:rPr lang="en-US" dirty="0"/>
                  <a:t>Column is the column within relation that the aggregation operates on</a:t>
                </a:r>
              </a:p>
              <a:p>
                <a:pPr lvl="1"/>
                <a:r>
                  <a:rPr lang="en-US" dirty="0"/>
                  <a:t>Relation is an expression denoting a relation</a:t>
                </a:r>
              </a:p>
              <a:p>
                <a:r>
                  <a:rPr lang="en-US" dirty="0"/>
                  <a:t>If there are subscripts </a:t>
                </a:r>
                <a:r>
                  <a:rPr lang="en-US" b="1" dirty="0"/>
                  <a:t>ahead of</a:t>
                </a:r>
                <a:r>
                  <a:rPr lang="en-US" dirty="0"/>
                  <a:t> the </a:t>
                </a:r>
                <a14:m>
                  <m:oMath xmlns:m="http://schemas.openxmlformats.org/officeDocument/2006/math">
                    <m:r>
                      <a:rPr lang="en-US" i="1">
                        <a:latin typeface="Cambria Math" panose="02040503050406030204" pitchFamily="18" charset="0"/>
                      </a:rPr>
                      <m:t>𝐺</m:t>
                    </m:r>
                  </m:oMath>
                </a14:m>
                <a:r>
                  <a:rPr lang="en-US" dirty="0"/>
                  <a:t>, those represent a list of columns in relation to group by.</a:t>
                </a:r>
              </a:p>
              <a:p>
                <a:r>
                  <a:rPr lang="en-US" dirty="0"/>
                  <a:t>Unlike SQL, the sigma takes the place of the having clause.</a:t>
                </a:r>
              </a:p>
            </p:txBody>
          </p:sp>
        </mc:Choice>
        <mc:Fallback xmlns="">
          <p:sp>
            <p:nvSpPr>
              <p:cNvPr id="3" name="Content Placeholder 2">
                <a:extLst>
                  <a:ext uri="{FF2B5EF4-FFF2-40B4-BE49-F238E27FC236}">
                    <a16:creationId xmlns:a16="http://schemas.microsoft.com/office/drawing/2014/main" id="{74C8B6C7-C604-414F-9A27-E7A709D3EAB3}"/>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2"/>
                <a:stretch>
                  <a:fillRect l="-593" t="-1160" r="-1111"/>
                </a:stretch>
              </a:blipFill>
            </p:spPr>
            <p:txBody>
              <a:bodyPr/>
              <a:lstStyle/>
              <a:p>
                <a:r>
                  <a:rPr lang="en-US">
                    <a:noFill/>
                  </a:rPr>
                  <a:t> </a:t>
                </a:r>
              </a:p>
            </p:txBody>
          </p:sp>
        </mc:Fallback>
      </mc:AlternateContent>
    </p:spTree>
    <p:extLst>
      <p:ext uri="{BB962C8B-B14F-4D97-AF65-F5344CB8AC3E}">
        <p14:creationId xmlns:p14="http://schemas.microsoft.com/office/powerpoint/2010/main" val="43672157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9C1C-AF20-4063-9C4E-74E8B692D71D}"/>
              </a:ext>
            </a:extLst>
          </p:cNvPr>
          <p:cNvSpPr>
            <a:spLocks noGrp="1"/>
          </p:cNvSpPr>
          <p:nvPr>
            <p:ph type="title"/>
          </p:nvPr>
        </p:nvSpPr>
        <p:spPr/>
        <p:txBody>
          <a:bodyPr/>
          <a:lstStyle/>
          <a:p>
            <a:r>
              <a:rPr lang="en-US" dirty="0"/>
              <a:t>The CASE Construct</a:t>
            </a:r>
          </a:p>
        </p:txBody>
      </p:sp>
      <p:sp>
        <p:nvSpPr>
          <p:cNvPr id="3" name="Content Placeholder 2">
            <a:extLst>
              <a:ext uri="{FF2B5EF4-FFF2-40B4-BE49-F238E27FC236}">
                <a16:creationId xmlns:a16="http://schemas.microsoft.com/office/drawing/2014/main" id="{58C2901A-F696-4138-8351-7B0401CD3BC0}"/>
              </a:ext>
            </a:extLst>
          </p:cNvPr>
          <p:cNvSpPr>
            <a:spLocks noGrp="1"/>
          </p:cNvSpPr>
          <p:nvPr>
            <p:ph idx="1"/>
          </p:nvPr>
        </p:nvSpPr>
        <p:spPr/>
        <p:txBody>
          <a:bodyPr/>
          <a:lstStyle/>
          <a:p>
            <a:r>
              <a:rPr lang="en-US" dirty="0"/>
              <a:t>The final output is a single column in the output.</a:t>
            </a:r>
          </a:p>
          <a:p>
            <a:r>
              <a:rPr lang="en-US" dirty="0"/>
              <a:t>Acts much like the case statement in other languages.</a:t>
            </a:r>
          </a:p>
          <a:p>
            <a:r>
              <a:rPr lang="en-US" dirty="0"/>
              <a:t>Say you want to write a report from the Classic Models database that shows all of the cities.</a:t>
            </a:r>
          </a:p>
          <a:p>
            <a:pPr lvl="1"/>
            <a:r>
              <a:rPr lang="en-US" dirty="0"/>
              <a:t>Some have just a customer in them</a:t>
            </a:r>
          </a:p>
          <a:p>
            <a:pPr lvl="1"/>
            <a:r>
              <a:rPr lang="en-US" dirty="0"/>
              <a:t>Some have just one of our offices in them</a:t>
            </a:r>
          </a:p>
          <a:p>
            <a:pPr lvl="1"/>
            <a:r>
              <a:rPr lang="en-US" dirty="0"/>
              <a:t>Some have both</a:t>
            </a:r>
          </a:p>
          <a:p>
            <a:r>
              <a:rPr lang="en-US" dirty="0"/>
              <a:t>We want to indicate which category each city falls into.</a:t>
            </a:r>
          </a:p>
        </p:txBody>
      </p:sp>
    </p:spTree>
    <p:extLst>
      <p:ext uri="{BB962C8B-B14F-4D97-AF65-F5344CB8AC3E}">
        <p14:creationId xmlns:p14="http://schemas.microsoft.com/office/powerpoint/2010/main" val="95786962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0675-0301-4FD3-B6E8-9D199366F542}"/>
              </a:ext>
            </a:extLst>
          </p:cNvPr>
          <p:cNvSpPr>
            <a:spLocks noGrp="1"/>
          </p:cNvSpPr>
          <p:nvPr>
            <p:ph type="title"/>
          </p:nvPr>
        </p:nvSpPr>
        <p:spPr/>
        <p:txBody>
          <a:bodyPr/>
          <a:lstStyle/>
          <a:p>
            <a:r>
              <a:rPr lang="en-US" dirty="0"/>
              <a:t>The Case Construct Continued</a:t>
            </a:r>
          </a:p>
        </p:txBody>
      </p:sp>
      <p:sp>
        <p:nvSpPr>
          <p:cNvPr id="3" name="Content Placeholder 2">
            <a:extLst>
              <a:ext uri="{FF2B5EF4-FFF2-40B4-BE49-F238E27FC236}">
                <a16:creationId xmlns:a16="http://schemas.microsoft.com/office/drawing/2014/main" id="{83551C0F-856C-4544-851D-FB0BB7E7F904}"/>
              </a:ext>
            </a:extLst>
          </p:cNvPr>
          <p:cNvSpPr>
            <a:spLocks noGrp="1"/>
          </p:cNvSpPr>
          <p:nvPr>
            <p:ph idx="1"/>
          </p:nvPr>
        </p:nvSpPr>
        <p:spPr>
          <a:xfrm>
            <a:off x="457200" y="1600200"/>
            <a:ext cx="8229600" cy="4979987"/>
          </a:xfrm>
        </p:spPr>
        <p:txBody>
          <a:bodyPr>
            <a:normAutofit lnSpcReduction="10000"/>
          </a:bodyPr>
          <a:lstStyle/>
          <a:p>
            <a:r>
              <a:rPr lang="en-US" dirty="0"/>
              <a:t>To start, we need a list of all of our cities:</a:t>
            </a:r>
          </a:p>
          <a:p>
            <a:pPr marL="0" indent="0">
              <a:spcBef>
                <a:spcPts val="0"/>
              </a:spcBef>
              <a:buNone/>
            </a:pPr>
            <a:r>
              <a:rPr lang="en-US" dirty="0"/>
              <a:t> select  distinct country, city</a:t>
            </a:r>
          </a:p>
          <a:p>
            <a:pPr marL="0" indent="0">
              <a:spcBef>
                <a:spcPts val="0"/>
              </a:spcBef>
              <a:buNone/>
            </a:pPr>
            <a:r>
              <a:rPr lang="en-US" dirty="0"/>
              <a:t>        from    offices off</a:t>
            </a:r>
          </a:p>
          <a:p>
            <a:pPr marL="0" indent="0">
              <a:spcBef>
                <a:spcPts val="0"/>
              </a:spcBef>
              <a:buNone/>
            </a:pPr>
            <a:r>
              <a:rPr lang="en-US" dirty="0"/>
              <a:t>        union</a:t>
            </a:r>
          </a:p>
          <a:p>
            <a:pPr marL="0" indent="0">
              <a:spcBef>
                <a:spcPts val="0"/>
              </a:spcBef>
              <a:buNone/>
            </a:pPr>
            <a:r>
              <a:rPr lang="en-US" dirty="0"/>
              <a:t>        select  distinct country, city</a:t>
            </a:r>
          </a:p>
          <a:p>
            <a:pPr marL="0" indent="0">
              <a:spcBef>
                <a:spcPts val="0"/>
              </a:spcBef>
              <a:buNone/>
            </a:pPr>
            <a:r>
              <a:rPr lang="en-US" dirty="0"/>
              <a:t>        from    customers) cities</a:t>
            </a:r>
          </a:p>
          <a:p>
            <a:pPr marL="0" indent="0">
              <a:spcBef>
                <a:spcPts val="0"/>
              </a:spcBef>
              <a:buNone/>
            </a:pPr>
            <a:r>
              <a:rPr lang="en-US" dirty="0"/>
              <a:t>        order by    country, city;</a:t>
            </a:r>
          </a:p>
          <a:p>
            <a:r>
              <a:rPr lang="en-US" dirty="0"/>
              <a:t>The union brings in city/country from both Customers and Offices.  The distinct removes any duplicates, either from a city being in both tables, or more than one office or customer in the same city.</a:t>
            </a:r>
          </a:p>
        </p:txBody>
      </p:sp>
    </p:spTree>
    <p:extLst>
      <p:ext uri="{BB962C8B-B14F-4D97-AF65-F5344CB8AC3E}">
        <p14:creationId xmlns:p14="http://schemas.microsoft.com/office/powerpoint/2010/main" val="348492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4E76135-A6DC-455E-859C-6E4219CAEC51}"/>
              </a:ext>
            </a:extLst>
          </p:cNvPr>
          <p:cNvSpPr>
            <a:spLocks noGrp="1" noChangeArrowheads="1"/>
          </p:cNvSpPr>
          <p:nvPr>
            <p:ph type="title"/>
          </p:nvPr>
        </p:nvSpPr>
        <p:spPr/>
        <p:txBody>
          <a:bodyPr/>
          <a:lstStyle/>
          <a:p>
            <a:pPr eaLnBrk="1" hangingPunct="1"/>
            <a:r>
              <a:rPr lang="en-US" altLang="en-US"/>
              <a:t>Introduction</a:t>
            </a:r>
          </a:p>
        </p:txBody>
      </p:sp>
      <p:sp>
        <p:nvSpPr>
          <p:cNvPr id="172035" name="Rectangle 3">
            <a:extLst>
              <a:ext uri="{FF2B5EF4-FFF2-40B4-BE49-F238E27FC236}">
                <a16:creationId xmlns:a16="http://schemas.microsoft.com/office/drawing/2014/main" id="{9ED15046-E6FA-4B87-8491-3A9A41FA1268}"/>
              </a:ext>
            </a:extLst>
          </p:cNvPr>
          <p:cNvSpPr>
            <a:spLocks noGrp="1" noChangeArrowheads="1"/>
          </p:cNvSpPr>
          <p:nvPr>
            <p:ph type="body" idx="1"/>
          </p:nvPr>
        </p:nvSpPr>
        <p:spPr/>
        <p:txBody>
          <a:bodyPr/>
          <a:lstStyle/>
          <a:p>
            <a:pPr eaLnBrk="1" hangingPunct="1"/>
            <a:r>
              <a:rPr lang="en-US" altLang="en-US"/>
              <a:t>What is a database?</a:t>
            </a:r>
          </a:p>
          <a:p>
            <a:pPr eaLnBrk="1" hangingPunct="1"/>
            <a:r>
              <a:rPr lang="en-US" altLang="en-US"/>
              <a:t>Why do we need one?</a:t>
            </a:r>
          </a:p>
          <a:p>
            <a:pPr lvl="1" eaLnBrk="1" hangingPunct="1"/>
            <a:r>
              <a:rPr lang="en-US" altLang="en-US"/>
              <a:t>Avoid redundancy</a:t>
            </a:r>
          </a:p>
          <a:p>
            <a:pPr lvl="2" eaLnBrk="1" hangingPunct="1">
              <a:buFont typeface="Wingdings" panose="05000000000000000000" pitchFamily="2" charset="2"/>
              <a:buNone/>
            </a:pPr>
            <a:r>
              <a:rPr lang="en-US" altLang="en-US"/>
              <a:t>duplication of information in multiple tables within a database</a:t>
            </a:r>
          </a:p>
          <a:p>
            <a:pPr lvl="1" eaLnBrk="1" hangingPunct="1"/>
            <a:r>
              <a:rPr lang="en-US" altLang="en-US"/>
              <a:t>Data integrity</a:t>
            </a:r>
          </a:p>
          <a:p>
            <a:pPr lvl="2" eaLnBrk="1" hangingPunct="1">
              <a:buFont typeface="Wingdings" panose="05000000000000000000" pitchFamily="2" charset="2"/>
              <a:buNone/>
            </a:pPr>
            <a:r>
              <a:rPr lang="en-US" altLang="en-US"/>
              <a:t>Refers to the validity of data</a:t>
            </a:r>
          </a:p>
          <a:p>
            <a:pPr lvl="1" eaLnBrk="1" hangingPunct="1"/>
            <a:r>
              <a:rPr lang="en-US" altLang="en-US"/>
              <a:t>Referential Integrity</a:t>
            </a:r>
          </a:p>
          <a:p>
            <a:pPr lvl="2" eaLnBrk="1" hangingPunct="1">
              <a:buFont typeface="Wingdings" panose="05000000000000000000" pitchFamily="2" charset="2"/>
              <a:buNone/>
            </a:pPr>
            <a:r>
              <a:rPr lang="en-US" altLang="en-US"/>
              <a:t>ensures that relationships between tables remain consistent</a:t>
            </a:r>
          </a:p>
          <a:p>
            <a:pPr lvl="1" eaLnBrk="1" hangingPunct="1"/>
            <a:r>
              <a:rPr lang="en-US" altLang="en-US"/>
              <a:t>Deletion Anomalies</a:t>
            </a:r>
          </a:p>
          <a:p>
            <a:pPr lvl="2" eaLnBrk="1" hangingPunct="1">
              <a:buFont typeface="Wingdings" panose="05000000000000000000" pitchFamily="2" charset="2"/>
              <a:buNone/>
            </a:pPr>
            <a:r>
              <a:rPr lang="en-US" altLang="en-US"/>
              <a:t>Deletion of one row of a table results in the deletion of unintended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72035">
                                            <p:txEl>
                                              <p:pRg st="2" end="2"/>
                                            </p:txEl>
                                          </p:spTgt>
                                        </p:tgtEl>
                                        <p:attrNameLst>
                                          <p:attrName>style.visibility</p:attrName>
                                        </p:attrNameLst>
                                      </p:cBhvr>
                                      <p:to>
                                        <p:strVal val="visible"/>
                                      </p:to>
                                    </p:set>
                                    <p:anim calcmode="discrete" valueType="clr">
                                      <p:cBhvr override="childStyle">
                                        <p:cTn id="7" dur="80"/>
                                        <p:tgtEl>
                                          <p:spTgt spid="1720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72035">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172035">
                                            <p:txEl>
                                              <p:pRg st="2" end="2"/>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72035">
                                            <p:txEl>
                                              <p:pRg st="3" end="3"/>
                                            </p:txEl>
                                          </p:spTgt>
                                        </p:tgtEl>
                                        <p:attrNameLst>
                                          <p:attrName>style.visibility</p:attrName>
                                        </p:attrNameLst>
                                      </p:cBhvr>
                                      <p:to>
                                        <p:strVal val="visible"/>
                                      </p:to>
                                    </p:set>
                                    <p:anim calcmode="discrete" valueType="clr">
                                      <p:cBhvr override="childStyle">
                                        <p:cTn id="14" dur="80"/>
                                        <p:tgtEl>
                                          <p:spTgt spid="1720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72035">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172035">
                                            <p:txEl>
                                              <p:pRg st="3" end="3"/>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72035">
                                            <p:txEl>
                                              <p:pRg st="4" end="4"/>
                                            </p:txEl>
                                          </p:spTgt>
                                        </p:tgtEl>
                                        <p:attrNameLst>
                                          <p:attrName>style.visibility</p:attrName>
                                        </p:attrNameLst>
                                      </p:cBhvr>
                                      <p:to>
                                        <p:strVal val="visible"/>
                                      </p:to>
                                    </p:set>
                                    <p:anim calcmode="discrete" valueType="clr">
                                      <p:cBhvr override="childStyle">
                                        <p:cTn id="21" dur="80"/>
                                        <p:tgtEl>
                                          <p:spTgt spid="17203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72035">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172035">
                                            <p:txEl>
                                              <p:pRg st="4" end="4"/>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72035">
                                            <p:txEl>
                                              <p:pRg st="5" end="5"/>
                                            </p:txEl>
                                          </p:spTgt>
                                        </p:tgtEl>
                                        <p:attrNameLst>
                                          <p:attrName>style.visibility</p:attrName>
                                        </p:attrNameLst>
                                      </p:cBhvr>
                                      <p:to>
                                        <p:strVal val="visible"/>
                                      </p:to>
                                    </p:set>
                                    <p:anim calcmode="discrete" valueType="clr">
                                      <p:cBhvr override="childStyle">
                                        <p:cTn id="28" dur="80"/>
                                        <p:tgtEl>
                                          <p:spTgt spid="17203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72035">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172035">
                                            <p:txEl>
                                              <p:pRg st="5" end="5"/>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72035">
                                            <p:txEl>
                                              <p:pRg st="6" end="6"/>
                                            </p:txEl>
                                          </p:spTgt>
                                        </p:tgtEl>
                                        <p:attrNameLst>
                                          <p:attrName>style.visibility</p:attrName>
                                        </p:attrNameLst>
                                      </p:cBhvr>
                                      <p:to>
                                        <p:strVal val="visible"/>
                                      </p:to>
                                    </p:set>
                                    <p:anim calcmode="discrete" valueType="clr">
                                      <p:cBhvr override="childStyle">
                                        <p:cTn id="35" dur="80"/>
                                        <p:tgtEl>
                                          <p:spTgt spid="17203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72035">
                                            <p:txEl>
                                              <p:pRg st="6" end="6"/>
                                            </p:txEl>
                                          </p:spTgt>
                                        </p:tgtEl>
                                        <p:attrNameLst>
                                          <p:attrName>fillcolor</p:attrName>
                                        </p:attrNameLst>
                                      </p:cBhvr>
                                      <p:tavLst>
                                        <p:tav tm="0">
                                          <p:val>
                                            <p:clrVal>
                                              <a:schemeClr val="accent2"/>
                                            </p:clrVal>
                                          </p:val>
                                        </p:tav>
                                        <p:tav tm="50000">
                                          <p:val>
                                            <p:clrVal>
                                              <a:schemeClr val="hlink"/>
                                            </p:clrVal>
                                          </p:val>
                                        </p:tav>
                                      </p:tavLst>
                                    </p:anim>
                                    <p:set>
                                      <p:cBhvr>
                                        <p:cTn id="37" dur="80"/>
                                        <p:tgtEl>
                                          <p:spTgt spid="172035">
                                            <p:txEl>
                                              <p:pRg st="6" end="6"/>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72035">
                                            <p:txEl>
                                              <p:pRg st="7" end="7"/>
                                            </p:txEl>
                                          </p:spTgt>
                                        </p:tgtEl>
                                        <p:attrNameLst>
                                          <p:attrName>style.visibility</p:attrName>
                                        </p:attrNameLst>
                                      </p:cBhvr>
                                      <p:to>
                                        <p:strVal val="visible"/>
                                      </p:to>
                                    </p:set>
                                    <p:anim calcmode="discrete" valueType="clr">
                                      <p:cBhvr override="childStyle">
                                        <p:cTn id="42" dur="80"/>
                                        <p:tgtEl>
                                          <p:spTgt spid="17203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72035">
                                            <p:txEl>
                                              <p:pRg st="7" end="7"/>
                                            </p:txEl>
                                          </p:spTgt>
                                        </p:tgtEl>
                                        <p:attrNameLst>
                                          <p:attrName>fillcolor</p:attrName>
                                        </p:attrNameLst>
                                      </p:cBhvr>
                                      <p:tavLst>
                                        <p:tav tm="0">
                                          <p:val>
                                            <p:clrVal>
                                              <a:schemeClr val="accent2"/>
                                            </p:clrVal>
                                          </p:val>
                                        </p:tav>
                                        <p:tav tm="50000">
                                          <p:val>
                                            <p:clrVal>
                                              <a:schemeClr val="hlink"/>
                                            </p:clrVal>
                                          </p:val>
                                        </p:tav>
                                      </p:tavLst>
                                    </p:anim>
                                    <p:set>
                                      <p:cBhvr>
                                        <p:cTn id="44" dur="80"/>
                                        <p:tgtEl>
                                          <p:spTgt spid="172035">
                                            <p:txEl>
                                              <p:pRg st="7" end="7"/>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172035">
                                            <p:txEl>
                                              <p:pRg st="8" end="8"/>
                                            </p:txEl>
                                          </p:spTgt>
                                        </p:tgtEl>
                                        <p:attrNameLst>
                                          <p:attrName>style.visibility</p:attrName>
                                        </p:attrNameLst>
                                      </p:cBhvr>
                                      <p:to>
                                        <p:strVal val="visible"/>
                                      </p:to>
                                    </p:set>
                                    <p:anim calcmode="discrete" valueType="clr">
                                      <p:cBhvr override="childStyle">
                                        <p:cTn id="49" dur="80"/>
                                        <p:tgtEl>
                                          <p:spTgt spid="17203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72035">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172035">
                                            <p:txEl>
                                              <p:pRg st="8" end="8"/>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172035">
                                            <p:txEl>
                                              <p:pRg st="9" end="9"/>
                                            </p:txEl>
                                          </p:spTgt>
                                        </p:tgtEl>
                                        <p:attrNameLst>
                                          <p:attrName>style.visibility</p:attrName>
                                        </p:attrNameLst>
                                      </p:cBhvr>
                                      <p:to>
                                        <p:strVal val="visible"/>
                                      </p:to>
                                    </p:set>
                                    <p:anim calcmode="discrete" valueType="clr">
                                      <p:cBhvr override="childStyle">
                                        <p:cTn id="56" dur="80"/>
                                        <p:tgtEl>
                                          <p:spTgt spid="17203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72035">
                                            <p:txEl>
                                              <p:pRg st="9" end="9"/>
                                            </p:txEl>
                                          </p:spTgt>
                                        </p:tgtEl>
                                        <p:attrNameLst>
                                          <p:attrName>fillcolor</p:attrName>
                                        </p:attrNameLst>
                                      </p:cBhvr>
                                      <p:tavLst>
                                        <p:tav tm="0">
                                          <p:val>
                                            <p:clrVal>
                                              <a:schemeClr val="accent2"/>
                                            </p:clrVal>
                                          </p:val>
                                        </p:tav>
                                        <p:tav tm="50000">
                                          <p:val>
                                            <p:clrVal>
                                              <a:schemeClr val="hlink"/>
                                            </p:clrVal>
                                          </p:val>
                                        </p:tav>
                                      </p:tavLst>
                                    </p:anim>
                                    <p:set>
                                      <p:cBhvr>
                                        <p:cTn id="58" dur="80"/>
                                        <p:tgtEl>
                                          <p:spTgt spid="17203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5DBC56B-7E94-455A-BE3B-7A4FC4B0BB34}"/>
              </a:ext>
            </a:extLst>
          </p:cNvPr>
          <p:cNvSpPr>
            <a:spLocks noGrp="1" noChangeArrowheads="1"/>
          </p:cNvSpPr>
          <p:nvPr>
            <p:ph type="title"/>
          </p:nvPr>
        </p:nvSpPr>
        <p:spPr/>
        <p:txBody>
          <a:bodyPr/>
          <a:lstStyle/>
          <a:p>
            <a:pPr eaLnBrk="1" hangingPunct="1"/>
            <a:r>
              <a:rPr lang="en-US" altLang="en-US" sz="4000"/>
              <a:t>Basic Structures: Rows and Tables - Tuples</a:t>
            </a:r>
          </a:p>
        </p:txBody>
      </p:sp>
      <p:sp>
        <p:nvSpPr>
          <p:cNvPr id="36867" name="Rectangle 3">
            <a:extLst>
              <a:ext uri="{FF2B5EF4-FFF2-40B4-BE49-F238E27FC236}">
                <a16:creationId xmlns:a16="http://schemas.microsoft.com/office/drawing/2014/main" id="{84A195A0-C5E9-4EF6-97E4-90128949C65B}"/>
              </a:ext>
            </a:extLst>
          </p:cNvPr>
          <p:cNvSpPr>
            <a:spLocks noGrp="1" noChangeArrowheads="1"/>
          </p:cNvSpPr>
          <p:nvPr>
            <p:ph type="body" idx="1"/>
          </p:nvPr>
        </p:nvSpPr>
        <p:spPr>
          <a:xfrm>
            <a:off x="457200" y="1600200"/>
            <a:ext cx="8229600" cy="4953000"/>
          </a:xfrm>
        </p:spPr>
        <p:txBody>
          <a:bodyPr/>
          <a:lstStyle/>
          <a:p>
            <a:pPr eaLnBrk="1" hangingPunct="1">
              <a:lnSpc>
                <a:spcPct val="90000"/>
              </a:lnSpc>
              <a:buFont typeface="Wingdings" panose="05000000000000000000" pitchFamily="2" charset="2"/>
              <a:buNone/>
            </a:pPr>
            <a:r>
              <a:rPr lang="en-US" altLang="en-US" sz="2400"/>
              <a:t>Knowing that the relation (table) is a set of tuples (rows) tells us more about this structure, as we saw with schemes and domains.</a:t>
            </a:r>
          </a:p>
          <a:p>
            <a:pPr lvl="1" eaLnBrk="1" hangingPunct="1">
              <a:lnSpc>
                <a:spcPct val="90000"/>
              </a:lnSpc>
            </a:pPr>
            <a:r>
              <a:rPr lang="en-US" altLang="en-US" sz="2000"/>
              <a:t>Each tuple/row is unique; there are no duplicates</a:t>
            </a:r>
          </a:p>
          <a:p>
            <a:pPr lvl="1" eaLnBrk="1" hangingPunct="1">
              <a:lnSpc>
                <a:spcPct val="90000"/>
              </a:lnSpc>
            </a:pPr>
            <a:r>
              <a:rPr lang="en-US" altLang="en-US" sz="2000"/>
              <a:t>Tuples/rows are unordered; we can display them in any way we like and the meaning doesn’t change. (SQL gives us the capability to control the display order.)</a:t>
            </a:r>
          </a:p>
          <a:p>
            <a:pPr lvl="1" eaLnBrk="1" hangingPunct="1">
              <a:lnSpc>
                <a:spcPct val="90000"/>
              </a:lnSpc>
            </a:pPr>
            <a:r>
              <a:rPr lang="en-US" altLang="en-US" sz="2000"/>
              <a:t>Tuples/rows may be included in a relation/table set if they are constructed on the scheme of that relation; they are excluded otherwise. (It would make no sense to have an Order row in the Customers table.)</a:t>
            </a:r>
          </a:p>
          <a:p>
            <a:pPr lvl="1" eaLnBrk="1" hangingPunct="1">
              <a:lnSpc>
                <a:spcPct val="90000"/>
              </a:lnSpc>
            </a:pPr>
            <a:r>
              <a:rPr lang="en-US" altLang="en-US" sz="2000"/>
              <a:t>We can define subsets of the rows by specifying criteria for inclusion in the subset. (Again, this is part of a SQL query.)</a:t>
            </a:r>
          </a:p>
          <a:p>
            <a:pPr lvl="1" eaLnBrk="1" hangingPunct="1">
              <a:lnSpc>
                <a:spcPct val="90000"/>
              </a:lnSpc>
            </a:pPr>
            <a:r>
              <a:rPr lang="en-US" altLang="en-US" sz="2000"/>
              <a:t>We can find the union, intersection, or difference of the rows in two or more tables, as long as they are constructed over the same scheme.</a:t>
            </a:r>
          </a:p>
        </p:txBody>
      </p:sp>
    </p:spTree>
  </p:cSld>
  <p:clrMapOvr>
    <a:masterClrMapping/>
  </p:clrMapOv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EB7D-9984-43AC-80EB-4E9593D881CD}"/>
              </a:ext>
            </a:extLst>
          </p:cNvPr>
          <p:cNvSpPr>
            <a:spLocks noGrp="1"/>
          </p:cNvSpPr>
          <p:nvPr>
            <p:ph type="title"/>
          </p:nvPr>
        </p:nvSpPr>
        <p:spPr/>
        <p:txBody>
          <a:bodyPr/>
          <a:lstStyle/>
          <a:p>
            <a:r>
              <a:rPr lang="en-US" dirty="0"/>
              <a:t>Then we add the CASE:</a:t>
            </a:r>
          </a:p>
        </p:txBody>
      </p:sp>
      <p:sp>
        <p:nvSpPr>
          <p:cNvPr id="4" name="TextBox 3">
            <a:extLst>
              <a:ext uri="{FF2B5EF4-FFF2-40B4-BE49-F238E27FC236}">
                <a16:creationId xmlns:a16="http://schemas.microsoft.com/office/drawing/2014/main" id="{E26D8D2E-FC7C-4AE7-85FD-4429537A55A9}"/>
              </a:ext>
            </a:extLst>
          </p:cNvPr>
          <p:cNvSpPr txBox="1"/>
          <p:nvPr/>
        </p:nvSpPr>
        <p:spPr>
          <a:xfrm>
            <a:off x="609600" y="1417638"/>
            <a:ext cx="7696200" cy="5287962"/>
          </a:xfrm>
          <a:prstGeom prst="rect">
            <a:avLst/>
          </a:prstGeom>
          <a:noFill/>
        </p:spPr>
        <p:txBody>
          <a:bodyPr wrap="square" rtlCol="0">
            <a:normAutofit fontScale="70000" lnSpcReduction="20000"/>
          </a:bodyPr>
          <a:lstStyle/>
          <a:p>
            <a:r>
              <a:rPr lang="en-US" dirty="0"/>
              <a:t>select  country,</a:t>
            </a:r>
          </a:p>
          <a:p>
            <a:r>
              <a:rPr lang="en-US" dirty="0"/>
              <a:t>        city,</a:t>
            </a:r>
          </a:p>
          <a:p>
            <a:r>
              <a:rPr lang="en-US" dirty="0"/>
              <a:t>        case when exists  (</a:t>
            </a:r>
          </a:p>
          <a:p>
            <a:r>
              <a:rPr lang="en-US" dirty="0"/>
              <a:t>            select 'X'</a:t>
            </a:r>
          </a:p>
          <a:p>
            <a:r>
              <a:rPr lang="en-US" dirty="0"/>
              <a:t>            from    customers</a:t>
            </a:r>
          </a:p>
          <a:p>
            <a:r>
              <a:rPr lang="en-US" dirty="0"/>
              <a:t>            where   city = </a:t>
            </a:r>
            <a:r>
              <a:rPr lang="en-US" dirty="0" err="1"/>
              <a:t>cities.city</a:t>
            </a:r>
            <a:r>
              <a:rPr lang="en-US" dirty="0"/>
              <a:t> and</a:t>
            </a:r>
          </a:p>
          <a:p>
            <a:r>
              <a:rPr lang="en-US" dirty="0"/>
              <a:t>                    country = </a:t>
            </a:r>
            <a:r>
              <a:rPr lang="en-US" dirty="0" err="1"/>
              <a:t>cities.country</a:t>
            </a:r>
            <a:r>
              <a:rPr lang="en-US" dirty="0"/>
              <a:t>) and </a:t>
            </a:r>
          </a:p>
          <a:p>
            <a:r>
              <a:rPr lang="en-US" dirty="0"/>
              <a:t>            exists  </a:t>
            </a:r>
          </a:p>
          <a:p>
            <a:r>
              <a:rPr lang="en-US" dirty="0"/>
              <a:t>            (select 'X'</a:t>
            </a:r>
          </a:p>
          <a:p>
            <a:r>
              <a:rPr lang="en-US" dirty="0"/>
              <a:t>            from    offices</a:t>
            </a:r>
          </a:p>
          <a:p>
            <a:r>
              <a:rPr lang="en-US" dirty="0"/>
              <a:t>            where   city = </a:t>
            </a:r>
            <a:r>
              <a:rPr lang="en-US" dirty="0" err="1"/>
              <a:t>cities.city</a:t>
            </a:r>
            <a:r>
              <a:rPr lang="en-US" dirty="0"/>
              <a:t> and</a:t>
            </a:r>
          </a:p>
          <a:p>
            <a:r>
              <a:rPr lang="en-US" dirty="0"/>
              <a:t>                    country = </a:t>
            </a:r>
            <a:r>
              <a:rPr lang="en-US" dirty="0" err="1"/>
              <a:t>cities.country</a:t>
            </a:r>
            <a:r>
              <a:rPr lang="en-US" dirty="0"/>
              <a:t>) then 'Both'</a:t>
            </a:r>
          </a:p>
          <a:p>
            <a:r>
              <a:rPr lang="en-US" dirty="0"/>
              <a:t>        when exists (</a:t>
            </a:r>
          </a:p>
          <a:p>
            <a:r>
              <a:rPr lang="en-US" dirty="0"/>
              <a:t>            select 'X'</a:t>
            </a:r>
          </a:p>
          <a:p>
            <a:r>
              <a:rPr lang="en-US" dirty="0"/>
              <a:t>            from    customers</a:t>
            </a:r>
          </a:p>
          <a:p>
            <a:r>
              <a:rPr lang="en-US" dirty="0"/>
              <a:t>            where   city = </a:t>
            </a:r>
            <a:r>
              <a:rPr lang="en-US" dirty="0" err="1"/>
              <a:t>cities.city</a:t>
            </a:r>
            <a:r>
              <a:rPr lang="en-US" dirty="0"/>
              <a:t> and</a:t>
            </a:r>
          </a:p>
          <a:p>
            <a:r>
              <a:rPr lang="en-US" dirty="0"/>
              <a:t>                    country = </a:t>
            </a:r>
            <a:r>
              <a:rPr lang="en-US" dirty="0" err="1"/>
              <a:t>cities.country</a:t>
            </a:r>
            <a:r>
              <a:rPr lang="en-US" dirty="0"/>
              <a:t>) then 'Customer Only'</a:t>
            </a:r>
          </a:p>
          <a:p>
            <a:r>
              <a:rPr lang="en-US" dirty="0"/>
              <a:t>        when exists  </a:t>
            </a:r>
          </a:p>
          <a:p>
            <a:r>
              <a:rPr lang="en-US" dirty="0"/>
              <a:t>            (select 'X'</a:t>
            </a:r>
          </a:p>
          <a:p>
            <a:r>
              <a:rPr lang="en-US" dirty="0"/>
              <a:t>            from    offices</a:t>
            </a:r>
          </a:p>
          <a:p>
            <a:r>
              <a:rPr lang="en-US" dirty="0"/>
              <a:t>            where   city = </a:t>
            </a:r>
            <a:r>
              <a:rPr lang="en-US" dirty="0" err="1"/>
              <a:t>cities.city</a:t>
            </a:r>
            <a:r>
              <a:rPr lang="en-US" dirty="0"/>
              <a:t> and</a:t>
            </a:r>
          </a:p>
          <a:p>
            <a:r>
              <a:rPr lang="en-US" dirty="0"/>
              <a:t>                    country = </a:t>
            </a:r>
            <a:r>
              <a:rPr lang="en-US" dirty="0" err="1"/>
              <a:t>cities.country</a:t>
            </a:r>
            <a:r>
              <a:rPr lang="en-US" dirty="0"/>
              <a:t>) then 'Office Only'</a:t>
            </a:r>
          </a:p>
          <a:p>
            <a:r>
              <a:rPr lang="en-US" dirty="0"/>
              <a:t>        else 'N/A'</a:t>
            </a:r>
          </a:p>
          <a:p>
            <a:r>
              <a:rPr lang="en-US" dirty="0"/>
              <a:t>        end as Commonality</a:t>
            </a:r>
          </a:p>
          <a:p>
            <a:r>
              <a:rPr lang="en-US" dirty="0"/>
              <a:t>from    (</a:t>
            </a:r>
          </a:p>
          <a:p>
            <a:r>
              <a:rPr lang="en-US" dirty="0"/>
              <a:t>        select  distinct country, city</a:t>
            </a:r>
          </a:p>
          <a:p>
            <a:r>
              <a:rPr lang="en-US" dirty="0"/>
              <a:t>        from    offices off</a:t>
            </a:r>
          </a:p>
          <a:p>
            <a:r>
              <a:rPr lang="en-US" dirty="0"/>
              <a:t>        union</a:t>
            </a:r>
          </a:p>
          <a:p>
            <a:r>
              <a:rPr lang="en-US" dirty="0"/>
              <a:t>        select  distinct country, city</a:t>
            </a:r>
          </a:p>
          <a:p>
            <a:r>
              <a:rPr lang="en-US" dirty="0"/>
              <a:t>        from    customers) cities</a:t>
            </a:r>
          </a:p>
          <a:p>
            <a:r>
              <a:rPr lang="en-US" dirty="0"/>
              <a:t>        order by    country, city;</a:t>
            </a:r>
          </a:p>
          <a:p>
            <a:endParaRPr lang="en-US" dirty="0"/>
          </a:p>
        </p:txBody>
      </p:sp>
    </p:spTree>
    <p:extLst>
      <p:ext uri="{BB962C8B-B14F-4D97-AF65-F5344CB8AC3E}">
        <p14:creationId xmlns:p14="http://schemas.microsoft.com/office/powerpoint/2010/main" val="115676222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4EEB-2BBC-45D1-A832-BAAB160418A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DAA9ED3D-61AA-40E2-A30A-F4978C65436D}"/>
              </a:ext>
            </a:extLst>
          </p:cNvPr>
          <p:cNvSpPr>
            <a:spLocks noGrp="1"/>
          </p:cNvSpPr>
          <p:nvPr>
            <p:ph idx="1"/>
          </p:nvPr>
        </p:nvSpPr>
        <p:spPr/>
        <p:txBody>
          <a:bodyPr/>
          <a:lstStyle/>
          <a:p>
            <a:r>
              <a:rPr lang="en-US" dirty="0"/>
              <a:t>Each </a:t>
            </a:r>
            <a:r>
              <a:rPr lang="en-US" dirty="0">
                <a:latin typeface="Courier New" panose="02070309020205020404" pitchFamily="49" charset="0"/>
                <a:cs typeface="Courier New" panose="02070309020205020404" pitchFamily="49" charset="0"/>
              </a:rPr>
              <a:t>when</a:t>
            </a:r>
            <a:r>
              <a:rPr lang="en-US" dirty="0"/>
              <a:t> clause is tested in turn.</a:t>
            </a:r>
          </a:p>
          <a:p>
            <a:r>
              <a:rPr lang="en-US" dirty="0"/>
              <a:t>As soon as the </a:t>
            </a:r>
            <a:r>
              <a:rPr lang="en-US" dirty="0">
                <a:latin typeface="Courier New" panose="02070309020205020404" pitchFamily="49" charset="0"/>
                <a:cs typeface="Courier New" panose="02070309020205020404" pitchFamily="49" charset="0"/>
              </a:rPr>
              <a:t>case</a:t>
            </a:r>
            <a:r>
              <a:rPr lang="en-US" dirty="0"/>
              <a:t> construct finds a </a:t>
            </a:r>
            <a:r>
              <a:rPr lang="en-US" dirty="0">
                <a:latin typeface="Courier New" panose="02070309020205020404" pitchFamily="49" charset="0"/>
                <a:cs typeface="Courier New" panose="02070309020205020404" pitchFamily="49" charset="0"/>
              </a:rPr>
              <a:t>when</a:t>
            </a:r>
            <a:r>
              <a:rPr lang="en-US" dirty="0"/>
              <a:t> clause that succeeds, it evaluates to that corresponding expression, and exits.</a:t>
            </a:r>
          </a:p>
          <a:p>
            <a:r>
              <a:rPr lang="en-US" dirty="0"/>
              <a:t>This is </a:t>
            </a:r>
            <a:r>
              <a:rPr lang="en-US" b="1" dirty="0"/>
              <a:t>not</a:t>
            </a:r>
            <a:r>
              <a:rPr lang="en-US" dirty="0"/>
              <a:t> like the Java switch statement since you do not need anything like a “break” to get it to keep from “falling through” to the next clause.</a:t>
            </a:r>
          </a:p>
          <a:p>
            <a:r>
              <a:rPr lang="en-US" dirty="0"/>
              <a:t>There is an “</a:t>
            </a:r>
            <a:r>
              <a:rPr lang="en-US" dirty="0">
                <a:latin typeface="Courier New" panose="02070309020205020404" pitchFamily="49" charset="0"/>
                <a:cs typeface="Courier New" panose="02070309020205020404" pitchFamily="49" charset="0"/>
              </a:rPr>
              <a:t>else</a:t>
            </a:r>
            <a:r>
              <a:rPr lang="en-US" dirty="0"/>
              <a:t>” clause that you can use to trap anything that does not match any of the when clauses.  That serves as a default.</a:t>
            </a:r>
          </a:p>
        </p:txBody>
      </p:sp>
    </p:spTree>
    <p:extLst>
      <p:ext uri="{BB962C8B-B14F-4D97-AF65-F5344CB8AC3E}">
        <p14:creationId xmlns:p14="http://schemas.microsoft.com/office/powerpoint/2010/main" val="266161892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F8DE226E-17A1-466C-A4D1-B7BA40F3D38B}"/>
              </a:ext>
            </a:extLst>
          </p:cNvPr>
          <p:cNvSpPr>
            <a:spLocks noGrp="1" noChangeArrowheads="1"/>
          </p:cNvSpPr>
          <p:nvPr>
            <p:ph type="title"/>
          </p:nvPr>
        </p:nvSpPr>
        <p:spPr/>
        <p:txBody>
          <a:bodyPr/>
          <a:lstStyle/>
          <a:p>
            <a:pPr eaLnBrk="1" hangingPunct="1"/>
            <a:r>
              <a:rPr lang="en-US" altLang="en-US"/>
              <a:t>SQL Technique: Subqueries</a:t>
            </a:r>
          </a:p>
        </p:txBody>
      </p:sp>
      <p:sp>
        <p:nvSpPr>
          <p:cNvPr id="304131" name="Rectangle 3">
            <a:extLst>
              <a:ext uri="{FF2B5EF4-FFF2-40B4-BE49-F238E27FC236}">
                <a16:creationId xmlns:a16="http://schemas.microsoft.com/office/drawing/2014/main" id="{5A265703-BCDF-4792-88DF-3ED1D445300B}"/>
              </a:ext>
            </a:extLst>
          </p:cNvPr>
          <p:cNvSpPr>
            <a:spLocks noGrp="1" noChangeArrowheads="1"/>
          </p:cNvSpPr>
          <p:nvPr>
            <p:ph type="body" idx="1"/>
          </p:nvPr>
        </p:nvSpPr>
        <p:spPr/>
        <p:txBody>
          <a:bodyPr/>
          <a:lstStyle/>
          <a:p>
            <a:pPr eaLnBrk="1" hangingPunct="1"/>
            <a:r>
              <a:rPr lang="en-US" altLang="en-US"/>
              <a:t>Sometimes you don’t have enough information available when you design a query to determine which rows you want. In this case you’ll have to find the required information with a </a:t>
            </a:r>
            <a:r>
              <a:rPr lang="en-US" altLang="en-US" b="1" i="1"/>
              <a:t>subquery</a:t>
            </a:r>
            <a:r>
              <a:rPr lang="en-US" altLang="en-US"/>
              <a:t>.</a:t>
            </a:r>
          </a:p>
          <a:p>
            <a:pPr eaLnBrk="1" hangingPunct="1"/>
            <a:r>
              <a:rPr lang="en-US" altLang="en-US"/>
              <a:t>Example: Find the name of customers who live in the same zipcode as Wayne Dick.</a:t>
            </a:r>
          </a:p>
          <a:p>
            <a:pPr eaLnBrk="1" hangingPunct="1"/>
            <a:r>
              <a:rPr lang="en-US" altLang="en-US"/>
              <a:t>Problem: Putting the zipcode in the query without knowing what it is</a:t>
            </a:r>
          </a:p>
        </p:txBody>
      </p:sp>
    </p:spTree>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EC203498-EC89-4F42-9C7F-47EC868D5BD3}"/>
              </a:ext>
            </a:extLst>
          </p:cNvPr>
          <p:cNvSpPr>
            <a:spLocks noGrp="1" noChangeArrowheads="1"/>
          </p:cNvSpPr>
          <p:nvPr>
            <p:ph type="title"/>
          </p:nvPr>
        </p:nvSpPr>
        <p:spPr/>
        <p:txBody>
          <a:bodyPr/>
          <a:lstStyle/>
          <a:p>
            <a:pPr eaLnBrk="1" hangingPunct="1"/>
            <a:r>
              <a:rPr lang="en-US" altLang="en-US" sz="4000"/>
              <a:t>SQL Technique: Subqueries – Finding the Unknown</a:t>
            </a:r>
          </a:p>
        </p:txBody>
      </p:sp>
      <p:sp>
        <p:nvSpPr>
          <p:cNvPr id="305155" name="Rectangle 3">
            <a:extLst>
              <a:ext uri="{FF2B5EF4-FFF2-40B4-BE49-F238E27FC236}">
                <a16:creationId xmlns:a16="http://schemas.microsoft.com/office/drawing/2014/main" id="{4B27DF67-74D4-40E3-98E8-D23DE436D3FB}"/>
              </a:ext>
            </a:extLst>
          </p:cNvPr>
          <p:cNvSpPr>
            <a:spLocks noGrp="1" noChangeArrowheads="1"/>
          </p:cNvSpPr>
          <p:nvPr>
            <p:ph type="body" sz="half" idx="1"/>
          </p:nvPr>
        </p:nvSpPr>
        <p:spPr>
          <a:xfrm>
            <a:off x="457200" y="1600200"/>
            <a:ext cx="8229600" cy="4530725"/>
          </a:xfrm>
        </p:spPr>
        <p:txBody>
          <a:bodyPr/>
          <a:lstStyle/>
          <a:p>
            <a:pPr eaLnBrk="1" hangingPunct="1"/>
            <a:r>
              <a:rPr lang="en-US" altLang="en-US" sz="2400"/>
              <a:t>First, we to find the right zip code by writing another query:</a:t>
            </a:r>
          </a:p>
          <a:p>
            <a:pPr eaLnBrk="1" hangingPunct="1">
              <a:buFont typeface="Wingdings" panose="05000000000000000000" pitchFamily="2" charset="2"/>
              <a:buNone/>
            </a:pPr>
            <a:r>
              <a:rPr lang="en-US" altLang="en-US" sz="2000">
                <a:latin typeface="Lucida Sans Typewriter" panose="020B0509030504030204" pitchFamily="49" charset="0"/>
              </a:rPr>
              <a:t>SELECT cZipCode </a:t>
            </a:r>
          </a:p>
          <a:p>
            <a:pPr eaLnBrk="1" hangingPunct="1">
              <a:buFont typeface="Wingdings" panose="05000000000000000000" pitchFamily="2" charset="2"/>
              <a:buNone/>
            </a:pPr>
            <a:r>
              <a:rPr lang="en-US" altLang="en-US" sz="2000">
                <a:latin typeface="Lucida Sans Typewriter" panose="020B0509030504030204" pitchFamily="49" charset="0"/>
              </a:rPr>
              <a:t>FROM Customers </a:t>
            </a:r>
          </a:p>
          <a:p>
            <a:pPr eaLnBrk="1" hangingPunct="1">
              <a:buFont typeface="Wingdings" panose="05000000000000000000" pitchFamily="2" charset="2"/>
              <a:buNone/>
            </a:pPr>
            <a:r>
              <a:rPr lang="en-US" altLang="en-US" sz="2000">
                <a:latin typeface="Lucida Sans Typewriter" panose="020B0509030504030204" pitchFamily="49" charset="0"/>
              </a:rPr>
              <a:t>WHERE cFirstName = 'Wayne' AND cLastName = 'Dick';</a:t>
            </a:r>
            <a:r>
              <a:rPr lang="en-US" altLang="en-US" sz="2400"/>
              <a:t> </a:t>
            </a:r>
          </a:p>
          <a:p>
            <a:pPr eaLnBrk="1" hangingPunct="1"/>
            <a:r>
              <a:rPr lang="en-US" altLang="en-US" sz="2400"/>
              <a:t>Since this query returns a single column and a single row. We can use the result as the condition value for cZipCode in our original query. In effect, the output of the second query becomes input to the first one.</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endParaRPr lang="en-US" altLang="en-US" sz="2400"/>
          </a:p>
        </p:txBody>
      </p:sp>
      <p:pic>
        <p:nvPicPr>
          <p:cNvPr id="305156" name="Picture 8">
            <a:extLst>
              <a:ext uri="{FF2B5EF4-FFF2-40B4-BE49-F238E27FC236}">
                <a16:creationId xmlns:a16="http://schemas.microsoft.com/office/drawing/2014/main" id="{911C43A6-AE5F-4C83-B61E-EE628EAD46C2}"/>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242050" y="2220913"/>
            <a:ext cx="849313" cy="946150"/>
          </a:xfrm>
        </p:spPr>
      </p:pic>
      <p:pic>
        <p:nvPicPr>
          <p:cNvPr id="305157" name="Picture 10">
            <a:extLst>
              <a:ext uri="{FF2B5EF4-FFF2-40B4-BE49-F238E27FC236}">
                <a16:creationId xmlns:a16="http://schemas.microsoft.com/office/drawing/2014/main" id="{E1EEE57B-674F-4F20-B63E-1A8337E5B222}"/>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676400" y="5126038"/>
            <a:ext cx="3962400" cy="1446212"/>
          </a:xfrm>
        </p:spPr>
      </p:pic>
    </p:spTree>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FDDA0FF9-8D2F-440E-8CD2-F6159E6090C6}"/>
              </a:ext>
            </a:extLst>
          </p:cNvPr>
          <p:cNvSpPr>
            <a:spLocks noGrp="1" noChangeArrowheads="1"/>
          </p:cNvSpPr>
          <p:nvPr>
            <p:ph type="title"/>
          </p:nvPr>
        </p:nvSpPr>
        <p:spPr/>
        <p:txBody>
          <a:bodyPr/>
          <a:lstStyle/>
          <a:p>
            <a:pPr eaLnBrk="1" hangingPunct="1"/>
            <a:r>
              <a:rPr lang="en-US" altLang="en-US" sz="4000"/>
              <a:t>SQL Technique: Subqueries – Finding the Unknown</a:t>
            </a:r>
          </a:p>
        </p:txBody>
      </p:sp>
      <p:sp>
        <p:nvSpPr>
          <p:cNvPr id="306179" name="Rectangle 3">
            <a:extLst>
              <a:ext uri="{FF2B5EF4-FFF2-40B4-BE49-F238E27FC236}">
                <a16:creationId xmlns:a16="http://schemas.microsoft.com/office/drawing/2014/main" id="{E1CEBDBD-EE66-40BA-8C08-6793C01A2C7A}"/>
              </a:ext>
            </a:extLst>
          </p:cNvPr>
          <p:cNvSpPr>
            <a:spLocks noGrp="1" noChangeArrowheads="1"/>
          </p:cNvSpPr>
          <p:nvPr>
            <p:ph type="body" sz="half" idx="1"/>
          </p:nvPr>
        </p:nvSpPr>
        <p:spPr>
          <a:xfrm>
            <a:off x="457200" y="1600200"/>
            <a:ext cx="8153400" cy="5029200"/>
          </a:xfrm>
        </p:spPr>
        <p:txBody>
          <a:bodyPr/>
          <a:lstStyle/>
          <a:p>
            <a:pPr eaLnBrk="1" hangingPunct="1">
              <a:lnSpc>
                <a:spcPct val="80000"/>
              </a:lnSpc>
            </a:pPr>
            <a:r>
              <a:rPr lang="en-US" altLang="en-US" sz="2400"/>
              <a:t>Syntactically, all we have to do is to enclose the subquery in parentheses, in the same place where we would normally use a constant in the WHERE clause.</a:t>
            </a:r>
          </a:p>
          <a:p>
            <a:pPr eaLnBrk="1" hangingPunct="1">
              <a:lnSpc>
                <a:spcPct val="80000"/>
              </a:lnSpc>
            </a:pPr>
            <a:r>
              <a:rPr lang="en-US" altLang="en-US" sz="2400"/>
              <a:t>We’ll include the zip code in the SELECT line to verify that the answer is what we want:</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cFirstName, cLastName, cZipCode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FROM customers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WHERE cZipCode =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cZipCode FROM customers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WHERE cFirstName = 'Wayne' AND 			cLastName = 'Dick');</a:t>
            </a:r>
            <a:r>
              <a:rPr lang="en-US" altLang="en-US" sz="2400"/>
              <a:t> </a:t>
            </a:r>
          </a:p>
        </p:txBody>
      </p:sp>
      <p:pic>
        <p:nvPicPr>
          <p:cNvPr id="306180" name="Picture 9">
            <a:extLst>
              <a:ext uri="{FF2B5EF4-FFF2-40B4-BE49-F238E27FC236}">
                <a16:creationId xmlns:a16="http://schemas.microsoft.com/office/drawing/2014/main" id="{7F55B6C9-3695-4F73-85C9-88A85F8E2A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6000" y="5257800"/>
            <a:ext cx="2273300" cy="1308100"/>
          </a:xfrm>
        </p:spPr>
      </p:pic>
    </p:spTree>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27088799-FFC0-4484-A57E-B3A71CC5DB87}"/>
              </a:ext>
            </a:extLst>
          </p:cNvPr>
          <p:cNvSpPr>
            <a:spLocks noGrp="1" noChangeArrowheads="1"/>
          </p:cNvSpPr>
          <p:nvPr>
            <p:ph type="title"/>
          </p:nvPr>
        </p:nvSpPr>
        <p:spPr/>
        <p:txBody>
          <a:bodyPr/>
          <a:lstStyle/>
          <a:p>
            <a:pPr eaLnBrk="1" hangingPunct="1"/>
            <a:r>
              <a:rPr lang="en-US" altLang="en-US" sz="4000"/>
              <a:t>SQL Technique: Subqueries – Another Example</a:t>
            </a:r>
          </a:p>
        </p:txBody>
      </p:sp>
      <p:sp>
        <p:nvSpPr>
          <p:cNvPr id="307203" name="Rectangle 3">
            <a:extLst>
              <a:ext uri="{FF2B5EF4-FFF2-40B4-BE49-F238E27FC236}">
                <a16:creationId xmlns:a16="http://schemas.microsoft.com/office/drawing/2014/main" id="{C3D58AAE-2451-45A3-962D-014CB3C8CD33}"/>
              </a:ext>
            </a:extLst>
          </p:cNvPr>
          <p:cNvSpPr>
            <a:spLocks noGrp="1" noChangeArrowheads="1"/>
          </p:cNvSpPr>
          <p:nvPr>
            <p:ph type="body" sz="half" idx="1"/>
          </p:nvPr>
        </p:nvSpPr>
        <p:spPr>
          <a:xfrm>
            <a:off x="457200" y="1600200"/>
            <a:ext cx="8153400" cy="5029200"/>
          </a:xfrm>
        </p:spPr>
        <p:txBody>
          <a:bodyPr/>
          <a:lstStyle/>
          <a:p>
            <a:pPr eaLnBrk="1" hangingPunct="1">
              <a:lnSpc>
                <a:spcPct val="80000"/>
              </a:lnSpc>
            </a:pPr>
            <a:r>
              <a:rPr lang="en-US" altLang="en-US" sz="2400"/>
              <a:t>A subquery that returns only one column and one row can be used any time that we need a single value. </a:t>
            </a:r>
          </a:p>
          <a:p>
            <a:pPr eaLnBrk="1" hangingPunct="1">
              <a:lnSpc>
                <a:spcPct val="80000"/>
              </a:lnSpc>
            </a:pPr>
            <a:r>
              <a:rPr lang="en-US" altLang="en-US" sz="2400"/>
              <a:t>Subqueries can also be used when we need more than a single value as part of a larger query. </a:t>
            </a:r>
          </a:p>
          <a:p>
            <a:pPr eaLnBrk="1" hangingPunct="1">
              <a:lnSpc>
                <a:spcPct val="80000"/>
              </a:lnSpc>
            </a:pPr>
            <a:r>
              <a:rPr lang="en-US" altLang="en-US" sz="2400"/>
              <a:t>Another example would be to find the product name and sale price of all products whose unit sale price is greater than the average of all products. The DISTINCT keyword is needed, since the SELECT attributes are not a super key of the result set: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DISTINCT prodName, unitSalePrice FROM Products NATURAL JOIN OrderLines WHERE unitSalePrice &gt; </a:t>
            </a:r>
          </a:p>
          <a:p>
            <a:pPr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AVG(unitSalePrice) FROM 			OrderLines);</a:t>
            </a:r>
            <a:r>
              <a:rPr lang="en-US" altLang="en-US" sz="2400"/>
              <a:t> </a:t>
            </a:r>
          </a:p>
          <a:p>
            <a:pPr eaLnBrk="1" hangingPunct="1">
              <a:lnSpc>
                <a:spcPct val="80000"/>
              </a:lnSpc>
            </a:pPr>
            <a:endParaRPr lang="en-US" altLang="en-US" sz="2400"/>
          </a:p>
        </p:txBody>
      </p:sp>
    </p:spTree>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2006B2AD-B0C8-4EED-BC96-12FDE69ABEB1}"/>
              </a:ext>
            </a:extLst>
          </p:cNvPr>
          <p:cNvSpPr>
            <a:spLocks noGrp="1" noChangeArrowheads="1"/>
          </p:cNvSpPr>
          <p:nvPr>
            <p:ph type="title"/>
          </p:nvPr>
        </p:nvSpPr>
        <p:spPr/>
        <p:txBody>
          <a:bodyPr/>
          <a:lstStyle/>
          <a:p>
            <a:pPr eaLnBrk="1" hangingPunct="1"/>
            <a:r>
              <a:rPr lang="en-US" altLang="en-US" sz="4000"/>
              <a:t>SQL Technique: Subqueries – Relation Scheme</a:t>
            </a:r>
          </a:p>
        </p:txBody>
      </p:sp>
      <p:pic>
        <p:nvPicPr>
          <p:cNvPr id="308227" name="Picture 4">
            <a:extLst>
              <a:ext uri="{FF2B5EF4-FFF2-40B4-BE49-F238E27FC236}">
                <a16:creationId xmlns:a16="http://schemas.microsoft.com/office/drawing/2014/main" id="{9FDA8D84-26B1-480C-9A8D-121287E546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600200"/>
            <a:ext cx="5943600" cy="2784475"/>
          </a:xfrm>
        </p:spPr>
      </p:pic>
      <p:pic>
        <p:nvPicPr>
          <p:cNvPr id="308228" name="Picture 5">
            <a:extLst>
              <a:ext uri="{FF2B5EF4-FFF2-40B4-BE49-F238E27FC236}">
                <a16:creationId xmlns:a16="http://schemas.microsoft.com/office/drawing/2014/main" id="{5AB58F78-AAF9-41E7-A5D2-DC750FD417E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819400" y="4724400"/>
            <a:ext cx="3429000" cy="1509713"/>
          </a:xfrm>
        </p:spPr>
      </p:pic>
    </p:spTree>
  </p:cSld>
  <p:clrMapOvr>
    <a:masterClrMapping/>
  </p:clrMapOv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r>
              <a:rPr lang="en-US" altLang="en-US" sz="4000"/>
              <a:t>SQL Technique: Subqueries – Multiple Subqueries</a:t>
            </a:r>
          </a:p>
        </p:txBody>
      </p:sp>
      <p:sp>
        <p:nvSpPr>
          <p:cNvPr id="268291" name="Content Placeholder 2"/>
          <p:cNvSpPr>
            <a:spLocks noGrp="1"/>
          </p:cNvSpPr>
          <p:nvPr>
            <p:ph sz="half" idx="1"/>
          </p:nvPr>
        </p:nvSpPr>
        <p:spPr>
          <a:xfrm>
            <a:off x="457200" y="1600200"/>
            <a:ext cx="8458200" cy="4530725"/>
          </a:xfrm>
        </p:spPr>
        <p:txBody>
          <a:bodyPr/>
          <a:lstStyle/>
          <a:p>
            <a:r>
              <a:rPr lang="en-US" altLang="en-US"/>
              <a:t>List the author(s) of the book with the highest sales.</a:t>
            </a:r>
          </a:p>
          <a:p>
            <a:r>
              <a:rPr lang="en-US" altLang="en-US"/>
              <a:t>This is a fairly complex example. You have two values that are unknown</a:t>
            </a:r>
          </a:p>
          <a:p>
            <a:pPr marL="914400" lvl="1" indent="-514350">
              <a:buFont typeface="Tahoma" panose="020B0604030504040204" pitchFamily="34" charset="0"/>
              <a:buAutoNum type="arabicPeriod"/>
            </a:pPr>
            <a:r>
              <a:rPr lang="en-US" altLang="en-US"/>
              <a:t>Find the highest sales</a:t>
            </a:r>
          </a:p>
          <a:p>
            <a:pPr marL="914400" lvl="1" indent="-514350">
              <a:buFont typeface="Tahoma" panose="020B0604030504040204" pitchFamily="34" charset="0"/>
              <a:buAutoNum type="arabicPeriod"/>
            </a:pPr>
            <a:r>
              <a:rPr lang="en-US" altLang="en-US"/>
              <a:t>Find the corresponding title</a:t>
            </a:r>
          </a:p>
          <a:p>
            <a:pPr marL="914400" lvl="1" indent="-514350">
              <a:buFont typeface="Tahoma" panose="020B0604030504040204" pitchFamily="34" charset="0"/>
              <a:buAutoNum type="arabicPeriod"/>
            </a:pPr>
            <a:r>
              <a:rPr lang="en-US" altLang="en-US"/>
              <a:t>Find the author(s) who wrote that book</a:t>
            </a:r>
          </a:p>
        </p:txBody>
      </p:sp>
    </p:spTree>
    <p:extLst>
      <p:ext uri="{BB962C8B-B14F-4D97-AF65-F5344CB8AC3E}">
        <p14:creationId xmlns:p14="http://schemas.microsoft.com/office/powerpoint/2010/main" val="503264979"/>
      </p:ext>
    </p:extLst>
  </p:cSld>
  <p:clrMapOvr>
    <a:masterClrMapping/>
  </p:clrMapOv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r>
              <a:rPr lang="en-US" altLang="en-US" sz="4000"/>
              <a:t>SQL Technique: Subqueries – Multiple Subqueries</a:t>
            </a:r>
          </a:p>
        </p:txBody>
      </p:sp>
      <p:sp>
        <p:nvSpPr>
          <p:cNvPr id="3" name="Content Placeholder 2"/>
          <p:cNvSpPr>
            <a:spLocks noGrp="1"/>
          </p:cNvSpPr>
          <p:nvPr>
            <p:ph sz="half" idx="1"/>
          </p:nvPr>
        </p:nvSpPr>
        <p:spPr>
          <a:xfrm>
            <a:off x="457200" y="1600200"/>
            <a:ext cx="8458200" cy="4530725"/>
          </a:xfrm>
        </p:spPr>
        <p:txBody>
          <a:bodyPr/>
          <a:lstStyle/>
          <a:p>
            <a:pPr marL="514350" indent="-514350">
              <a:buFont typeface="+mj-lt"/>
              <a:buAutoNum type="arabicPeriod"/>
              <a:defRPr/>
            </a:pPr>
            <a:r>
              <a:rPr lang="en-US" dirty="0"/>
              <a:t>select </a:t>
            </a:r>
            <a:r>
              <a:rPr lang="en-US" dirty="0" err="1"/>
              <a:t>au_fname</a:t>
            </a:r>
            <a:r>
              <a:rPr lang="en-US" dirty="0"/>
              <a:t>, </a:t>
            </a:r>
            <a:r>
              <a:rPr lang="en-US" dirty="0" err="1"/>
              <a:t>au_lname</a:t>
            </a:r>
            <a:r>
              <a:rPr lang="en-US" dirty="0"/>
              <a:t> from authors where </a:t>
            </a:r>
            <a:r>
              <a:rPr lang="en-US" dirty="0" err="1"/>
              <a:t>au_id</a:t>
            </a:r>
            <a:r>
              <a:rPr lang="en-US" dirty="0"/>
              <a:t> in ?</a:t>
            </a:r>
          </a:p>
          <a:p>
            <a:pPr marL="514350" indent="-514350">
              <a:buFont typeface="+mj-lt"/>
              <a:buAutoNum type="arabicPeriod"/>
              <a:defRPr/>
            </a:pPr>
            <a:r>
              <a:rPr lang="en-US" dirty="0"/>
              <a:t>select </a:t>
            </a:r>
            <a:r>
              <a:rPr lang="en-US" dirty="0" err="1"/>
              <a:t>au_id</a:t>
            </a:r>
            <a:r>
              <a:rPr lang="en-US" dirty="0"/>
              <a:t> from titles inner join </a:t>
            </a:r>
            <a:r>
              <a:rPr lang="en-US" dirty="0" err="1"/>
              <a:t>title_authors</a:t>
            </a:r>
            <a:r>
              <a:rPr lang="en-US" dirty="0"/>
              <a:t> where sales=?</a:t>
            </a:r>
          </a:p>
          <a:p>
            <a:pPr marL="514350" indent="-514350">
              <a:buFont typeface="+mj-lt"/>
              <a:buAutoNum type="arabicPeriod"/>
              <a:defRPr/>
            </a:pPr>
            <a:r>
              <a:rPr lang="en-US" dirty="0"/>
              <a:t>select max(sales) from titles</a:t>
            </a:r>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dirty="0"/>
              <a:t>Run each of the three queries individually first to check your work</a:t>
            </a:r>
          </a:p>
        </p:txBody>
      </p:sp>
    </p:spTree>
    <p:extLst>
      <p:ext uri="{BB962C8B-B14F-4D97-AF65-F5344CB8AC3E}">
        <p14:creationId xmlns:p14="http://schemas.microsoft.com/office/powerpoint/2010/main" val="608251987"/>
      </p:ext>
    </p:extLst>
  </p:cSld>
  <p:clrMapOvr>
    <a:masterClrMapping/>
  </p:clrMapOv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en-US" altLang="en-US" sz="4000"/>
              <a:t>SQL Technique: Subqueries – Multiple Subqueries</a:t>
            </a:r>
          </a:p>
        </p:txBody>
      </p:sp>
      <p:sp>
        <p:nvSpPr>
          <p:cNvPr id="270339" name="Content Placeholder 2"/>
          <p:cNvSpPr>
            <a:spLocks noGrp="1"/>
          </p:cNvSpPr>
          <p:nvPr>
            <p:ph sz="half" idx="1"/>
          </p:nvPr>
        </p:nvSpPr>
        <p:spPr>
          <a:xfrm>
            <a:off x="457200" y="1600200"/>
            <a:ext cx="8458200" cy="4530725"/>
          </a:xfrm>
        </p:spPr>
        <p:txBody>
          <a:bodyPr/>
          <a:lstStyle/>
          <a:p>
            <a:pPr marL="514350" indent="-514350">
              <a:buFont typeface="Tahoma" panose="020B0604030504040204" pitchFamily="34" charset="0"/>
              <a:buAutoNum type="arabicPeriod"/>
            </a:pPr>
            <a:r>
              <a:rPr lang="en-US" altLang="en-US" dirty="0"/>
              <a:t>select </a:t>
            </a:r>
            <a:r>
              <a:rPr lang="en-US" altLang="en-US" dirty="0" err="1"/>
              <a:t>au_fname</a:t>
            </a:r>
            <a:r>
              <a:rPr lang="en-US" altLang="en-US" dirty="0"/>
              <a:t>, </a:t>
            </a:r>
            <a:r>
              <a:rPr lang="en-US" altLang="en-US" dirty="0" err="1"/>
              <a:t>au_lname</a:t>
            </a:r>
            <a:r>
              <a:rPr lang="en-US" altLang="en-US" dirty="0"/>
              <a:t> from authors where </a:t>
            </a:r>
            <a:r>
              <a:rPr lang="en-US" altLang="en-US" dirty="0" err="1"/>
              <a:t>au_id</a:t>
            </a:r>
            <a:r>
              <a:rPr lang="en-US" altLang="en-US" dirty="0"/>
              <a:t> in </a:t>
            </a:r>
          </a:p>
          <a:p>
            <a:pPr marL="514350" indent="-514350">
              <a:buFont typeface="Tahoma" panose="020B0604030504040204" pitchFamily="34" charset="0"/>
              <a:buAutoNum type="arabicPeriod"/>
            </a:pPr>
            <a:r>
              <a:rPr lang="en-US" altLang="en-US" dirty="0"/>
              <a:t>(select </a:t>
            </a:r>
            <a:r>
              <a:rPr lang="en-US" altLang="en-US" dirty="0" err="1"/>
              <a:t>au_id</a:t>
            </a:r>
            <a:r>
              <a:rPr lang="en-US" altLang="en-US" dirty="0"/>
              <a:t> from titles natural join </a:t>
            </a:r>
            <a:r>
              <a:rPr lang="en-US" altLang="en-US" dirty="0" err="1"/>
              <a:t>title_authors</a:t>
            </a:r>
            <a:r>
              <a:rPr lang="en-US" altLang="en-US" dirty="0"/>
              <a:t> where sales=</a:t>
            </a:r>
          </a:p>
          <a:p>
            <a:pPr marL="514350" indent="-514350">
              <a:buFont typeface="Tahoma" panose="020B0604030504040204" pitchFamily="34" charset="0"/>
              <a:buAutoNum type="arabicPeriod"/>
            </a:pPr>
            <a:r>
              <a:rPr lang="en-US" altLang="en-US" dirty="0"/>
              <a:t>(select max(sales) from titles));</a:t>
            </a:r>
          </a:p>
        </p:txBody>
      </p:sp>
    </p:spTree>
    <p:extLst>
      <p:ext uri="{BB962C8B-B14F-4D97-AF65-F5344CB8AC3E}">
        <p14:creationId xmlns:p14="http://schemas.microsoft.com/office/powerpoint/2010/main" val="36422336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6AA591C-0FDC-431B-AD5C-B1619BC127B0}"/>
              </a:ext>
            </a:extLst>
          </p:cNvPr>
          <p:cNvSpPr>
            <a:spLocks noGrp="1" noChangeArrowheads="1"/>
          </p:cNvSpPr>
          <p:nvPr>
            <p:ph type="title"/>
          </p:nvPr>
        </p:nvSpPr>
        <p:spPr/>
        <p:txBody>
          <a:bodyPr/>
          <a:lstStyle/>
          <a:p>
            <a:pPr eaLnBrk="1" hangingPunct="1"/>
            <a:r>
              <a:rPr lang="en-US" altLang="en-US" sz="4000"/>
              <a:t>Basic Structures: Rows and Tables – Insuring Unique Rows</a:t>
            </a:r>
          </a:p>
        </p:txBody>
      </p:sp>
      <p:sp>
        <p:nvSpPr>
          <p:cNvPr id="37891" name="Rectangle 3">
            <a:extLst>
              <a:ext uri="{FF2B5EF4-FFF2-40B4-BE49-F238E27FC236}">
                <a16:creationId xmlns:a16="http://schemas.microsoft.com/office/drawing/2014/main" id="{5BAC66E9-2A1C-4BCA-AD9E-440A9831888B}"/>
              </a:ext>
            </a:extLst>
          </p:cNvPr>
          <p:cNvSpPr>
            <a:spLocks noGrp="1" noChangeArrowheads="1"/>
          </p:cNvSpPr>
          <p:nvPr>
            <p:ph type="body" idx="1"/>
          </p:nvPr>
        </p:nvSpPr>
        <p:spPr>
          <a:xfrm>
            <a:off x="457200" y="1600200"/>
            <a:ext cx="8229600" cy="4953000"/>
          </a:xfrm>
        </p:spPr>
        <p:txBody>
          <a:bodyPr/>
          <a:lstStyle/>
          <a:p>
            <a:pPr eaLnBrk="1" hangingPunct="1"/>
            <a:r>
              <a:rPr lang="en-US" altLang="en-US" sz="3200"/>
              <a:t>Each row in a table must be distinct. So there must be a set of attributes in each relation that guarantee uniqueness. Any set of attributes that can do this is called a </a:t>
            </a:r>
            <a:r>
              <a:rPr lang="en-US" altLang="en-US" sz="3200" b="1" i="1"/>
              <a:t>super key</a:t>
            </a:r>
            <a:r>
              <a:rPr lang="en-US" altLang="en-US" sz="3200"/>
              <a:t> of the relation.</a:t>
            </a:r>
          </a:p>
          <a:p>
            <a:pPr eaLnBrk="1" hangingPunct="1"/>
            <a:r>
              <a:rPr lang="en-US" altLang="en-US" sz="3200"/>
              <a:t>The database designer picks of the possible super key sets to serve as the </a:t>
            </a:r>
            <a:r>
              <a:rPr lang="en-US" altLang="en-US" sz="3200" b="1" i="1"/>
              <a:t>primary key</a:t>
            </a:r>
            <a:r>
              <a:rPr lang="en-US" altLang="en-US" sz="3200"/>
              <a:t> or unique identifier of each row. </a:t>
            </a:r>
          </a:p>
          <a:p>
            <a:pPr eaLnBrk="1" hangingPunct="1">
              <a:buFont typeface="Wingdings" panose="05000000000000000000" pitchFamily="2" charset="2"/>
              <a:buNone/>
            </a:pPr>
            <a:endParaRPr lang="en-US" altLang="en-US" sz="3200"/>
          </a:p>
        </p:txBody>
      </p:sp>
    </p:spTree>
  </p:cSld>
  <p:clrMapOvr>
    <a:masterClrMapping/>
  </p:clrMapOv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r>
              <a:rPr lang="en-US" altLang="en-US" sz="4000" dirty="0"/>
              <a:t>SQL Technique: Subqueries – Correlated Subqueries</a:t>
            </a:r>
          </a:p>
        </p:txBody>
      </p:sp>
      <p:sp>
        <p:nvSpPr>
          <p:cNvPr id="287747" name="Rectangle 3"/>
          <p:cNvSpPr>
            <a:spLocks noGrp="1" noChangeArrowheads="1"/>
          </p:cNvSpPr>
          <p:nvPr>
            <p:ph type="body" sz="half" idx="1"/>
          </p:nvPr>
        </p:nvSpPr>
        <p:spPr>
          <a:xfrm>
            <a:off x="304800" y="1600200"/>
            <a:ext cx="8839200" cy="1371600"/>
          </a:xfrm>
        </p:spPr>
        <p:txBody>
          <a:bodyPr/>
          <a:lstStyle/>
          <a:p>
            <a:pPr eaLnBrk="1" hangingPunct="1">
              <a:lnSpc>
                <a:spcPct val="80000"/>
              </a:lnSpc>
            </a:pPr>
            <a:r>
              <a:rPr lang="en-US" altLang="en-US" sz="2400" dirty="0"/>
              <a:t>A subquery that relies on information from the outer query is called a </a:t>
            </a:r>
            <a:r>
              <a:rPr lang="en-US" altLang="en-US" sz="2400" b="1" dirty="0"/>
              <a:t>correlated</a:t>
            </a:r>
            <a:r>
              <a:rPr lang="en-US" altLang="en-US" sz="2400" dirty="0"/>
              <a:t> subquery.</a:t>
            </a:r>
          </a:p>
          <a:p>
            <a:pPr eaLnBrk="1" hangingPunct="1">
              <a:lnSpc>
                <a:spcPct val="80000"/>
              </a:lnSpc>
            </a:pPr>
            <a:r>
              <a:rPr lang="en-US" altLang="en-US" sz="2400" dirty="0"/>
              <a:t>List the product, their MSRP, and the average MSRP for all of the products within that product’s product line:</a:t>
            </a:r>
          </a:p>
        </p:txBody>
      </p:sp>
      <p:sp>
        <p:nvSpPr>
          <p:cNvPr id="2" name="TextBox 1"/>
          <p:cNvSpPr txBox="1"/>
          <p:nvPr/>
        </p:nvSpPr>
        <p:spPr>
          <a:xfrm>
            <a:off x="685800" y="2819400"/>
            <a:ext cx="8229600" cy="2677656"/>
          </a:xfrm>
          <a:prstGeom prst="rect">
            <a:avLst/>
          </a:prstGeom>
          <a:noFill/>
        </p:spPr>
        <p:txBody>
          <a:bodyPr wrap="square" rtlCol="0">
            <a:spAutoFit/>
          </a:bodyPr>
          <a:lstStyle/>
          <a:p>
            <a:r>
              <a:rPr lang="en-US" sz="2400" dirty="0"/>
              <a:t>select	</a:t>
            </a:r>
            <a:r>
              <a:rPr lang="en-US" sz="2400" dirty="0" err="1"/>
              <a:t>productName</a:t>
            </a:r>
            <a:r>
              <a:rPr lang="en-US" sz="2400" dirty="0"/>
              <a:t>, MSRP, (</a:t>
            </a:r>
          </a:p>
          <a:p>
            <a:r>
              <a:rPr lang="en-US" sz="2400" dirty="0"/>
              <a:t>	select	</a:t>
            </a:r>
            <a:r>
              <a:rPr lang="en-US" sz="2400" dirty="0" err="1"/>
              <a:t>avg</a:t>
            </a:r>
            <a:r>
              <a:rPr lang="en-US" sz="2400" dirty="0"/>
              <a:t>(</a:t>
            </a:r>
            <a:r>
              <a:rPr lang="en-US" sz="2400" dirty="0" err="1"/>
              <a:t>msrp</a:t>
            </a:r>
            <a:r>
              <a:rPr lang="en-US" sz="2400" dirty="0"/>
              <a:t>)</a:t>
            </a:r>
          </a:p>
          <a:p>
            <a:r>
              <a:rPr lang="en-US" sz="2400" dirty="0"/>
              <a:t>	from	products</a:t>
            </a:r>
          </a:p>
          <a:p>
            <a:r>
              <a:rPr lang="en-US" sz="2400" dirty="0"/>
              <a:t>	where	</a:t>
            </a:r>
            <a:r>
              <a:rPr lang="en-US" sz="2400" dirty="0" err="1"/>
              <a:t>productLine</a:t>
            </a:r>
            <a:r>
              <a:rPr lang="en-US" sz="2400" dirty="0"/>
              <a:t> = </a:t>
            </a:r>
            <a:r>
              <a:rPr lang="en-US" sz="2400" b="1" dirty="0" err="1"/>
              <a:t>prod</a:t>
            </a:r>
            <a:r>
              <a:rPr lang="en-US" sz="2400" dirty="0" err="1"/>
              <a:t>.productLine</a:t>
            </a:r>
            <a:r>
              <a:rPr lang="en-US" sz="2400" dirty="0"/>
              <a:t>) </a:t>
            </a:r>
          </a:p>
          <a:p>
            <a:r>
              <a:rPr lang="en-US" sz="2400" dirty="0"/>
              <a:t>		as "Product Line Average MSRP"</a:t>
            </a:r>
          </a:p>
          <a:p>
            <a:r>
              <a:rPr lang="en-US" sz="2400" dirty="0"/>
              <a:t>from	products as prod</a:t>
            </a:r>
          </a:p>
          <a:p>
            <a:r>
              <a:rPr lang="en-US" sz="2400" dirty="0"/>
              <a:t>order by </a:t>
            </a:r>
            <a:r>
              <a:rPr lang="en-US" sz="2400" dirty="0" err="1"/>
              <a:t>productName</a:t>
            </a:r>
            <a:r>
              <a:rPr lang="en-US" sz="2400" dirty="0"/>
              <a:t>;</a:t>
            </a:r>
          </a:p>
        </p:txBody>
      </p:sp>
      <p:sp>
        <p:nvSpPr>
          <p:cNvPr id="5" name="Rectangle 3"/>
          <p:cNvSpPr txBox="1">
            <a:spLocks noChangeArrowheads="1"/>
          </p:cNvSpPr>
          <p:nvPr/>
        </p:nvSpPr>
        <p:spPr bwMode="auto">
          <a:xfrm>
            <a:off x="304800" y="5462789"/>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80000"/>
              </a:lnSpc>
            </a:pPr>
            <a:r>
              <a:rPr lang="en-US" altLang="en-US" sz="2400" kern="0" dirty="0"/>
              <a:t>Note that in the subquery, we use the alias for the products table in the outer query.</a:t>
            </a:r>
          </a:p>
          <a:p>
            <a:pPr eaLnBrk="1" hangingPunct="1">
              <a:lnSpc>
                <a:spcPct val="80000"/>
              </a:lnSpc>
            </a:pPr>
            <a:r>
              <a:rPr lang="en-US" altLang="en-US" sz="2400" kern="0" dirty="0"/>
              <a:t>We reference data from the “current” row of the outer query.</a:t>
            </a:r>
          </a:p>
        </p:txBody>
      </p:sp>
    </p:spTree>
    <p:extLst>
      <p:ext uri="{BB962C8B-B14F-4D97-AF65-F5344CB8AC3E}">
        <p14:creationId xmlns:p14="http://schemas.microsoft.com/office/powerpoint/2010/main" val="2134075516"/>
      </p:ext>
    </p:extLst>
  </p:cSld>
  <p:clrMapOvr>
    <a:masterClrMapping/>
  </p:clrMapOv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r>
              <a:rPr lang="en-US" altLang="en-US" sz="4000" dirty="0"/>
              <a:t>SQL Technique: Subqueries – Subquery as a relation</a:t>
            </a:r>
          </a:p>
        </p:txBody>
      </p:sp>
      <p:sp>
        <p:nvSpPr>
          <p:cNvPr id="286723" name="Rectangle 3"/>
          <p:cNvSpPr>
            <a:spLocks noGrp="1" noChangeArrowheads="1"/>
          </p:cNvSpPr>
          <p:nvPr>
            <p:ph type="body" sz="half" idx="1"/>
          </p:nvPr>
        </p:nvSpPr>
        <p:spPr>
          <a:xfrm>
            <a:off x="457200" y="1600200"/>
            <a:ext cx="8153400" cy="5029200"/>
          </a:xfrm>
        </p:spPr>
        <p:txBody>
          <a:bodyPr/>
          <a:lstStyle/>
          <a:p>
            <a:pPr eaLnBrk="1" hangingPunct="1">
              <a:lnSpc>
                <a:spcPct val="80000"/>
              </a:lnSpc>
            </a:pPr>
            <a:r>
              <a:rPr lang="en-US" altLang="en-US" sz="2400" dirty="0"/>
              <a:t>A query returns a relation, we’ve said that over and over again.  As such, that relation can be joined to, just like any other relation.</a:t>
            </a:r>
          </a:p>
          <a:p>
            <a:pPr eaLnBrk="1" hangingPunct="1">
              <a:lnSpc>
                <a:spcPct val="80000"/>
              </a:lnSpc>
            </a:pPr>
            <a:r>
              <a:rPr lang="en-US" altLang="en-US" sz="2400" dirty="0"/>
              <a:t>This looks rather alarming when you first see it in a query, but, with practice, and good attention to the details of putting whitespace into the text, it begins to make a good deal more sense.</a:t>
            </a:r>
          </a:p>
          <a:p>
            <a:pPr eaLnBrk="1" hangingPunct="1">
              <a:lnSpc>
                <a:spcPct val="80000"/>
              </a:lnSpc>
            </a:pPr>
            <a:r>
              <a:rPr lang="en-US" altLang="en-US" sz="2400" dirty="0">
                <a:hlinkClick r:id="rId2"/>
              </a:rPr>
              <a:t>Pick up with #34 in the Practice SQL</a:t>
            </a:r>
            <a:endParaRPr lang="en-US" altLang="en-US" sz="2400" dirty="0"/>
          </a:p>
        </p:txBody>
      </p:sp>
    </p:spTree>
    <p:extLst>
      <p:ext uri="{BB962C8B-B14F-4D97-AF65-F5344CB8AC3E}">
        <p14:creationId xmlns:p14="http://schemas.microsoft.com/office/powerpoint/2010/main" val="2575117713"/>
      </p:ext>
    </p:extLst>
  </p:cSld>
  <p:clrMapOvr>
    <a:masterClrMapping/>
  </p:clrMapOv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9ABCC859-F00A-4C0F-BA05-E4FC499D522D}"/>
              </a:ext>
            </a:extLst>
          </p:cNvPr>
          <p:cNvSpPr>
            <a:spLocks noGrp="1" noChangeArrowheads="1"/>
          </p:cNvSpPr>
          <p:nvPr>
            <p:ph type="title"/>
          </p:nvPr>
        </p:nvSpPr>
        <p:spPr/>
        <p:txBody>
          <a:bodyPr/>
          <a:lstStyle/>
          <a:p>
            <a:pPr eaLnBrk="1" hangingPunct="1"/>
            <a:r>
              <a:rPr lang="en-US" altLang="en-US" sz="4000"/>
              <a:t>SQL Technique: Union and Minus - </a:t>
            </a:r>
            <a:r>
              <a:rPr lang="en-US" altLang="en-US"/>
              <a:t>Set Operations on Tables</a:t>
            </a:r>
            <a:endParaRPr lang="en-US" altLang="en-US" b="1"/>
          </a:p>
        </p:txBody>
      </p:sp>
      <p:sp>
        <p:nvSpPr>
          <p:cNvPr id="309251" name="Rectangle 3">
            <a:extLst>
              <a:ext uri="{FF2B5EF4-FFF2-40B4-BE49-F238E27FC236}">
                <a16:creationId xmlns:a16="http://schemas.microsoft.com/office/drawing/2014/main" id="{9CF4F88A-9DB8-4178-9927-96A0E9F048ED}"/>
              </a:ext>
            </a:extLst>
          </p:cNvPr>
          <p:cNvSpPr>
            <a:spLocks noGrp="1" noChangeArrowheads="1"/>
          </p:cNvSpPr>
          <p:nvPr>
            <p:ph type="body" sz="half" idx="1"/>
          </p:nvPr>
        </p:nvSpPr>
        <p:spPr>
          <a:xfrm>
            <a:off x="457200" y="1600200"/>
            <a:ext cx="8382000" cy="4530725"/>
          </a:xfrm>
        </p:spPr>
        <p:txBody>
          <a:bodyPr/>
          <a:lstStyle/>
          <a:p>
            <a:pPr eaLnBrk="1" hangingPunct="1"/>
            <a:r>
              <a:rPr lang="en-US" altLang="en-US" sz="2400" b="1" i="1"/>
              <a:t>Union</a:t>
            </a:r>
            <a:r>
              <a:rPr lang="en-US" altLang="en-US" sz="2400"/>
              <a:t> includes members of both sets with no duplicates, </a:t>
            </a:r>
            <a:r>
              <a:rPr lang="en-US" altLang="en-US" sz="2400" b="1" i="1"/>
              <a:t>minus</a:t>
            </a:r>
            <a:r>
              <a:rPr lang="en-US" altLang="en-US" sz="2400"/>
              <a:t> includes only those members of the set on the left side of the expression that are not contained in the set on the right side of the expression.  </a:t>
            </a:r>
          </a:p>
          <a:p>
            <a:pPr eaLnBrk="1" hangingPunct="1"/>
            <a:r>
              <a:rPr lang="en-US" altLang="en-US" sz="2400"/>
              <a:t>Both sets have to contain objects of the same type. SQL and RA set operations treat tables as sets of rows. Therefore both tables must have the same number of attributes of the same data type.</a:t>
            </a:r>
          </a:p>
        </p:txBody>
      </p:sp>
      <p:pic>
        <p:nvPicPr>
          <p:cNvPr id="309252" name="Picture 4">
            <a:extLst>
              <a:ext uri="{FF2B5EF4-FFF2-40B4-BE49-F238E27FC236}">
                <a16:creationId xmlns:a16="http://schemas.microsoft.com/office/drawing/2014/main" id="{D86A6291-E78C-4588-98E2-DE12A7A584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76400" y="5029200"/>
            <a:ext cx="6296025" cy="1322388"/>
          </a:xfrm>
        </p:spPr>
      </p:pic>
    </p:spTree>
  </p:cSld>
  <p:clrMapOvr>
    <a:masterClrMapping/>
  </p:clrMapOv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66C2D616-7D2E-463A-B326-2E8677ED2C5C}"/>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a:t>
            </a:r>
            <a:endParaRPr lang="en-US" altLang="en-US" b="1"/>
          </a:p>
        </p:txBody>
      </p:sp>
      <p:sp>
        <p:nvSpPr>
          <p:cNvPr id="310275" name="Rectangle 3">
            <a:extLst>
              <a:ext uri="{FF2B5EF4-FFF2-40B4-BE49-F238E27FC236}">
                <a16:creationId xmlns:a16="http://schemas.microsoft.com/office/drawing/2014/main" id="{37DFA344-3FE9-4485-80C9-83E4546FB2D9}"/>
              </a:ext>
            </a:extLst>
          </p:cNvPr>
          <p:cNvSpPr>
            <a:spLocks noGrp="1" noChangeArrowheads="1"/>
          </p:cNvSpPr>
          <p:nvPr>
            <p:ph type="body" sz="half" idx="1"/>
          </p:nvPr>
        </p:nvSpPr>
        <p:spPr>
          <a:xfrm>
            <a:off x="457200" y="1600200"/>
            <a:ext cx="8382000" cy="4530725"/>
          </a:xfrm>
        </p:spPr>
        <p:txBody>
          <a:bodyPr/>
          <a:lstStyle/>
          <a:p>
            <a:pPr eaLnBrk="1" hangingPunct="1"/>
            <a:r>
              <a:rPr lang="en-US" altLang="en-US" sz="2400"/>
              <a:t>Example: add a suppliers table to the order entry model. Produce a listing that shows the names and phone numbers of all people we deal with, whether they are customers or suppliers. </a:t>
            </a:r>
          </a:p>
          <a:p>
            <a:pPr eaLnBrk="1" hangingPunct="1"/>
            <a:r>
              <a:rPr lang="en-US" altLang="en-US" sz="2400"/>
              <a:t>We need rows from both tables, but they have to have the same attribute list. </a:t>
            </a:r>
          </a:p>
        </p:txBody>
      </p:sp>
      <p:pic>
        <p:nvPicPr>
          <p:cNvPr id="310276" name="Picture 6">
            <a:extLst>
              <a:ext uri="{FF2B5EF4-FFF2-40B4-BE49-F238E27FC236}">
                <a16:creationId xmlns:a16="http://schemas.microsoft.com/office/drawing/2014/main" id="{63E7D71F-59B4-444F-9C53-74332C7070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4191000"/>
            <a:ext cx="6477000" cy="1741488"/>
          </a:xfrm>
        </p:spPr>
      </p:pic>
    </p:spTree>
  </p:cSld>
  <p:clrMapOvr>
    <a:masterClrMapping/>
  </p:clrMapOv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A72EB16A-1D91-42B0-BFDF-7A8B3CFDB6F9}"/>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Building the Query</a:t>
            </a:r>
            <a:endParaRPr lang="en-US" altLang="en-US" b="1"/>
          </a:p>
        </p:txBody>
      </p:sp>
      <p:sp>
        <p:nvSpPr>
          <p:cNvPr id="311299" name="Rectangle 3">
            <a:extLst>
              <a:ext uri="{FF2B5EF4-FFF2-40B4-BE49-F238E27FC236}">
                <a16:creationId xmlns:a16="http://schemas.microsoft.com/office/drawing/2014/main" id="{B255BFD7-0619-4874-97B4-7819C6DD2BE1}"/>
              </a:ext>
            </a:extLst>
          </p:cNvPr>
          <p:cNvSpPr>
            <a:spLocks noGrp="1" noChangeArrowheads="1"/>
          </p:cNvSpPr>
          <p:nvPr>
            <p:ph type="body" sz="half" idx="1"/>
          </p:nvPr>
        </p:nvSpPr>
        <p:spPr>
          <a:xfrm>
            <a:off x="457200" y="1600200"/>
            <a:ext cx="8382000" cy="4530725"/>
          </a:xfrm>
        </p:spPr>
        <p:txBody>
          <a:bodyPr/>
          <a:lstStyle/>
          <a:p>
            <a:pPr eaLnBrk="1" hangingPunct="1">
              <a:lnSpc>
                <a:spcPct val="80000"/>
              </a:lnSpc>
            </a:pPr>
            <a:r>
              <a:rPr lang="en-US" altLang="en-US" sz="2000"/>
              <a:t>We can create an extra column in the query output for the Customers table by simply giving it a name and filling it with a constant value. Here, we’ll use the value 'Customer' to distinguish these rows from supplier representatives. SQL uses the column names of the </a:t>
            </a:r>
            <a:r>
              <a:rPr lang="en-US" altLang="en-US" sz="2000" i="1"/>
              <a:t>first</a:t>
            </a:r>
            <a:r>
              <a:rPr lang="en-US" altLang="en-US" sz="2000"/>
              <a:t> part of the union query as the column names for the output, so we will give each of them aliases that are appropriate for the entire set of data.</a:t>
            </a:r>
          </a:p>
          <a:p>
            <a:pPr eaLnBrk="1" hangingPunct="1">
              <a:lnSpc>
                <a:spcPct val="80000"/>
              </a:lnSpc>
            </a:pPr>
            <a:r>
              <a:rPr lang="en-US" altLang="en-US" sz="2000"/>
              <a:t>Build and test each component of the union query individually, then put them together. The ORDER BY clause has to come at the end.</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SELECT cLastName AS "Last Name", cFirstName AS "First Name", cPhone as "Phone", 'Customer' AS "Company"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FROM customers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UNION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SELECT repLName, repFName, repPhone, sCompanyName FROM suppliers </a:t>
            </a:r>
          </a:p>
          <a:p>
            <a:pPr eaLnBrk="1" hangingPunct="1">
              <a:lnSpc>
                <a:spcPct val="80000"/>
              </a:lnSpc>
              <a:buFont typeface="Wingdings" panose="05000000000000000000" pitchFamily="2" charset="2"/>
              <a:buNone/>
            </a:pPr>
            <a:r>
              <a:rPr lang="en-US" altLang="en-US" sz="2000">
                <a:latin typeface="Lucida Sans Typewriter" panose="020B0509030504030204" pitchFamily="49" charset="0"/>
              </a:rPr>
              <a:t>	ORDER BY "Last Name"; </a:t>
            </a:r>
          </a:p>
        </p:txBody>
      </p:sp>
    </p:spTree>
  </p:cSld>
  <p:clrMapOvr>
    <a:masterClrMapping/>
  </p:clrMapOv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72083BAC-17D9-480D-BDF9-21845F426578}"/>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Result</a:t>
            </a:r>
            <a:endParaRPr lang="en-US" altLang="en-US" b="1"/>
          </a:p>
        </p:txBody>
      </p:sp>
      <p:pic>
        <p:nvPicPr>
          <p:cNvPr id="312323" name="Picture 4">
            <a:extLst>
              <a:ext uri="{FF2B5EF4-FFF2-40B4-BE49-F238E27FC236}">
                <a16:creationId xmlns:a16="http://schemas.microsoft.com/office/drawing/2014/main" id="{7211B580-1375-4A31-97B8-5B5238AF84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2209800"/>
            <a:ext cx="5511800" cy="2943225"/>
          </a:xfrm>
        </p:spPr>
      </p:pic>
    </p:spTree>
  </p:cSld>
  <p:clrMapOvr>
    <a:masterClrMapping/>
  </p:clrMapOv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1326FB7C-1591-4CC3-8182-8209E36C2A96}"/>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Minus</a:t>
            </a:r>
          </a:p>
        </p:txBody>
      </p:sp>
      <p:sp>
        <p:nvSpPr>
          <p:cNvPr id="313347" name="Rectangle 3">
            <a:extLst>
              <a:ext uri="{FF2B5EF4-FFF2-40B4-BE49-F238E27FC236}">
                <a16:creationId xmlns:a16="http://schemas.microsoft.com/office/drawing/2014/main" id="{C1E1B779-BBBB-4F9A-8B36-EAE4A773084C}"/>
              </a:ext>
            </a:extLst>
          </p:cNvPr>
          <p:cNvSpPr>
            <a:spLocks noGrp="1" noChangeArrowheads="1"/>
          </p:cNvSpPr>
          <p:nvPr>
            <p:ph type="body" idx="1"/>
          </p:nvPr>
        </p:nvSpPr>
        <p:spPr/>
        <p:txBody>
          <a:bodyPr/>
          <a:lstStyle/>
          <a:p>
            <a:pPr eaLnBrk="1" hangingPunct="1"/>
            <a:r>
              <a:rPr lang="en-US" altLang="en-US" sz="2400"/>
              <a:t>Sometimes you have to think about both what you do want and what you don’t want in the results of a query. If there is a WHERE clause predicate that completely partitions all rows of interest into those you want and those you don’t want, then you have a simple query with a test for inequality. </a:t>
            </a:r>
          </a:p>
          <a:p>
            <a:pPr eaLnBrk="1" hangingPunct="1"/>
            <a:r>
              <a:rPr lang="en-US" altLang="en-US" sz="2400"/>
              <a:t>The multiplicity of an association can help you determine how to build the query. Since each product has one and only one supplier, we can partition the Products table into those that are supplied by a given company and those that are not. </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9CAF8F57-EC6B-4440-894C-343BB18D1F07}"/>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Simple Inequality</a:t>
            </a:r>
          </a:p>
        </p:txBody>
      </p:sp>
      <p:sp>
        <p:nvSpPr>
          <p:cNvPr id="314371" name="Rectangle 3">
            <a:extLst>
              <a:ext uri="{FF2B5EF4-FFF2-40B4-BE49-F238E27FC236}">
                <a16:creationId xmlns:a16="http://schemas.microsoft.com/office/drawing/2014/main" id="{EFF32E92-E1AB-4124-B1B8-480415766F0B}"/>
              </a:ext>
            </a:extLst>
          </p:cNvPr>
          <p:cNvSpPr>
            <a:spLocks noGrp="1" noChangeArrowheads="1"/>
          </p:cNvSpPr>
          <p:nvPr>
            <p:ph type="body" idx="1"/>
          </p:nvPr>
        </p:nvSpPr>
        <p:spPr/>
        <p:txBody>
          <a:bodyPr/>
          <a:lstStyle/>
          <a:p>
            <a:pPr eaLnBrk="1" hangingPunct="1">
              <a:lnSpc>
                <a:spcPct val="90000"/>
              </a:lnSpc>
            </a:pPr>
            <a:r>
              <a:rPr lang="en-US" altLang="en-US" sz="2000"/>
              <a:t>Sometimes you have to think about both what you do want and what you don’t want in the results of a query. If there is a WHERE clause predicate that completely partitions all rows of interest into those you want and those you don’t want, then you have a simple query with a test for inequality. </a:t>
            </a:r>
          </a:p>
          <a:p>
            <a:pPr eaLnBrk="1" hangingPunct="1">
              <a:lnSpc>
                <a:spcPct val="90000"/>
              </a:lnSpc>
            </a:pPr>
            <a:r>
              <a:rPr lang="en-US" altLang="en-US" sz="2000"/>
              <a:t>The multiplicity of an association can help you determine how to build the query. Since each product has one and only one supplier, we can partition the Products table into those that are supplied by a given company and those that are not.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SELECT prodName, sCompanyName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FROM Products NATURAL JOIN Suppliers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WHERE sCompanyName &lt;&gt; 'Industrial Tool Supply'; </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752807AD-8294-4C33-A399-6C3BDD42D1F8}"/>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Complications</a:t>
            </a:r>
          </a:p>
        </p:txBody>
      </p:sp>
      <p:sp>
        <p:nvSpPr>
          <p:cNvPr id="315395" name="Rectangle 3">
            <a:extLst>
              <a:ext uri="{FF2B5EF4-FFF2-40B4-BE49-F238E27FC236}">
                <a16:creationId xmlns:a16="http://schemas.microsoft.com/office/drawing/2014/main" id="{39C44AAF-BE1D-43FA-8782-B624BAE705EF}"/>
              </a:ext>
            </a:extLst>
          </p:cNvPr>
          <p:cNvSpPr>
            <a:spLocks noGrp="1" noChangeArrowheads="1"/>
          </p:cNvSpPr>
          <p:nvPr>
            <p:ph type="body" idx="1"/>
          </p:nvPr>
        </p:nvSpPr>
        <p:spPr/>
        <p:txBody>
          <a:bodyPr/>
          <a:lstStyle/>
          <a:p>
            <a:pPr marL="533400" indent="-533400" eaLnBrk="1" hangingPunct="1">
              <a:buFont typeface="Wingdings" panose="05000000000000000000" pitchFamily="2" charset="2"/>
              <a:buNone/>
            </a:pPr>
            <a:r>
              <a:rPr lang="en-US" altLang="en-US" sz="2400"/>
              <a:t>Contrast this to finding customers who did not make purchases in 2002. Because of the optional one-to-many association between Customers and Orders, there are actually four possibilities:</a:t>
            </a:r>
          </a:p>
          <a:p>
            <a:pPr marL="533400" indent="-533400" eaLnBrk="1" hangingPunct="1">
              <a:buFont typeface="Wingdings" panose="05000000000000000000" pitchFamily="2" charset="2"/>
              <a:buAutoNum type="arabicPeriod"/>
            </a:pPr>
            <a:r>
              <a:rPr lang="en-US" altLang="en-US" sz="2400"/>
              <a:t>A customer made purchases in 2002 (only).</a:t>
            </a:r>
          </a:p>
          <a:p>
            <a:pPr marL="533400" indent="-533400" eaLnBrk="1" hangingPunct="1">
              <a:buFont typeface="Wingdings" panose="05000000000000000000" pitchFamily="2" charset="2"/>
              <a:buAutoNum type="arabicPeriod"/>
            </a:pPr>
            <a:r>
              <a:rPr lang="en-US" altLang="en-US" sz="2400"/>
              <a:t>A customer made purchases in other years, but not in 2002.</a:t>
            </a:r>
          </a:p>
          <a:p>
            <a:pPr marL="533400" indent="-533400" eaLnBrk="1" hangingPunct="1">
              <a:buFont typeface="Wingdings" panose="05000000000000000000" pitchFamily="2" charset="2"/>
              <a:buAutoNum type="arabicPeriod"/>
            </a:pPr>
            <a:r>
              <a:rPr lang="en-US" altLang="en-US" sz="2400"/>
              <a:t>A customer made purchases both in other years and in 2002.</a:t>
            </a:r>
          </a:p>
          <a:p>
            <a:pPr marL="533400" indent="-533400" eaLnBrk="1" hangingPunct="1">
              <a:buFont typeface="Wingdings" panose="05000000000000000000" pitchFamily="2" charset="2"/>
              <a:buAutoNum type="arabicPeriod"/>
            </a:pPr>
            <a:r>
              <a:rPr lang="en-US" altLang="en-US" sz="2400"/>
              <a:t>A customer made no purchases in any year. </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CA63A875-8858-435F-9673-A20CBFCD401B}"/>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Incorrect Solution</a:t>
            </a:r>
          </a:p>
        </p:txBody>
      </p:sp>
      <p:sp>
        <p:nvSpPr>
          <p:cNvPr id="316419" name="Rectangle 3">
            <a:extLst>
              <a:ext uri="{FF2B5EF4-FFF2-40B4-BE49-F238E27FC236}">
                <a16:creationId xmlns:a16="http://schemas.microsoft.com/office/drawing/2014/main" id="{7B327952-2584-414E-A27D-6E654549D5BA}"/>
              </a:ext>
            </a:extLst>
          </p:cNvPr>
          <p:cNvSpPr>
            <a:spLocks noGrp="1" noChangeArrowheads="1"/>
          </p:cNvSpPr>
          <p:nvPr>
            <p:ph type="body" idx="1"/>
          </p:nvPr>
        </p:nvSpPr>
        <p:spPr>
          <a:xfrm>
            <a:off x="457200" y="1600200"/>
            <a:ext cx="8534400" cy="4530725"/>
          </a:xfrm>
        </p:spPr>
        <p:txBody>
          <a:bodyPr/>
          <a:lstStyle/>
          <a:p>
            <a:pPr marL="533400" indent="-533400" eaLnBrk="1" hangingPunct="1">
              <a:lnSpc>
                <a:spcPct val="80000"/>
              </a:lnSpc>
            </a:pPr>
            <a:r>
              <a:rPr lang="en-US" altLang="en-US" sz="2400"/>
              <a:t>If you try to write this as a simple test for inequality,</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DISTINCT cLastName, cFirstName, cStreet, cZipCode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FROM Customers NATURAL JOIN Orders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WHERE TO_CHAR(orderDate, 'YYYY') &lt;&gt; '2002'; </a:t>
            </a:r>
          </a:p>
          <a:p>
            <a:pPr marL="533400" indent="-533400" eaLnBrk="1" hangingPunct="1">
              <a:lnSpc>
                <a:spcPct val="80000"/>
              </a:lnSpc>
            </a:pPr>
            <a:r>
              <a:rPr lang="en-US" altLang="en-US" sz="2400"/>
              <a:t>You will correctly exclude group 1 and include group 2, but falsely include group 3 and falsely exclude group 4. </a:t>
            </a:r>
          </a:p>
          <a:p>
            <a:pPr marL="533400" indent="-533400" eaLnBrk="1" hangingPunct="1">
              <a:lnSpc>
                <a:spcPct val="80000"/>
              </a:lnSpc>
            </a:pPr>
            <a:r>
              <a:rPr lang="en-US" altLang="en-US" sz="2400"/>
              <a:t>We can show in set notation what we need to do:</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{customers who did not make purchases in 2002}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 {all customers} − {those who did}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1F0625B-C1C7-4AFD-9171-FF7A79568915}"/>
              </a:ext>
            </a:extLst>
          </p:cNvPr>
          <p:cNvSpPr>
            <a:spLocks noGrp="1" noChangeArrowheads="1"/>
          </p:cNvSpPr>
          <p:nvPr>
            <p:ph type="title"/>
          </p:nvPr>
        </p:nvSpPr>
        <p:spPr/>
        <p:txBody>
          <a:bodyPr/>
          <a:lstStyle/>
          <a:p>
            <a:pPr eaLnBrk="1" hangingPunct="1"/>
            <a:r>
              <a:rPr lang="en-US" altLang="en-US" sz="4000"/>
              <a:t>Basic Structures: Rows and Tables – Super Keys</a:t>
            </a:r>
          </a:p>
        </p:txBody>
      </p:sp>
      <p:sp>
        <p:nvSpPr>
          <p:cNvPr id="38915" name="Rectangle 3">
            <a:extLst>
              <a:ext uri="{FF2B5EF4-FFF2-40B4-BE49-F238E27FC236}">
                <a16:creationId xmlns:a16="http://schemas.microsoft.com/office/drawing/2014/main" id="{E675C497-BB22-48A9-A11F-EAF8B20EDAA8}"/>
              </a:ext>
            </a:extLst>
          </p:cNvPr>
          <p:cNvSpPr>
            <a:spLocks noGrp="1" noChangeArrowheads="1"/>
          </p:cNvSpPr>
          <p:nvPr>
            <p:ph type="body" idx="1"/>
          </p:nvPr>
        </p:nvSpPr>
        <p:spPr>
          <a:xfrm>
            <a:off x="457200" y="1600200"/>
            <a:ext cx="8382000" cy="4953000"/>
          </a:xfrm>
        </p:spPr>
        <p:txBody>
          <a:bodyPr/>
          <a:lstStyle/>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cfirstname,clastname,cphone,cstreet,czipcode</a:t>
            </a: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cfirstname,clastname,cphone,cstreet</a:t>
            </a: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cfirstname,clastname,cphone,czipcode</a:t>
            </a: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cfirstname,clastname,cstreet,czipcode</a:t>
            </a: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cfirstname,clastname,cphone</a:t>
            </a: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sz="2400" dirty="0" err="1">
                <a:latin typeface="Lucida Sans Typewriter" panose="020B0509030504030204" pitchFamily="49" charset="0"/>
              </a:rPr>
              <a:t>cfirstname,clastname,cstreet</a:t>
            </a:r>
            <a:endParaRPr lang="en-US" altLang="en-US" sz="2400" dirty="0">
              <a:latin typeface="Lucida Sans Typewriter" panose="020B0509030504030204" pitchFamily="49" charset="0"/>
            </a:endParaRPr>
          </a:p>
          <a:p>
            <a:pPr eaLnBrk="1" hangingPunct="1">
              <a:buFont typeface="Wingdings" panose="05000000000000000000" pitchFamily="2" charset="2"/>
              <a:buNone/>
            </a:pPr>
            <a:endParaRPr lang="en-US" altLang="en-US" sz="2400" dirty="0">
              <a:latin typeface="Lucida Sans Typewriter" panose="020B0509030504030204" pitchFamily="49" charset="0"/>
            </a:endParaRPr>
          </a:p>
          <a:p>
            <a:pPr eaLnBrk="1" hangingPunct="1"/>
            <a:r>
              <a:rPr lang="en-US" altLang="en-US" sz="2400" kern="0" dirty="0"/>
              <a:t>Note that at the very least, </a:t>
            </a:r>
            <a:r>
              <a:rPr lang="en-US" altLang="en-US" sz="2400" b="1" kern="0" dirty="0"/>
              <a:t>all</a:t>
            </a:r>
            <a:r>
              <a:rPr lang="en-US" altLang="en-US" sz="2400" kern="0" dirty="0"/>
              <a:t> of the attributes of a given scheme must be a </a:t>
            </a:r>
            <a:r>
              <a:rPr lang="en-US" altLang="en-US" sz="2400" kern="0" dirty="0" err="1"/>
              <a:t>superkey</a:t>
            </a:r>
            <a:r>
              <a:rPr lang="en-US" altLang="en-US" sz="2400" kern="0" dirty="0"/>
              <a:t>, otherwise it is not a valid scheme.</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endParaRPr lang="en-US" altLang="en-US" sz="2400" dirty="0">
              <a:latin typeface="Lucida Sans Typewriter" panose="020B0509030504030204" pitchFamily="49" charset="0"/>
            </a:endParaRPr>
          </a:p>
          <a:p>
            <a:pPr eaLnBrk="1" hangingPunct="1">
              <a:buFont typeface="Wingdings" panose="05000000000000000000" pitchFamily="2" charset="2"/>
              <a:buNone/>
            </a:pPr>
            <a:r>
              <a:rPr lang="en-US" altLang="en-US" dirty="0">
                <a:latin typeface="Lucida Sans Typewriter" panose="020B0509030504030204" pitchFamily="49" charset="0"/>
              </a:rPr>
              <a:t>	</a:t>
            </a:r>
          </a:p>
        </p:txBody>
      </p:sp>
    </p:spTree>
  </p:cSld>
  <p:clrMapOvr>
    <a:masterClrMapping/>
  </p:clrMapOv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E32F1EA6-8931-4EA3-B036-4436DAD7A820}"/>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Correct Solution 1</a:t>
            </a:r>
          </a:p>
        </p:txBody>
      </p:sp>
      <p:sp>
        <p:nvSpPr>
          <p:cNvPr id="317443" name="Rectangle 3">
            <a:extLst>
              <a:ext uri="{FF2B5EF4-FFF2-40B4-BE49-F238E27FC236}">
                <a16:creationId xmlns:a16="http://schemas.microsoft.com/office/drawing/2014/main" id="{688007FB-B8BA-41CC-9E28-73B186CB7E85}"/>
              </a:ext>
            </a:extLst>
          </p:cNvPr>
          <p:cNvSpPr>
            <a:spLocks noGrp="1" noChangeArrowheads="1"/>
          </p:cNvSpPr>
          <p:nvPr>
            <p:ph type="body" idx="1"/>
          </p:nvPr>
        </p:nvSpPr>
        <p:spPr>
          <a:xfrm>
            <a:off x="457200" y="1600200"/>
            <a:ext cx="8534400" cy="4530725"/>
          </a:xfrm>
        </p:spPr>
        <p:txBody>
          <a:bodyPr/>
          <a:lstStyle/>
          <a:p>
            <a:pPr marL="533400" indent="-533400" eaLnBrk="1" hangingPunct="1">
              <a:buFont typeface="Wingdings" panose="05000000000000000000" pitchFamily="2" charset="2"/>
              <a:buNone/>
            </a:pPr>
            <a:r>
              <a:rPr lang="en-US" altLang="en-US" sz="2400"/>
              <a:t>The easiest syntax in this case is to compare only the customer IDs. We’ll use the NOT IN set operator in the WHERE clause, along with a subquery to find the customer ID of those who did made purchases in 2002.</a:t>
            </a:r>
          </a:p>
          <a:p>
            <a:pPr marL="533400" indent="-533400" eaLnBrk="1" hangingPunct="1">
              <a:buFont typeface="Wingdings" panose="05000000000000000000" pitchFamily="2" charset="2"/>
              <a:buNone/>
            </a:pPr>
            <a:r>
              <a:rPr lang="en-US" altLang="en-US" sz="2400">
                <a:latin typeface="Lucida Sans Typewriter" panose="020B0509030504030204" pitchFamily="49" charset="0"/>
              </a:rPr>
              <a:t>	SELECT cLastName, cFirstName, cStreet, cZipCode </a:t>
            </a:r>
          </a:p>
          <a:p>
            <a:pPr marL="533400" indent="-533400" eaLnBrk="1" hangingPunct="1">
              <a:buFont typeface="Wingdings" panose="05000000000000000000" pitchFamily="2" charset="2"/>
              <a:buNone/>
            </a:pPr>
            <a:r>
              <a:rPr lang="en-US" altLang="en-US" sz="2400">
                <a:latin typeface="Lucida Sans Typewriter" panose="020B0509030504030204" pitchFamily="49" charset="0"/>
              </a:rPr>
              <a:t>	FROM Customers WHERE custID NOT IN 	(SELECT custID FROM Orders </a:t>
            </a:r>
          </a:p>
          <a:p>
            <a:pPr marL="533400" indent="-533400" eaLnBrk="1" hangingPunct="1">
              <a:buFont typeface="Wingdings" panose="05000000000000000000" pitchFamily="2" charset="2"/>
              <a:buNone/>
            </a:pPr>
            <a:r>
              <a:rPr lang="en-US" altLang="en-US" sz="2400">
                <a:latin typeface="Lucida Sans Typewriter" panose="020B0509030504030204" pitchFamily="49" charset="0"/>
              </a:rPr>
              <a:t>		 WHERE TO_CHAR(orderDate, 'YYYY') = 			'2002'); </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651CCBDA-9CB2-4B8B-A1BB-870949A24221}"/>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Correct Solution 2</a:t>
            </a:r>
          </a:p>
        </p:txBody>
      </p:sp>
      <p:sp>
        <p:nvSpPr>
          <p:cNvPr id="318467" name="Rectangle 3">
            <a:extLst>
              <a:ext uri="{FF2B5EF4-FFF2-40B4-BE49-F238E27FC236}">
                <a16:creationId xmlns:a16="http://schemas.microsoft.com/office/drawing/2014/main" id="{9EAFEB26-5AC6-4EFF-8477-FFB703141AED}"/>
              </a:ext>
            </a:extLst>
          </p:cNvPr>
          <p:cNvSpPr>
            <a:spLocks noGrp="1" noChangeArrowheads="1"/>
          </p:cNvSpPr>
          <p:nvPr>
            <p:ph type="body" idx="1"/>
          </p:nvPr>
        </p:nvSpPr>
        <p:spPr>
          <a:xfrm>
            <a:off x="457200" y="1600200"/>
            <a:ext cx="8534400" cy="4530725"/>
          </a:xfrm>
        </p:spPr>
        <p:txBody>
          <a:bodyPr/>
          <a:lstStyle/>
          <a:p>
            <a:pPr marL="533400" indent="-533400" eaLnBrk="1" hangingPunct="1">
              <a:lnSpc>
                <a:spcPct val="80000"/>
              </a:lnSpc>
              <a:buFont typeface="Wingdings" panose="05000000000000000000" pitchFamily="2" charset="2"/>
              <a:buNone/>
            </a:pPr>
            <a:r>
              <a:rPr lang="en-US" altLang="en-US" sz="2400"/>
              <a:t>We can also use the MINUS operator to subtract rows we don’t want from all rows in Customers. (Some versions of SQL use the keyword EXCEPT instead of MINUS.) Like the UNION, this requires the schemes of the two tables to match exactly in number and type of attributes.</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cLastName, cFirstName, cStreet, cZipCode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FROM Customers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MINUS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SELECT cLastName, cFirstName, cStreet, cZipCode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FROM Customers NATURAL JOIN Orders </a:t>
            </a:r>
          </a:p>
          <a:p>
            <a:pPr marL="533400" indent="-533400" eaLnBrk="1" hangingPunct="1">
              <a:lnSpc>
                <a:spcPct val="80000"/>
              </a:lnSpc>
              <a:buFont typeface="Wingdings" panose="05000000000000000000" pitchFamily="2" charset="2"/>
              <a:buNone/>
            </a:pPr>
            <a:r>
              <a:rPr lang="en-US" altLang="en-US" sz="2400">
                <a:latin typeface="Lucida Sans Typewriter" panose="020B0509030504030204" pitchFamily="49" charset="0"/>
              </a:rPr>
              <a:t>	WHERE TO_CHAR(orderDate, 'YYYY') = '2002';</a:t>
            </a:r>
            <a:r>
              <a:rPr lang="en-US" altLang="en-US" sz="2400"/>
              <a:t> </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Yet another way: the exists operator</a:t>
            </a:r>
          </a:p>
        </p:txBody>
      </p:sp>
      <p:sp>
        <p:nvSpPr>
          <p:cNvPr id="3" name="Content Placeholder 2"/>
          <p:cNvSpPr>
            <a:spLocks noGrp="1"/>
          </p:cNvSpPr>
          <p:nvPr>
            <p:ph idx="1"/>
          </p:nvPr>
        </p:nvSpPr>
        <p:spPr>
          <a:xfrm>
            <a:off x="304800" y="1600200"/>
            <a:ext cx="8839200" cy="4530725"/>
          </a:xfrm>
        </p:spPr>
        <p:txBody>
          <a:bodyPr/>
          <a:lstStyle/>
          <a:p>
            <a:pPr marL="0" indent="0">
              <a:buNone/>
            </a:pPr>
            <a:r>
              <a:rPr lang="en-US" sz="2400" dirty="0">
                <a:latin typeface="Lucida Sans Typewriter" pitchFamily="49" charset="0"/>
              </a:rPr>
              <a:t>select </a:t>
            </a:r>
            <a:r>
              <a:rPr lang="en-US" sz="2400" dirty="0" err="1">
                <a:latin typeface="Lucida Sans Typewriter" pitchFamily="49" charset="0"/>
              </a:rPr>
              <a:t>cLastName</a:t>
            </a:r>
            <a:r>
              <a:rPr lang="en-US" sz="2400" dirty="0">
                <a:latin typeface="Lucida Sans Typewriter" pitchFamily="49" charset="0"/>
              </a:rPr>
              <a:t>, </a:t>
            </a:r>
            <a:r>
              <a:rPr lang="en-US" sz="2400" dirty="0" err="1">
                <a:latin typeface="Lucida Sans Typewriter" pitchFamily="49" charset="0"/>
              </a:rPr>
              <a:t>cFirstName</a:t>
            </a:r>
            <a:r>
              <a:rPr lang="en-US" sz="2400" dirty="0">
                <a:latin typeface="Lucida Sans Typewriter" pitchFamily="49" charset="0"/>
              </a:rPr>
              <a:t>, </a:t>
            </a:r>
            <a:r>
              <a:rPr lang="en-US" sz="2400" dirty="0" err="1">
                <a:latin typeface="Lucida Sans Typewriter" pitchFamily="49" charset="0"/>
              </a:rPr>
              <a:t>cStreet</a:t>
            </a:r>
            <a:r>
              <a:rPr lang="en-US" sz="2400" dirty="0">
                <a:latin typeface="Lucida Sans Typewriter" pitchFamily="49" charset="0"/>
              </a:rPr>
              <a:t>, </a:t>
            </a:r>
            <a:r>
              <a:rPr lang="en-US" sz="2400" dirty="0" err="1">
                <a:latin typeface="Lucida Sans Typewriter" pitchFamily="49" charset="0"/>
              </a:rPr>
              <a:t>cZipCode</a:t>
            </a:r>
            <a:endParaRPr lang="en-US" sz="2400" dirty="0">
              <a:latin typeface="Lucida Sans Typewriter" pitchFamily="49" charset="0"/>
            </a:endParaRPr>
          </a:p>
          <a:p>
            <a:pPr marL="0" indent="0">
              <a:buNone/>
            </a:pPr>
            <a:r>
              <a:rPr lang="en-US" sz="2400" dirty="0">
                <a:latin typeface="Lucida Sans Typewriter" pitchFamily="49" charset="0"/>
              </a:rPr>
              <a:t>from customers </a:t>
            </a:r>
            <a:r>
              <a:rPr lang="en-US" sz="2400" dirty="0" err="1">
                <a:latin typeface="Lucida Sans Typewriter" pitchFamily="49" charset="0"/>
              </a:rPr>
              <a:t>cust</a:t>
            </a:r>
            <a:r>
              <a:rPr lang="en-US" sz="2400" dirty="0">
                <a:latin typeface="Lucida Sans Typewriter" pitchFamily="49" charset="0"/>
              </a:rPr>
              <a:t> where </a:t>
            </a:r>
            <a:r>
              <a:rPr lang="en-US" sz="2400" b="1" dirty="0">
                <a:latin typeface="Lucida Sans Typewriter" pitchFamily="49" charset="0"/>
              </a:rPr>
              <a:t>not exists </a:t>
            </a:r>
            <a:r>
              <a:rPr lang="en-US" sz="2400" dirty="0">
                <a:latin typeface="Lucida Sans Typewriter" pitchFamily="49" charset="0"/>
              </a:rPr>
              <a:t>(</a:t>
            </a:r>
          </a:p>
          <a:p>
            <a:pPr marL="457200" lvl="1" indent="0">
              <a:buNone/>
            </a:pPr>
            <a:r>
              <a:rPr lang="en-US" dirty="0">
                <a:latin typeface="Lucida Sans Typewriter" pitchFamily="49" charset="0"/>
                <a:ea typeface="+mn-ea"/>
                <a:cs typeface="+mn-cs"/>
              </a:rPr>
              <a:t>select	‘X’</a:t>
            </a:r>
          </a:p>
          <a:p>
            <a:pPr marL="457200" lvl="1" indent="0">
              <a:buNone/>
            </a:pPr>
            <a:r>
              <a:rPr lang="en-US" dirty="0">
                <a:latin typeface="Lucida Sans Typewriter" pitchFamily="49" charset="0"/>
                <a:ea typeface="+mn-ea"/>
                <a:cs typeface="+mn-cs"/>
              </a:rPr>
              <a:t>from	orders where </a:t>
            </a:r>
            <a:r>
              <a:rPr lang="en-US" dirty="0" err="1">
                <a:latin typeface="Lucida Sans Typewriter" pitchFamily="49" charset="0"/>
                <a:ea typeface="+mn-ea"/>
                <a:cs typeface="+mn-cs"/>
              </a:rPr>
              <a:t>to_char</a:t>
            </a:r>
            <a:r>
              <a:rPr lang="en-US" dirty="0">
                <a:latin typeface="Lucida Sans Typewriter" pitchFamily="49" charset="0"/>
                <a:ea typeface="+mn-ea"/>
                <a:cs typeface="+mn-cs"/>
              </a:rPr>
              <a:t>(</a:t>
            </a:r>
            <a:r>
              <a:rPr lang="en-US" dirty="0" err="1">
                <a:latin typeface="Lucida Sans Typewriter" pitchFamily="49" charset="0"/>
                <a:ea typeface="+mn-ea"/>
                <a:cs typeface="+mn-cs"/>
              </a:rPr>
              <a:t>orderDate</a:t>
            </a:r>
            <a:r>
              <a:rPr lang="en-US" dirty="0">
                <a:latin typeface="Lucida Sans Typewriter" pitchFamily="49" charset="0"/>
                <a:ea typeface="+mn-ea"/>
                <a:cs typeface="+mn-cs"/>
              </a:rPr>
              <a:t>, ‘YYYY’) = 2002 </a:t>
            </a:r>
          </a:p>
          <a:p>
            <a:pPr marL="457200" lvl="1" indent="0">
              <a:buNone/>
            </a:pPr>
            <a:r>
              <a:rPr lang="en-US" dirty="0">
                <a:latin typeface="Lucida Sans Typewriter" pitchFamily="49" charset="0"/>
                <a:ea typeface="+mn-ea"/>
                <a:cs typeface="+mn-cs"/>
              </a:rPr>
              <a:t>		and </a:t>
            </a:r>
            <a:r>
              <a:rPr lang="en-US" dirty="0" err="1">
                <a:latin typeface="Lucida Sans Typewriter" pitchFamily="49" charset="0"/>
                <a:ea typeface="+mn-ea"/>
                <a:cs typeface="+mn-cs"/>
              </a:rPr>
              <a:t>custID</a:t>
            </a:r>
            <a:r>
              <a:rPr lang="en-US" dirty="0">
                <a:latin typeface="Lucida Sans Typewriter" pitchFamily="49" charset="0"/>
                <a:ea typeface="+mn-ea"/>
                <a:cs typeface="+mn-cs"/>
              </a:rPr>
              <a:t> = </a:t>
            </a:r>
            <a:r>
              <a:rPr lang="en-US" dirty="0" err="1">
                <a:latin typeface="Lucida Sans Typewriter" pitchFamily="49" charset="0"/>
                <a:ea typeface="+mn-ea"/>
                <a:cs typeface="+mn-cs"/>
              </a:rPr>
              <a:t>cust.CustID</a:t>
            </a:r>
            <a:r>
              <a:rPr lang="en-US" dirty="0">
                <a:latin typeface="Lucida Sans Typewriter" pitchFamily="49" charset="0"/>
                <a:ea typeface="+mn-ea"/>
                <a:cs typeface="+mn-cs"/>
              </a:rPr>
              <a:t>);</a:t>
            </a:r>
          </a:p>
        </p:txBody>
      </p:sp>
      <p:sp>
        <p:nvSpPr>
          <p:cNvPr id="4" name="Content Placeholder 2"/>
          <p:cNvSpPr txBox="1">
            <a:spLocks/>
          </p:cNvSpPr>
          <p:nvPr/>
        </p:nvSpPr>
        <p:spPr bwMode="auto">
          <a:xfrm>
            <a:off x="457200" y="4191000"/>
            <a:ext cx="8229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kern="0" dirty="0"/>
              <a:t>This is a </a:t>
            </a:r>
            <a:r>
              <a:rPr lang="en-US" b="1" kern="0" dirty="0"/>
              <a:t>correlated</a:t>
            </a:r>
            <a:r>
              <a:rPr lang="en-US" kern="0" dirty="0"/>
              <a:t> subquery, in which we are using values in the outer subquery to filter the inner subquery.</a:t>
            </a:r>
          </a:p>
          <a:p>
            <a:r>
              <a:rPr lang="en-US" kern="0" dirty="0"/>
              <a:t>You must give the table(s) in the outer query an alias in order to refer to them in the inner query.</a:t>
            </a:r>
          </a:p>
        </p:txBody>
      </p:sp>
    </p:spTree>
    <p:extLst>
      <p:ext uri="{BB962C8B-B14F-4D97-AF65-F5344CB8AC3E}">
        <p14:creationId xmlns:p14="http://schemas.microsoft.com/office/powerpoint/2010/main" val="22655199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581967E4-3A7C-4C98-B964-860AF88F187A}"/>
              </a:ext>
            </a:extLst>
          </p:cNvPr>
          <p:cNvSpPr>
            <a:spLocks noGrp="1" noChangeArrowheads="1"/>
          </p:cNvSpPr>
          <p:nvPr>
            <p:ph type="title"/>
          </p:nvPr>
        </p:nvSpPr>
        <p:spPr/>
        <p:txBody>
          <a:bodyPr/>
          <a:lstStyle/>
          <a:p>
            <a:pPr eaLnBrk="1" hangingPunct="1"/>
            <a:r>
              <a:rPr lang="en-US" altLang="en-US" sz="4000"/>
              <a:t>SQL Technique: Union and Minus – </a:t>
            </a:r>
            <a:r>
              <a:rPr lang="en-US" altLang="en-US"/>
              <a:t>Union – Other Set Operations</a:t>
            </a:r>
          </a:p>
        </p:txBody>
      </p:sp>
      <p:sp>
        <p:nvSpPr>
          <p:cNvPr id="319491" name="Rectangle 3">
            <a:extLst>
              <a:ext uri="{FF2B5EF4-FFF2-40B4-BE49-F238E27FC236}">
                <a16:creationId xmlns:a16="http://schemas.microsoft.com/office/drawing/2014/main" id="{79792534-E097-4873-876C-D8201B6F89ED}"/>
              </a:ext>
            </a:extLst>
          </p:cNvPr>
          <p:cNvSpPr>
            <a:spLocks noGrp="1" noChangeArrowheads="1"/>
          </p:cNvSpPr>
          <p:nvPr>
            <p:ph type="body" idx="1"/>
          </p:nvPr>
        </p:nvSpPr>
        <p:spPr>
          <a:xfrm>
            <a:off x="457200" y="1600200"/>
            <a:ext cx="8534400" cy="4530725"/>
          </a:xfrm>
        </p:spPr>
        <p:txBody>
          <a:bodyPr/>
          <a:lstStyle/>
          <a:p>
            <a:pPr marL="533400" indent="-533400" eaLnBrk="1" hangingPunct="1">
              <a:buFont typeface="Wingdings" panose="05000000000000000000" pitchFamily="2" charset="2"/>
              <a:buNone/>
            </a:pPr>
            <a:r>
              <a:rPr lang="en-US" altLang="en-US"/>
              <a:t>SQL has two additional set operators: </a:t>
            </a:r>
          </a:p>
          <a:p>
            <a:pPr marL="914400" lvl="1" indent="-457200" eaLnBrk="1" hangingPunct="1"/>
            <a:r>
              <a:rPr lang="en-US" altLang="en-US"/>
              <a:t>UNION ALL works like UNION, except it keeps duplicate rows in the result. </a:t>
            </a:r>
          </a:p>
          <a:p>
            <a:pPr marL="914400" lvl="1" indent="-457200" eaLnBrk="1" hangingPunct="1"/>
            <a:r>
              <a:rPr lang="en-US" altLang="en-US"/>
              <a:t>INTERSECT operates just like you would expect from set theory.</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16587F37-2E2A-4338-8852-E6DB365CF6AB}"/>
              </a:ext>
            </a:extLst>
          </p:cNvPr>
          <p:cNvSpPr>
            <a:spLocks noGrp="1" noChangeArrowheads="1"/>
          </p:cNvSpPr>
          <p:nvPr>
            <p:ph type="title"/>
          </p:nvPr>
        </p:nvSpPr>
        <p:spPr/>
        <p:txBody>
          <a:bodyPr/>
          <a:lstStyle/>
          <a:p>
            <a:pPr eaLnBrk="1" hangingPunct="1"/>
            <a:r>
              <a:rPr lang="en-US" altLang="en-US" sz="4000"/>
              <a:t>SQL Technique: Views and Indexes</a:t>
            </a:r>
          </a:p>
        </p:txBody>
      </p:sp>
      <p:sp>
        <p:nvSpPr>
          <p:cNvPr id="320515" name="Rectangle 3">
            <a:extLst>
              <a:ext uri="{FF2B5EF4-FFF2-40B4-BE49-F238E27FC236}">
                <a16:creationId xmlns:a16="http://schemas.microsoft.com/office/drawing/2014/main" id="{A6660889-7B90-4412-BB60-51B2770DA959}"/>
              </a:ext>
            </a:extLst>
          </p:cNvPr>
          <p:cNvSpPr>
            <a:spLocks noGrp="1" noChangeArrowheads="1"/>
          </p:cNvSpPr>
          <p:nvPr>
            <p:ph type="body" idx="1"/>
          </p:nvPr>
        </p:nvSpPr>
        <p:spPr/>
        <p:txBody>
          <a:bodyPr/>
          <a:lstStyle/>
          <a:p>
            <a:pPr eaLnBrk="1" hangingPunct="1">
              <a:lnSpc>
                <a:spcPct val="90000"/>
              </a:lnSpc>
            </a:pPr>
            <a:r>
              <a:rPr lang="en-US" altLang="en-US" sz="2400"/>
              <a:t>A </a:t>
            </a:r>
            <a:r>
              <a:rPr lang="en-US" altLang="en-US" sz="2400" b="1" i="1"/>
              <a:t>view</a:t>
            </a:r>
            <a:r>
              <a:rPr lang="en-US" altLang="en-US" sz="2400"/>
              <a:t> is simply any SELECT query that has been given a name and saved in the database. </a:t>
            </a:r>
          </a:p>
          <a:p>
            <a:pPr eaLnBrk="1" hangingPunct="1">
              <a:lnSpc>
                <a:spcPct val="90000"/>
              </a:lnSpc>
            </a:pPr>
            <a:r>
              <a:rPr lang="en-US" altLang="en-US" sz="2400"/>
              <a:t>A view is also called a </a:t>
            </a:r>
            <a:r>
              <a:rPr lang="en-US" altLang="en-US" sz="2400" b="1" i="1"/>
              <a:t>named query</a:t>
            </a:r>
            <a:r>
              <a:rPr lang="en-US" altLang="en-US" sz="2400"/>
              <a:t> or a </a:t>
            </a:r>
            <a:r>
              <a:rPr lang="en-US" altLang="en-US" sz="2400" b="1" i="1"/>
              <a:t>stored query</a:t>
            </a:r>
            <a:r>
              <a:rPr lang="en-US" altLang="en-US" sz="2400" b="1"/>
              <a:t>.</a:t>
            </a:r>
            <a:r>
              <a:rPr lang="en-US" altLang="en-US" sz="2400"/>
              <a:t> </a:t>
            </a:r>
          </a:p>
          <a:p>
            <a:pPr eaLnBrk="1" hangingPunct="1">
              <a:lnSpc>
                <a:spcPct val="90000"/>
              </a:lnSpc>
              <a:buFont typeface="Wingdings" panose="05000000000000000000" pitchFamily="2" charset="2"/>
              <a:buNone/>
            </a:pPr>
            <a:r>
              <a:rPr lang="en-US" altLang="en-US" sz="2400">
                <a:latin typeface="Lucida Sans Typewriter" panose="020B0509030504030204" pitchFamily="49" charset="0"/>
              </a:rPr>
              <a:t>	CREATE OR REPLACE VIEW &lt;</a:t>
            </a:r>
            <a:r>
              <a:rPr lang="en-US" altLang="en-US" sz="2400" i="1">
                <a:latin typeface="Lucida Sans Typewriter" panose="020B0509030504030204" pitchFamily="49" charset="0"/>
              </a:rPr>
              <a:t>view_name</a:t>
            </a:r>
            <a:r>
              <a:rPr lang="en-US" altLang="en-US" sz="2400">
                <a:latin typeface="Lucida Sans Typewriter" panose="020B0509030504030204" pitchFamily="49" charset="0"/>
              </a:rPr>
              <a:t>&gt; AS SELECT &lt;</a:t>
            </a:r>
            <a:r>
              <a:rPr lang="en-US" altLang="en-US" sz="2400" i="1">
                <a:latin typeface="Lucida Sans Typewriter" panose="020B0509030504030204" pitchFamily="49" charset="0"/>
              </a:rPr>
              <a:t>any valid select query</a:t>
            </a:r>
            <a:r>
              <a:rPr lang="en-US" altLang="en-US" sz="2400">
                <a:latin typeface="Lucida Sans Typewriter" panose="020B0509030504030204" pitchFamily="49" charset="0"/>
              </a:rPr>
              <a:t>&gt;;</a:t>
            </a:r>
          </a:p>
          <a:p>
            <a:pPr eaLnBrk="1" hangingPunct="1">
              <a:lnSpc>
                <a:spcPct val="90000"/>
              </a:lnSpc>
            </a:pPr>
            <a:r>
              <a:rPr lang="en-US" altLang="en-US" sz="2400"/>
              <a:t>The view query itself is saved in the database, but it is not actually run until it is called with another SELECT statement. For this reason, the view does not take up any disk space for data storage, and it does not create any redundant copies of data that is already stored in the tables that it references (which are sometimes called the </a:t>
            </a:r>
            <a:r>
              <a:rPr lang="en-US" altLang="en-US" sz="2400" b="1" i="1"/>
              <a:t>base tables</a:t>
            </a:r>
            <a:r>
              <a:rPr lang="en-US" altLang="en-US" sz="2400"/>
              <a:t> of the view).  </a:t>
            </a:r>
          </a:p>
          <a:p>
            <a:pPr eaLnBrk="1" hangingPunct="1">
              <a:lnSpc>
                <a:spcPct val="90000"/>
              </a:lnSpc>
            </a:pPr>
            <a:endParaRPr lang="en-US" altLang="en-US" sz="2400"/>
          </a:p>
        </p:txBody>
      </p:sp>
    </p:spTree>
  </p:cSld>
  <p:clrMapOvr>
    <a:masterClrMapping/>
  </p:clrMapOv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F08F38B6-13FA-4038-87FA-DE1F2F86C1C6}"/>
              </a:ext>
            </a:extLst>
          </p:cNvPr>
          <p:cNvSpPr>
            <a:spLocks noGrp="1" noChangeArrowheads="1"/>
          </p:cNvSpPr>
          <p:nvPr>
            <p:ph type="title"/>
          </p:nvPr>
        </p:nvSpPr>
        <p:spPr/>
        <p:txBody>
          <a:bodyPr/>
          <a:lstStyle/>
          <a:p>
            <a:pPr eaLnBrk="1" hangingPunct="1"/>
            <a:r>
              <a:rPr lang="en-US" altLang="en-US" sz="4000"/>
              <a:t>SQL Technique: Views and Indexes - Views</a:t>
            </a:r>
          </a:p>
        </p:txBody>
      </p:sp>
      <p:sp>
        <p:nvSpPr>
          <p:cNvPr id="321539" name="Rectangle 3">
            <a:extLst>
              <a:ext uri="{FF2B5EF4-FFF2-40B4-BE49-F238E27FC236}">
                <a16:creationId xmlns:a16="http://schemas.microsoft.com/office/drawing/2014/main" id="{D68A9839-BFD1-4B56-B2C9-CC53460DB329}"/>
              </a:ext>
            </a:extLst>
          </p:cNvPr>
          <p:cNvSpPr>
            <a:spLocks noGrp="1" noChangeArrowheads="1"/>
          </p:cNvSpPr>
          <p:nvPr>
            <p:ph type="body" idx="1"/>
          </p:nvPr>
        </p:nvSpPr>
        <p:spPr/>
        <p:txBody>
          <a:bodyPr/>
          <a:lstStyle/>
          <a:p>
            <a:pPr eaLnBrk="1" hangingPunct="1">
              <a:lnSpc>
                <a:spcPct val="90000"/>
              </a:lnSpc>
            </a:pPr>
            <a:r>
              <a:rPr lang="en-US" altLang="en-US" sz="2400"/>
              <a:t>Although it is not required, many database developers identify views with names such as v_Customers or Customers_view. This not only avoids name conflicts with base tables, it helps in reading any query that uses a view.</a:t>
            </a:r>
          </a:p>
          <a:p>
            <a:pPr eaLnBrk="1" hangingPunct="1">
              <a:lnSpc>
                <a:spcPct val="90000"/>
              </a:lnSpc>
            </a:pPr>
            <a:r>
              <a:rPr lang="en-US" altLang="en-US" sz="2400"/>
              <a:t>The keywords OR REPLACE in the syntax shown above are optional. Although you don’t need to use them the first time that you create a view, including them will overwrite an older version of the view with your latest one, without giving you an error message.</a:t>
            </a:r>
          </a:p>
          <a:p>
            <a:pPr eaLnBrk="1" hangingPunct="1">
              <a:lnSpc>
                <a:spcPct val="90000"/>
              </a:lnSpc>
            </a:pPr>
            <a:r>
              <a:rPr lang="en-US" altLang="en-US" sz="2400"/>
              <a:t>The syntax to remove a view from your schema is exactly what you would expect:</a:t>
            </a:r>
          </a:p>
          <a:p>
            <a:pPr lvl="1" eaLnBrk="1" hangingPunct="1">
              <a:lnSpc>
                <a:spcPct val="90000"/>
              </a:lnSpc>
              <a:buFont typeface="Wingdings" panose="05000000000000000000" pitchFamily="2" charset="2"/>
              <a:buNone/>
            </a:pPr>
            <a:r>
              <a:rPr lang="en-US" altLang="en-US" sz="2000">
                <a:latin typeface="Lucida Sans Typewriter" panose="020B0509030504030204" pitchFamily="49" charset="0"/>
              </a:rPr>
              <a:t>DROP VIEW &lt;</a:t>
            </a:r>
            <a:r>
              <a:rPr lang="en-US" altLang="en-US" sz="2000" i="1">
                <a:latin typeface="Lucida Sans Typewriter" panose="020B0509030504030204" pitchFamily="49" charset="0"/>
              </a:rPr>
              <a:t>view_name</a:t>
            </a:r>
            <a:r>
              <a:rPr lang="en-US" altLang="en-US" sz="2000">
                <a:latin typeface="Lucida Sans Typewriter" panose="020B0509030504030204" pitchFamily="49" charset="0"/>
              </a:rPr>
              <a:t>&gt;;</a:t>
            </a:r>
            <a:r>
              <a:rPr lang="en-US" altLang="en-US" sz="2000"/>
              <a:t> </a:t>
            </a:r>
          </a:p>
        </p:txBody>
      </p:sp>
    </p:spTree>
  </p:cSld>
  <p:clrMapOvr>
    <a:masterClrMapping/>
  </p:clrMapOv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ED0410D6-C421-4BA7-AA54-6A6E1335E594}"/>
              </a:ext>
            </a:extLst>
          </p:cNvPr>
          <p:cNvSpPr>
            <a:spLocks noGrp="1" noChangeArrowheads="1"/>
          </p:cNvSpPr>
          <p:nvPr>
            <p:ph type="title"/>
          </p:nvPr>
        </p:nvSpPr>
        <p:spPr/>
        <p:txBody>
          <a:bodyPr/>
          <a:lstStyle/>
          <a:p>
            <a:pPr eaLnBrk="1" hangingPunct="1"/>
            <a:r>
              <a:rPr lang="en-US" altLang="en-US" sz="4000"/>
              <a:t>SQL Technique: Views and Indexes – Using Views</a:t>
            </a:r>
          </a:p>
        </p:txBody>
      </p:sp>
      <p:sp>
        <p:nvSpPr>
          <p:cNvPr id="322563" name="Rectangle 3">
            <a:extLst>
              <a:ext uri="{FF2B5EF4-FFF2-40B4-BE49-F238E27FC236}">
                <a16:creationId xmlns:a16="http://schemas.microsoft.com/office/drawing/2014/main" id="{FAC6785B-FF43-4264-8E6E-3A9767FDE6AD}"/>
              </a:ext>
            </a:extLst>
          </p:cNvPr>
          <p:cNvSpPr>
            <a:spLocks noGrp="1" noChangeArrowheads="1"/>
          </p:cNvSpPr>
          <p:nvPr>
            <p:ph type="body" idx="1"/>
          </p:nvPr>
        </p:nvSpPr>
        <p:spPr/>
        <p:txBody>
          <a:bodyPr/>
          <a:lstStyle/>
          <a:p>
            <a:pPr eaLnBrk="1" hangingPunct="1">
              <a:lnSpc>
                <a:spcPct val="80000"/>
              </a:lnSpc>
            </a:pPr>
            <a:r>
              <a:rPr lang="en-US" altLang="en-US" sz="2000"/>
              <a:t>A view name may be used in exactly the same way as a table name in any SELECT query. Once stored, the view can be used again and again, rather than re-writing the same query many times.</a:t>
            </a:r>
          </a:p>
          <a:p>
            <a:pPr eaLnBrk="1" hangingPunct="1">
              <a:lnSpc>
                <a:spcPct val="80000"/>
              </a:lnSpc>
            </a:pPr>
            <a:r>
              <a:rPr lang="en-US" altLang="en-US" sz="2000"/>
              <a:t>The most basic use of a view would be to simply SELECT * from it, but it also might represent a pre-written subquery or a simplified way to write part of a FROM clause.</a:t>
            </a:r>
          </a:p>
          <a:p>
            <a:pPr eaLnBrk="1" hangingPunct="1">
              <a:lnSpc>
                <a:spcPct val="80000"/>
              </a:lnSpc>
            </a:pPr>
            <a:r>
              <a:rPr lang="en-US" altLang="en-US" sz="2000"/>
              <a:t>In many systems, views are stored in a pre-compiled form. This might save some execution time for the query, but usually not enough for a human user to notice.</a:t>
            </a:r>
          </a:p>
          <a:p>
            <a:pPr eaLnBrk="1" hangingPunct="1">
              <a:lnSpc>
                <a:spcPct val="80000"/>
              </a:lnSpc>
            </a:pPr>
            <a:r>
              <a:rPr lang="en-US" altLang="en-US" sz="2000"/>
              <a:t>One of the most important uses of views is in large multi-user systems, where they make it easy to control access to data for different types of users. As a very simple example, suppose that you have a table of employee information on the scheme </a:t>
            </a:r>
          </a:p>
          <a:p>
            <a:pPr lvl="1" eaLnBrk="1" hangingPunct="1">
              <a:lnSpc>
                <a:spcPct val="80000"/>
              </a:lnSpc>
              <a:buFont typeface="Wingdings" panose="05000000000000000000" pitchFamily="2" charset="2"/>
              <a:buNone/>
            </a:pPr>
            <a:r>
              <a:rPr lang="en-US" altLang="en-US" sz="1800">
                <a:latin typeface="Lucida Sans Typewriter" panose="020B0509030504030204" pitchFamily="49" charset="0"/>
              </a:rPr>
              <a:t>Employees = {employeeID, empFName, empLName, empPhone, jobTitle, payRate, managerID}</a:t>
            </a:r>
          </a:p>
          <a:p>
            <a:pPr eaLnBrk="1" hangingPunct="1">
              <a:lnSpc>
                <a:spcPct val="80000"/>
              </a:lnSpc>
            </a:pPr>
            <a:r>
              <a:rPr lang="en-US" altLang="en-US" sz="2000"/>
              <a:t>Obviously, you can’t let everyone in the company look at all of this information, let alone make changes to it.</a:t>
            </a:r>
          </a:p>
        </p:txBody>
      </p:sp>
    </p:spTree>
  </p:cSld>
  <p:clrMapOvr>
    <a:masterClrMapping/>
  </p:clrMapOv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5FD9A203-1629-4B6F-BCFD-2FA7237A185F}"/>
              </a:ext>
            </a:extLst>
          </p:cNvPr>
          <p:cNvSpPr>
            <a:spLocks noGrp="1" noChangeArrowheads="1"/>
          </p:cNvSpPr>
          <p:nvPr>
            <p:ph type="title"/>
          </p:nvPr>
        </p:nvSpPr>
        <p:spPr/>
        <p:txBody>
          <a:bodyPr/>
          <a:lstStyle/>
          <a:p>
            <a:pPr eaLnBrk="1" hangingPunct="1"/>
            <a:r>
              <a:rPr lang="en-US" altLang="en-US" sz="4000"/>
              <a:t>SQL Technique: Views and Indexes – Roles</a:t>
            </a:r>
          </a:p>
        </p:txBody>
      </p:sp>
      <p:sp>
        <p:nvSpPr>
          <p:cNvPr id="323587" name="Rectangle 3">
            <a:extLst>
              <a:ext uri="{FF2B5EF4-FFF2-40B4-BE49-F238E27FC236}">
                <a16:creationId xmlns:a16="http://schemas.microsoft.com/office/drawing/2014/main" id="{937AF8CE-71C1-43F1-814E-5CD5153204C8}"/>
              </a:ext>
            </a:extLst>
          </p:cNvPr>
          <p:cNvSpPr>
            <a:spLocks noGrp="1" noChangeArrowheads="1"/>
          </p:cNvSpPr>
          <p:nvPr>
            <p:ph type="body" idx="1"/>
          </p:nvPr>
        </p:nvSpPr>
        <p:spPr/>
        <p:txBody>
          <a:bodyPr/>
          <a:lstStyle/>
          <a:p>
            <a:pPr eaLnBrk="1" hangingPunct="1">
              <a:lnSpc>
                <a:spcPct val="80000"/>
              </a:lnSpc>
            </a:pPr>
            <a:r>
              <a:rPr lang="en-US" altLang="en-US" sz="2400"/>
              <a:t>Your database administrator (DBA) can define </a:t>
            </a:r>
            <a:r>
              <a:rPr lang="en-US" altLang="en-US" sz="2400" b="1" i="1"/>
              <a:t>roles</a:t>
            </a:r>
            <a:r>
              <a:rPr lang="en-US" altLang="en-US" sz="2400"/>
              <a:t> to represent different groups of users, and then grant membership in one or more roles to any specific user account (schema). In turn, you can grant table-level or view-level permissions to a role as well as to a specific user. Suppose that the DBA has created the roles </a:t>
            </a:r>
            <a:r>
              <a:rPr lang="en-US" altLang="en-US" sz="2400" i="1"/>
              <a:t>managers</a:t>
            </a:r>
            <a:r>
              <a:rPr lang="en-US" altLang="en-US" sz="2400"/>
              <a:t> and </a:t>
            </a:r>
            <a:r>
              <a:rPr lang="en-US" altLang="en-US" sz="2400" i="1"/>
              <a:t>payroll</a:t>
            </a:r>
            <a:r>
              <a:rPr lang="en-US" altLang="en-US" sz="2400"/>
              <a:t> for people who occupy those positions. </a:t>
            </a:r>
          </a:p>
          <a:p>
            <a:pPr eaLnBrk="1" hangingPunct="1">
              <a:lnSpc>
                <a:spcPct val="80000"/>
              </a:lnSpc>
            </a:pPr>
            <a:r>
              <a:rPr lang="en-US" altLang="en-US" sz="2400"/>
              <a:t>In Oracle®, there is also a pre-defined role named </a:t>
            </a:r>
            <a:r>
              <a:rPr lang="en-US" altLang="en-US" sz="2400" i="1"/>
              <a:t>public</a:t>
            </a:r>
            <a:r>
              <a:rPr lang="en-US" altLang="en-US" sz="2400"/>
              <a:t>, which means every user of the database. </a:t>
            </a:r>
          </a:p>
          <a:p>
            <a:pPr eaLnBrk="1" hangingPunct="1">
              <a:lnSpc>
                <a:spcPct val="80000"/>
              </a:lnSpc>
            </a:pPr>
            <a:r>
              <a:rPr lang="en-US" altLang="en-US" sz="2400"/>
              <a:t>You could create separate views even on just the Employees table, and control access to them.</a:t>
            </a:r>
          </a:p>
          <a:p>
            <a:pPr eaLnBrk="1" hangingPunct="1">
              <a:lnSpc>
                <a:spcPct val="80000"/>
              </a:lnSpc>
              <a:buFont typeface="Wingdings" panose="05000000000000000000" pitchFamily="2" charset="2"/>
              <a:buNone/>
            </a:pPr>
            <a:r>
              <a:rPr lang="en-US" altLang="en-US" sz="2400"/>
              <a:t>	</a:t>
            </a:r>
          </a:p>
        </p:txBody>
      </p:sp>
    </p:spTree>
  </p:cSld>
  <p:clrMapOvr>
    <a:masterClrMapping/>
  </p:clrMapOv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8CB7C7F4-8521-4107-92A9-4865B3D50BAE}"/>
              </a:ext>
            </a:extLst>
          </p:cNvPr>
          <p:cNvSpPr>
            <a:spLocks noGrp="1" noChangeArrowheads="1"/>
          </p:cNvSpPr>
          <p:nvPr>
            <p:ph type="title"/>
          </p:nvPr>
        </p:nvSpPr>
        <p:spPr/>
        <p:txBody>
          <a:bodyPr/>
          <a:lstStyle/>
          <a:p>
            <a:pPr eaLnBrk="1" hangingPunct="1"/>
            <a:r>
              <a:rPr lang="en-US" altLang="en-US" sz="4000"/>
              <a:t>SQL Technique: Views and Indexes – SQL</a:t>
            </a:r>
          </a:p>
        </p:txBody>
      </p:sp>
      <p:sp>
        <p:nvSpPr>
          <p:cNvPr id="324611" name="Rectangle 3">
            <a:extLst>
              <a:ext uri="{FF2B5EF4-FFF2-40B4-BE49-F238E27FC236}">
                <a16:creationId xmlns:a16="http://schemas.microsoft.com/office/drawing/2014/main" id="{32694E93-3F8E-457D-9EB0-CA7CB4EB031A}"/>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a:t>	</a:t>
            </a:r>
            <a:r>
              <a:rPr lang="en-US" altLang="en-US" sz="2000">
                <a:latin typeface="Lucida Sans Typewriter" panose="020B0509030504030204" pitchFamily="49" charset="0"/>
              </a:rPr>
              <a:t>CREATE VIEW phone_view AS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SELECT empFName, empLName, empPhone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FROM Employees;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GRANT SELECT ON phone_view TO public;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CREATE VIEW job_view AS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SELECT employeeID, empFName, empLName, 			jobTitle, managerID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FROM Employees;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GRANT SELECT, UPDATE ON job_view TO managers;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CREATE VIEW pay_view AS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SELECT employeeID, empFName, empLName, payRate 	FROM Employees; </a:t>
            </a:r>
          </a:p>
          <a:p>
            <a:pPr eaLnBrk="1" hangingPunct="1">
              <a:lnSpc>
                <a:spcPct val="90000"/>
              </a:lnSpc>
              <a:buFont typeface="Wingdings" panose="05000000000000000000" pitchFamily="2" charset="2"/>
              <a:buNone/>
            </a:pPr>
            <a:r>
              <a:rPr lang="en-US" altLang="en-US" sz="2000">
                <a:latin typeface="Lucida Sans Typewriter" panose="020B0509030504030204" pitchFamily="49" charset="0"/>
              </a:rPr>
              <a:t>	GRANT SELECT, UPDATE ON pay_view TO payroll; </a:t>
            </a:r>
          </a:p>
        </p:txBody>
      </p:sp>
    </p:spTree>
  </p:cSld>
  <p:clrMapOvr>
    <a:masterClrMapping/>
  </p:clrMapOv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2BC59A44-B1D8-43F0-B189-12903877C247}"/>
              </a:ext>
            </a:extLst>
          </p:cNvPr>
          <p:cNvSpPr>
            <a:spLocks noGrp="1" noChangeArrowheads="1"/>
          </p:cNvSpPr>
          <p:nvPr>
            <p:ph type="title"/>
          </p:nvPr>
        </p:nvSpPr>
        <p:spPr/>
        <p:txBody>
          <a:bodyPr/>
          <a:lstStyle/>
          <a:p>
            <a:pPr eaLnBrk="1" hangingPunct="1"/>
            <a:r>
              <a:rPr lang="en-US" altLang="en-US" sz="4000"/>
              <a:t>SQL Technique: Views and Indexes – Privileges</a:t>
            </a:r>
          </a:p>
        </p:txBody>
      </p:sp>
      <p:sp>
        <p:nvSpPr>
          <p:cNvPr id="325635" name="Rectangle 3">
            <a:extLst>
              <a:ext uri="{FF2B5EF4-FFF2-40B4-BE49-F238E27FC236}">
                <a16:creationId xmlns:a16="http://schemas.microsoft.com/office/drawing/2014/main" id="{E4B5911E-F43E-4956-9A52-7B7F53493EC4}"/>
              </a:ext>
            </a:extLst>
          </p:cNvPr>
          <p:cNvSpPr>
            <a:spLocks noGrp="1" noChangeArrowheads="1"/>
          </p:cNvSpPr>
          <p:nvPr>
            <p:ph type="body" idx="1"/>
          </p:nvPr>
        </p:nvSpPr>
        <p:spPr/>
        <p:txBody>
          <a:bodyPr/>
          <a:lstStyle/>
          <a:p>
            <a:pPr eaLnBrk="1" hangingPunct="1"/>
            <a:r>
              <a:rPr lang="en-US" altLang="en-US" sz="2400"/>
              <a:t>Only a very few trusted people would have SELECT, UPDATE, INSERT, and DELETE privileges on the entire Employees base table; everyone else would now have exactly the access that they need, but no more.</a:t>
            </a:r>
          </a:p>
          <a:p>
            <a:pPr eaLnBrk="1" hangingPunct="1"/>
            <a:r>
              <a:rPr lang="en-US" altLang="en-US" sz="2400"/>
              <a:t>When a view is the target of an UPDATE statement, the base table value is changed. You can’t change a computed value in a view, or any value in a view that is based on a UNION query. </a:t>
            </a:r>
          </a:p>
          <a:p>
            <a:pPr eaLnBrk="1" hangingPunct="1"/>
            <a:r>
              <a:rPr lang="en-US" altLang="en-US" sz="2400"/>
              <a:t>You may also use a view as the target of an INSERT or DELETE statement, subject to any integrity constraints that have been placed on the base tables.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6C1B6C7-FEC2-4D14-8425-FAC6F4A838D5}"/>
              </a:ext>
            </a:extLst>
          </p:cNvPr>
          <p:cNvSpPr>
            <a:spLocks noGrp="1" noChangeArrowheads="1"/>
          </p:cNvSpPr>
          <p:nvPr>
            <p:ph type="title"/>
          </p:nvPr>
        </p:nvSpPr>
        <p:spPr/>
        <p:txBody>
          <a:bodyPr/>
          <a:lstStyle/>
          <a:p>
            <a:pPr eaLnBrk="1" hangingPunct="1"/>
            <a:r>
              <a:rPr lang="en-US" altLang="en-US" sz="4000"/>
              <a:t>Basic Structures: Rows and Tables – Insuring Unique Rows - SQL</a:t>
            </a:r>
          </a:p>
        </p:txBody>
      </p:sp>
      <p:sp>
        <p:nvSpPr>
          <p:cNvPr id="39939" name="Rectangle 3">
            <a:extLst>
              <a:ext uri="{FF2B5EF4-FFF2-40B4-BE49-F238E27FC236}">
                <a16:creationId xmlns:a16="http://schemas.microsoft.com/office/drawing/2014/main" id="{0BE3964B-277E-4497-84C9-13142E779D0F}"/>
              </a:ext>
            </a:extLst>
          </p:cNvPr>
          <p:cNvSpPr>
            <a:spLocks noGrp="1" noChangeArrowheads="1"/>
          </p:cNvSpPr>
          <p:nvPr>
            <p:ph type="body" idx="1"/>
          </p:nvPr>
        </p:nvSpPr>
        <p:spPr>
          <a:xfrm>
            <a:off x="457200" y="1600200"/>
            <a:ext cx="8229600" cy="4953000"/>
          </a:xfrm>
        </p:spPr>
        <p:txBody>
          <a:bodyPr/>
          <a:lstStyle/>
          <a:p>
            <a:pPr eaLnBrk="1" hangingPunct="1">
              <a:buFont typeface="Wingdings" panose="05000000000000000000" pitchFamily="2" charset="2"/>
              <a:buNone/>
            </a:pPr>
            <a:r>
              <a:rPr lang="en-US" altLang="en-US" dirty="0"/>
              <a:t>Using two </a:t>
            </a:r>
            <a:r>
              <a:rPr lang="en-US" altLang="en-US"/>
              <a:t>SQL statements:</a:t>
            </a:r>
          </a:p>
          <a:p>
            <a:pPr eaLnBrk="1" hangingPunct="1">
              <a:buFont typeface="Wingdings" panose="05000000000000000000" pitchFamily="2" charset="2"/>
              <a:buNone/>
            </a:pPr>
            <a:endParaRPr lang="en-US" altLang="en-US" dirty="0"/>
          </a:p>
          <a:p>
            <a:pPr eaLnBrk="1" hangingPunct="1">
              <a:buNone/>
            </a:pPr>
            <a:r>
              <a:rPr lang="en-US" altLang="en-US" sz="2000" b="1" dirty="0">
                <a:latin typeface="Lucida Sans Typewriter" panose="020B0509030504030204" pitchFamily="49" charset="0"/>
              </a:rPr>
              <a:t>CREATE TABLE </a:t>
            </a:r>
            <a:r>
              <a:rPr lang="en-US" altLang="en-US" sz="2000" dirty="0">
                <a:latin typeface="Lucida Sans Typewriter" panose="020B0509030504030204" pitchFamily="49" charset="0"/>
              </a:rPr>
              <a:t>customers ( </a:t>
            </a:r>
          </a:p>
          <a:p>
            <a:pPr eaLnBrk="1" hangingPunct="1">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cfirstname</a:t>
            </a:r>
            <a:r>
              <a:rPr lang="en-US" altLang="en-US" sz="2000" dirty="0">
                <a:latin typeface="Lucida Sans Typewriter" panose="020B0509030504030204" pitchFamily="49" charset="0"/>
              </a:rPr>
              <a:t> VARCHAR(20) NOT NULL, </a:t>
            </a:r>
          </a:p>
          <a:p>
            <a:pPr eaLnBrk="1" hangingPunct="1">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clastname</a:t>
            </a:r>
            <a:r>
              <a:rPr lang="en-US" altLang="en-US" sz="2000" dirty="0">
                <a:latin typeface="Lucida Sans Typewriter" panose="020B0509030504030204" pitchFamily="49" charset="0"/>
              </a:rPr>
              <a:t> VARCHAR(20) NOT NULL, </a:t>
            </a:r>
          </a:p>
          <a:p>
            <a:pPr eaLnBrk="1" hangingPunct="1">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cphone</a:t>
            </a:r>
            <a:r>
              <a:rPr lang="en-US" altLang="en-US" sz="2000" dirty="0">
                <a:latin typeface="Lucida Sans Typewriter" panose="020B0509030504030204" pitchFamily="49" charset="0"/>
              </a:rPr>
              <a:t> VARCHAR(20) NOT NULL, </a:t>
            </a:r>
          </a:p>
          <a:p>
            <a:pPr eaLnBrk="1" hangingPunct="1">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cstreet</a:t>
            </a:r>
            <a:r>
              <a:rPr lang="en-US" altLang="en-US" sz="2000" dirty="0">
                <a:latin typeface="Lucida Sans Typewriter" panose="020B0509030504030204" pitchFamily="49" charset="0"/>
              </a:rPr>
              <a:t> VARCHAR(50), </a:t>
            </a:r>
          </a:p>
          <a:p>
            <a:pPr eaLnBrk="1" hangingPunct="1">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czipcode</a:t>
            </a:r>
            <a:r>
              <a:rPr lang="en-US" altLang="en-US" sz="2000" dirty="0">
                <a:latin typeface="Lucida Sans Typewriter" panose="020B0509030504030204" pitchFamily="49" charset="0"/>
              </a:rPr>
              <a:t> VARCHAR(5));</a:t>
            </a:r>
            <a:r>
              <a:rPr lang="en-US" altLang="en-US" sz="2000" dirty="0"/>
              <a:t> </a:t>
            </a:r>
          </a:p>
          <a:p>
            <a:pPr eaLnBrk="1" hangingPunct="1">
              <a:buNone/>
            </a:pPr>
            <a:endParaRPr lang="en-US" altLang="en-US" sz="2000" dirty="0"/>
          </a:p>
          <a:p>
            <a:pPr eaLnBrk="1" hangingPunct="1">
              <a:buNone/>
            </a:pPr>
            <a:r>
              <a:rPr lang="en-US" altLang="en-US" sz="2000" b="1" dirty="0">
                <a:latin typeface="Lucida Sans Typewriter" panose="020B0509030504030204" pitchFamily="49" charset="0"/>
              </a:rPr>
              <a:t>ALTER TABLE</a:t>
            </a:r>
            <a:r>
              <a:rPr lang="en-US" altLang="en-US" sz="2000" dirty="0">
                <a:latin typeface="Lucida Sans Typewriter" panose="020B0509030504030204" pitchFamily="49" charset="0"/>
              </a:rPr>
              <a:t> customers </a:t>
            </a:r>
          </a:p>
          <a:p>
            <a:pPr eaLnBrk="1" hangingPunct="1">
              <a:buFont typeface="Wingdings" panose="05000000000000000000" pitchFamily="2" charset="2"/>
              <a:buNone/>
            </a:pPr>
            <a:r>
              <a:rPr lang="en-US" altLang="en-US" sz="2000" dirty="0">
                <a:latin typeface="Lucida Sans Typewriter" panose="020B0509030504030204" pitchFamily="49" charset="0"/>
              </a:rPr>
              <a:t>	ADD CONSTRAINT </a:t>
            </a:r>
            <a:r>
              <a:rPr lang="en-US" altLang="en-US" sz="2000" dirty="0" err="1">
                <a:latin typeface="Lucida Sans Typewriter" panose="020B0509030504030204" pitchFamily="49" charset="0"/>
              </a:rPr>
              <a:t>customers_pk</a:t>
            </a:r>
            <a:r>
              <a:rPr lang="en-US" altLang="en-US" sz="2000" dirty="0">
                <a:latin typeface="Lucida Sans Typewriter" panose="020B0509030504030204" pitchFamily="49" charset="0"/>
              </a:rPr>
              <a:t> </a:t>
            </a:r>
          </a:p>
          <a:p>
            <a:pPr eaLnBrk="1" hangingPunct="1">
              <a:buFont typeface="Wingdings" panose="05000000000000000000" pitchFamily="2" charset="2"/>
              <a:buNone/>
            </a:pPr>
            <a:r>
              <a:rPr lang="en-US" altLang="en-US" sz="2000" dirty="0">
                <a:latin typeface="Lucida Sans Typewriter" panose="020B0509030504030204" pitchFamily="49" charset="0"/>
              </a:rPr>
              <a:t>	PRIMARY KEY (</a:t>
            </a:r>
            <a:r>
              <a:rPr lang="en-US" altLang="en-US" sz="2000" dirty="0" err="1">
                <a:latin typeface="Lucida Sans Typewriter" panose="020B0509030504030204" pitchFamily="49" charset="0"/>
              </a:rPr>
              <a:t>cfirstname</a:t>
            </a: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clastname</a:t>
            </a: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cphone</a:t>
            </a:r>
            <a:r>
              <a:rPr lang="en-US" altLang="en-US" sz="2000" dirty="0">
                <a:latin typeface="Lucida Sans Typewriter" panose="020B0509030504030204" pitchFamily="49" charset="0"/>
              </a:rPr>
              <a:t>); </a:t>
            </a:r>
          </a:p>
        </p:txBody>
      </p:sp>
    </p:spTree>
  </p:cSld>
  <p:clrMapOvr>
    <a:masterClrMapping/>
  </p:clrMapOv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inline queries</a:t>
            </a:r>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a:t>Remember that we’ve shown you that you can create a pseudo table by saying:</a:t>
            </a:r>
          </a:p>
          <a:p>
            <a:pPr marL="0" indent="0">
              <a:buNone/>
            </a:pPr>
            <a:r>
              <a:rPr lang="en-US" dirty="0"/>
              <a:t>Select … </a:t>
            </a:r>
          </a:p>
          <a:p>
            <a:pPr marL="0" indent="0">
              <a:buNone/>
            </a:pPr>
            <a:r>
              <a:rPr lang="en-US" dirty="0"/>
              <a:t>From	(select …</a:t>
            </a:r>
          </a:p>
          <a:p>
            <a:pPr marL="0" indent="0">
              <a:buNone/>
            </a:pPr>
            <a:r>
              <a:rPr lang="en-US" dirty="0"/>
              <a:t>	from …) &lt;some alias&gt; inner join &lt;a table&gt;</a:t>
            </a:r>
          </a:p>
          <a:p>
            <a:pPr marL="0" indent="0">
              <a:buNone/>
            </a:pPr>
            <a:r>
              <a:rPr lang="en-US" dirty="0"/>
              <a:t>…</a:t>
            </a:r>
          </a:p>
          <a:p>
            <a:r>
              <a:rPr lang="en-US" dirty="0"/>
              <a:t>The select inside the parenthesis is evaluated, and produced a relation, which can then be manipulated just like any other relation.</a:t>
            </a:r>
          </a:p>
          <a:p>
            <a:r>
              <a:rPr lang="en-US" dirty="0"/>
              <a:t>That’s exactly what is happening when you do a select from a view.</a:t>
            </a:r>
          </a:p>
        </p:txBody>
      </p:sp>
    </p:spTree>
    <p:extLst>
      <p:ext uri="{BB962C8B-B14F-4D97-AF65-F5344CB8AC3E}">
        <p14:creationId xmlns:p14="http://schemas.microsoft.com/office/powerpoint/2010/main" val="364234107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inline queries – an Example</a:t>
            </a:r>
          </a:p>
        </p:txBody>
      </p:sp>
      <p:sp>
        <p:nvSpPr>
          <p:cNvPr id="3" name="Content Placeholder 2"/>
          <p:cNvSpPr>
            <a:spLocks noGrp="1"/>
          </p:cNvSpPr>
          <p:nvPr>
            <p:ph idx="1"/>
          </p:nvPr>
        </p:nvSpPr>
        <p:spPr/>
        <p:txBody>
          <a:bodyPr/>
          <a:lstStyle/>
          <a:p>
            <a:r>
              <a:rPr lang="en-US" dirty="0"/>
              <a:t>Find the employees who work in the same state within the same country with each other.</a:t>
            </a:r>
          </a:p>
          <a:p>
            <a:r>
              <a:rPr lang="en-US" dirty="0"/>
              <a:t>Display each pair of such employees only once.</a:t>
            </a:r>
          </a:p>
          <a:p>
            <a:r>
              <a:rPr lang="en-US" dirty="0"/>
              <a:t>Sort by the last name of the first employee, the last name of the second employee, the first name of the first employee then the first name of the second employee.</a:t>
            </a:r>
          </a:p>
          <a:p>
            <a:r>
              <a:rPr lang="en-US" dirty="0"/>
              <a:t>For those employees who work in an office that has no state, return N/A as the state name and match on that.</a:t>
            </a:r>
          </a:p>
        </p:txBody>
      </p:sp>
    </p:spTree>
    <p:extLst>
      <p:ext uri="{BB962C8B-B14F-4D97-AF65-F5344CB8AC3E}">
        <p14:creationId xmlns:p14="http://schemas.microsoft.com/office/powerpoint/2010/main" val="20253896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it Through</a:t>
            </a:r>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dirty="0"/>
              <a:t>We’re going to need to join employees to offices in order to get the employee name as well as the location of the office that they work in.</a:t>
            </a:r>
          </a:p>
          <a:p>
            <a:r>
              <a:rPr lang="en-US" dirty="0"/>
              <a:t>Once we have that, we need to do it again, and then do a self join between those two joined relations to get the ones with the state and country in common.</a:t>
            </a:r>
          </a:p>
          <a:p>
            <a:r>
              <a:rPr lang="en-US" dirty="0"/>
              <a:t>coalesce(state, ‘N/A’) will allow us to map a null to a sensible value.</a:t>
            </a:r>
          </a:p>
          <a:p>
            <a:pPr lvl="1"/>
            <a:r>
              <a:rPr lang="en-US" dirty="0"/>
              <a:t>The coalesce returns the first non null expression from the argument list.</a:t>
            </a:r>
          </a:p>
          <a:p>
            <a:pPr lvl="1"/>
            <a:r>
              <a:rPr lang="en-US" dirty="0"/>
              <a:t>In this case, that would be state if there is a valid state name in that row, or ‘N/A’ otherwise.</a:t>
            </a:r>
          </a:p>
          <a:p>
            <a:endParaRPr lang="en-US" dirty="0"/>
          </a:p>
        </p:txBody>
      </p:sp>
    </p:spTree>
    <p:extLst>
      <p:ext uri="{BB962C8B-B14F-4D97-AF65-F5344CB8AC3E}">
        <p14:creationId xmlns:p14="http://schemas.microsoft.com/office/powerpoint/2010/main" val="347395540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Original Query</a:t>
            </a:r>
          </a:p>
        </p:txBody>
      </p:sp>
      <p:sp>
        <p:nvSpPr>
          <p:cNvPr id="4" name="TextBox 3"/>
          <p:cNvSpPr txBox="1"/>
          <p:nvPr/>
        </p:nvSpPr>
        <p:spPr>
          <a:xfrm>
            <a:off x="457200" y="1676400"/>
            <a:ext cx="8077200" cy="3785652"/>
          </a:xfrm>
          <a:prstGeom prst="rect">
            <a:avLst/>
          </a:prstGeom>
          <a:noFill/>
        </p:spPr>
        <p:txBody>
          <a:bodyPr wrap="square" rtlCol="0">
            <a:spAutoFit/>
          </a:bodyPr>
          <a:lstStyle/>
          <a:p>
            <a:r>
              <a:rPr lang="en-US" sz="2000" dirty="0"/>
              <a:t>select  </a:t>
            </a:r>
            <a:r>
              <a:rPr lang="en-US" sz="2000" dirty="0" err="1"/>
              <a:t>one.lastName</a:t>
            </a:r>
            <a:r>
              <a:rPr lang="en-US" sz="2000" dirty="0"/>
              <a:t>, </a:t>
            </a:r>
            <a:r>
              <a:rPr lang="en-US" sz="2000" dirty="0" err="1"/>
              <a:t>one.firstName</a:t>
            </a:r>
            <a:r>
              <a:rPr lang="en-US" sz="2000" dirty="0"/>
              <a:t>, state, country, </a:t>
            </a:r>
            <a:r>
              <a:rPr lang="en-US" sz="2000" dirty="0" err="1"/>
              <a:t>two.lastName</a:t>
            </a:r>
            <a:r>
              <a:rPr lang="en-US" sz="2000" dirty="0"/>
              <a:t>, </a:t>
            </a:r>
            <a:r>
              <a:rPr lang="en-US" sz="2000" dirty="0" err="1"/>
              <a:t>two.FirstName</a:t>
            </a:r>
            <a:endParaRPr lang="en-US" sz="2000" dirty="0"/>
          </a:p>
          <a:p>
            <a:r>
              <a:rPr lang="en-US" sz="2000" dirty="0"/>
              <a:t>from	(select	</a:t>
            </a:r>
            <a:r>
              <a:rPr lang="en-US" sz="2000" dirty="0" err="1"/>
              <a:t>lastName</a:t>
            </a:r>
            <a:r>
              <a:rPr lang="en-US" sz="2000" dirty="0"/>
              <a:t>, </a:t>
            </a:r>
            <a:r>
              <a:rPr lang="en-US" sz="2000" dirty="0" err="1"/>
              <a:t>firstName</a:t>
            </a:r>
            <a:r>
              <a:rPr lang="en-US" sz="2000" dirty="0"/>
              <a:t>, coalesce (state, 'N/A') as state, </a:t>
            </a:r>
          </a:p>
          <a:p>
            <a:r>
              <a:rPr lang="en-US" sz="2000" dirty="0"/>
              <a:t>		country, </a:t>
            </a:r>
            <a:r>
              <a:rPr lang="en-US" sz="2000" dirty="0" err="1"/>
              <a:t>employeeNumber</a:t>
            </a:r>
            <a:endParaRPr lang="en-US" sz="2000" dirty="0"/>
          </a:p>
          <a:p>
            <a:r>
              <a:rPr lang="en-US" sz="2000" dirty="0"/>
              <a:t>	from	employees inner join offices using (</a:t>
            </a:r>
            <a:r>
              <a:rPr lang="en-US" sz="2000" dirty="0" err="1"/>
              <a:t>officecode</a:t>
            </a:r>
            <a:r>
              <a:rPr lang="en-US" sz="2000" dirty="0"/>
              <a:t>)) one</a:t>
            </a:r>
          </a:p>
          <a:p>
            <a:r>
              <a:rPr lang="en-US" sz="2000" dirty="0"/>
              <a:t>        	inner join</a:t>
            </a:r>
          </a:p>
          <a:p>
            <a:r>
              <a:rPr lang="en-US" sz="2000" dirty="0"/>
              <a:t>	(select	</a:t>
            </a:r>
            <a:r>
              <a:rPr lang="en-US" sz="2000" dirty="0" err="1"/>
              <a:t>lastName</a:t>
            </a:r>
            <a:r>
              <a:rPr lang="en-US" sz="2000" dirty="0"/>
              <a:t>, </a:t>
            </a:r>
            <a:r>
              <a:rPr lang="en-US" sz="2000" dirty="0" err="1"/>
              <a:t>firstName</a:t>
            </a:r>
            <a:r>
              <a:rPr lang="en-US" sz="2000" dirty="0"/>
              <a:t>, coalesce (state, 'N/A') as state, 		country, </a:t>
            </a:r>
            <a:r>
              <a:rPr lang="en-US" sz="2000" dirty="0" err="1"/>
              <a:t>employeeNumber</a:t>
            </a:r>
            <a:endParaRPr lang="en-US" sz="2000" dirty="0"/>
          </a:p>
          <a:p>
            <a:r>
              <a:rPr lang="en-US" sz="2000" dirty="0"/>
              <a:t>	from	employees inner join offices using (</a:t>
            </a:r>
            <a:r>
              <a:rPr lang="en-US" sz="2000" dirty="0" err="1"/>
              <a:t>officecode</a:t>
            </a:r>
            <a:r>
              <a:rPr lang="en-US" sz="2000" dirty="0"/>
              <a:t>)) two</a:t>
            </a:r>
          </a:p>
          <a:p>
            <a:r>
              <a:rPr lang="en-US" sz="2000" dirty="0"/>
              <a:t>	using	(state, country)</a:t>
            </a:r>
          </a:p>
          <a:p>
            <a:r>
              <a:rPr lang="en-US" sz="2000" dirty="0"/>
              <a:t>where   </a:t>
            </a:r>
            <a:r>
              <a:rPr lang="en-US" sz="2000" dirty="0" err="1"/>
              <a:t>one.employeeNumber</a:t>
            </a:r>
            <a:r>
              <a:rPr lang="en-US" sz="2000" dirty="0"/>
              <a:t> &lt; </a:t>
            </a:r>
            <a:r>
              <a:rPr lang="en-US" sz="2000" dirty="0" err="1"/>
              <a:t>two.employeeNumber</a:t>
            </a:r>
            <a:endParaRPr lang="en-US" sz="2000" dirty="0"/>
          </a:p>
          <a:p>
            <a:r>
              <a:rPr lang="en-US" sz="2000" dirty="0"/>
              <a:t>order by </a:t>
            </a:r>
            <a:r>
              <a:rPr lang="en-US" sz="2000" dirty="0" err="1"/>
              <a:t>one.lastName</a:t>
            </a:r>
            <a:r>
              <a:rPr lang="en-US" sz="2000" dirty="0"/>
              <a:t>, </a:t>
            </a:r>
            <a:r>
              <a:rPr lang="en-US" sz="2000" dirty="0" err="1"/>
              <a:t>two.lastName</a:t>
            </a:r>
            <a:r>
              <a:rPr lang="en-US" sz="2000" dirty="0"/>
              <a:t>, </a:t>
            </a:r>
            <a:r>
              <a:rPr lang="en-US" sz="2000" dirty="0" err="1"/>
              <a:t>one.FirstName</a:t>
            </a:r>
            <a:r>
              <a:rPr lang="en-US" sz="2000" dirty="0"/>
              <a:t>, </a:t>
            </a:r>
            <a:r>
              <a:rPr lang="en-US" sz="2000" dirty="0" err="1"/>
              <a:t>two.firstName</a:t>
            </a:r>
            <a:r>
              <a:rPr lang="en-US" sz="2000" dirty="0"/>
              <a:t>;</a:t>
            </a:r>
          </a:p>
        </p:txBody>
      </p:sp>
    </p:spTree>
    <p:extLst>
      <p:ext uri="{BB962C8B-B14F-4D97-AF65-F5344CB8AC3E}">
        <p14:creationId xmlns:p14="http://schemas.microsoft.com/office/powerpoint/2010/main" val="252958673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Handy View</a:t>
            </a:r>
          </a:p>
        </p:txBody>
      </p:sp>
      <p:sp>
        <p:nvSpPr>
          <p:cNvPr id="4" name="TextBox 3"/>
          <p:cNvSpPr txBox="1"/>
          <p:nvPr/>
        </p:nvSpPr>
        <p:spPr>
          <a:xfrm>
            <a:off x="457200" y="1676400"/>
            <a:ext cx="8077200" cy="1200329"/>
          </a:xfrm>
          <a:prstGeom prst="rect">
            <a:avLst/>
          </a:prstGeom>
          <a:noFill/>
        </p:spPr>
        <p:txBody>
          <a:bodyPr wrap="square" rtlCol="0">
            <a:spAutoFit/>
          </a:bodyPr>
          <a:lstStyle/>
          <a:p>
            <a:r>
              <a:rPr lang="en-US" dirty="0"/>
              <a:t>create view </a:t>
            </a:r>
            <a:r>
              <a:rPr lang="en-US" dirty="0" err="1"/>
              <a:t>CustomerEmployeeOffice</a:t>
            </a:r>
            <a:r>
              <a:rPr lang="en-US" dirty="0"/>
              <a:t> as</a:t>
            </a:r>
          </a:p>
          <a:p>
            <a:r>
              <a:rPr lang="en-US" dirty="0"/>
              <a:t>select	</a:t>
            </a:r>
            <a:r>
              <a:rPr lang="en-US" dirty="0" err="1"/>
              <a:t>lastName</a:t>
            </a:r>
            <a:r>
              <a:rPr lang="en-US" dirty="0"/>
              <a:t>, </a:t>
            </a:r>
            <a:r>
              <a:rPr lang="en-US" dirty="0" err="1"/>
              <a:t>firstName</a:t>
            </a:r>
            <a:r>
              <a:rPr lang="en-US" dirty="0"/>
              <a:t>, coalesce (state, 'N/A') as state, country, 			</a:t>
            </a:r>
            <a:r>
              <a:rPr lang="en-US" dirty="0" err="1"/>
              <a:t>employeeNumber</a:t>
            </a:r>
            <a:endParaRPr lang="en-US" dirty="0"/>
          </a:p>
          <a:p>
            <a:r>
              <a:rPr lang="en-US" dirty="0"/>
              <a:t>from	employees inner join offices using (</a:t>
            </a:r>
            <a:r>
              <a:rPr lang="en-US" dirty="0" err="1"/>
              <a:t>officecode</a:t>
            </a:r>
            <a:r>
              <a:rPr lang="en-US" dirty="0"/>
              <a:t>);</a:t>
            </a:r>
          </a:p>
        </p:txBody>
      </p:sp>
      <p:sp>
        <p:nvSpPr>
          <p:cNvPr id="5" name="Content Placeholder 2"/>
          <p:cNvSpPr>
            <a:spLocks noGrp="1"/>
          </p:cNvSpPr>
          <p:nvPr>
            <p:ph idx="1"/>
          </p:nvPr>
        </p:nvSpPr>
        <p:spPr>
          <a:xfrm>
            <a:off x="457200" y="3867329"/>
            <a:ext cx="8229600" cy="1085671"/>
          </a:xfrm>
        </p:spPr>
        <p:txBody>
          <a:bodyPr/>
          <a:lstStyle/>
          <a:p>
            <a:r>
              <a:rPr lang="en-US" dirty="0"/>
              <a:t>This does the same thing as the inline query, but with far less typing (as you’ll soon see).</a:t>
            </a:r>
          </a:p>
          <a:p>
            <a:endParaRPr lang="en-US" dirty="0"/>
          </a:p>
        </p:txBody>
      </p:sp>
    </p:spTree>
    <p:extLst>
      <p:ext uri="{BB962C8B-B14F-4D97-AF65-F5344CB8AC3E}">
        <p14:creationId xmlns:p14="http://schemas.microsoft.com/office/powerpoint/2010/main" val="233651968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New View</a:t>
            </a:r>
          </a:p>
        </p:txBody>
      </p:sp>
      <p:sp>
        <p:nvSpPr>
          <p:cNvPr id="4" name="TextBox 3"/>
          <p:cNvSpPr txBox="1"/>
          <p:nvPr/>
        </p:nvSpPr>
        <p:spPr>
          <a:xfrm>
            <a:off x="457200" y="1676400"/>
            <a:ext cx="8458200" cy="2308324"/>
          </a:xfrm>
          <a:prstGeom prst="rect">
            <a:avLst/>
          </a:prstGeom>
          <a:noFill/>
        </p:spPr>
        <p:txBody>
          <a:bodyPr wrap="square" rtlCol="0">
            <a:spAutoFit/>
          </a:bodyPr>
          <a:lstStyle/>
          <a:p>
            <a:r>
              <a:rPr lang="en-US" dirty="0"/>
              <a:t>select	</a:t>
            </a:r>
            <a:r>
              <a:rPr lang="en-US" dirty="0" err="1"/>
              <a:t>one.lastName</a:t>
            </a:r>
            <a:r>
              <a:rPr lang="en-US" dirty="0"/>
              <a:t>, </a:t>
            </a:r>
            <a:r>
              <a:rPr lang="en-US" dirty="0" err="1"/>
              <a:t>one.firstName</a:t>
            </a:r>
            <a:r>
              <a:rPr lang="en-US" dirty="0"/>
              <a:t>, state, country, </a:t>
            </a:r>
          </a:p>
          <a:p>
            <a:r>
              <a:rPr lang="en-US" dirty="0"/>
              <a:t>	</a:t>
            </a:r>
            <a:r>
              <a:rPr lang="en-US" dirty="0" err="1"/>
              <a:t>two.lastName</a:t>
            </a:r>
            <a:r>
              <a:rPr lang="en-US" dirty="0"/>
              <a:t>, </a:t>
            </a:r>
            <a:r>
              <a:rPr lang="en-US" dirty="0" err="1"/>
              <a:t>two.FirstName</a:t>
            </a:r>
            <a:endParaRPr lang="en-US" dirty="0"/>
          </a:p>
          <a:p>
            <a:r>
              <a:rPr lang="en-US" dirty="0"/>
              <a:t>from	</a:t>
            </a:r>
            <a:r>
              <a:rPr lang="en-US" dirty="0" err="1"/>
              <a:t>CustomerEmployeeOffice</a:t>
            </a:r>
            <a:r>
              <a:rPr lang="en-US" dirty="0"/>
              <a:t> one</a:t>
            </a:r>
          </a:p>
          <a:p>
            <a:r>
              <a:rPr lang="en-US" dirty="0"/>
              <a:t>	inner join</a:t>
            </a:r>
          </a:p>
          <a:p>
            <a:r>
              <a:rPr lang="en-US" dirty="0"/>
              <a:t>	</a:t>
            </a:r>
            <a:r>
              <a:rPr lang="en-US" dirty="0" err="1"/>
              <a:t>CustomerEmployeeOffice</a:t>
            </a:r>
            <a:r>
              <a:rPr lang="en-US" dirty="0"/>
              <a:t> two</a:t>
            </a:r>
          </a:p>
          <a:p>
            <a:r>
              <a:rPr lang="en-US" dirty="0"/>
              <a:t>	using   (state, country)</a:t>
            </a:r>
          </a:p>
          <a:p>
            <a:r>
              <a:rPr lang="en-US"/>
              <a:t>where</a:t>
            </a:r>
            <a:r>
              <a:rPr lang="en-US" dirty="0"/>
              <a:t>	</a:t>
            </a:r>
            <a:r>
              <a:rPr lang="en-US" dirty="0" err="1"/>
              <a:t>one.employeeNumber</a:t>
            </a:r>
            <a:r>
              <a:rPr lang="en-US" dirty="0"/>
              <a:t> &lt; </a:t>
            </a:r>
            <a:r>
              <a:rPr lang="en-US" dirty="0" err="1"/>
              <a:t>two.employeeNumber</a:t>
            </a:r>
            <a:endParaRPr lang="en-US" dirty="0"/>
          </a:p>
          <a:p>
            <a:r>
              <a:rPr lang="en-US" dirty="0"/>
              <a:t>order by </a:t>
            </a:r>
            <a:r>
              <a:rPr lang="en-US" dirty="0" err="1"/>
              <a:t>one.lastName</a:t>
            </a:r>
            <a:r>
              <a:rPr lang="en-US" dirty="0"/>
              <a:t>, </a:t>
            </a:r>
            <a:r>
              <a:rPr lang="en-US" dirty="0" err="1"/>
              <a:t>two.lastName</a:t>
            </a:r>
            <a:r>
              <a:rPr lang="en-US" dirty="0"/>
              <a:t>, </a:t>
            </a:r>
            <a:r>
              <a:rPr lang="en-US" dirty="0" err="1"/>
              <a:t>one.FirstName</a:t>
            </a:r>
            <a:r>
              <a:rPr lang="en-US" dirty="0"/>
              <a:t>, </a:t>
            </a:r>
            <a:r>
              <a:rPr lang="en-US" dirty="0" err="1"/>
              <a:t>two.firstName</a:t>
            </a:r>
            <a:r>
              <a:rPr lang="en-US" dirty="0"/>
              <a:t>;</a:t>
            </a:r>
          </a:p>
        </p:txBody>
      </p:sp>
    </p:spTree>
    <p:extLst>
      <p:ext uri="{BB962C8B-B14F-4D97-AF65-F5344CB8AC3E}">
        <p14:creationId xmlns:p14="http://schemas.microsoft.com/office/powerpoint/2010/main" val="221332916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CD9774CB-63A1-425C-BDF9-516D870E9EF2}"/>
              </a:ext>
            </a:extLst>
          </p:cNvPr>
          <p:cNvSpPr>
            <a:spLocks noGrp="1" noChangeArrowheads="1"/>
          </p:cNvSpPr>
          <p:nvPr>
            <p:ph type="title"/>
          </p:nvPr>
        </p:nvSpPr>
        <p:spPr/>
        <p:txBody>
          <a:bodyPr/>
          <a:lstStyle/>
          <a:p>
            <a:pPr eaLnBrk="1" hangingPunct="1"/>
            <a:r>
              <a:rPr lang="en-US" altLang="en-US" sz="4000"/>
              <a:t>SQL Technique: Views and Indexes – Materialized Views</a:t>
            </a:r>
          </a:p>
        </p:txBody>
      </p:sp>
      <p:sp>
        <p:nvSpPr>
          <p:cNvPr id="326659" name="Rectangle 3">
            <a:extLst>
              <a:ext uri="{FF2B5EF4-FFF2-40B4-BE49-F238E27FC236}">
                <a16:creationId xmlns:a16="http://schemas.microsoft.com/office/drawing/2014/main" id="{033D3779-B2B4-46A3-A5A0-76E2F1726423}"/>
              </a:ext>
            </a:extLst>
          </p:cNvPr>
          <p:cNvSpPr>
            <a:spLocks noGrp="1" noChangeArrowheads="1"/>
          </p:cNvSpPr>
          <p:nvPr>
            <p:ph type="body" idx="1"/>
          </p:nvPr>
        </p:nvSpPr>
        <p:spPr/>
        <p:txBody>
          <a:bodyPr/>
          <a:lstStyle/>
          <a:p>
            <a:pPr eaLnBrk="1" hangingPunct="1">
              <a:lnSpc>
                <a:spcPct val="90000"/>
              </a:lnSpc>
            </a:pPr>
            <a:r>
              <a:rPr lang="en-US" altLang="en-US" sz="2400"/>
              <a:t>Sometimes, the execution speed of a query is so important that a developer is willing to trade increased disk space use for faster response, by creating a </a:t>
            </a:r>
            <a:r>
              <a:rPr lang="en-US" altLang="en-US" sz="2400" b="1" i="1"/>
              <a:t>materialized view</a:t>
            </a:r>
            <a:r>
              <a:rPr lang="en-US" altLang="en-US" sz="2400"/>
              <a:t>. A materialized view </a:t>
            </a:r>
            <a:r>
              <a:rPr lang="en-US" altLang="en-US" sz="2400" i="1"/>
              <a:t>does</a:t>
            </a:r>
            <a:r>
              <a:rPr lang="en-US" altLang="en-US" sz="2400"/>
              <a:t> create and store the result table in advance, filled with data. The scheme of this table is given by the SELECT clause of the view definition. </a:t>
            </a:r>
          </a:p>
          <a:p>
            <a:pPr eaLnBrk="1" hangingPunct="1">
              <a:lnSpc>
                <a:spcPct val="90000"/>
              </a:lnSpc>
            </a:pPr>
            <a:r>
              <a:rPr lang="en-US" altLang="en-US" sz="2400"/>
              <a:t>This technique is most useful when the query involves many joins of large tables, or any other SQL feature that could contribute to long execution times.</a:t>
            </a:r>
          </a:p>
          <a:p>
            <a:pPr eaLnBrk="1" hangingPunct="1">
              <a:lnSpc>
                <a:spcPct val="90000"/>
              </a:lnSpc>
            </a:pPr>
            <a:r>
              <a:rPr lang="en-US" altLang="en-US" sz="2400"/>
              <a:t>Since the view would be useless if it is out of date, it must be re-run, at the minimum, when there is a change to any of the tables that it is based on. </a:t>
            </a:r>
          </a:p>
        </p:txBody>
      </p:sp>
    </p:spTree>
  </p:cSld>
  <p:clrMapOvr>
    <a:masterClrMapping/>
  </p:clrMapOv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80218D3D-4B2D-46F1-926A-2C271770A200}"/>
              </a:ext>
            </a:extLst>
          </p:cNvPr>
          <p:cNvSpPr>
            <a:spLocks noGrp="1" noChangeArrowheads="1"/>
          </p:cNvSpPr>
          <p:nvPr>
            <p:ph type="title"/>
          </p:nvPr>
        </p:nvSpPr>
        <p:spPr/>
        <p:txBody>
          <a:bodyPr/>
          <a:lstStyle/>
          <a:p>
            <a:pPr eaLnBrk="1" hangingPunct="1"/>
            <a:r>
              <a:rPr lang="en-US" altLang="en-US" sz="4000"/>
              <a:t>SQL Technique: Views and Indexes – Indexes</a:t>
            </a:r>
          </a:p>
        </p:txBody>
      </p:sp>
      <p:sp>
        <p:nvSpPr>
          <p:cNvPr id="327683" name="Rectangle 3">
            <a:extLst>
              <a:ext uri="{FF2B5EF4-FFF2-40B4-BE49-F238E27FC236}">
                <a16:creationId xmlns:a16="http://schemas.microsoft.com/office/drawing/2014/main" id="{341B2963-6087-49FC-B06F-3C4DE0C3CD38}"/>
              </a:ext>
            </a:extLst>
          </p:cNvPr>
          <p:cNvSpPr>
            <a:spLocks noGrp="1" noChangeArrowheads="1"/>
          </p:cNvSpPr>
          <p:nvPr>
            <p:ph type="body" idx="1"/>
          </p:nvPr>
        </p:nvSpPr>
        <p:spPr/>
        <p:txBody>
          <a:bodyPr/>
          <a:lstStyle/>
          <a:p>
            <a:pPr eaLnBrk="1" hangingPunct="1"/>
            <a:r>
              <a:rPr lang="en-US" altLang="en-US"/>
              <a:t>An </a:t>
            </a:r>
            <a:r>
              <a:rPr lang="en-US" altLang="en-US" b="1"/>
              <a:t>index </a:t>
            </a:r>
            <a:r>
              <a:rPr lang="en-US" altLang="en-US"/>
              <a:t>is a data structure that the database uses to find records within a table more quickly. </a:t>
            </a:r>
          </a:p>
          <a:p>
            <a:pPr eaLnBrk="1" hangingPunct="1"/>
            <a:r>
              <a:rPr lang="en-US" altLang="en-US"/>
              <a:t>Indexes are built on one or more columns of a table. Each index maintains a list of values within that field that are sorted in ascending or descending order. </a:t>
            </a:r>
          </a:p>
          <a:p>
            <a:pPr eaLnBrk="1" hangingPunct="1"/>
            <a:r>
              <a:rPr lang="en-US" altLang="en-US"/>
              <a:t>Rather than sorting records on the field or fields during query execution, the system can simply access the rows in order of the index. </a:t>
            </a:r>
          </a:p>
        </p:txBody>
      </p:sp>
    </p:spTree>
  </p:cSld>
  <p:clrMapOvr>
    <a:masterClrMapping/>
  </p:clrMapOv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B28D9EC6-D8AB-4E8C-9FE0-BF2DC85846D8}"/>
              </a:ext>
            </a:extLst>
          </p:cNvPr>
          <p:cNvSpPr>
            <a:spLocks noGrp="1" noChangeArrowheads="1"/>
          </p:cNvSpPr>
          <p:nvPr>
            <p:ph type="title"/>
          </p:nvPr>
        </p:nvSpPr>
        <p:spPr>
          <a:xfrm>
            <a:off x="457200" y="277813"/>
            <a:ext cx="8534400" cy="1139825"/>
          </a:xfrm>
        </p:spPr>
        <p:txBody>
          <a:bodyPr/>
          <a:lstStyle/>
          <a:p>
            <a:pPr eaLnBrk="1" hangingPunct="1"/>
            <a:r>
              <a:rPr lang="en-US" altLang="en-US" sz="4000"/>
              <a:t>SQL Technique: Views and Indexes – Indexes - Unique and Non-Unique </a:t>
            </a:r>
          </a:p>
        </p:txBody>
      </p:sp>
      <p:sp>
        <p:nvSpPr>
          <p:cNvPr id="328707" name="Rectangle 3">
            <a:extLst>
              <a:ext uri="{FF2B5EF4-FFF2-40B4-BE49-F238E27FC236}">
                <a16:creationId xmlns:a16="http://schemas.microsoft.com/office/drawing/2014/main" id="{BC12BFC7-D53E-4EC4-8286-38423D1CDB4B}"/>
              </a:ext>
            </a:extLst>
          </p:cNvPr>
          <p:cNvSpPr>
            <a:spLocks noGrp="1" noChangeArrowheads="1"/>
          </p:cNvSpPr>
          <p:nvPr>
            <p:ph type="body" idx="1"/>
          </p:nvPr>
        </p:nvSpPr>
        <p:spPr/>
        <p:txBody>
          <a:bodyPr/>
          <a:lstStyle/>
          <a:p>
            <a:pPr eaLnBrk="1" hangingPunct="1">
              <a:lnSpc>
                <a:spcPct val="90000"/>
              </a:lnSpc>
            </a:pPr>
            <a:r>
              <a:rPr lang="en-US" altLang="en-US" sz="2400"/>
              <a:t>When you create an index, you may allow the indexed columns to contain duplicate values. The index will still list all of the rows with duplicates. </a:t>
            </a:r>
          </a:p>
          <a:p>
            <a:pPr eaLnBrk="1" hangingPunct="1">
              <a:lnSpc>
                <a:spcPct val="90000"/>
              </a:lnSpc>
            </a:pPr>
            <a:r>
              <a:rPr lang="en-US" altLang="en-US" sz="2400"/>
              <a:t>You may also specify that values in the indexed columns must be unique, just as they must be with a primary key. In fact, when you create a primary key constraint on a table, Oracle and most other systems will automatically create a unique index on the primary key columns, as well as not allowing null values in those columns. </a:t>
            </a:r>
          </a:p>
          <a:p>
            <a:pPr eaLnBrk="1" hangingPunct="1">
              <a:lnSpc>
                <a:spcPct val="90000"/>
              </a:lnSpc>
            </a:pPr>
            <a:r>
              <a:rPr lang="en-US" altLang="en-US" sz="2400"/>
              <a:t>One good reason for you to create a unique index on non-primary key fields is to enforce the integrity of a candidate key, which otherwise might end up having duplicate values in different rows. </a:t>
            </a:r>
          </a:p>
        </p:txBody>
      </p:sp>
    </p:spTree>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92569FA2-FD44-47B1-A678-7D591B26CA3F}"/>
              </a:ext>
            </a:extLst>
          </p:cNvPr>
          <p:cNvSpPr>
            <a:spLocks noGrp="1" noChangeArrowheads="1"/>
          </p:cNvSpPr>
          <p:nvPr>
            <p:ph type="title"/>
          </p:nvPr>
        </p:nvSpPr>
        <p:spPr>
          <a:xfrm>
            <a:off x="457200" y="277813"/>
            <a:ext cx="8839200" cy="1139825"/>
          </a:xfrm>
        </p:spPr>
        <p:txBody>
          <a:bodyPr/>
          <a:lstStyle/>
          <a:p>
            <a:pPr eaLnBrk="1" hangingPunct="1"/>
            <a:r>
              <a:rPr lang="en-US" altLang="en-US"/>
              <a:t>SQL Technique: Views and Indexes – Queries/Insert/Update</a:t>
            </a:r>
          </a:p>
        </p:txBody>
      </p:sp>
      <p:sp>
        <p:nvSpPr>
          <p:cNvPr id="329731" name="Rectangle 3">
            <a:extLst>
              <a:ext uri="{FF2B5EF4-FFF2-40B4-BE49-F238E27FC236}">
                <a16:creationId xmlns:a16="http://schemas.microsoft.com/office/drawing/2014/main" id="{D6E76CE3-9420-4C9B-9D06-C6A0241DD837}"/>
              </a:ext>
            </a:extLst>
          </p:cNvPr>
          <p:cNvSpPr>
            <a:spLocks noGrp="1" noChangeArrowheads="1"/>
          </p:cNvSpPr>
          <p:nvPr>
            <p:ph type="body" idx="1"/>
          </p:nvPr>
        </p:nvSpPr>
        <p:spPr/>
        <p:txBody>
          <a:bodyPr/>
          <a:lstStyle/>
          <a:p>
            <a:pPr eaLnBrk="1" hangingPunct="1"/>
            <a:r>
              <a:rPr lang="en-US" altLang="en-US"/>
              <a:t>You should not create an index on every column or group of columns that will ever by used in an ORDER BY clause. </a:t>
            </a:r>
          </a:p>
          <a:p>
            <a:pPr eaLnBrk="1" hangingPunct="1"/>
            <a:r>
              <a:rPr lang="en-US" altLang="en-US"/>
              <a:t>Each index will have to be updated every time that a row is inserted or a value in that column is updated. Although index structures allow this to happen very quickly, there still might be circumstances where too many indexes would detract from overall system performance.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6C1B6C7-FEC2-4D14-8425-FAC6F4A838D5}"/>
              </a:ext>
            </a:extLst>
          </p:cNvPr>
          <p:cNvSpPr>
            <a:spLocks noGrp="1" noChangeArrowheads="1"/>
          </p:cNvSpPr>
          <p:nvPr>
            <p:ph type="title"/>
          </p:nvPr>
        </p:nvSpPr>
        <p:spPr/>
        <p:txBody>
          <a:bodyPr/>
          <a:lstStyle/>
          <a:p>
            <a:pPr eaLnBrk="1" hangingPunct="1"/>
            <a:r>
              <a:rPr lang="en-US" altLang="en-US" sz="4000"/>
              <a:t>Basic Structures: Rows and Tables – Insuring Unique Rows - SQL</a:t>
            </a:r>
          </a:p>
        </p:txBody>
      </p:sp>
      <p:sp>
        <p:nvSpPr>
          <p:cNvPr id="39939" name="Rectangle 3">
            <a:extLst>
              <a:ext uri="{FF2B5EF4-FFF2-40B4-BE49-F238E27FC236}">
                <a16:creationId xmlns:a16="http://schemas.microsoft.com/office/drawing/2014/main" id="{0BE3964B-277E-4497-84C9-13142E779D0F}"/>
              </a:ext>
            </a:extLst>
          </p:cNvPr>
          <p:cNvSpPr>
            <a:spLocks noGrp="1" noChangeArrowheads="1"/>
          </p:cNvSpPr>
          <p:nvPr>
            <p:ph type="body" idx="1"/>
          </p:nvPr>
        </p:nvSpPr>
        <p:spPr>
          <a:xfrm>
            <a:off x="457200" y="1600200"/>
            <a:ext cx="8229600" cy="4953000"/>
          </a:xfrm>
        </p:spPr>
        <p:txBody>
          <a:bodyPr/>
          <a:lstStyle/>
          <a:p>
            <a:pPr eaLnBrk="1" hangingPunct="1">
              <a:buFont typeface="Wingdings" panose="05000000000000000000" pitchFamily="2" charset="2"/>
              <a:buNone/>
            </a:pPr>
            <a:r>
              <a:rPr lang="en-US" altLang="en-US" dirty="0"/>
              <a:t>Using one SQL Statement:</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sz="2000" b="1" dirty="0">
                <a:latin typeface="Lucida Sans Typewriter" panose="020B0509030504030204" pitchFamily="49" charset="0"/>
              </a:rPr>
              <a:t>CREATE TABLE</a:t>
            </a:r>
            <a:r>
              <a:rPr lang="en-US" altLang="en-US" sz="2000" dirty="0">
                <a:latin typeface="Lucida Sans Typewriter" panose="020B0509030504030204" pitchFamily="49" charset="0"/>
              </a:rPr>
              <a:t> customers ( </a:t>
            </a:r>
          </a:p>
          <a:p>
            <a:pPr eaLnBrk="1" hangingPunct="1">
              <a:buFont typeface="Wingdings" panose="05000000000000000000" pitchFamily="2" charset="2"/>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cfirstname</a:t>
            </a:r>
            <a:r>
              <a:rPr lang="en-US" altLang="en-US" sz="2000" dirty="0">
                <a:latin typeface="Lucida Sans Typewriter" panose="020B0509030504030204" pitchFamily="49" charset="0"/>
              </a:rPr>
              <a:t> VARCHAR(20) NOT NULL, </a:t>
            </a:r>
          </a:p>
          <a:p>
            <a:pPr eaLnBrk="1" hangingPunct="1">
              <a:buFont typeface="Wingdings" panose="05000000000000000000" pitchFamily="2" charset="2"/>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clastname</a:t>
            </a:r>
            <a:r>
              <a:rPr lang="en-US" altLang="en-US" sz="2000" dirty="0">
                <a:latin typeface="Lucida Sans Typewriter" panose="020B0509030504030204" pitchFamily="49" charset="0"/>
              </a:rPr>
              <a:t> VARCHAR(20) NOT NULL, </a:t>
            </a:r>
          </a:p>
          <a:p>
            <a:pPr eaLnBrk="1" hangingPunct="1">
              <a:buFont typeface="Wingdings" panose="05000000000000000000" pitchFamily="2" charset="2"/>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cphone</a:t>
            </a:r>
            <a:r>
              <a:rPr lang="en-US" altLang="en-US" sz="2000" dirty="0">
                <a:latin typeface="Lucida Sans Typewriter" panose="020B0509030504030204" pitchFamily="49" charset="0"/>
              </a:rPr>
              <a:t> VARCHAR(20) NOT NULL, </a:t>
            </a:r>
          </a:p>
          <a:p>
            <a:pPr eaLnBrk="1" hangingPunct="1">
              <a:buFont typeface="Wingdings" panose="05000000000000000000" pitchFamily="2" charset="2"/>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cstreet</a:t>
            </a:r>
            <a:r>
              <a:rPr lang="en-US" altLang="en-US" sz="2000" dirty="0">
                <a:latin typeface="Lucida Sans Typewriter" panose="020B0509030504030204" pitchFamily="49" charset="0"/>
              </a:rPr>
              <a:t> VARCHAR(50), </a:t>
            </a:r>
          </a:p>
          <a:p>
            <a:pPr eaLnBrk="1" hangingPunct="1">
              <a:buFont typeface="Wingdings" panose="05000000000000000000" pitchFamily="2" charset="2"/>
              <a:buNone/>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czipcode</a:t>
            </a:r>
            <a:r>
              <a:rPr lang="en-US" altLang="en-US" sz="2000" dirty="0">
                <a:latin typeface="Lucida Sans Typewriter" panose="020B0509030504030204" pitchFamily="49" charset="0"/>
              </a:rPr>
              <a:t> VARCHAR(5)), </a:t>
            </a:r>
          </a:p>
          <a:p>
            <a:pPr eaLnBrk="1" hangingPunct="1">
              <a:buFont typeface="Wingdings" panose="05000000000000000000" pitchFamily="2" charset="2"/>
              <a:buNone/>
            </a:pPr>
            <a:r>
              <a:rPr lang="en-US" altLang="en-US" sz="2000" dirty="0">
                <a:latin typeface="Lucida Sans Typewriter" panose="020B0509030504030204" pitchFamily="49" charset="0"/>
              </a:rPr>
              <a:t>	CONSTRAINT </a:t>
            </a:r>
            <a:r>
              <a:rPr lang="en-US" altLang="en-US" sz="2000" dirty="0" err="1">
                <a:latin typeface="Lucida Sans Typewriter" panose="020B0509030504030204" pitchFamily="49" charset="0"/>
              </a:rPr>
              <a:t>customers_pk</a:t>
            </a:r>
            <a:endParaRPr lang="en-US" altLang="en-US" sz="2000" dirty="0">
              <a:latin typeface="Lucida Sans Typewriter" panose="020B0509030504030204" pitchFamily="49" charset="0"/>
            </a:endParaRPr>
          </a:p>
          <a:p>
            <a:pPr eaLnBrk="1" hangingPunct="1">
              <a:buFont typeface="Wingdings" panose="05000000000000000000" pitchFamily="2" charset="2"/>
              <a:buNone/>
            </a:pPr>
            <a:r>
              <a:rPr lang="en-US" altLang="en-US" sz="2000" dirty="0">
                <a:latin typeface="Lucida Sans Typewriter" panose="020B0509030504030204" pitchFamily="49" charset="0"/>
              </a:rPr>
              <a:t>	PRIMARY KEY (</a:t>
            </a:r>
            <a:r>
              <a:rPr lang="en-US" altLang="en-US" sz="2000" dirty="0" err="1">
                <a:latin typeface="Lucida Sans Typewriter" panose="020B0509030504030204" pitchFamily="49" charset="0"/>
              </a:rPr>
              <a:t>cfirstname</a:t>
            </a: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clastname</a:t>
            </a: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cphone</a:t>
            </a:r>
            <a:r>
              <a:rPr lang="en-US" altLang="en-US" sz="2000" dirty="0">
                <a:latin typeface="Lucida Sans Typewriter" panose="020B0509030504030204" pitchFamily="49" charset="0"/>
              </a:rPr>
              <a:t>);</a:t>
            </a:r>
            <a:r>
              <a:rPr lang="en-US" altLang="en-US" dirty="0">
                <a:latin typeface="Lucida Sans Typewriter" panose="020B0509030504030204" pitchFamily="49" charset="0"/>
              </a:rPr>
              <a:t> </a:t>
            </a:r>
          </a:p>
        </p:txBody>
      </p:sp>
    </p:spTree>
    <p:extLst>
      <p:ext uri="{BB962C8B-B14F-4D97-AF65-F5344CB8AC3E}">
        <p14:creationId xmlns:p14="http://schemas.microsoft.com/office/powerpoint/2010/main" val="2574505239"/>
      </p:ext>
    </p:extLst>
  </p:cSld>
  <p:clrMapOvr>
    <a:masterClrMapping/>
  </p:clrMapOv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92DA20DE-9C84-4F52-B0EB-250AF7D614C6}"/>
              </a:ext>
            </a:extLst>
          </p:cNvPr>
          <p:cNvSpPr>
            <a:spLocks noGrp="1" noChangeArrowheads="1"/>
          </p:cNvSpPr>
          <p:nvPr>
            <p:ph type="title"/>
          </p:nvPr>
        </p:nvSpPr>
        <p:spPr>
          <a:xfrm>
            <a:off x="457200" y="277813"/>
            <a:ext cx="8839200" cy="1139825"/>
          </a:xfrm>
        </p:spPr>
        <p:txBody>
          <a:bodyPr/>
          <a:lstStyle/>
          <a:p>
            <a:pPr eaLnBrk="1" hangingPunct="1"/>
            <a:r>
              <a:rPr lang="en-US" altLang="en-US"/>
              <a:t>SQL Technique: Views and Indexes – SQL</a:t>
            </a:r>
          </a:p>
        </p:txBody>
      </p:sp>
      <p:sp>
        <p:nvSpPr>
          <p:cNvPr id="330755" name="Rectangle 3">
            <a:extLst>
              <a:ext uri="{FF2B5EF4-FFF2-40B4-BE49-F238E27FC236}">
                <a16:creationId xmlns:a16="http://schemas.microsoft.com/office/drawing/2014/main" id="{104589BA-4C6B-4D10-9675-EE27C4E85525}"/>
              </a:ext>
            </a:extLst>
          </p:cNvPr>
          <p:cNvSpPr>
            <a:spLocks noGrp="1" noChangeArrowheads="1"/>
          </p:cNvSpPr>
          <p:nvPr>
            <p:ph type="body" idx="1"/>
          </p:nvPr>
        </p:nvSpPr>
        <p:spPr/>
        <p:txBody>
          <a:bodyPr/>
          <a:lstStyle/>
          <a:p>
            <a:pPr lvl="1" eaLnBrk="1" hangingPunct="1">
              <a:lnSpc>
                <a:spcPct val="90000"/>
              </a:lnSpc>
              <a:buFont typeface="Wingdings" panose="05000000000000000000" pitchFamily="2" charset="2"/>
              <a:buNone/>
            </a:pPr>
            <a:r>
              <a:rPr lang="en-US" altLang="en-US">
                <a:latin typeface="Lucida Sans Typewriter" panose="020B0509030504030204" pitchFamily="49" charset="0"/>
              </a:rPr>
              <a:t>CREATE INDEX &lt;indexname&gt; ON &lt;tablename&gt; (&lt;column&gt;, &lt;column&gt;...);</a:t>
            </a:r>
            <a:r>
              <a:rPr lang="en-US" altLang="en-US"/>
              <a:t> </a:t>
            </a:r>
          </a:p>
          <a:p>
            <a:pPr eaLnBrk="1" hangingPunct="1">
              <a:lnSpc>
                <a:spcPct val="90000"/>
              </a:lnSpc>
            </a:pPr>
            <a:r>
              <a:rPr lang="en-US" altLang="en-US"/>
              <a:t>To enforce unique values, add the UNIQUE keyword:</a:t>
            </a:r>
          </a:p>
          <a:p>
            <a:pPr lvl="1" eaLnBrk="1" hangingPunct="1">
              <a:lnSpc>
                <a:spcPct val="90000"/>
              </a:lnSpc>
              <a:buFont typeface="Wingdings" panose="05000000000000000000" pitchFamily="2" charset="2"/>
              <a:buNone/>
            </a:pPr>
            <a:r>
              <a:rPr lang="en-US" altLang="en-US">
                <a:latin typeface="Lucida Sans Typewriter" panose="020B0509030504030204" pitchFamily="49" charset="0"/>
              </a:rPr>
              <a:t>CREATE UNIQUE INDEX &lt;indexname&gt; ON &lt;tablename&gt; (&lt;column&gt;, &lt;column&gt;...);</a:t>
            </a:r>
            <a:r>
              <a:rPr lang="en-US" altLang="en-US"/>
              <a:t> </a:t>
            </a:r>
          </a:p>
          <a:p>
            <a:pPr eaLnBrk="1" hangingPunct="1">
              <a:lnSpc>
                <a:spcPct val="90000"/>
              </a:lnSpc>
            </a:pPr>
            <a:r>
              <a:rPr lang="en-US" altLang="en-US"/>
              <a:t>To specify sort order, add the keyword ASC or DESC after each column name, just as you would do in an ORDER BY clause.</a:t>
            </a:r>
          </a:p>
          <a:p>
            <a:pPr eaLnBrk="1" hangingPunct="1">
              <a:lnSpc>
                <a:spcPct val="90000"/>
              </a:lnSpc>
            </a:pPr>
            <a:r>
              <a:rPr lang="en-US" altLang="en-US"/>
              <a:t>To remove an index, simply enter:</a:t>
            </a:r>
          </a:p>
          <a:p>
            <a:pPr lvl="1" eaLnBrk="1" hangingPunct="1">
              <a:lnSpc>
                <a:spcPct val="90000"/>
              </a:lnSpc>
              <a:buFont typeface="Wingdings" panose="05000000000000000000" pitchFamily="2" charset="2"/>
              <a:buNone/>
            </a:pPr>
            <a:r>
              <a:rPr lang="en-US" altLang="en-US">
                <a:latin typeface="Lucida Sans Typewriter" panose="020B0509030504030204" pitchFamily="49" charset="0"/>
              </a:rPr>
              <a:t>DROP INDEX &lt;indexname&gt;;</a:t>
            </a:r>
            <a:r>
              <a:rPr lang="en-US" altLang="en-US"/>
              <a:t> </a:t>
            </a:r>
          </a:p>
        </p:txBody>
      </p:sp>
    </p:spTree>
  </p:cSld>
  <p:clrMapOvr>
    <a:masterClrMapping/>
  </p:clrMapOv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itle 1">
            <a:extLst>
              <a:ext uri="{FF2B5EF4-FFF2-40B4-BE49-F238E27FC236}">
                <a16:creationId xmlns:a16="http://schemas.microsoft.com/office/drawing/2014/main" id="{BD10F8C4-09DE-452F-90CA-103EB6CAAB41}"/>
              </a:ext>
            </a:extLst>
          </p:cNvPr>
          <p:cNvSpPr>
            <a:spLocks noGrp="1" noChangeArrowheads="1"/>
          </p:cNvSpPr>
          <p:nvPr>
            <p:ph type="title"/>
          </p:nvPr>
        </p:nvSpPr>
        <p:spPr/>
        <p:txBody>
          <a:bodyPr/>
          <a:lstStyle/>
          <a:p>
            <a:r>
              <a:rPr lang="en-US" altLang="en-US"/>
              <a:t>SQL Technique: Check Constraints – What are they</a:t>
            </a:r>
          </a:p>
        </p:txBody>
      </p:sp>
      <p:sp>
        <p:nvSpPr>
          <p:cNvPr id="331779" name="Content Placeholder 2">
            <a:extLst>
              <a:ext uri="{FF2B5EF4-FFF2-40B4-BE49-F238E27FC236}">
                <a16:creationId xmlns:a16="http://schemas.microsoft.com/office/drawing/2014/main" id="{1D15101A-3528-4FAA-894D-C9404283B81B}"/>
              </a:ext>
            </a:extLst>
          </p:cNvPr>
          <p:cNvSpPr>
            <a:spLocks noGrp="1" noChangeArrowheads="1"/>
          </p:cNvSpPr>
          <p:nvPr>
            <p:ph idx="1"/>
          </p:nvPr>
        </p:nvSpPr>
        <p:spPr/>
        <p:txBody>
          <a:bodyPr/>
          <a:lstStyle/>
          <a:p>
            <a:r>
              <a:rPr lang="en-US" altLang="en-US"/>
              <a:t>A check constraint can be used to specify a wide range of rules for the contents of a table. A search condition (which is a boolean expression) is specified for a check constraint. </a:t>
            </a:r>
          </a:p>
          <a:p>
            <a:r>
              <a:rPr lang="en-US" altLang="en-US"/>
              <a:t>This search condition must be satisfied for all rows in the table. </a:t>
            </a:r>
          </a:p>
          <a:p>
            <a:r>
              <a:rPr lang="en-US" altLang="en-US"/>
              <a:t>The search condition is applied to each row that is modified on an INSERT or UPDATE at the time of the row modification. </a:t>
            </a:r>
          </a:p>
          <a:p>
            <a:r>
              <a:rPr lang="en-US" altLang="en-US"/>
              <a:t>The entire statement is aborted if any check constraint is violated.</a:t>
            </a:r>
          </a:p>
          <a:p>
            <a:endParaRPr lang="en-US" altLang="en-US"/>
          </a:p>
          <a:p>
            <a:endParaRPr lang="en-US" altLang="en-US"/>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itle 1">
            <a:extLst>
              <a:ext uri="{FF2B5EF4-FFF2-40B4-BE49-F238E27FC236}">
                <a16:creationId xmlns:a16="http://schemas.microsoft.com/office/drawing/2014/main" id="{77EA0FA2-1DF9-46F8-81C1-9AA3B4209B7E}"/>
              </a:ext>
            </a:extLst>
          </p:cNvPr>
          <p:cNvSpPr>
            <a:spLocks noGrp="1" noChangeArrowheads="1"/>
          </p:cNvSpPr>
          <p:nvPr>
            <p:ph type="title"/>
          </p:nvPr>
        </p:nvSpPr>
        <p:spPr/>
        <p:txBody>
          <a:bodyPr/>
          <a:lstStyle/>
          <a:p>
            <a:r>
              <a:rPr lang="en-US" altLang="en-US"/>
              <a:t>SQL Technique: Check Constraints – Column vs. Table</a:t>
            </a:r>
          </a:p>
        </p:txBody>
      </p:sp>
      <p:sp>
        <p:nvSpPr>
          <p:cNvPr id="332803" name="Content Placeholder 2">
            <a:extLst>
              <a:ext uri="{FF2B5EF4-FFF2-40B4-BE49-F238E27FC236}">
                <a16:creationId xmlns:a16="http://schemas.microsoft.com/office/drawing/2014/main" id="{D5592347-F5C3-4D85-A447-FDD9ACD8D750}"/>
              </a:ext>
            </a:extLst>
          </p:cNvPr>
          <p:cNvSpPr>
            <a:spLocks noGrp="1" noChangeArrowheads="1"/>
          </p:cNvSpPr>
          <p:nvPr>
            <p:ph idx="1"/>
          </p:nvPr>
        </p:nvSpPr>
        <p:spPr/>
        <p:txBody>
          <a:bodyPr/>
          <a:lstStyle/>
          <a:p>
            <a:r>
              <a:rPr lang="en-US" altLang="en-US"/>
              <a:t>If a check constraint is specified as part of a column-definition, a column reference can only be made to the same column. </a:t>
            </a:r>
          </a:p>
          <a:p>
            <a:r>
              <a:rPr lang="en-US" altLang="en-US"/>
              <a:t>Check constraints specified as part of a table definition can have column references identifying columns previously defined in the CREATE TABLE statement.</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itle 1">
            <a:extLst>
              <a:ext uri="{FF2B5EF4-FFF2-40B4-BE49-F238E27FC236}">
                <a16:creationId xmlns:a16="http://schemas.microsoft.com/office/drawing/2014/main" id="{EF1E5208-00AA-4ABA-B41C-14DF1488543A}"/>
              </a:ext>
            </a:extLst>
          </p:cNvPr>
          <p:cNvSpPr>
            <a:spLocks noGrp="1" noChangeArrowheads="1"/>
          </p:cNvSpPr>
          <p:nvPr>
            <p:ph type="title"/>
          </p:nvPr>
        </p:nvSpPr>
        <p:spPr/>
        <p:txBody>
          <a:bodyPr/>
          <a:lstStyle/>
          <a:p>
            <a:r>
              <a:rPr lang="en-US" altLang="en-US"/>
              <a:t>SQL Technique: Check Constraints – Search Condition</a:t>
            </a:r>
          </a:p>
        </p:txBody>
      </p:sp>
      <p:sp>
        <p:nvSpPr>
          <p:cNvPr id="333827" name="Content Placeholder 2">
            <a:extLst>
              <a:ext uri="{FF2B5EF4-FFF2-40B4-BE49-F238E27FC236}">
                <a16:creationId xmlns:a16="http://schemas.microsoft.com/office/drawing/2014/main" id="{6E3CD999-526F-47AE-8165-85F79D49604A}"/>
              </a:ext>
            </a:extLst>
          </p:cNvPr>
          <p:cNvSpPr>
            <a:spLocks noGrp="1" noChangeArrowheads="1"/>
          </p:cNvSpPr>
          <p:nvPr>
            <p:ph idx="1"/>
          </p:nvPr>
        </p:nvSpPr>
        <p:spPr/>
        <p:txBody>
          <a:bodyPr/>
          <a:lstStyle/>
          <a:p>
            <a:r>
              <a:rPr lang="en-US" altLang="en-US"/>
              <a:t>The search condition must always return the same value if applied to the same values. Thus, it cannot contain any of the following: </a:t>
            </a:r>
          </a:p>
          <a:p>
            <a:r>
              <a:rPr lang="en-US" altLang="en-US"/>
              <a:t>Dynamic parameters (?)</a:t>
            </a:r>
          </a:p>
          <a:p>
            <a:r>
              <a:rPr lang="en-US" altLang="en-US"/>
              <a:t>Date/Time Functions (CURRENT_DATE, CURRENT_TIME, CURRENT_TIMESTAMP)</a:t>
            </a:r>
          </a:p>
          <a:p>
            <a:r>
              <a:rPr lang="en-US" altLang="en-US"/>
              <a:t>Subqueries</a:t>
            </a:r>
          </a:p>
          <a:p>
            <a:r>
              <a:rPr lang="en-US" altLang="en-US"/>
              <a:t>User Functions (such as USER, SESSION_USER, CURRENT_USER)</a:t>
            </a:r>
          </a:p>
          <a:p>
            <a:endParaRPr lang="en-US" altLang="en-US"/>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itle 1">
            <a:extLst>
              <a:ext uri="{FF2B5EF4-FFF2-40B4-BE49-F238E27FC236}">
                <a16:creationId xmlns:a16="http://schemas.microsoft.com/office/drawing/2014/main" id="{33E62569-C7DC-42A7-B3C4-706571B12145}"/>
              </a:ext>
            </a:extLst>
          </p:cNvPr>
          <p:cNvSpPr>
            <a:spLocks noGrp="1" noChangeArrowheads="1"/>
          </p:cNvSpPr>
          <p:nvPr>
            <p:ph type="title"/>
          </p:nvPr>
        </p:nvSpPr>
        <p:spPr/>
        <p:txBody>
          <a:bodyPr/>
          <a:lstStyle/>
          <a:p>
            <a:r>
              <a:rPr lang="en-US" altLang="en-US"/>
              <a:t>SQL Technique: Check Constraints – SQL</a:t>
            </a:r>
          </a:p>
        </p:txBody>
      </p:sp>
      <p:sp>
        <p:nvSpPr>
          <p:cNvPr id="3" name="Content Placeholder 2">
            <a:extLst>
              <a:ext uri="{FF2B5EF4-FFF2-40B4-BE49-F238E27FC236}">
                <a16:creationId xmlns:a16="http://schemas.microsoft.com/office/drawing/2014/main" id="{E52C60E5-7821-4B70-A2D8-5041DB08906B}"/>
              </a:ext>
            </a:extLst>
          </p:cNvPr>
          <p:cNvSpPr>
            <a:spLocks noGrp="1"/>
          </p:cNvSpPr>
          <p:nvPr>
            <p:ph idx="1"/>
          </p:nvPr>
        </p:nvSpPr>
        <p:spPr>
          <a:xfrm>
            <a:off x="457200" y="1600200"/>
            <a:ext cx="8382000" cy="4530725"/>
          </a:xfrm>
        </p:spPr>
        <p:txBody>
          <a:bodyPr/>
          <a:lstStyle/>
          <a:p>
            <a:pPr>
              <a:defRPr/>
            </a:pPr>
            <a:r>
              <a:rPr lang="en-US" sz="2400" dirty="0"/>
              <a:t>-- Use a column-level constraint for an arithmetic check</a:t>
            </a:r>
          </a:p>
          <a:p>
            <a:pPr>
              <a:defRPr/>
            </a:pPr>
            <a:r>
              <a:rPr lang="en-US" sz="2400" dirty="0"/>
              <a:t>-- Use a table-level constraint to make sure that an employee's taxes does not exceed the bonus</a:t>
            </a:r>
          </a:p>
          <a:p>
            <a:pPr marL="0" indent="0">
              <a:buFont typeface="Wingdings" panose="05000000000000000000" pitchFamily="2" charset="2"/>
              <a:buNone/>
              <a:defRPr/>
            </a:pPr>
            <a:r>
              <a:rPr lang="en-US" sz="1800" dirty="0"/>
              <a:t>CREATE TABLE SAMP.EMP </a:t>
            </a:r>
          </a:p>
          <a:p>
            <a:pPr marL="0" indent="0">
              <a:buFont typeface="Wingdings" panose="05000000000000000000" pitchFamily="2" charset="2"/>
              <a:buNone/>
              <a:defRPr/>
            </a:pPr>
            <a:r>
              <a:rPr lang="en-US" sz="1800" dirty="0"/>
              <a:t>  (	EMPNO CHAR(6) NOT NULL CONSTRAINT EMP_PK PRIMARY KEY,</a:t>
            </a:r>
          </a:p>
          <a:p>
            <a:pPr marL="0" indent="0">
              <a:buFont typeface="Wingdings" panose="05000000000000000000" pitchFamily="2" charset="2"/>
              <a:buNone/>
              <a:defRPr/>
            </a:pPr>
            <a:r>
              <a:rPr lang="en-US" sz="1800" dirty="0"/>
              <a:t>	FIRSTNME CHAR(12) NOT NULL,</a:t>
            </a:r>
          </a:p>
          <a:p>
            <a:pPr marL="0" indent="0">
              <a:buFont typeface="Wingdings" panose="05000000000000000000" pitchFamily="2" charset="2"/>
              <a:buNone/>
              <a:defRPr/>
            </a:pPr>
            <a:r>
              <a:rPr lang="en-US" sz="1800" dirty="0"/>
              <a:t>	MIDINIT VARCHAR(12) NOT NULL,</a:t>
            </a:r>
          </a:p>
          <a:p>
            <a:pPr marL="0" indent="0">
              <a:buFont typeface="Wingdings" panose="05000000000000000000" pitchFamily="2" charset="2"/>
              <a:buNone/>
              <a:defRPr/>
            </a:pPr>
            <a:r>
              <a:rPr lang="en-US" sz="1800" dirty="0"/>
              <a:t>	LASTNAME VARCHAR(15) NOT NULL,</a:t>
            </a:r>
          </a:p>
          <a:p>
            <a:pPr marL="0" indent="0">
              <a:buFont typeface="Wingdings" panose="05000000000000000000" pitchFamily="2" charset="2"/>
              <a:buNone/>
              <a:defRPr/>
            </a:pPr>
            <a:r>
              <a:rPr lang="en-US" sz="1800" dirty="0"/>
              <a:t>	SALARY DECIMAL(9,2) </a:t>
            </a:r>
          </a:p>
          <a:p>
            <a:pPr marL="0" indent="0">
              <a:buFont typeface="Wingdings" panose="05000000000000000000" pitchFamily="2" charset="2"/>
              <a:buNone/>
              <a:defRPr/>
            </a:pPr>
            <a:r>
              <a:rPr lang="en-US" sz="1800" dirty="0"/>
              <a:t>                    </a:t>
            </a:r>
            <a:r>
              <a:rPr lang="en-US" sz="1800" b="1" dirty="0"/>
              <a:t>CONSTRAINT SAL_CK CHECK (SALARY &gt;= 10000),</a:t>
            </a:r>
          </a:p>
          <a:p>
            <a:pPr marL="0" indent="0">
              <a:buFont typeface="Wingdings" panose="05000000000000000000" pitchFamily="2" charset="2"/>
              <a:buNone/>
              <a:defRPr/>
            </a:pPr>
            <a:r>
              <a:rPr lang="en-US" sz="1800" dirty="0"/>
              <a:t>	BONUS DECIMAL(9,2), </a:t>
            </a:r>
          </a:p>
          <a:p>
            <a:pPr marL="0" indent="0">
              <a:buFont typeface="Wingdings" panose="05000000000000000000" pitchFamily="2" charset="2"/>
              <a:buNone/>
              <a:defRPr/>
            </a:pPr>
            <a:r>
              <a:rPr lang="en-US" sz="1800" dirty="0"/>
              <a:t>	TAX DECIMAL(9,2),</a:t>
            </a:r>
          </a:p>
          <a:p>
            <a:pPr marL="0" indent="0">
              <a:buFont typeface="Wingdings" panose="05000000000000000000" pitchFamily="2" charset="2"/>
              <a:buNone/>
              <a:defRPr/>
            </a:pPr>
            <a:r>
              <a:rPr lang="en-US" sz="1800" dirty="0"/>
              <a:t>	CONSTRAINT BONUS_CK CHECK (BONUS &gt; TAX)</a:t>
            </a:r>
          </a:p>
          <a:p>
            <a:pPr marL="0" indent="0">
              <a:buFont typeface="Wingdings" panose="05000000000000000000" pitchFamily="2" charset="2"/>
              <a:buNone/>
              <a:defRPr/>
            </a:pPr>
            <a:r>
              <a:rPr lang="en-US" sz="1800" dirty="0"/>
              <a:t>  );</a:t>
            </a:r>
          </a:p>
          <a:p>
            <a:pPr>
              <a:defRPr/>
            </a:pPr>
            <a:endParaRPr lang="en-US"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itle 1">
            <a:extLst>
              <a:ext uri="{FF2B5EF4-FFF2-40B4-BE49-F238E27FC236}">
                <a16:creationId xmlns:a16="http://schemas.microsoft.com/office/drawing/2014/main" id="{0A420DBB-EB2B-4A11-B761-433167594AE6}"/>
              </a:ext>
            </a:extLst>
          </p:cNvPr>
          <p:cNvSpPr>
            <a:spLocks noGrp="1" noChangeArrowheads="1"/>
          </p:cNvSpPr>
          <p:nvPr>
            <p:ph type="title"/>
          </p:nvPr>
        </p:nvSpPr>
        <p:spPr/>
        <p:txBody>
          <a:bodyPr/>
          <a:lstStyle/>
          <a:p>
            <a:r>
              <a:rPr lang="en-US" altLang="en-US"/>
              <a:t>SQL Technique: Check Constraints – SQL</a:t>
            </a:r>
          </a:p>
        </p:txBody>
      </p:sp>
      <p:sp>
        <p:nvSpPr>
          <p:cNvPr id="3" name="Content Placeholder 2">
            <a:extLst>
              <a:ext uri="{FF2B5EF4-FFF2-40B4-BE49-F238E27FC236}">
                <a16:creationId xmlns:a16="http://schemas.microsoft.com/office/drawing/2014/main" id="{1C89BF8C-B705-4F4B-A188-355A5EDECB37}"/>
              </a:ext>
            </a:extLst>
          </p:cNvPr>
          <p:cNvSpPr>
            <a:spLocks noGrp="1"/>
          </p:cNvSpPr>
          <p:nvPr>
            <p:ph idx="1"/>
          </p:nvPr>
        </p:nvSpPr>
        <p:spPr/>
        <p:txBody>
          <a:bodyPr/>
          <a:lstStyle/>
          <a:p>
            <a:pPr>
              <a:defRPr/>
            </a:pPr>
            <a:r>
              <a:rPr lang="en-US" dirty="0"/>
              <a:t>-- Use a check constraint to allow only appropriate abbreviations for the meals</a:t>
            </a:r>
          </a:p>
          <a:p>
            <a:pPr marL="0" indent="0">
              <a:buFont typeface="Wingdings" panose="05000000000000000000" pitchFamily="2" charset="2"/>
              <a:buNone/>
              <a:defRPr/>
            </a:pPr>
            <a:r>
              <a:rPr lang="en-US" sz="1800" dirty="0"/>
              <a:t>CREATE TABLE FLIGHTS</a:t>
            </a:r>
          </a:p>
          <a:p>
            <a:pPr marL="0" indent="0">
              <a:buFont typeface="Wingdings" panose="05000000000000000000" pitchFamily="2" charset="2"/>
              <a:buNone/>
              <a:defRPr/>
            </a:pPr>
            <a:r>
              <a:rPr lang="en-US" sz="1800" dirty="0"/>
              <a:t>	(</a:t>
            </a:r>
          </a:p>
          <a:p>
            <a:pPr marL="0" indent="0">
              <a:buFont typeface="Wingdings" panose="05000000000000000000" pitchFamily="2" charset="2"/>
              <a:buNone/>
              <a:defRPr/>
            </a:pPr>
            <a:r>
              <a:rPr lang="en-US" sz="1800" dirty="0"/>
              <a:t>	FLIGHT_ID CHAR(6) NOT NULL ,</a:t>
            </a:r>
          </a:p>
          <a:p>
            <a:pPr marL="0" indent="0">
              <a:buFont typeface="Wingdings" panose="05000000000000000000" pitchFamily="2" charset="2"/>
              <a:buNone/>
              <a:defRPr/>
            </a:pPr>
            <a:r>
              <a:rPr lang="en-US" sz="1800" dirty="0"/>
              <a:t>	SEGMENT_NUMBER INTEGER NOT NULL ,</a:t>
            </a:r>
          </a:p>
          <a:p>
            <a:pPr marL="0" indent="0">
              <a:buFont typeface="Wingdings" panose="05000000000000000000" pitchFamily="2" charset="2"/>
              <a:buNone/>
              <a:defRPr/>
            </a:pPr>
            <a:r>
              <a:rPr lang="en-US" sz="1800" dirty="0"/>
              <a:t>	ORIG_AIRPORT CHAR(3),</a:t>
            </a:r>
          </a:p>
          <a:p>
            <a:pPr marL="0" indent="0">
              <a:buFont typeface="Wingdings" panose="05000000000000000000" pitchFamily="2" charset="2"/>
              <a:buNone/>
              <a:defRPr/>
            </a:pPr>
            <a:r>
              <a:rPr lang="en-US" sz="1800" dirty="0"/>
              <a:t>	DEPART_TIME TIME,</a:t>
            </a:r>
          </a:p>
          <a:p>
            <a:pPr marL="0" indent="0">
              <a:buFont typeface="Wingdings" panose="05000000000000000000" pitchFamily="2" charset="2"/>
              <a:buNone/>
              <a:defRPr/>
            </a:pPr>
            <a:r>
              <a:rPr lang="en-US" sz="1800" dirty="0"/>
              <a:t>	DEST_AIRPORT CHAR(3),</a:t>
            </a:r>
          </a:p>
          <a:p>
            <a:pPr marL="0" indent="0">
              <a:buFont typeface="Wingdings" panose="05000000000000000000" pitchFamily="2" charset="2"/>
              <a:buNone/>
              <a:defRPr/>
            </a:pPr>
            <a:r>
              <a:rPr lang="en-US" sz="1800" dirty="0"/>
              <a:t>	ARRIVE_TIME TIME,</a:t>
            </a:r>
          </a:p>
          <a:p>
            <a:pPr marL="0" indent="0">
              <a:buFont typeface="Wingdings" panose="05000000000000000000" pitchFamily="2" charset="2"/>
              <a:buNone/>
              <a:defRPr/>
            </a:pPr>
            <a:r>
              <a:rPr lang="en-US" sz="1800" dirty="0"/>
              <a:t>	MEAL CHAR(1</a:t>
            </a:r>
            <a:r>
              <a:rPr lang="en-US" sz="1800" b="1" dirty="0"/>
              <a:t>) CONSTRAINT MEAL_CONSTRAINT </a:t>
            </a:r>
          </a:p>
          <a:p>
            <a:pPr marL="0" indent="0">
              <a:buFont typeface="Wingdings" panose="05000000000000000000" pitchFamily="2" charset="2"/>
              <a:buNone/>
              <a:defRPr/>
            </a:pPr>
            <a:r>
              <a:rPr lang="en-US" sz="1800" b="1" dirty="0"/>
              <a:t>	    CHECK (MEAL IN ('B', 'L', 'D', 'S')),</a:t>
            </a:r>
          </a:p>
          <a:p>
            <a:pPr marL="0" indent="0">
              <a:buFont typeface="Wingdings" panose="05000000000000000000" pitchFamily="2" charset="2"/>
              <a:buNone/>
              <a:defRPr/>
            </a:pPr>
            <a:r>
              <a:rPr lang="en-US" sz="1800" dirty="0"/>
              <a:t>	PRIMARY KEY (FLIGHT_ID, SEGMENT_NUMBER)</a:t>
            </a:r>
          </a:p>
          <a:p>
            <a:pPr marL="0" indent="0">
              <a:buFont typeface="Wingdings" panose="05000000000000000000" pitchFamily="2" charset="2"/>
              <a:buNone/>
              <a:defRPr/>
            </a:pPr>
            <a:r>
              <a:rPr lang="en-US" sz="1800" dirty="0"/>
              <a:t>	);</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Number Placeholder 5">
            <a:extLst>
              <a:ext uri="{FF2B5EF4-FFF2-40B4-BE49-F238E27FC236}">
                <a16:creationId xmlns:a16="http://schemas.microsoft.com/office/drawing/2014/main" id="{E3788E86-59D2-4DE0-A865-A02B32A362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097310-1B76-4175-B540-7ECB400D3D87}" type="slidenum">
              <a:rPr lang="en-US" altLang="en-US" sz="1000"/>
              <a:pPr>
                <a:spcBef>
                  <a:spcPct val="0"/>
                </a:spcBef>
                <a:buClrTx/>
                <a:buSzTx/>
                <a:buFontTx/>
                <a:buNone/>
              </a:pPr>
              <a:t>346</a:t>
            </a:fld>
            <a:endParaRPr lang="en-US" altLang="en-US" sz="1000"/>
          </a:p>
        </p:txBody>
      </p:sp>
      <p:sp>
        <p:nvSpPr>
          <p:cNvPr id="336899" name="Rectangle 2">
            <a:extLst>
              <a:ext uri="{FF2B5EF4-FFF2-40B4-BE49-F238E27FC236}">
                <a16:creationId xmlns:a16="http://schemas.microsoft.com/office/drawing/2014/main" id="{FFE6E1D3-A6C3-4B9D-A045-ED1FD33757C7}"/>
              </a:ext>
            </a:extLst>
          </p:cNvPr>
          <p:cNvSpPr>
            <a:spLocks noGrp="1" noChangeArrowheads="1"/>
          </p:cNvSpPr>
          <p:nvPr>
            <p:ph type="title"/>
          </p:nvPr>
        </p:nvSpPr>
        <p:spPr>
          <a:xfrm>
            <a:off x="533400" y="762000"/>
            <a:ext cx="7772400" cy="609600"/>
          </a:xfrm>
        </p:spPr>
        <p:txBody>
          <a:bodyPr/>
          <a:lstStyle/>
          <a:p>
            <a:r>
              <a:rPr lang="en-US" altLang="en-US" sz="4000"/>
              <a:t>Transactions – </a:t>
            </a:r>
            <a:br>
              <a:rPr lang="en-US" altLang="en-US" sz="4000"/>
            </a:br>
            <a:r>
              <a:rPr lang="en-US" altLang="en-US" sz="4000"/>
              <a:t>Why Do We Need Transactions?</a:t>
            </a:r>
          </a:p>
        </p:txBody>
      </p:sp>
      <p:sp>
        <p:nvSpPr>
          <p:cNvPr id="336900" name="Rectangle 3">
            <a:extLst>
              <a:ext uri="{FF2B5EF4-FFF2-40B4-BE49-F238E27FC236}">
                <a16:creationId xmlns:a16="http://schemas.microsoft.com/office/drawing/2014/main" id="{1773317F-2E93-4147-B03A-F4735365A8AD}"/>
              </a:ext>
            </a:extLst>
          </p:cNvPr>
          <p:cNvSpPr>
            <a:spLocks noGrp="1" noChangeArrowheads="1"/>
          </p:cNvSpPr>
          <p:nvPr>
            <p:ph type="body" idx="1"/>
          </p:nvPr>
        </p:nvSpPr>
        <p:spPr>
          <a:xfrm>
            <a:off x="381000" y="1600200"/>
            <a:ext cx="8534400" cy="4800600"/>
          </a:xfrm>
        </p:spPr>
        <p:txBody>
          <a:bodyPr/>
          <a:lstStyle/>
          <a:p>
            <a:r>
              <a:rPr lang="en-US" altLang="en-US"/>
              <a:t>Many enterprises use databases to store information about their state</a:t>
            </a:r>
          </a:p>
          <a:p>
            <a:pPr lvl="1">
              <a:lnSpc>
                <a:spcPct val="90000"/>
              </a:lnSpc>
              <a:spcBef>
                <a:spcPct val="30000"/>
              </a:spcBef>
            </a:pPr>
            <a:r>
              <a:rPr lang="en-US" altLang="en-US" i="1"/>
              <a:t>e.g</a:t>
            </a:r>
            <a:r>
              <a:rPr lang="en-US" altLang="en-US"/>
              <a:t>., Balances of all depositors at a bank</a:t>
            </a:r>
          </a:p>
          <a:p>
            <a:pPr>
              <a:spcBef>
                <a:spcPct val="50000"/>
              </a:spcBef>
            </a:pPr>
            <a:r>
              <a:rPr lang="en-US" altLang="en-US"/>
              <a:t>When an event occurs in the real world that changes the state of the enterprise, a program is executed to change the database state in a corresponding way</a:t>
            </a:r>
          </a:p>
          <a:p>
            <a:pPr lvl="1">
              <a:lnSpc>
                <a:spcPct val="90000"/>
              </a:lnSpc>
              <a:spcBef>
                <a:spcPct val="50000"/>
              </a:spcBef>
            </a:pPr>
            <a:r>
              <a:rPr lang="en-US" altLang="en-US" i="1"/>
              <a:t>e.g</a:t>
            </a:r>
            <a:r>
              <a:rPr lang="en-US" altLang="en-US"/>
              <a:t>., Bank balance must be updated when deposit is made</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135A3026-B3C6-4F6F-A9B3-BE1EEDE9936C}"/>
              </a:ext>
            </a:extLst>
          </p:cNvPr>
          <p:cNvSpPr>
            <a:spLocks noGrp="1" noChangeArrowheads="1"/>
          </p:cNvSpPr>
          <p:nvPr>
            <p:ph type="title"/>
          </p:nvPr>
        </p:nvSpPr>
        <p:spPr/>
        <p:txBody>
          <a:bodyPr/>
          <a:lstStyle/>
          <a:p>
            <a:pPr eaLnBrk="1" hangingPunct="1"/>
            <a:r>
              <a:rPr lang="en-US" altLang="en-US"/>
              <a:t>Transactions - Concurrency</a:t>
            </a:r>
          </a:p>
        </p:txBody>
      </p:sp>
      <p:sp>
        <p:nvSpPr>
          <p:cNvPr id="337923" name="Rectangle 3">
            <a:extLst>
              <a:ext uri="{FF2B5EF4-FFF2-40B4-BE49-F238E27FC236}">
                <a16:creationId xmlns:a16="http://schemas.microsoft.com/office/drawing/2014/main" id="{17E0B878-226D-4A1E-9F21-C6D5F3FB376F}"/>
              </a:ext>
            </a:extLst>
          </p:cNvPr>
          <p:cNvSpPr>
            <a:spLocks noGrp="1" noChangeArrowheads="1"/>
          </p:cNvSpPr>
          <p:nvPr>
            <p:ph type="body" idx="1"/>
          </p:nvPr>
        </p:nvSpPr>
        <p:spPr/>
        <p:txBody>
          <a:bodyPr/>
          <a:lstStyle/>
          <a:p>
            <a:pPr eaLnBrk="1" hangingPunct="1"/>
            <a:r>
              <a:rPr lang="en-US" altLang="en-US" sz="2400"/>
              <a:t>The goal in a ‘concurrent’ DBMS is to allow multiple users to access the database simultaneously without interfering with each other.</a:t>
            </a:r>
          </a:p>
          <a:p>
            <a:pPr eaLnBrk="1" hangingPunct="1"/>
            <a:r>
              <a:rPr lang="en-US" altLang="en-US" sz="2400"/>
              <a:t>A problem with multiple users using the DBMS is that it may be possible for two users to try and change data in the database simultaneously. If this type of action is not carefully controlled, inconsistencies are possible.</a:t>
            </a:r>
          </a:p>
          <a:p>
            <a:pPr eaLnBrk="1" hangingPunct="1"/>
            <a:r>
              <a:rPr lang="en-US" altLang="en-US" sz="2400"/>
              <a:t>To control data access, we first need a concept to allow us to encapsulate database accesses. Such encapsulation is called a ‘</a:t>
            </a:r>
            <a:r>
              <a:rPr lang="en-US" altLang="en-US" sz="2400" b="1"/>
              <a:t>Transaction</a:t>
            </a:r>
            <a:r>
              <a:rPr lang="en-US" altLang="en-US" sz="2400"/>
              <a:t>’.</a:t>
            </a:r>
          </a:p>
          <a:p>
            <a:pPr eaLnBrk="1" hangingPunct="1">
              <a:buFont typeface="Wingdings" panose="05000000000000000000" pitchFamily="2" charset="2"/>
              <a:buNone/>
            </a:pPr>
            <a:endParaRPr lang="en-US" altLang="en-US" sz="240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AD7E585-1BAB-4AEB-998C-9DBCDE8948F7}"/>
              </a:ext>
            </a:extLst>
          </p:cNvPr>
          <p:cNvSpPr>
            <a:spLocks noGrp="1" noChangeArrowheads="1"/>
          </p:cNvSpPr>
          <p:nvPr>
            <p:ph type="title"/>
          </p:nvPr>
        </p:nvSpPr>
        <p:spPr>
          <a:xfrm>
            <a:off x="228600" y="277813"/>
            <a:ext cx="8839200" cy="788987"/>
          </a:xfrm>
        </p:spPr>
        <p:txBody>
          <a:bodyPr/>
          <a:lstStyle/>
          <a:p>
            <a:pPr eaLnBrk="1" hangingPunct="1"/>
            <a:r>
              <a:rPr lang="en-US" altLang="en-US" sz="4000"/>
              <a:t>Transactions - What is a Transaction?</a:t>
            </a:r>
          </a:p>
        </p:txBody>
      </p:sp>
      <p:sp>
        <p:nvSpPr>
          <p:cNvPr id="338947" name="Rectangle 3">
            <a:extLst>
              <a:ext uri="{FF2B5EF4-FFF2-40B4-BE49-F238E27FC236}">
                <a16:creationId xmlns:a16="http://schemas.microsoft.com/office/drawing/2014/main" id="{A4619ED0-A757-4F4E-8E55-1C7D57D7B83A}"/>
              </a:ext>
            </a:extLst>
          </p:cNvPr>
          <p:cNvSpPr>
            <a:spLocks noGrp="1" noChangeArrowheads="1"/>
          </p:cNvSpPr>
          <p:nvPr>
            <p:ph type="body" idx="1"/>
          </p:nvPr>
        </p:nvSpPr>
        <p:spPr/>
        <p:txBody>
          <a:bodyPr/>
          <a:lstStyle/>
          <a:p>
            <a:pPr eaLnBrk="1" hangingPunct="1"/>
            <a:r>
              <a:rPr lang="en-US" altLang="en-US"/>
              <a:t>A </a:t>
            </a:r>
            <a:r>
              <a:rPr lang="en-US" altLang="zh-CN">
                <a:ea typeface="SimSun" panose="02010600030101010101" pitchFamily="2" charset="-122"/>
                <a:cs typeface="Arial" panose="020B0604020202020204" pitchFamily="34" charset="0"/>
              </a:rPr>
              <a:t>sequence of many actions which are considered to be one atomic unit of work.</a:t>
            </a:r>
          </a:p>
          <a:p>
            <a:pPr eaLnBrk="1" hangingPunct="1"/>
            <a:r>
              <a:rPr lang="en-US" altLang="zh-CN">
                <a:ea typeface="SimSun" panose="02010600030101010101" pitchFamily="2" charset="-122"/>
                <a:cs typeface="Arial" panose="020B0604020202020204" pitchFamily="34" charset="0"/>
              </a:rPr>
              <a:t>Basic operations a transaction can include are:</a:t>
            </a:r>
          </a:p>
          <a:p>
            <a:pPr lvl="1" eaLnBrk="1" hangingPunct="1"/>
            <a:r>
              <a:rPr lang="en-US" altLang="zh-CN">
                <a:ea typeface="SimSun" panose="02010600030101010101" pitchFamily="2" charset="-122"/>
                <a:cs typeface="Arial" panose="020B0604020202020204" pitchFamily="34" charset="0"/>
              </a:rPr>
              <a:t>Reads, Writes</a:t>
            </a:r>
          </a:p>
          <a:p>
            <a:pPr lvl="1" eaLnBrk="1" hangingPunct="1"/>
            <a:r>
              <a:rPr lang="en-US" altLang="zh-CN">
                <a:ea typeface="SimSun" panose="02010600030101010101" pitchFamily="2" charset="-122"/>
                <a:cs typeface="Arial" panose="020B0604020202020204" pitchFamily="34" charset="0"/>
              </a:rPr>
              <a:t>Commits, Rollbacks</a:t>
            </a:r>
          </a:p>
          <a:p>
            <a:pPr eaLnBrk="1" hangingPunct="1"/>
            <a:endParaRPr lang="en-US" altLang="zh-CN">
              <a:ea typeface="SimSun" panose="02010600030101010101" pitchFamily="2" charset="-122"/>
              <a:cs typeface="Arial" panose="020B0604020202020204" pitchFamily="34" charset="0"/>
            </a:endParaRPr>
          </a:p>
          <a:p>
            <a:pPr eaLnBrk="1" hangingPunct="1"/>
            <a:endParaRPr lang="en-US" altLang="en-US"/>
          </a:p>
          <a:p>
            <a:pPr eaLnBrk="1" hangingPunct="1"/>
            <a:endParaRPr lang="en-US" altLang="en-US"/>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Number Placeholder 5">
            <a:extLst>
              <a:ext uri="{FF2B5EF4-FFF2-40B4-BE49-F238E27FC236}">
                <a16:creationId xmlns:a16="http://schemas.microsoft.com/office/drawing/2014/main" id="{E378E3FE-8C89-42EB-864E-B36695E296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A2CB6E0-A5FD-4684-849A-C05645F79031}" type="slidenum">
              <a:rPr lang="en-US" altLang="en-US" sz="1000"/>
              <a:pPr>
                <a:spcBef>
                  <a:spcPct val="0"/>
                </a:spcBef>
                <a:buClrTx/>
                <a:buSzTx/>
                <a:buFontTx/>
                <a:buNone/>
              </a:pPr>
              <a:t>349</a:t>
            </a:fld>
            <a:endParaRPr lang="en-US" altLang="en-US" sz="1000"/>
          </a:p>
        </p:txBody>
      </p:sp>
      <p:sp>
        <p:nvSpPr>
          <p:cNvPr id="339971" name="Rectangle 2">
            <a:extLst>
              <a:ext uri="{FF2B5EF4-FFF2-40B4-BE49-F238E27FC236}">
                <a16:creationId xmlns:a16="http://schemas.microsoft.com/office/drawing/2014/main" id="{30D84519-8BD7-4628-BF82-BF1F9F5F8BEB}"/>
              </a:ext>
            </a:extLst>
          </p:cNvPr>
          <p:cNvSpPr>
            <a:spLocks noGrp="1" noChangeArrowheads="1"/>
          </p:cNvSpPr>
          <p:nvPr>
            <p:ph type="title"/>
          </p:nvPr>
        </p:nvSpPr>
        <p:spPr>
          <a:xfrm>
            <a:off x="685800" y="228600"/>
            <a:ext cx="7772400" cy="1066800"/>
          </a:xfrm>
        </p:spPr>
        <p:txBody>
          <a:bodyPr/>
          <a:lstStyle/>
          <a:p>
            <a:r>
              <a:rPr lang="en-US" altLang="en-US" sz="4000"/>
              <a:t>Transactions – </a:t>
            </a:r>
            <a:br>
              <a:rPr lang="en-US" altLang="en-US" sz="4000"/>
            </a:br>
            <a:r>
              <a:rPr lang="en-US" altLang="en-US" sz="4000"/>
              <a:t>What Does a Transaction Do?</a:t>
            </a:r>
          </a:p>
        </p:txBody>
      </p:sp>
      <p:sp>
        <p:nvSpPr>
          <p:cNvPr id="339972" name="Rectangle 3">
            <a:extLst>
              <a:ext uri="{FF2B5EF4-FFF2-40B4-BE49-F238E27FC236}">
                <a16:creationId xmlns:a16="http://schemas.microsoft.com/office/drawing/2014/main" id="{BC658CA0-37A2-45A3-9DCB-59F627B29BA9}"/>
              </a:ext>
            </a:extLst>
          </p:cNvPr>
          <p:cNvSpPr>
            <a:spLocks noGrp="1" noChangeArrowheads="1"/>
          </p:cNvSpPr>
          <p:nvPr>
            <p:ph type="body" idx="1"/>
          </p:nvPr>
        </p:nvSpPr>
        <p:spPr>
          <a:xfrm>
            <a:off x="685800" y="1447800"/>
            <a:ext cx="7848600" cy="4724400"/>
          </a:xfrm>
        </p:spPr>
        <p:txBody>
          <a:bodyPr/>
          <a:lstStyle/>
          <a:p>
            <a:r>
              <a:rPr lang="en-US" altLang="en-US"/>
              <a:t>Return information from the database</a:t>
            </a:r>
          </a:p>
          <a:p>
            <a:pPr lvl="1"/>
            <a:r>
              <a:rPr lang="en-US" altLang="en-US"/>
              <a:t>RequestBalance transaction: Read customer’s balance in database and output it</a:t>
            </a:r>
          </a:p>
          <a:p>
            <a:pPr>
              <a:spcBef>
                <a:spcPct val="35000"/>
              </a:spcBef>
            </a:pPr>
            <a:r>
              <a:rPr lang="en-US" altLang="en-US"/>
              <a:t>Update the database to reflect the occurrence of a real world event</a:t>
            </a:r>
          </a:p>
          <a:p>
            <a:pPr lvl="1"/>
            <a:r>
              <a:rPr lang="en-US" altLang="en-US"/>
              <a:t>Deposit transaction: Update customer’s balance in database </a:t>
            </a:r>
          </a:p>
          <a:p>
            <a:pPr>
              <a:spcBef>
                <a:spcPct val="35000"/>
              </a:spcBef>
            </a:pPr>
            <a:r>
              <a:rPr lang="en-US" altLang="en-US"/>
              <a:t>Cause the occurrence of a real world event</a:t>
            </a:r>
          </a:p>
          <a:p>
            <a:pPr lvl="1"/>
            <a:r>
              <a:rPr lang="en-US" altLang="en-US"/>
              <a:t>Withdraw transaction:  Dispense cash (and update customer’s balance in database)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2DBB081-4427-44D2-B27C-E2361D184643}"/>
              </a:ext>
            </a:extLst>
          </p:cNvPr>
          <p:cNvSpPr>
            <a:spLocks noGrp="1" noChangeArrowheads="1"/>
          </p:cNvSpPr>
          <p:nvPr>
            <p:ph type="title"/>
          </p:nvPr>
        </p:nvSpPr>
        <p:spPr/>
        <p:txBody>
          <a:bodyPr/>
          <a:lstStyle/>
          <a:p>
            <a:pPr eaLnBrk="1" hangingPunct="1"/>
            <a:r>
              <a:rPr lang="en-US" altLang="en-US" sz="4000"/>
              <a:t>Basic Structures: Associations – The UML Association</a:t>
            </a:r>
          </a:p>
        </p:txBody>
      </p:sp>
      <p:sp>
        <p:nvSpPr>
          <p:cNvPr id="40963" name="Rectangle 3">
            <a:extLst>
              <a:ext uri="{FF2B5EF4-FFF2-40B4-BE49-F238E27FC236}">
                <a16:creationId xmlns:a16="http://schemas.microsoft.com/office/drawing/2014/main" id="{1B339D7F-B81A-4AC6-B3A2-014F8B140207}"/>
              </a:ext>
            </a:extLst>
          </p:cNvPr>
          <p:cNvSpPr>
            <a:spLocks noGrp="1" noChangeArrowheads="1"/>
          </p:cNvSpPr>
          <p:nvPr>
            <p:ph type="body" idx="1"/>
          </p:nvPr>
        </p:nvSpPr>
        <p:spPr/>
        <p:txBody>
          <a:bodyPr/>
          <a:lstStyle/>
          <a:p>
            <a:pPr eaLnBrk="1" hangingPunct="1">
              <a:lnSpc>
                <a:spcPct val="90000"/>
              </a:lnSpc>
            </a:pPr>
            <a:r>
              <a:rPr lang="en-US" altLang="en-US" b="1" i="1"/>
              <a:t>UML association (ER term: relationship</a:t>
            </a:r>
            <a:r>
              <a:rPr lang="en-US" altLang="en-US"/>
              <a:t>) is the way that two classes are functionally connected to each other.</a:t>
            </a:r>
          </a:p>
          <a:p>
            <a:pPr eaLnBrk="1" hangingPunct="1">
              <a:lnSpc>
                <a:spcPct val="90000"/>
              </a:lnSpc>
            </a:pPr>
            <a:r>
              <a:rPr lang="en-US" altLang="en-US"/>
              <a:t>Example: relationship between customers and orders in a sales database. First define orders then define the relationship. </a:t>
            </a:r>
            <a:endParaRPr lang="en-US" altLang="en-US" b="1" i="1"/>
          </a:p>
          <a:p>
            <a:pPr eaLnBrk="1" hangingPunct="1">
              <a:lnSpc>
                <a:spcPct val="90000"/>
              </a:lnSpc>
            </a:pPr>
            <a:r>
              <a:rPr lang="en-US" altLang="en-US" b="1" i="1"/>
              <a:t>UML multiplicity (ER term: cardinality</a:t>
            </a:r>
            <a:r>
              <a:rPr lang="en-US" altLang="en-US"/>
              <a:t>) how few (at minimum) and how many (at maximum) individuals of one class may be connected to a </a:t>
            </a:r>
            <a:r>
              <a:rPr lang="en-US" altLang="en-US" i="1"/>
              <a:t>single</a:t>
            </a:r>
            <a:r>
              <a:rPr lang="en-US" altLang="en-US"/>
              <a:t> individual of the other class. </a:t>
            </a:r>
          </a:p>
        </p:txBody>
      </p:sp>
    </p:spTree>
  </p:cSld>
  <p:clrMapOvr>
    <a:masterClrMapping/>
  </p:clrMapOv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1">
            <a:extLst>
              <a:ext uri="{FF2B5EF4-FFF2-40B4-BE49-F238E27FC236}">
                <a16:creationId xmlns:a16="http://schemas.microsoft.com/office/drawing/2014/main" id="{A76FCE28-E817-4AA2-AC0C-4C89F1F50481}"/>
              </a:ext>
            </a:extLst>
          </p:cNvPr>
          <p:cNvSpPr>
            <a:spLocks noGrp="1" noChangeArrowheads="1"/>
          </p:cNvSpPr>
          <p:nvPr>
            <p:ph type="title"/>
          </p:nvPr>
        </p:nvSpPr>
        <p:spPr/>
        <p:txBody>
          <a:bodyPr/>
          <a:lstStyle/>
          <a:p>
            <a:r>
              <a:rPr lang="en-US" altLang="en-US"/>
              <a:t>Transactions - Outcomes</a:t>
            </a:r>
          </a:p>
        </p:txBody>
      </p:sp>
      <p:sp>
        <p:nvSpPr>
          <p:cNvPr id="340995" name="Content Placeholder 2">
            <a:extLst>
              <a:ext uri="{FF2B5EF4-FFF2-40B4-BE49-F238E27FC236}">
                <a16:creationId xmlns:a16="http://schemas.microsoft.com/office/drawing/2014/main" id="{1337D878-D28C-4626-A505-A75EB227F844}"/>
              </a:ext>
            </a:extLst>
          </p:cNvPr>
          <p:cNvSpPr>
            <a:spLocks noGrp="1" noChangeArrowheads="1"/>
          </p:cNvSpPr>
          <p:nvPr>
            <p:ph idx="1"/>
          </p:nvPr>
        </p:nvSpPr>
        <p:spPr/>
        <p:txBody>
          <a:bodyPr/>
          <a:lstStyle/>
          <a:p>
            <a:r>
              <a:rPr lang="en-US" altLang="en-US"/>
              <a:t>After work is performed in a transaction, two outcomes are possible:</a:t>
            </a:r>
          </a:p>
          <a:p>
            <a:pPr lvl="1"/>
            <a:r>
              <a:rPr lang="en-US" altLang="en-US"/>
              <a:t>Commit - Any changes made during the transaction by this transaction are committed to the database.</a:t>
            </a:r>
          </a:p>
          <a:p>
            <a:pPr lvl="1"/>
            <a:r>
              <a:rPr lang="en-US" altLang="en-US"/>
              <a:t>Abort - All the changes made during the transaction by this transaction are not made to the database. The result of this is as if the transaction was never started.</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Number Placeholder 5">
            <a:extLst>
              <a:ext uri="{FF2B5EF4-FFF2-40B4-BE49-F238E27FC236}">
                <a16:creationId xmlns:a16="http://schemas.microsoft.com/office/drawing/2014/main" id="{29E881B2-88E7-48A3-9808-DA28E9002B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C1A1888-0900-4A00-B8BE-01994B5C5707}" type="slidenum">
              <a:rPr lang="en-US" altLang="en-US" sz="1000"/>
              <a:pPr>
                <a:spcBef>
                  <a:spcPct val="0"/>
                </a:spcBef>
                <a:buClrTx/>
                <a:buSzTx/>
                <a:buFontTx/>
                <a:buNone/>
              </a:pPr>
              <a:t>351</a:t>
            </a:fld>
            <a:endParaRPr lang="en-US" altLang="en-US" sz="1000"/>
          </a:p>
        </p:txBody>
      </p:sp>
      <p:sp>
        <p:nvSpPr>
          <p:cNvPr id="342019" name="Rectangle 2">
            <a:extLst>
              <a:ext uri="{FF2B5EF4-FFF2-40B4-BE49-F238E27FC236}">
                <a16:creationId xmlns:a16="http://schemas.microsoft.com/office/drawing/2014/main" id="{B67FB2CE-4CAF-4613-9798-544CA7B1212F}"/>
              </a:ext>
            </a:extLst>
          </p:cNvPr>
          <p:cNvSpPr>
            <a:spLocks noGrp="1" noChangeArrowheads="1"/>
          </p:cNvSpPr>
          <p:nvPr>
            <p:ph type="title"/>
          </p:nvPr>
        </p:nvSpPr>
        <p:spPr>
          <a:xfrm>
            <a:off x="685800" y="457200"/>
            <a:ext cx="7772400" cy="685800"/>
          </a:xfrm>
        </p:spPr>
        <p:txBody>
          <a:bodyPr/>
          <a:lstStyle/>
          <a:p>
            <a:r>
              <a:rPr lang="en-US" altLang="en-US" sz="4000"/>
              <a:t>Transactions - Commit and Abort</a:t>
            </a:r>
          </a:p>
        </p:txBody>
      </p:sp>
      <p:sp>
        <p:nvSpPr>
          <p:cNvPr id="342020" name="Rectangle 3">
            <a:extLst>
              <a:ext uri="{FF2B5EF4-FFF2-40B4-BE49-F238E27FC236}">
                <a16:creationId xmlns:a16="http://schemas.microsoft.com/office/drawing/2014/main" id="{2139CBBD-2CA4-4612-ABE7-505E31196FB0}"/>
              </a:ext>
            </a:extLst>
          </p:cNvPr>
          <p:cNvSpPr>
            <a:spLocks noGrp="1" noChangeArrowheads="1"/>
          </p:cNvSpPr>
          <p:nvPr>
            <p:ph type="body" idx="1"/>
          </p:nvPr>
        </p:nvSpPr>
        <p:spPr>
          <a:xfrm>
            <a:off x="533400" y="1600200"/>
            <a:ext cx="8001000" cy="4267200"/>
          </a:xfrm>
        </p:spPr>
        <p:txBody>
          <a:bodyPr/>
          <a:lstStyle/>
          <a:p>
            <a:r>
              <a:rPr lang="en-US" altLang="en-US"/>
              <a:t>If the transaction successfully completes it is said to commit</a:t>
            </a:r>
          </a:p>
          <a:p>
            <a:pPr lvl="1">
              <a:spcBef>
                <a:spcPct val="50000"/>
              </a:spcBef>
            </a:pPr>
            <a:r>
              <a:rPr lang="en-US" altLang="en-US"/>
              <a:t>The system is responsible for ensuring that all changes to the database have been saved</a:t>
            </a:r>
          </a:p>
          <a:p>
            <a:pPr>
              <a:spcBef>
                <a:spcPct val="50000"/>
              </a:spcBef>
            </a:pPr>
            <a:r>
              <a:rPr lang="en-US" altLang="en-US"/>
              <a:t>If the transaction does not successfully complete, it is said to abort</a:t>
            </a:r>
          </a:p>
          <a:p>
            <a:pPr lvl="1">
              <a:spcBef>
                <a:spcPct val="50000"/>
              </a:spcBef>
            </a:pPr>
            <a:r>
              <a:rPr lang="en-US" altLang="en-US"/>
              <a:t>The system is responsible for undoing, or rolling back, all changes the transaction has made</a:t>
            </a: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Number Placeholder 5">
            <a:extLst>
              <a:ext uri="{FF2B5EF4-FFF2-40B4-BE49-F238E27FC236}">
                <a16:creationId xmlns:a16="http://schemas.microsoft.com/office/drawing/2014/main" id="{CAC2E600-459B-48C1-B309-90B7BCD4CC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C7CBEF7-5DAE-4DAD-94A8-FB3F42B91D3F}" type="slidenum">
              <a:rPr lang="en-US" altLang="en-US" sz="1000"/>
              <a:pPr>
                <a:spcBef>
                  <a:spcPct val="0"/>
                </a:spcBef>
                <a:buClrTx/>
                <a:buSzTx/>
                <a:buFontTx/>
                <a:buNone/>
              </a:pPr>
              <a:t>352</a:t>
            </a:fld>
            <a:endParaRPr lang="en-US" altLang="en-US" sz="1000"/>
          </a:p>
        </p:txBody>
      </p:sp>
      <p:sp>
        <p:nvSpPr>
          <p:cNvPr id="343043" name="Rectangle 2">
            <a:extLst>
              <a:ext uri="{FF2B5EF4-FFF2-40B4-BE49-F238E27FC236}">
                <a16:creationId xmlns:a16="http://schemas.microsoft.com/office/drawing/2014/main" id="{17FA2304-5141-41A6-A57E-9B8B78D97E83}"/>
              </a:ext>
            </a:extLst>
          </p:cNvPr>
          <p:cNvSpPr>
            <a:spLocks noGrp="1" noChangeArrowheads="1"/>
          </p:cNvSpPr>
          <p:nvPr>
            <p:ph type="title"/>
          </p:nvPr>
        </p:nvSpPr>
        <p:spPr>
          <a:xfrm>
            <a:off x="685800" y="609600"/>
            <a:ext cx="7772400" cy="609600"/>
          </a:xfrm>
        </p:spPr>
        <p:txBody>
          <a:bodyPr/>
          <a:lstStyle/>
          <a:p>
            <a:r>
              <a:rPr lang="en-US" altLang="en-US" sz="4000"/>
              <a:t>Transactions - Reasons for Abort</a:t>
            </a:r>
          </a:p>
        </p:txBody>
      </p:sp>
      <p:sp>
        <p:nvSpPr>
          <p:cNvPr id="343044" name="Rectangle 3">
            <a:extLst>
              <a:ext uri="{FF2B5EF4-FFF2-40B4-BE49-F238E27FC236}">
                <a16:creationId xmlns:a16="http://schemas.microsoft.com/office/drawing/2014/main" id="{0C211712-AE63-4B97-8CBA-7B02D4D45057}"/>
              </a:ext>
            </a:extLst>
          </p:cNvPr>
          <p:cNvSpPr>
            <a:spLocks noGrp="1" noChangeArrowheads="1"/>
          </p:cNvSpPr>
          <p:nvPr>
            <p:ph type="body" idx="1"/>
          </p:nvPr>
        </p:nvSpPr>
        <p:spPr>
          <a:xfrm>
            <a:off x="457200" y="1676400"/>
            <a:ext cx="8305800" cy="4419600"/>
          </a:xfrm>
        </p:spPr>
        <p:txBody>
          <a:bodyPr/>
          <a:lstStyle/>
          <a:p>
            <a:r>
              <a:rPr lang="en-US" altLang="en-US"/>
              <a:t>System crash</a:t>
            </a:r>
          </a:p>
          <a:p>
            <a:pPr>
              <a:spcBef>
                <a:spcPct val="50000"/>
              </a:spcBef>
            </a:pPr>
            <a:r>
              <a:rPr lang="en-US" altLang="en-US"/>
              <a:t>Transaction aborted by system</a:t>
            </a:r>
          </a:p>
          <a:p>
            <a:pPr lvl="1">
              <a:spcBef>
                <a:spcPct val="35000"/>
              </a:spcBef>
            </a:pPr>
            <a:r>
              <a:rPr lang="en-US" altLang="en-US"/>
              <a:t>Execution cannot be made atomic (a site is down)</a:t>
            </a:r>
          </a:p>
          <a:p>
            <a:pPr lvl="1">
              <a:spcBef>
                <a:spcPct val="35000"/>
              </a:spcBef>
            </a:pPr>
            <a:r>
              <a:rPr lang="en-US" altLang="en-US"/>
              <a:t>Execution did not maintain database consistency (integrity constraint is violated)</a:t>
            </a:r>
          </a:p>
          <a:p>
            <a:pPr lvl="1">
              <a:spcBef>
                <a:spcPct val="35000"/>
              </a:spcBef>
            </a:pPr>
            <a:r>
              <a:rPr lang="en-US" altLang="en-US"/>
              <a:t>Execution was not isolated</a:t>
            </a:r>
          </a:p>
          <a:p>
            <a:pPr lvl="1">
              <a:spcBef>
                <a:spcPct val="35000"/>
              </a:spcBef>
            </a:pPr>
            <a:r>
              <a:rPr lang="en-US" altLang="en-US"/>
              <a:t>Resources not available (deadlock)</a:t>
            </a:r>
          </a:p>
          <a:p>
            <a:pPr>
              <a:spcBef>
                <a:spcPct val="50000"/>
              </a:spcBef>
            </a:pPr>
            <a:r>
              <a:rPr lang="en-US" altLang="en-US"/>
              <a:t>Transaction requests to roll back</a:t>
            </a: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54110A0C-2FF3-4EF1-88D0-9483FF22784A}"/>
              </a:ext>
            </a:extLst>
          </p:cNvPr>
          <p:cNvSpPr>
            <a:spLocks noGrp="1" noChangeArrowheads="1"/>
          </p:cNvSpPr>
          <p:nvPr>
            <p:ph type="title"/>
          </p:nvPr>
        </p:nvSpPr>
        <p:spPr/>
        <p:txBody>
          <a:bodyPr/>
          <a:lstStyle/>
          <a:p>
            <a:pPr eaLnBrk="1" hangingPunct="1"/>
            <a:r>
              <a:rPr lang="en-US" altLang="zh-CN">
                <a:ea typeface="SimSun" panose="02010600030101010101" pitchFamily="2" charset="-122"/>
              </a:rPr>
              <a:t>Transactions – Problem 1</a:t>
            </a:r>
          </a:p>
        </p:txBody>
      </p:sp>
      <p:sp>
        <p:nvSpPr>
          <p:cNvPr id="344067" name="Rectangle 3">
            <a:extLst>
              <a:ext uri="{FF2B5EF4-FFF2-40B4-BE49-F238E27FC236}">
                <a16:creationId xmlns:a16="http://schemas.microsoft.com/office/drawing/2014/main" id="{B0A00633-A912-46D6-9A9B-A974AF2131B2}"/>
              </a:ext>
            </a:extLst>
          </p:cNvPr>
          <p:cNvSpPr>
            <a:spLocks noGrp="1" noChangeArrowheads="1"/>
          </p:cNvSpPr>
          <p:nvPr>
            <p:ph type="body" idx="1"/>
          </p:nvPr>
        </p:nvSpPr>
        <p:spPr>
          <a:xfrm>
            <a:off x="685800" y="1295400"/>
            <a:ext cx="7772400" cy="838200"/>
          </a:xfrm>
        </p:spPr>
        <p:txBody>
          <a:bodyPr/>
          <a:lstStyle/>
          <a:p>
            <a:pPr eaLnBrk="1" hangingPunct="1">
              <a:lnSpc>
                <a:spcPct val="90000"/>
              </a:lnSpc>
            </a:pPr>
            <a:endParaRPr lang="en-US" altLang="zh-CN" sz="2200">
              <a:latin typeface="Times New Roman" panose="02020603050405020304" pitchFamily="18" charset="0"/>
              <a:ea typeface="SimSun" panose="02010600030101010101" pitchFamily="2" charset="-122"/>
            </a:endParaRPr>
          </a:p>
          <a:p>
            <a:pPr eaLnBrk="1" hangingPunct="1">
              <a:lnSpc>
                <a:spcPct val="90000"/>
              </a:lnSpc>
              <a:buFont typeface="Wingdings" panose="05000000000000000000" pitchFamily="2" charset="2"/>
              <a:buNone/>
            </a:pPr>
            <a:r>
              <a:rPr lang="en-US" altLang="zh-CN" sz="2200">
                <a:ea typeface="SimSun" panose="02010600030101010101" pitchFamily="2" charset="-122"/>
                <a:cs typeface="Arial" panose="020B0604020202020204" pitchFamily="34" charset="0"/>
              </a:rPr>
              <a:t>Ex. Reserving a seat for a flight --</a:t>
            </a:r>
          </a:p>
          <a:p>
            <a:pPr eaLnBrk="1" hangingPunct="1">
              <a:lnSpc>
                <a:spcPct val="90000"/>
              </a:lnSpc>
              <a:buFont typeface="Wingdings" panose="05000000000000000000" pitchFamily="2" charset="2"/>
              <a:buNone/>
            </a:pPr>
            <a:r>
              <a:rPr lang="en-US" altLang="zh-CN" sz="2200">
                <a:ea typeface="SimSun" panose="02010600030101010101" pitchFamily="2" charset="-122"/>
                <a:cs typeface="Arial" panose="020B0604020202020204" pitchFamily="34" charset="0"/>
              </a:rPr>
              <a:t>If concurrent access is allowed to data in a DBMS, two users may try to book the same seat simultaneously</a:t>
            </a:r>
          </a:p>
        </p:txBody>
      </p:sp>
      <p:sp>
        <p:nvSpPr>
          <p:cNvPr id="344068" name="Text Box 4">
            <a:extLst>
              <a:ext uri="{FF2B5EF4-FFF2-40B4-BE49-F238E27FC236}">
                <a16:creationId xmlns:a16="http://schemas.microsoft.com/office/drawing/2014/main" id="{8D2235FB-F0A7-4E3D-A6D9-09637006359E}"/>
              </a:ext>
            </a:extLst>
          </p:cNvPr>
          <p:cNvSpPr txBox="1">
            <a:spLocks noChangeArrowheads="1"/>
          </p:cNvSpPr>
          <p:nvPr/>
        </p:nvSpPr>
        <p:spPr bwMode="auto">
          <a:xfrm>
            <a:off x="2652713" y="2971800"/>
            <a:ext cx="197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Agent 1 finds</a:t>
            </a:r>
          </a:p>
          <a:p>
            <a:pPr>
              <a:spcBef>
                <a:spcPct val="0"/>
              </a:spcBef>
              <a:buClrTx/>
              <a:buSzTx/>
              <a:buFontTx/>
              <a:buNone/>
            </a:pPr>
            <a:r>
              <a:rPr lang="en-US" altLang="zh-CN" sz="2000">
                <a:ea typeface="SimSun" panose="02010600030101010101" pitchFamily="2" charset="-122"/>
              </a:rPr>
              <a:t>seat 35G empty</a:t>
            </a:r>
          </a:p>
        </p:txBody>
      </p:sp>
      <p:sp>
        <p:nvSpPr>
          <p:cNvPr id="344069" name="Text Box 5">
            <a:extLst>
              <a:ext uri="{FF2B5EF4-FFF2-40B4-BE49-F238E27FC236}">
                <a16:creationId xmlns:a16="http://schemas.microsoft.com/office/drawing/2014/main" id="{946356A6-29FC-454B-A27F-28596F917292}"/>
              </a:ext>
            </a:extLst>
          </p:cNvPr>
          <p:cNvSpPr txBox="1">
            <a:spLocks noChangeArrowheads="1"/>
          </p:cNvSpPr>
          <p:nvPr/>
        </p:nvSpPr>
        <p:spPr bwMode="auto">
          <a:xfrm>
            <a:off x="5562600" y="3657600"/>
            <a:ext cx="197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Agent 2 finds</a:t>
            </a:r>
          </a:p>
          <a:p>
            <a:pPr>
              <a:spcBef>
                <a:spcPct val="0"/>
              </a:spcBef>
              <a:buClrTx/>
              <a:buSzTx/>
              <a:buFontTx/>
              <a:buNone/>
            </a:pPr>
            <a:r>
              <a:rPr lang="en-US" altLang="zh-CN" sz="2000">
                <a:ea typeface="SimSun" panose="02010600030101010101" pitchFamily="2" charset="-122"/>
              </a:rPr>
              <a:t>seat 35G empty</a:t>
            </a:r>
          </a:p>
        </p:txBody>
      </p:sp>
      <p:sp>
        <p:nvSpPr>
          <p:cNvPr id="344070" name="Line 6">
            <a:extLst>
              <a:ext uri="{FF2B5EF4-FFF2-40B4-BE49-F238E27FC236}">
                <a16:creationId xmlns:a16="http://schemas.microsoft.com/office/drawing/2014/main" id="{0644A2EA-3FFD-4195-8A2C-0B25C5C04039}"/>
              </a:ext>
            </a:extLst>
          </p:cNvPr>
          <p:cNvSpPr>
            <a:spLocks noChangeShapeType="1"/>
          </p:cNvSpPr>
          <p:nvPr/>
        </p:nvSpPr>
        <p:spPr bwMode="auto">
          <a:xfrm>
            <a:off x="1371600" y="3733800"/>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4071" name="Text Box 7">
            <a:extLst>
              <a:ext uri="{FF2B5EF4-FFF2-40B4-BE49-F238E27FC236}">
                <a16:creationId xmlns:a16="http://schemas.microsoft.com/office/drawing/2014/main" id="{CD9B3EEF-46B5-468D-BC1E-5DC5B8A87123}"/>
              </a:ext>
            </a:extLst>
          </p:cNvPr>
          <p:cNvSpPr txBox="1">
            <a:spLocks noChangeArrowheads="1"/>
          </p:cNvSpPr>
          <p:nvPr/>
        </p:nvSpPr>
        <p:spPr bwMode="auto">
          <a:xfrm>
            <a:off x="1066800" y="32766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000" i="1">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344072" name="Text Box 8">
            <a:extLst>
              <a:ext uri="{FF2B5EF4-FFF2-40B4-BE49-F238E27FC236}">
                <a16:creationId xmlns:a16="http://schemas.microsoft.com/office/drawing/2014/main" id="{401D1F80-AE97-41DE-934B-8D6B7FB2FE1F}"/>
              </a:ext>
            </a:extLst>
          </p:cNvPr>
          <p:cNvSpPr txBox="1">
            <a:spLocks noChangeArrowheads="1"/>
          </p:cNvSpPr>
          <p:nvPr/>
        </p:nvSpPr>
        <p:spPr bwMode="auto">
          <a:xfrm>
            <a:off x="2590800" y="4419600"/>
            <a:ext cx="2300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Agent 1 sets</a:t>
            </a:r>
          </a:p>
          <a:p>
            <a:pPr>
              <a:spcBef>
                <a:spcPct val="0"/>
              </a:spcBef>
              <a:buClrTx/>
              <a:buSzTx/>
              <a:buFontTx/>
              <a:buNone/>
            </a:pPr>
            <a:r>
              <a:rPr lang="en-US" altLang="zh-CN" sz="2000">
                <a:ea typeface="SimSun" panose="02010600030101010101" pitchFamily="2" charset="-122"/>
              </a:rPr>
              <a:t>seat 35G occupied</a:t>
            </a:r>
          </a:p>
        </p:txBody>
      </p:sp>
      <p:sp>
        <p:nvSpPr>
          <p:cNvPr id="344073" name="Text Box 9">
            <a:extLst>
              <a:ext uri="{FF2B5EF4-FFF2-40B4-BE49-F238E27FC236}">
                <a16:creationId xmlns:a16="http://schemas.microsoft.com/office/drawing/2014/main" id="{E3215A4F-3031-4E32-9096-570982906B3E}"/>
              </a:ext>
            </a:extLst>
          </p:cNvPr>
          <p:cNvSpPr txBox="1">
            <a:spLocks noChangeArrowheads="1"/>
          </p:cNvSpPr>
          <p:nvPr/>
        </p:nvSpPr>
        <p:spPr bwMode="auto">
          <a:xfrm>
            <a:off x="5562600" y="5410200"/>
            <a:ext cx="2300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Agent 2 sets</a:t>
            </a:r>
          </a:p>
          <a:p>
            <a:pPr>
              <a:spcBef>
                <a:spcPct val="0"/>
              </a:spcBef>
              <a:buClrTx/>
              <a:buSzTx/>
              <a:buFontTx/>
              <a:buNone/>
            </a:pPr>
            <a:r>
              <a:rPr lang="en-US" altLang="zh-CN" sz="2000">
                <a:ea typeface="SimSun" panose="02010600030101010101" pitchFamily="2" charset="-122"/>
              </a:rPr>
              <a:t>seat 35G occupied</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11D7A146-DEF8-47BC-B92C-611650B0CAC6}"/>
              </a:ext>
            </a:extLst>
          </p:cNvPr>
          <p:cNvSpPr>
            <a:spLocks noGrp="1" noChangeArrowheads="1"/>
          </p:cNvSpPr>
          <p:nvPr>
            <p:ph type="title"/>
          </p:nvPr>
        </p:nvSpPr>
        <p:spPr/>
        <p:txBody>
          <a:bodyPr/>
          <a:lstStyle/>
          <a:p>
            <a:pPr eaLnBrk="1" hangingPunct="1"/>
            <a:r>
              <a:rPr lang="en-US" altLang="zh-CN">
                <a:ea typeface="SimSun" panose="02010600030101010101" pitchFamily="2" charset="-122"/>
              </a:rPr>
              <a:t>Transactions - Schedules	</a:t>
            </a:r>
          </a:p>
        </p:txBody>
      </p:sp>
      <p:sp>
        <p:nvSpPr>
          <p:cNvPr id="345091" name="Rectangle 3">
            <a:extLst>
              <a:ext uri="{FF2B5EF4-FFF2-40B4-BE49-F238E27FC236}">
                <a16:creationId xmlns:a16="http://schemas.microsoft.com/office/drawing/2014/main" id="{8C843DFC-859C-4335-B54B-5F5DB339810B}"/>
              </a:ext>
            </a:extLst>
          </p:cNvPr>
          <p:cNvSpPr>
            <a:spLocks noGrp="1" noChangeArrowheads="1"/>
          </p:cNvSpPr>
          <p:nvPr>
            <p:ph type="body" sz="half" idx="1"/>
          </p:nvPr>
        </p:nvSpPr>
        <p:spPr>
          <a:xfrm>
            <a:off x="457200" y="1600200"/>
            <a:ext cx="8075613" cy="2046288"/>
          </a:xfrm>
        </p:spPr>
        <p:txBody>
          <a:bodyPr/>
          <a:lstStyle/>
          <a:p>
            <a:r>
              <a:rPr lang="en-US" altLang="en-US" sz="2400"/>
              <a:t>A transaction schedule is a tabular representation of how a set of transactions were executed over time. This is useful when examining problem scenarios. Within the diagrams various nomenclatures are used:</a:t>
            </a:r>
          </a:p>
          <a:p>
            <a:pPr lvl="1"/>
            <a:r>
              <a:rPr lang="en-US" altLang="en-US" sz="2000"/>
              <a:t>READ(a) - This is a read action on an attribute or data item called ‘a’.</a:t>
            </a:r>
          </a:p>
          <a:p>
            <a:pPr lvl="1"/>
            <a:r>
              <a:rPr lang="en-US" altLang="en-US" sz="2000"/>
              <a:t>WRITE(a) - This is a write action on an attribute or data item called ‘a’.</a:t>
            </a:r>
          </a:p>
          <a:p>
            <a:pPr lvl="1"/>
            <a:r>
              <a:rPr lang="en-US" altLang="en-US" sz="2000"/>
              <a:t>WRITE(a[x]) - This is a write action on an attribute or data item called ‘a’, where the value ‘x’ is written into ‘a’.</a:t>
            </a:r>
          </a:p>
          <a:p>
            <a:pPr lvl="1"/>
            <a:r>
              <a:rPr lang="en-US" altLang="en-US" sz="2000"/>
              <a:t>tn (e.g. t1,t2,t10) - This indicates the time at which something occurred. The units are not important, but tn always occurs before tn+1.</a:t>
            </a:r>
            <a:endParaRPr lang="en-US" altLang="zh-CN" sz="1400">
              <a:ea typeface="SimSun" panose="02010600030101010101" pitchFamily="2" charset="-122"/>
            </a:endParaRP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92E5B86E-11F6-41BE-8BBB-3E873EB43FC2}"/>
              </a:ext>
            </a:extLst>
          </p:cNvPr>
          <p:cNvSpPr>
            <a:spLocks noGrp="1" noChangeArrowheads="1"/>
          </p:cNvSpPr>
          <p:nvPr>
            <p:ph type="title"/>
          </p:nvPr>
        </p:nvSpPr>
        <p:spPr/>
        <p:txBody>
          <a:bodyPr/>
          <a:lstStyle/>
          <a:p>
            <a:pPr eaLnBrk="1" hangingPunct="1"/>
            <a:r>
              <a:rPr lang="en-US" altLang="zh-CN">
                <a:ea typeface="SimSun" panose="02010600030101010101" pitchFamily="2" charset="-122"/>
              </a:rPr>
              <a:t>Transactions – Problem 2</a:t>
            </a:r>
          </a:p>
        </p:txBody>
      </p:sp>
      <p:sp>
        <p:nvSpPr>
          <p:cNvPr id="346115" name="Rectangle 3">
            <a:extLst>
              <a:ext uri="{FF2B5EF4-FFF2-40B4-BE49-F238E27FC236}">
                <a16:creationId xmlns:a16="http://schemas.microsoft.com/office/drawing/2014/main" id="{04496637-B27B-4C24-84C2-C23675A0F911}"/>
              </a:ext>
            </a:extLst>
          </p:cNvPr>
          <p:cNvSpPr>
            <a:spLocks noGrp="1" noChangeArrowheads="1"/>
          </p:cNvSpPr>
          <p:nvPr>
            <p:ph type="body" sz="half" idx="1"/>
          </p:nvPr>
        </p:nvSpPr>
        <p:spPr>
          <a:xfrm>
            <a:off x="457200" y="1600200"/>
            <a:ext cx="8435975" cy="1541463"/>
          </a:xfrm>
        </p:spPr>
        <p:txBody>
          <a:bodyPr/>
          <a:lstStyle/>
          <a:p>
            <a:pPr eaLnBrk="1" hangingPunct="1">
              <a:lnSpc>
                <a:spcPct val="90000"/>
              </a:lnSpc>
            </a:pPr>
            <a:r>
              <a:rPr lang="en-US" altLang="zh-CN" sz="2000">
                <a:ea typeface="SimSun" panose="02010600030101010101" pitchFamily="2" charset="-122"/>
                <a:cs typeface="Arial" panose="020B0604020202020204" pitchFamily="34" charset="0"/>
              </a:rPr>
              <a:t>Problems can occur when concurrent transactions execute in an uncontrolled manner.</a:t>
            </a:r>
          </a:p>
          <a:p>
            <a:pPr eaLnBrk="1" hangingPunct="1">
              <a:lnSpc>
                <a:spcPct val="90000"/>
              </a:lnSpc>
            </a:pPr>
            <a:r>
              <a:rPr lang="en-US" altLang="zh-CN" sz="2000">
                <a:ea typeface="SimSun" panose="02010600030101010101" pitchFamily="2" charset="-122"/>
                <a:cs typeface="Arial" panose="020B0604020202020204" pitchFamily="34" charset="0"/>
              </a:rPr>
              <a:t>Examples of one problem.</a:t>
            </a:r>
          </a:p>
          <a:p>
            <a:pPr lvl="1" eaLnBrk="1" hangingPunct="1">
              <a:lnSpc>
                <a:spcPct val="90000"/>
              </a:lnSpc>
            </a:pPr>
            <a:r>
              <a:rPr lang="en-US" altLang="zh-CN" sz="2000">
                <a:ea typeface="SimSun" panose="02010600030101010101" pitchFamily="2" charset="-122"/>
                <a:cs typeface="Arial" panose="020B0604020202020204" pitchFamily="34" charset="0"/>
              </a:rPr>
              <a:t>A original equals 100, after executing T1 and T2, A is supposed to be 100+10-8=102 but A is 92</a:t>
            </a:r>
          </a:p>
          <a:p>
            <a:pPr eaLnBrk="1" hangingPunct="1">
              <a:lnSpc>
                <a:spcPct val="90000"/>
              </a:lnSpc>
              <a:buFont typeface="Wingdings" panose="05000000000000000000" pitchFamily="2" charset="2"/>
              <a:buNone/>
            </a:pPr>
            <a:endParaRPr lang="en-US" altLang="zh-CN" sz="1600">
              <a:ea typeface="SimSun" panose="02010600030101010101" pitchFamily="2" charset="-122"/>
              <a:cs typeface="Arial" panose="020B0604020202020204" pitchFamily="34" charset="0"/>
            </a:endParaRPr>
          </a:p>
          <a:p>
            <a:pPr eaLnBrk="1" hangingPunct="1">
              <a:lnSpc>
                <a:spcPct val="90000"/>
              </a:lnSpc>
            </a:pPr>
            <a:endParaRPr lang="en-US" altLang="zh-CN" sz="1600">
              <a:ea typeface="SimSun" panose="02010600030101010101" pitchFamily="2" charset="-122"/>
              <a:cs typeface="Arial" panose="020B0604020202020204" pitchFamily="34" charset="0"/>
            </a:endParaRPr>
          </a:p>
        </p:txBody>
      </p:sp>
      <p:graphicFrame>
        <p:nvGraphicFramePr>
          <p:cNvPr id="361476" name="Group 4">
            <a:extLst>
              <a:ext uri="{FF2B5EF4-FFF2-40B4-BE49-F238E27FC236}">
                <a16:creationId xmlns:a16="http://schemas.microsoft.com/office/drawing/2014/main" id="{2DCA99AC-53A2-4D61-A0F1-E3A477E96593}"/>
              </a:ext>
            </a:extLst>
          </p:cNvPr>
          <p:cNvGraphicFramePr>
            <a:graphicFrameLocks noGrp="1"/>
          </p:cNvGraphicFramePr>
          <p:nvPr>
            <p:ph sz="quarter" idx="2"/>
          </p:nvPr>
        </p:nvGraphicFramePr>
        <p:xfrm>
          <a:off x="1547813" y="3500438"/>
          <a:ext cx="4038600" cy="24384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Add 10 To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Minus 8 from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2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Read(A)</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A=A+10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Write(A)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Read(A)</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A=A-8</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6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Write(A)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6130" name="Line 18">
            <a:extLst>
              <a:ext uri="{FF2B5EF4-FFF2-40B4-BE49-F238E27FC236}">
                <a16:creationId xmlns:a16="http://schemas.microsoft.com/office/drawing/2014/main" id="{5FF3132E-6AED-4665-9832-1B708BAD9DD6}"/>
              </a:ext>
            </a:extLst>
          </p:cNvPr>
          <p:cNvSpPr>
            <a:spLocks noChangeShapeType="1"/>
          </p:cNvSpPr>
          <p:nvPr/>
        </p:nvSpPr>
        <p:spPr bwMode="auto">
          <a:xfrm>
            <a:off x="1187450" y="3860800"/>
            <a:ext cx="0" cy="1439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61491" name="Group 19">
            <a:extLst>
              <a:ext uri="{FF2B5EF4-FFF2-40B4-BE49-F238E27FC236}">
                <a16:creationId xmlns:a16="http://schemas.microsoft.com/office/drawing/2014/main" id="{B5E4350F-6DE7-41BB-A5D3-186567B5B1E1}"/>
              </a:ext>
            </a:extLst>
          </p:cNvPr>
          <p:cNvGraphicFramePr>
            <a:graphicFrameLocks noGrp="1"/>
          </p:cNvGraphicFramePr>
          <p:nvPr>
            <p:ph sz="quarter" idx="3"/>
          </p:nvPr>
        </p:nvGraphicFramePr>
        <p:xfrm>
          <a:off x="5795963" y="3500438"/>
          <a:ext cx="1595437" cy="2446339"/>
        </p:xfrm>
        <a:graphic>
          <a:graphicData uri="http://schemas.openxmlformats.org/drawingml/2006/table">
            <a:tbl>
              <a:tblPr/>
              <a:tblGrid>
                <a:gridCol w="1595437">
                  <a:extLst>
                    <a:ext uri="{9D8B030D-6E8A-4147-A177-3AD203B41FA5}">
                      <a16:colId xmlns:a16="http://schemas.microsoft.com/office/drawing/2014/main" val="20000"/>
                    </a:ext>
                  </a:extLst>
                </a:gridCol>
              </a:tblGrid>
              <a:tr h="579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Value of A on the disk</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100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4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110</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92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42026995-6D8C-4607-8678-79B5B04FF3B9}"/>
              </a:ext>
            </a:extLst>
          </p:cNvPr>
          <p:cNvSpPr>
            <a:spLocks noGrp="1" noChangeArrowheads="1"/>
          </p:cNvSpPr>
          <p:nvPr>
            <p:ph type="title"/>
          </p:nvPr>
        </p:nvSpPr>
        <p:spPr/>
        <p:txBody>
          <a:bodyPr/>
          <a:lstStyle/>
          <a:p>
            <a:pPr eaLnBrk="1" hangingPunct="1"/>
            <a:r>
              <a:rPr lang="en-US" altLang="zh-CN">
                <a:ea typeface="SimSun" panose="02010600030101010101" pitchFamily="2" charset="-122"/>
              </a:rPr>
              <a:t>Transactions – Problem 3</a:t>
            </a:r>
          </a:p>
        </p:txBody>
      </p:sp>
      <p:sp>
        <p:nvSpPr>
          <p:cNvPr id="347139" name="Rectangle 3">
            <a:extLst>
              <a:ext uri="{FF2B5EF4-FFF2-40B4-BE49-F238E27FC236}">
                <a16:creationId xmlns:a16="http://schemas.microsoft.com/office/drawing/2014/main" id="{C9105081-5631-42CA-B855-C462C867AB2A}"/>
              </a:ext>
            </a:extLst>
          </p:cNvPr>
          <p:cNvSpPr>
            <a:spLocks noGrp="1" noChangeArrowheads="1"/>
          </p:cNvSpPr>
          <p:nvPr>
            <p:ph type="body" idx="1"/>
          </p:nvPr>
        </p:nvSpPr>
        <p:spPr>
          <a:xfrm>
            <a:off x="685800" y="1295400"/>
            <a:ext cx="7772400" cy="838200"/>
          </a:xfrm>
        </p:spPr>
        <p:txBody>
          <a:bodyPr/>
          <a:lstStyle/>
          <a:p>
            <a:pPr eaLnBrk="1" hangingPunct="1">
              <a:lnSpc>
                <a:spcPct val="90000"/>
              </a:lnSpc>
            </a:pPr>
            <a:endParaRPr lang="en-US" altLang="zh-CN" sz="2200">
              <a:latin typeface="Times New Roman" panose="02020603050405020304" pitchFamily="18" charset="0"/>
              <a:ea typeface="SimSun" panose="02010600030101010101" pitchFamily="2" charset="-122"/>
            </a:endParaRPr>
          </a:p>
          <a:p>
            <a:r>
              <a:rPr lang="en-US" altLang="en-US" sz="2400"/>
              <a:t>Consider transaction A, which loads in a bank account balance X (initially $20) and adds $10 to it. Such a schedule would look like this:</a:t>
            </a:r>
          </a:p>
          <a:p>
            <a:endParaRPr lang="en-US" altLang="zh-CN" sz="2200">
              <a:ea typeface="SimSun" panose="02010600030101010101" pitchFamily="2" charset="-122"/>
              <a:cs typeface="Arial" panose="020B0604020202020204" pitchFamily="34" charset="0"/>
            </a:endParaRPr>
          </a:p>
        </p:txBody>
      </p:sp>
      <p:graphicFrame>
        <p:nvGraphicFramePr>
          <p:cNvPr id="5" name="Table 4">
            <a:extLst>
              <a:ext uri="{FF2B5EF4-FFF2-40B4-BE49-F238E27FC236}">
                <a16:creationId xmlns:a16="http://schemas.microsoft.com/office/drawing/2014/main" id="{58CCAB2B-D064-491F-A14A-C31F49827166}"/>
              </a:ext>
            </a:extLst>
          </p:cNvPr>
          <p:cNvGraphicFramePr>
            <a:graphicFrameLocks noGrp="1"/>
          </p:cNvGraphicFramePr>
          <p:nvPr/>
        </p:nvGraphicFramePr>
        <p:xfrm>
          <a:off x="1447800" y="3886200"/>
          <a:ext cx="6096000" cy="14827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Time</a:t>
                      </a:r>
                    </a:p>
                  </a:txBody>
                  <a:tcPr marT="45700" marB="45700"/>
                </a:tc>
                <a:tc>
                  <a:txBody>
                    <a:bodyPr/>
                    <a:lstStyle/>
                    <a:p>
                      <a:r>
                        <a:rPr lang="en-US" sz="1800" dirty="0"/>
                        <a:t>Transaction</a:t>
                      </a:r>
                    </a:p>
                  </a:txBody>
                  <a:tcPr marT="45700" marB="45700"/>
                </a:tc>
                <a:extLst>
                  <a:ext uri="{0D108BD9-81ED-4DB2-BD59-A6C34878D82A}">
                    <a16:rowId xmlns:a16="http://schemas.microsoft.com/office/drawing/2014/main" val="10000"/>
                  </a:ext>
                </a:extLst>
              </a:tr>
              <a:tr h="370681">
                <a:tc>
                  <a:txBody>
                    <a:bodyPr/>
                    <a:lstStyle/>
                    <a:p>
                      <a:r>
                        <a:rPr lang="en-US" sz="1800" dirty="0"/>
                        <a:t>t1</a:t>
                      </a:r>
                    </a:p>
                  </a:txBody>
                  <a:tcPr marT="45700" marB="45700"/>
                </a:tc>
                <a:tc>
                  <a:txBody>
                    <a:bodyPr/>
                    <a:lstStyle/>
                    <a:p>
                      <a:r>
                        <a:rPr lang="en-US" sz="1800" b="0" i="0" u="none" strike="noStrike" kern="1200" baseline="0" dirty="0">
                          <a:solidFill>
                            <a:schemeClr val="dk1"/>
                          </a:solidFill>
                          <a:latin typeface="+mn-lt"/>
                          <a:ea typeface="+mn-ea"/>
                          <a:cs typeface="+mn-cs"/>
                        </a:rPr>
                        <a:t>TOTAL:=READ(X)</a:t>
                      </a:r>
                      <a:endParaRPr lang="en-US" sz="1800" dirty="0"/>
                    </a:p>
                  </a:txBody>
                  <a:tcPr marT="45700" marB="45700"/>
                </a:tc>
                <a:extLst>
                  <a:ext uri="{0D108BD9-81ED-4DB2-BD59-A6C34878D82A}">
                    <a16:rowId xmlns:a16="http://schemas.microsoft.com/office/drawing/2014/main" val="10001"/>
                  </a:ext>
                </a:extLst>
              </a:tr>
              <a:tr h="370681">
                <a:tc>
                  <a:txBody>
                    <a:bodyPr/>
                    <a:lstStyle/>
                    <a:p>
                      <a:r>
                        <a:rPr lang="en-US" sz="1800" dirty="0"/>
                        <a:t>t2</a:t>
                      </a:r>
                    </a:p>
                  </a:txBody>
                  <a:tcPr marT="45700" marB="45700"/>
                </a:tc>
                <a:tc>
                  <a:txBody>
                    <a:bodyPr/>
                    <a:lstStyle/>
                    <a:p>
                      <a:r>
                        <a:rPr lang="en-US" sz="1800" b="0" i="0" u="none" strike="noStrike" kern="1200" baseline="0" dirty="0">
                          <a:solidFill>
                            <a:schemeClr val="dk1"/>
                          </a:solidFill>
                          <a:latin typeface="+mn-lt"/>
                          <a:ea typeface="+mn-ea"/>
                          <a:cs typeface="+mn-cs"/>
                        </a:rPr>
                        <a:t>TOTAL:=TOTAL+10</a:t>
                      </a:r>
                      <a:endParaRPr lang="en-US" sz="1800" dirty="0"/>
                    </a:p>
                  </a:txBody>
                  <a:tcPr marT="45700" marB="45700"/>
                </a:tc>
                <a:extLst>
                  <a:ext uri="{0D108BD9-81ED-4DB2-BD59-A6C34878D82A}">
                    <a16:rowId xmlns:a16="http://schemas.microsoft.com/office/drawing/2014/main" val="10002"/>
                  </a:ext>
                </a:extLst>
              </a:tr>
              <a:tr h="370681">
                <a:tc>
                  <a:txBody>
                    <a:bodyPr/>
                    <a:lstStyle/>
                    <a:p>
                      <a:r>
                        <a:rPr lang="en-US" sz="1800" dirty="0"/>
                        <a:t>t3</a:t>
                      </a:r>
                    </a:p>
                  </a:txBody>
                  <a:tcPr marT="45700" marB="45700"/>
                </a:tc>
                <a:tc>
                  <a:txBody>
                    <a:bodyPr/>
                    <a:lstStyle/>
                    <a:p>
                      <a:r>
                        <a:rPr lang="en-US" sz="1800" b="0" i="0" u="none" strike="noStrike" kern="1200" baseline="0" dirty="0">
                          <a:solidFill>
                            <a:schemeClr val="dk1"/>
                          </a:solidFill>
                          <a:latin typeface="+mn-lt"/>
                          <a:ea typeface="+mn-ea"/>
                          <a:cs typeface="+mn-cs"/>
                        </a:rPr>
                        <a:t>WRITE(X[30])</a:t>
                      </a:r>
                      <a:endParaRPr 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itle 1">
            <a:extLst>
              <a:ext uri="{FF2B5EF4-FFF2-40B4-BE49-F238E27FC236}">
                <a16:creationId xmlns:a16="http://schemas.microsoft.com/office/drawing/2014/main" id="{06A28A97-F3A7-45CC-BA13-34EA8EA736E0}"/>
              </a:ext>
            </a:extLst>
          </p:cNvPr>
          <p:cNvSpPr>
            <a:spLocks noGrp="1" noChangeArrowheads="1"/>
          </p:cNvSpPr>
          <p:nvPr>
            <p:ph type="title"/>
          </p:nvPr>
        </p:nvSpPr>
        <p:spPr/>
        <p:txBody>
          <a:bodyPr/>
          <a:lstStyle/>
          <a:p>
            <a:r>
              <a:rPr lang="en-US" altLang="en-US"/>
              <a:t>Transactions – Problem 3</a:t>
            </a:r>
          </a:p>
        </p:txBody>
      </p:sp>
      <p:sp>
        <p:nvSpPr>
          <p:cNvPr id="348163" name="Content Placeholder 2">
            <a:extLst>
              <a:ext uri="{FF2B5EF4-FFF2-40B4-BE49-F238E27FC236}">
                <a16:creationId xmlns:a16="http://schemas.microsoft.com/office/drawing/2014/main" id="{85812751-4100-43FE-A15A-03F70C7896E2}"/>
              </a:ext>
            </a:extLst>
          </p:cNvPr>
          <p:cNvSpPr>
            <a:spLocks noGrp="1" noChangeArrowheads="1"/>
          </p:cNvSpPr>
          <p:nvPr>
            <p:ph idx="1"/>
          </p:nvPr>
        </p:nvSpPr>
        <p:spPr/>
        <p:txBody>
          <a:bodyPr/>
          <a:lstStyle/>
          <a:p>
            <a:r>
              <a:rPr lang="en-US" altLang="en-US" sz="2000"/>
              <a:t>Now consider that, at the same time as trans A runs, trans B runs.</a:t>
            </a:r>
          </a:p>
          <a:p>
            <a:r>
              <a:rPr lang="en-US" altLang="en-US" sz="2000"/>
              <a:t>Transaction B gives all accounts a 10% increase. Will X be 32 or 33?</a:t>
            </a:r>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r>
              <a:rPr lang="en-US" altLang="en-US" sz="2000"/>
              <a:t>Woops… X is 22! Depending on the interleaving, X can also be 32, 33, or 30. </a:t>
            </a:r>
          </a:p>
          <a:p>
            <a:endParaRPr lang="en-US" altLang="en-US" sz="2400"/>
          </a:p>
          <a:p>
            <a:endParaRPr lang="en-US" altLang="en-US" sz="2400"/>
          </a:p>
          <a:p>
            <a:endParaRPr lang="en-US" altLang="en-US"/>
          </a:p>
          <a:p>
            <a:endParaRPr lang="en-US" altLang="en-US" b="1"/>
          </a:p>
          <a:p>
            <a:endParaRPr lang="en-US" altLang="en-US"/>
          </a:p>
        </p:txBody>
      </p:sp>
      <p:graphicFrame>
        <p:nvGraphicFramePr>
          <p:cNvPr id="2" name="Table 1">
            <a:extLst>
              <a:ext uri="{FF2B5EF4-FFF2-40B4-BE49-F238E27FC236}">
                <a16:creationId xmlns:a16="http://schemas.microsoft.com/office/drawing/2014/main" id="{D4F73470-D2DB-4C98-A906-FB4CA72A3FD2}"/>
              </a:ext>
            </a:extLst>
          </p:cNvPr>
          <p:cNvGraphicFramePr>
            <a:graphicFrameLocks noGrp="1"/>
          </p:cNvGraphicFramePr>
          <p:nvPr/>
        </p:nvGraphicFramePr>
        <p:xfrm>
          <a:off x="990600" y="2743200"/>
          <a:ext cx="7162800" cy="3005136"/>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3098800">
                  <a:extLst>
                    <a:ext uri="{9D8B030D-6E8A-4147-A177-3AD203B41FA5}">
                      <a16:colId xmlns:a16="http://schemas.microsoft.com/office/drawing/2014/main" val="20002"/>
                    </a:ext>
                  </a:extLst>
                </a:gridCol>
              </a:tblGrid>
              <a:tr h="414214">
                <a:tc>
                  <a:txBody>
                    <a:bodyPr/>
                    <a:lstStyle/>
                    <a:p>
                      <a:r>
                        <a:rPr lang="en-US" sz="1800" dirty="0"/>
                        <a:t>Time</a:t>
                      </a:r>
                    </a:p>
                  </a:txBody>
                  <a:tcPr marT="45722" marB="45722"/>
                </a:tc>
                <a:tc>
                  <a:txBody>
                    <a:bodyPr/>
                    <a:lstStyle/>
                    <a:p>
                      <a:r>
                        <a:rPr lang="en-US" sz="1800" dirty="0"/>
                        <a:t>Transaction A</a:t>
                      </a:r>
                    </a:p>
                  </a:txBody>
                  <a:tcPr marT="45722" marB="45722"/>
                </a:tc>
                <a:tc>
                  <a:txBody>
                    <a:bodyPr/>
                    <a:lstStyle/>
                    <a:p>
                      <a:r>
                        <a:rPr lang="en-US" sz="1800" dirty="0"/>
                        <a:t>Transaction B</a:t>
                      </a:r>
                    </a:p>
                  </a:txBody>
                  <a:tcPr marT="45722" marB="45722"/>
                </a:tc>
                <a:extLst>
                  <a:ext uri="{0D108BD9-81ED-4DB2-BD59-A6C34878D82A}">
                    <a16:rowId xmlns:a16="http://schemas.microsoft.com/office/drawing/2014/main" val="10000"/>
                  </a:ext>
                </a:extLst>
              </a:tr>
              <a:tr h="533425">
                <a:tc>
                  <a:txBody>
                    <a:bodyPr/>
                    <a:lstStyle/>
                    <a:p>
                      <a:r>
                        <a:rPr lang="en-US" sz="1800" dirty="0"/>
                        <a:t>t1</a:t>
                      </a:r>
                    </a:p>
                  </a:txBody>
                  <a:tcPr marT="45722" marB="45722"/>
                </a:tc>
                <a:tc>
                  <a:txBody>
                    <a:bodyPr/>
                    <a:lstStyle/>
                    <a:p>
                      <a:endParaRPr lang="en-US" sz="18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BALANCE:=READ(X)</a:t>
                      </a:r>
                    </a:p>
                  </a:txBody>
                  <a:tcPr marT="45722" marB="45722"/>
                </a:tc>
                <a:extLst>
                  <a:ext uri="{0D108BD9-81ED-4DB2-BD59-A6C34878D82A}">
                    <a16:rowId xmlns:a16="http://schemas.microsoft.com/office/drawing/2014/main" val="10001"/>
                  </a:ext>
                </a:extLst>
              </a:tr>
              <a:tr h="502944">
                <a:tc>
                  <a:txBody>
                    <a:bodyPr/>
                    <a:lstStyle/>
                    <a:p>
                      <a:r>
                        <a:rPr lang="en-US" sz="1800" dirty="0"/>
                        <a:t>t2</a:t>
                      </a:r>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TOTAL:=READ(X)</a:t>
                      </a:r>
                    </a:p>
                  </a:txBody>
                  <a:tcPr marT="45722" marB="45722"/>
                </a:tc>
                <a:tc>
                  <a:txBody>
                    <a:bodyPr/>
                    <a:lstStyle/>
                    <a:p>
                      <a:endParaRPr lang="en-US" sz="1800" dirty="0"/>
                    </a:p>
                  </a:txBody>
                  <a:tcPr marT="45722" marB="45722"/>
                </a:tc>
                <a:extLst>
                  <a:ext uri="{0D108BD9-81ED-4DB2-BD59-A6C34878D82A}">
                    <a16:rowId xmlns:a16="http://schemas.microsoft.com/office/drawing/2014/main" val="10002"/>
                  </a:ext>
                </a:extLst>
              </a:tr>
              <a:tr h="365777">
                <a:tc>
                  <a:txBody>
                    <a:bodyPr/>
                    <a:lstStyle/>
                    <a:p>
                      <a:r>
                        <a:rPr lang="en-US" sz="1800" dirty="0"/>
                        <a:t>t3</a:t>
                      </a:r>
                    </a:p>
                  </a:txBody>
                  <a:tcPr marT="45722" marB="45722"/>
                </a:tc>
                <a:tc>
                  <a:txBody>
                    <a:bodyPr/>
                    <a:lstStyle/>
                    <a:p>
                      <a:r>
                        <a:rPr lang="en-US" sz="1800" b="0" i="0" u="none" strike="noStrike" kern="1200" baseline="0" dirty="0">
                          <a:solidFill>
                            <a:schemeClr val="dk1"/>
                          </a:solidFill>
                          <a:latin typeface="+mn-lt"/>
                          <a:ea typeface="+mn-ea"/>
                          <a:cs typeface="+mn-cs"/>
                        </a:rPr>
                        <a:t>TOTAL:=TOTAL+10</a:t>
                      </a:r>
                      <a:endParaRPr lang="en-US" sz="1800" dirty="0"/>
                    </a:p>
                  </a:txBody>
                  <a:tcPr marT="45722" marB="45722"/>
                </a:tc>
                <a:tc>
                  <a:txBody>
                    <a:bodyPr/>
                    <a:lstStyle/>
                    <a:p>
                      <a:endParaRPr lang="en-US" sz="1800"/>
                    </a:p>
                  </a:txBody>
                  <a:tcPr marT="45722" marB="45722"/>
                </a:tc>
                <a:extLst>
                  <a:ext uri="{0D108BD9-81ED-4DB2-BD59-A6C34878D82A}">
                    <a16:rowId xmlns:a16="http://schemas.microsoft.com/office/drawing/2014/main" val="10003"/>
                  </a:ext>
                </a:extLst>
              </a:tr>
              <a:tr h="365777">
                <a:tc>
                  <a:txBody>
                    <a:bodyPr/>
                    <a:lstStyle/>
                    <a:p>
                      <a:r>
                        <a:rPr lang="en-US" sz="1800" dirty="0"/>
                        <a:t>t4</a:t>
                      </a:r>
                    </a:p>
                  </a:txBody>
                  <a:tcPr marT="45722" marB="45722"/>
                </a:tc>
                <a:tc>
                  <a:txBody>
                    <a:bodyPr/>
                    <a:lstStyle/>
                    <a:p>
                      <a:r>
                        <a:rPr lang="en-US" sz="1800" b="0" i="0" u="none" strike="noStrike" kern="1200" baseline="0" dirty="0">
                          <a:solidFill>
                            <a:schemeClr val="dk1"/>
                          </a:solidFill>
                          <a:latin typeface="+mn-lt"/>
                          <a:ea typeface="+mn-ea"/>
                          <a:cs typeface="+mn-cs"/>
                        </a:rPr>
                        <a:t>WRITE(X[30])</a:t>
                      </a:r>
                      <a:endParaRPr lang="en-US" sz="1800" dirty="0"/>
                    </a:p>
                  </a:txBody>
                  <a:tcPr marT="45722" marB="45722"/>
                </a:tc>
                <a:tc>
                  <a:txBody>
                    <a:bodyPr/>
                    <a:lstStyle/>
                    <a:p>
                      <a:endParaRPr lang="en-US" sz="1800"/>
                    </a:p>
                  </a:txBody>
                  <a:tcPr marT="45722" marB="45722"/>
                </a:tc>
                <a:extLst>
                  <a:ext uri="{0D108BD9-81ED-4DB2-BD59-A6C34878D82A}">
                    <a16:rowId xmlns:a16="http://schemas.microsoft.com/office/drawing/2014/main" val="10004"/>
                  </a:ext>
                </a:extLst>
              </a:tr>
              <a:tr h="365777">
                <a:tc>
                  <a:txBody>
                    <a:bodyPr/>
                    <a:lstStyle/>
                    <a:p>
                      <a:r>
                        <a:rPr lang="en-US" sz="1800" dirty="0"/>
                        <a:t>t5</a:t>
                      </a:r>
                    </a:p>
                  </a:txBody>
                  <a:tcPr marT="45722" marB="45722"/>
                </a:tc>
                <a:tc>
                  <a:txBody>
                    <a:bodyPr/>
                    <a:lstStyle/>
                    <a:p>
                      <a:endParaRPr lang="en-US" sz="180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BONUS</a:t>
                      </a:r>
                      <a:r>
                        <a:rPr lang="en-US" sz="1800"/>
                        <a:t>:=BALANCE*110</a:t>
                      </a:r>
                      <a:r>
                        <a:rPr lang="en-US" sz="1800" dirty="0"/>
                        <a:t>%</a:t>
                      </a:r>
                    </a:p>
                  </a:txBody>
                  <a:tcPr marT="45722" marB="45722"/>
                </a:tc>
                <a:extLst>
                  <a:ext uri="{0D108BD9-81ED-4DB2-BD59-A6C34878D82A}">
                    <a16:rowId xmlns:a16="http://schemas.microsoft.com/office/drawing/2014/main" val="10005"/>
                  </a:ext>
                </a:extLst>
              </a:tr>
              <a:tr h="457222">
                <a:tc>
                  <a:txBody>
                    <a:bodyPr/>
                    <a:lstStyle/>
                    <a:p>
                      <a:r>
                        <a:rPr lang="en-US" sz="1800" dirty="0"/>
                        <a:t>t6</a:t>
                      </a:r>
                    </a:p>
                  </a:txBody>
                  <a:tcPr marT="45722" marB="45722"/>
                </a:tc>
                <a:tc>
                  <a:txBody>
                    <a:bodyPr/>
                    <a:lstStyle/>
                    <a:p>
                      <a:endParaRPr lang="en-US" sz="18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WRITE(X[22])</a:t>
                      </a:r>
                    </a:p>
                  </a:txBody>
                  <a:tcPr marT="45722" marB="45722"/>
                </a:tc>
                <a:extLst>
                  <a:ext uri="{0D108BD9-81ED-4DB2-BD59-A6C34878D82A}">
                    <a16:rowId xmlns:a16="http://schemas.microsoft.com/office/drawing/2014/main" val="10006"/>
                  </a:ext>
                </a:extLst>
              </a:tr>
            </a:tbl>
          </a:graphicData>
        </a:graphic>
      </p:graphicFrame>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itle 1">
            <a:extLst>
              <a:ext uri="{FF2B5EF4-FFF2-40B4-BE49-F238E27FC236}">
                <a16:creationId xmlns:a16="http://schemas.microsoft.com/office/drawing/2014/main" id="{DED51AE7-1FB3-431E-B05C-6CAE1C1E3EE0}"/>
              </a:ext>
            </a:extLst>
          </p:cNvPr>
          <p:cNvSpPr>
            <a:spLocks noGrp="1" noChangeArrowheads="1"/>
          </p:cNvSpPr>
          <p:nvPr>
            <p:ph type="title"/>
          </p:nvPr>
        </p:nvSpPr>
        <p:spPr/>
        <p:txBody>
          <a:bodyPr/>
          <a:lstStyle/>
          <a:p>
            <a:pPr eaLnBrk="1" hangingPunct="1"/>
            <a:r>
              <a:rPr lang="en-US" altLang="en-US" sz="4000"/>
              <a:t>Transactions – </a:t>
            </a:r>
            <a:br>
              <a:rPr lang="en-US" altLang="en-US" sz="4000"/>
            </a:br>
            <a:r>
              <a:rPr lang="en-US" altLang="en-US" sz="4000"/>
              <a:t>Lost Update Scenario</a:t>
            </a:r>
          </a:p>
        </p:txBody>
      </p:sp>
      <p:sp>
        <p:nvSpPr>
          <p:cNvPr id="349187" name="Content Placeholder 2">
            <a:extLst>
              <a:ext uri="{FF2B5EF4-FFF2-40B4-BE49-F238E27FC236}">
                <a16:creationId xmlns:a16="http://schemas.microsoft.com/office/drawing/2014/main" id="{57930F31-23C6-4E95-A7E3-064122585ACF}"/>
              </a:ext>
            </a:extLst>
          </p:cNvPr>
          <p:cNvSpPr>
            <a:spLocks noGrp="1" noChangeArrowheads="1"/>
          </p:cNvSpPr>
          <p:nvPr>
            <p:ph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Wingdings" panose="05000000000000000000" pitchFamily="2" charset="2"/>
              <a:buNone/>
            </a:pPr>
            <a:r>
              <a:rPr lang="en-US" altLang="en-US"/>
              <a:t>   Transaction A’s update is lost at t4, because Transaction B overwrites it. B missed A’s update at t4 as it got the value of R at t2.</a:t>
            </a:r>
            <a:endParaRPr lang="en-US" altLang="en-US" b="1"/>
          </a:p>
        </p:txBody>
      </p:sp>
      <p:graphicFrame>
        <p:nvGraphicFramePr>
          <p:cNvPr id="4" name="Table 3">
            <a:extLst>
              <a:ext uri="{FF2B5EF4-FFF2-40B4-BE49-F238E27FC236}">
                <a16:creationId xmlns:a16="http://schemas.microsoft.com/office/drawing/2014/main" id="{CFE05A63-D4B0-428E-8A71-1B70CB268989}"/>
              </a:ext>
            </a:extLst>
          </p:cNvPr>
          <p:cNvGraphicFramePr>
            <a:graphicFrameLocks noGrp="1"/>
          </p:cNvGraphicFramePr>
          <p:nvPr/>
        </p:nvGraphicFramePr>
        <p:xfrm>
          <a:off x="762000" y="1676400"/>
          <a:ext cx="7315200" cy="26670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33400">
                <a:tc>
                  <a:txBody>
                    <a:bodyPr/>
                    <a:lstStyle/>
                    <a:p>
                      <a:r>
                        <a:rPr lang="en-US" dirty="0"/>
                        <a:t>Time</a:t>
                      </a:r>
                    </a:p>
                  </a:txBody>
                  <a:tcPr/>
                </a:tc>
                <a:tc>
                  <a:txBody>
                    <a:bodyPr/>
                    <a:lstStyle/>
                    <a:p>
                      <a:r>
                        <a:rPr lang="en-US" dirty="0"/>
                        <a:t>Transaction A</a:t>
                      </a:r>
                    </a:p>
                  </a:txBody>
                  <a:tcPr/>
                </a:tc>
                <a:tc>
                  <a:txBody>
                    <a:bodyPr/>
                    <a:lstStyle/>
                    <a:p>
                      <a:r>
                        <a:rPr lang="en-US" dirty="0"/>
                        <a:t>Transaction</a:t>
                      </a:r>
                      <a:r>
                        <a:rPr lang="en-US" baseline="0" dirty="0"/>
                        <a:t> B</a:t>
                      </a:r>
                      <a:endParaRPr lang="en-US" dirty="0"/>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READ(R)</a:t>
                      </a:r>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t2</a:t>
                      </a:r>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READ(R)</a:t>
                      </a:r>
                    </a:p>
                  </a:txBody>
                  <a:tcPr/>
                </a:tc>
                <a:extLst>
                  <a:ext uri="{0D108BD9-81ED-4DB2-BD59-A6C34878D82A}">
                    <a16:rowId xmlns:a16="http://schemas.microsoft.com/office/drawing/2014/main"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t3</a:t>
                      </a:r>
                      <a:endParaRPr lang="en-US" dirty="0"/>
                    </a:p>
                  </a:txBody>
                  <a:tcPr/>
                </a:tc>
                <a:tc>
                  <a:txBody>
                    <a:bodyPr/>
                    <a:lstStyle/>
                    <a:p>
                      <a:r>
                        <a:rPr lang="en-US" dirty="0">
                          <a:solidFill>
                            <a:schemeClr val="tx1"/>
                          </a:solidFill>
                          <a:latin typeface="+mn-lt"/>
                          <a:ea typeface="+mn-ea"/>
                          <a:cs typeface="+mn-cs"/>
                        </a:rPr>
                        <a:t>WRITE(R)</a:t>
                      </a:r>
                      <a:endParaRPr lang="en-US" dirty="0"/>
                    </a:p>
                  </a:txBody>
                  <a:tcPr/>
                </a:tc>
                <a:tc>
                  <a:txBody>
                    <a:bodyPr/>
                    <a:lstStyle/>
                    <a:p>
                      <a:endParaRPr lang="en-US"/>
                    </a:p>
                  </a:txBody>
                  <a:tcPr/>
                </a:tc>
                <a:extLst>
                  <a:ext uri="{0D108BD9-81ED-4DB2-BD59-A6C34878D82A}">
                    <a16:rowId xmlns:a16="http://schemas.microsoft.com/office/drawing/2014/main"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t4</a:t>
                      </a:r>
                    </a:p>
                  </a:txBody>
                  <a:tcPr/>
                </a:tc>
                <a:tc>
                  <a:txBody>
                    <a:bodyPr/>
                    <a:lstStyle/>
                    <a:p>
                      <a:endParaRPr lang="en-US"/>
                    </a:p>
                  </a:txBody>
                  <a:tcPr/>
                </a:tc>
                <a:tc>
                  <a:txBody>
                    <a:bodyPr/>
                    <a:lstStyle/>
                    <a:p>
                      <a:r>
                        <a:rPr lang="en-US" dirty="0">
                          <a:solidFill>
                            <a:schemeClr val="tx1"/>
                          </a:solidFill>
                          <a:latin typeface="+mn-lt"/>
                          <a:ea typeface="+mn-ea"/>
                          <a:cs typeface="+mn-cs"/>
                        </a:rPr>
                        <a:t>WRITE(R)</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itle 1">
            <a:extLst>
              <a:ext uri="{FF2B5EF4-FFF2-40B4-BE49-F238E27FC236}">
                <a16:creationId xmlns:a16="http://schemas.microsoft.com/office/drawing/2014/main" id="{DBC99645-390D-4673-9C67-E5C22DC74163}"/>
              </a:ext>
            </a:extLst>
          </p:cNvPr>
          <p:cNvSpPr>
            <a:spLocks noGrp="1" noChangeArrowheads="1"/>
          </p:cNvSpPr>
          <p:nvPr>
            <p:ph type="title"/>
          </p:nvPr>
        </p:nvSpPr>
        <p:spPr/>
        <p:txBody>
          <a:bodyPr/>
          <a:lstStyle/>
          <a:p>
            <a:r>
              <a:rPr lang="en-US" altLang="en-US" sz="4000"/>
              <a:t>Transactions – </a:t>
            </a:r>
            <a:br>
              <a:rPr lang="en-US" altLang="en-US" sz="4000"/>
            </a:br>
            <a:r>
              <a:rPr lang="en-US" altLang="en-US" sz="4000"/>
              <a:t>Uncommitted Dependency</a:t>
            </a:r>
          </a:p>
        </p:txBody>
      </p:sp>
      <p:sp>
        <p:nvSpPr>
          <p:cNvPr id="350211" name="Content Placeholder 2">
            <a:extLst>
              <a:ext uri="{FF2B5EF4-FFF2-40B4-BE49-F238E27FC236}">
                <a16:creationId xmlns:a16="http://schemas.microsoft.com/office/drawing/2014/main" id="{6FD6723B-953F-4E0A-92D2-18674F95B8D1}"/>
              </a:ext>
            </a:extLst>
          </p:cNvPr>
          <p:cNvSpPr>
            <a:spLocks noGrp="1" noChangeArrowheads="1"/>
          </p:cNvSpPr>
          <p:nvPr>
            <p:ph idx="1"/>
          </p:nvPr>
        </p:nvSpPr>
        <p:spPr/>
        <p:txBody>
          <a:bodyPr/>
          <a:lstStyle/>
          <a:p>
            <a:endParaRPr lang="en-US" altLang="en-US"/>
          </a:p>
          <a:p>
            <a:endParaRPr lang="en-US" altLang="en-US"/>
          </a:p>
          <a:p>
            <a:endParaRPr lang="en-US" altLang="en-US"/>
          </a:p>
          <a:p>
            <a:endParaRPr lang="en-US" altLang="en-US"/>
          </a:p>
          <a:p>
            <a:endParaRPr lang="en-US" altLang="en-US"/>
          </a:p>
          <a:p>
            <a:pPr>
              <a:buFont typeface="Wingdings" panose="05000000000000000000" pitchFamily="2" charset="2"/>
              <a:buNone/>
            </a:pPr>
            <a:endParaRPr lang="en-US" altLang="en-US"/>
          </a:p>
          <a:p>
            <a:pPr>
              <a:buFont typeface="Wingdings" panose="05000000000000000000" pitchFamily="2" charset="2"/>
              <a:buNone/>
            </a:pPr>
            <a:r>
              <a:rPr lang="en-US" altLang="en-US"/>
              <a:t>	Transaction A is allowed to READ (or WRITE) item R which has been updated by another transaction but not committed (and in this case ABORTed).</a:t>
            </a:r>
            <a:endParaRPr lang="en-US" altLang="en-US" b="1"/>
          </a:p>
        </p:txBody>
      </p:sp>
      <p:graphicFrame>
        <p:nvGraphicFramePr>
          <p:cNvPr id="4" name="Table 3">
            <a:extLst>
              <a:ext uri="{FF2B5EF4-FFF2-40B4-BE49-F238E27FC236}">
                <a16:creationId xmlns:a16="http://schemas.microsoft.com/office/drawing/2014/main" id="{5BB132B0-D721-419D-81C7-C9D275E9678A}"/>
              </a:ext>
            </a:extLst>
          </p:cNvPr>
          <p:cNvGraphicFramePr>
            <a:graphicFrameLocks noGrp="1"/>
          </p:cNvGraphicFramePr>
          <p:nvPr/>
        </p:nvGraphicFramePr>
        <p:xfrm>
          <a:off x="762000" y="1676400"/>
          <a:ext cx="7315200" cy="234632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33129">
                <a:tc>
                  <a:txBody>
                    <a:bodyPr/>
                    <a:lstStyle/>
                    <a:p>
                      <a:r>
                        <a:rPr lang="en-US" sz="1800" dirty="0"/>
                        <a:t>Time</a:t>
                      </a:r>
                    </a:p>
                  </a:txBody>
                  <a:tcPr marT="45697" marB="45697"/>
                </a:tc>
                <a:tc>
                  <a:txBody>
                    <a:bodyPr/>
                    <a:lstStyle/>
                    <a:p>
                      <a:r>
                        <a:rPr lang="en-US" sz="1800" dirty="0"/>
                        <a:t>Transaction A</a:t>
                      </a:r>
                    </a:p>
                  </a:txBody>
                  <a:tcPr marT="45697" marB="45697"/>
                </a:tc>
                <a:tc>
                  <a:txBody>
                    <a:bodyPr/>
                    <a:lstStyle/>
                    <a:p>
                      <a:r>
                        <a:rPr lang="en-US" sz="1800" dirty="0"/>
                        <a:t>Transaction</a:t>
                      </a:r>
                      <a:r>
                        <a:rPr lang="en-US" sz="1800" baseline="0" dirty="0"/>
                        <a:t> B</a:t>
                      </a:r>
                      <a:endParaRPr lang="en-US" sz="1800" dirty="0"/>
                    </a:p>
                  </a:txBody>
                  <a:tcPr marT="45697" marB="45697"/>
                </a:tc>
                <a:extLst>
                  <a:ext uri="{0D108BD9-81ED-4DB2-BD59-A6C34878D82A}">
                    <a16:rowId xmlns:a16="http://schemas.microsoft.com/office/drawing/2014/main" val="10000"/>
                  </a:ext>
                </a:extLst>
              </a:tr>
              <a:tr h="640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ea typeface="+mn-ea"/>
                          <a:cs typeface="+mn-cs"/>
                        </a:rPr>
                        <a:t>t1</a:t>
                      </a:r>
                      <a:endParaRPr lang="en-US" sz="1800" dirty="0"/>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ea typeface="+mn-ea"/>
                          <a:cs typeface="+mn-cs"/>
                        </a:rPr>
                        <a:t>WRITE(R)</a:t>
                      </a:r>
                      <a:endParaRPr lang="en-US" sz="1800" dirty="0"/>
                    </a:p>
                    <a:p>
                      <a:endParaRPr lang="en-US" sz="1800" dirty="0"/>
                    </a:p>
                  </a:txBody>
                  <a:tcPr marT="45697" marB="45697"/>
                </a:tc>
                <a:extLst>
                  <a:ext uri="{0D108BD9-81ED-4DB2-BD59-A6C34878D82A}">
                    <a16:rowId xmlns:a16="http://schemas.microsoft.com/office/drawing/2014/main" val="10001"/>
                  </a:ext>
                </a:extLst>
              </a:tr>
              <a:tr h="640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ea typeface="+mn-ea"/>
                          <a:cs typeface="+mn-cs"/>
                        </a:rPr>
                        <a:t>t2</a:t>
                      </a:r>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ea typeface="+mn-ea"/>
                          <a:cs typeface="+mn-cs"/>
                        </a:rPr>
                        <a:t>READ(R)</a:t>
                      </a:r>
                    </a:p>
                    <a:p>
                      <a:endParaRPr lang="en-US" sz="1800" dirty="0"/>
                    </a:p>
                  </a:txBody>
                  <a:tcPr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n-lt"/>
                        <a:ea typeface="+mn-ea"/>
                        <a:cs typeface="+mn-cs"/>
                      </a:endParaRPr>
                    </a:p>
                  </a:txBody>
                  <a:tcPr marT="45697" marB="45697"/>
                </a:tc>
                <a:extLst>
                  <a:ext uri="{0D108BD9-81ED-4DB2-BD59-A6C34878D82A}">
                    <a16:rowId xmlns:a16="http://schemas.microsoft.com/office/drawing/2014/main" val="10002"/>
                  </a:ext>
                </a:extLst>
              </a:tr>
              <a:tr h="533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ea typeface="+mn-ea"/>
                          <a:cs typeface="+mn-cs"/>
                        </a:rPr>
                        <a:t>t3</a:t>
                      </a:r>
                      <a:endParaRPr lang="en-US" sz="1800" dirty="0"/>
                    </a:p>
                  </a:txBody>
                  <a:tcPr marT="45697" marB="45697"/>
                </a:tc>
                <a:tc>
                  <a:txBody>
                    <a:bodyPr/>
                    <a:lstStyle/>
                    <a:p>
                      <a:endParaRPr lang="en-US" sz="1800" dirty="0"/>
                    </a:p>
                  </a:txBody>
                  <a:tcPr marT="45697" marB="45697"/>
                </a:tc>
                <a:tc>
                  <a:txBody>
                    <a:bodyPr/>
                    <a:lstStyle/>
                    <a:p>
                      <a:r>
                        <a:rPr lang="en-US" sz="1800" b="1" dirty="0">
                          <a:solidFill>
                            <a:schemeClr val="tx1"/>
                          </a:solidFill>
                          <a:latin typeface="+mn-lt"/>
                          <a:ea typeface="+mn-ea"/>
                          <a:cs typeface="+mn-cs"/>
                        </a:rPr>
                        <a:t>A</a:t>
                      </a:r>
                      <a:r>
                        <a:rPr lang="en-US" sz="1800" b="1" baseline="0" dirty="0">
                          <a:solidFill>
                            <a:schemeClr val="tx1"/>
                          </a:solidFill>
                          <a:latin typeface="+mn-lt"/>
                          <a:ea typeface="+mn-ea"/>
                          <a:cs typeface="+mn-cs"/>
                        </a:rPr>
                        <a:t>BORT</a:t>
                      </a:r>
                      <a:endParaRPr lang="en-US" sz="1800" b="1" dirty="0"/>
                    </a:p>
                  </a:txBody>
                  <a:tcPr marT="45697" marB="45697"/>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1EB9092-C4AB-47C8-AD63-85EB6830AFDC}"/>
              </a:ext>
            </a:extLst>
          </p:cNvPr>
          <p:cNvSpPr>
            <a:spLocks noGrp="1" noChangeArrowheads="1"/>
          </p:cNvSpPr>
          <p:nvPr>
            <p:ph type="title"/>
          </p:nvPr>
        </p:nvSpPr>
        <p:spPr/>
        <p:txBody>
          <a:bodyPr/>
          <a:lstStyle/>
          <a:p>
            <a:pPr eaLnBrk="1" hangingPunct="1"/>
            <a:r>
              <a:rPr lang="en-US" altLang="en-US" sz="4000"/>
              <a:t>Basic structures: Associations – Class Diagram</a:t>
            </a:r>
          </a:p>
        </p:txBody>
      </p:sp>
      <p:pic>
        <p:nvPicPr>
          <p:cNvPr id="41987" name="Picture 3">
            <a:extLst>
              <a:ext uri="{FF2B5EF4-FFF2-40B4-BE49-F238E27FC236}">
                <a16:creationId xmlns:a16="http://schemas.microsoft.com/office/drawing/2014/main" id="{B9263F90-8793-4D97-BCD1-F233A4283A9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2895600"/>
            <a:ext cx="8229600" cy="3449638"/>
          </a:xfrm>
        </p:spPr>
      </p:pic>
      <p:sp>
        <p:nvSpPr>
          <p:cNvPr id="41988" name="TextBox 2">
            <a:extLst>
              <a:ext uri="{FF2B5EF4-FFF2-40B4-BE49-F238E27FC236}">
                <a16:creationId xmlns:a16="http://schemas.microsoft.com/office/drawing/2014/main" id="{DD4DB8A6-2CBB-4945-81C7-9A7A0AD3E070}"/>
              </a:ext>
            </a:extLst>
          </p:cNvPr>
          <p:cNvSpPr txBox="1">
            <a:spLocks noChangeArrowheads="1"/>
          </p:cNvSpPr>
          <p:nvPr/>
        </p:nvSpPr>
        <p:spPr bwMode="auto">
          <a:xfrm>
            <a:off x="1066800" y="1673225"/>
            <a:ext cx="6648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200"/>
              <a:t>One customer places zero to many orders</a:t>
            </a:r>
          </a:p>
          <a:p>
            <a:pPr>
              <a:spcBef>
                <a:spcPct val="0"/>
              </a:spcBef>
              <a:buClrTx/>
              <a:buSzTx/>
              <a:buFontTx/>
              <a:buNone/>
            </a:pPr>
            <a:r>
              <a:rPr lang="en-US" altLang="en-US" sz="2200"/>
              <a:t>One order is placed by one and only one customer</a:t>
            </a:r>
          </a:p>
        </p:txBody>
      </p:sp>
    </p:spTree>
  </p:cSld>
  <p:clrMapOvr>
    <a:masterClrMapping/>
  </p:clrMapOv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le 1">
            <a:extLst>
              <a:ext uri="{FF2B5EF4-FFF2-40B4-BE49-F238E27FC236}">
                <a16:creationId xmlns:a16="http://schemas.microsoft.com/office/drawing/2014/main" id="{ED3D81F6-8AA3-4443-9152-C59FCF0B501E}"/>
              </a:ext>
            </a:extLst>
          </p:cNvPr>
          <p:cNvSpPr>
            <a:spLocks noGrp="1" noChangeArrowheads="1"/>
          </p:cNvSpPr>
          <p:nvPr>
            <p:ph type="title"/>
          </p:nvPr>
        </p:nvSpPr>
        <p:spPr>
          <a:xfrm>
            <a:off x="228600" y="277813"/>
            <a:ext cx="9220200" cy="1139825"/>
          </a:xfrm>
        </p:spPr>
        <p:txBody>
          <a:bodyPr/>
          <a:lstStyle/>
          <a:p>
            <a:r>
              <a:rPr lang="en-US" altLang="en-US"/>
              <a:t>Transactions – </a:t>
            </a:r>
            <a:br>
              <a:rPr lang="en-US" altLang="en-US"/>
            </a:br>
            <a:r>
              <a:rPr lang="en-US" altLang="en-US"/>
              <a:t>Inconsistency Scenario</a:t>
            </a:r>
          </a:p>
        </p:txBody>
      </p:sp>
      <p:graphicFrame>
        <p:nvGraphicFramePr>
          <p:cNvPr id="4" name="Content Placeholder 3">
            <a:extLst>
              <a:ext uri="{FF2B5EF4-FFF2-40B4-BE49-F238E27FC236}">
                <a16:creationId xmlns:a16="http://schemas.microsoft.com/office/drawing/2014/main" id="{7ADB5C90-8DF8-413A-AD35-0CE592D34165}"/>
              </a:ext>
            </a:extLst>
          </p:cNvPr>
          <p:cNvGraphicFramePr>
            <a:graphicFrameLocks noGrp="1"/>
          </p:cNvGraphicFramePr>
          <p:nvPr>
            <p:ph idx="1"/>
          </p:nvPr>
        </p:nvGraphicFramePr>
        <p:xfrm>
          <a:off x="990600" y="1828800"/>
          <a:ext cx="6981824" cy="4333873"/>
        </p:xfrm>
        <a:graphic>
          <a:graphicData uri="http://schemas.openxmlformats.org/drawingml/2006/table">
            <a:tbl>
              <a:tblPr firstRow="1" bandRow="1">
                <a:tableStyleId>{5C22544A-7EE6-4342-B048-85BDC9FD1C3A}</a:tableStyleId>
              </a:tblPr>
              <a:tblGrid>
                <a:gridCol w="792408">
                  <a:extLst>
                    <a:ext uri="{9D8B030D-6E8A-4147-A177-3AD203B41FA5}">
                      <a16:colId xmlns:a16="http://schemas.microsoft.com/office/drawing/2014/main" val="20000"/>
                    </a:ext>
                  </a:extLst>
                </a:gridCol>
                <a:gridCol w="500334">
                  <a:extLst>
                    <a:ext uri="{9D8B030D-6E8A-4147-A177-3AD203B41FA5}">
                      <a16:colId xmlns:a16="http://schemas.microsoft.com/office/drawing/2014/main" val="20001"/>
                    </a:ext>
                  </a:extLst>
                </a:gridCol>
                <a:gridCol w="500334">
                  <a:extLst>
                    <a:ext uri="{9D8B030D-6E8A-4147-A177-3AD203B41FA5}">
                      <a16:colId xmlns:a16="http://schemas.microsoft.com/office/drawing/2014/main" val="20002"/>
                    </a:ext>
                  </a:extLst>
                </a:gridCol>
                <a:gridCol w="500334">
                  <a:extLst>
                    <a:ext uri="{9D8B030D-6E8A-4147-A177-3AD203B41FA5}">
                      <a16:colId xmlns:a16="http://schemas.microsoft.com/office/drawing/2014/main" val="20003"/>
                    </a:ext>
                  </a:extLst>
                </a:gridCol>
                <a:gridCol w="1960702">
                  <a:extLst>
                    <a:ext uri="{9D8B030D-6E8A-4147-A177-3AD203B41FA5}">
                      <a16:colId xmlns:a16="http://schemas.microsoft.com/office/drawing/2014/main" val="20004"/>
                    </a:ext>
                  </a:extLst>
                </a:gridCol>
                <a:gridCol w="754311">
                  <a:extLst>
                    <a:ext uri="{9D8B030D-6E8A-4147-A177-3AD203B41FA5}">
                      <a16:colId xmlns:a16="http://schemas.microsoft.com/office/drawing/2014/main" val="20005"/>
                    </a:ext>
                  </a:extLst>
                </a:gridCol>
                <a:gridCol w="1973401">
                  <a:extLst>
                    <a:ext uri="{9D8B030D-6E8A-4147-A177-3AD203B41FA5}">
                      <a16:colId xmlns:a16="http://schemas.microsoft.com/office/drawing/2014/main" val="20006"/>
                    </a:ext>
                  </a:extLst>
                </a:gridCol>
              </a:tblGrid>
              <a:tr h="365814">
                <a:tc rowSpan="2">
                  <a:txBody>
                    <a:bodyPr/>
                    <a:lstStyle/>
                    <a:p>
                      <a:r>
                        <a:rPr lang="en-US" sz="1800" dirty="0"/>
                        <a:t>TIME</a:t>
                      </a:r>
                    </a:p>
                  </a:txBody>
                  <a:tcPr marL="91432" marR="91432" marT="45727" marB="45727"/>
                </a:tc>
                <a:tc rowSpan="2">
                  <a:txBody>
                    <a:bodyPr/>
                    <a:lstStyle/>
                    <a:p>
                      <a:r>
                        <a:rPr lang="en-US" sz="1800" dirty="0"/>
                        <a:t>X</a:t>
                      </a:r>
                    </a:p>
                  </a:txBody>
                  <a:tcPr marL="91432" marR="91432" marT="45727" marB="45727"/>
                </a:tc>
                <a:tc rowSpan="2">
                  <a:txBody>
                    <a:bodyPr/>
                    <a:lstStyle/>
                    <a:p>
                      <a:r>
                        <a:rPr lang="en-US" sz="1800" dirty="0"/>
                        <a:t>Y</a:t>
                      </a:r>
                    </a:p>
                  </a:txBody>
                  <a:tcPr marL="91432" marR="91432" marT="45727" marB="45727"/>
                </a:tc>
                <a:tc rowSpan="2">
                  <a:txBody>
                    <a:bodyPr/>
                    <a:lstStyle/>
                    <a:p>
                      <a:r>
                        <a:rPr lang="en-US" sz="1800" dirty="0"/>
                        <a:t>Z</a:t>
                      </a:r>
                    </a:p>
                  </a:txBody>
                  <a:tcPr marL="91432" marR="91432" marT="45727" marB="45727"/>
                </a:tc>
                <a:tc gridSpan="2">
                  <a:txBody>
                    <a:bodyPr/>
                    <a:lstStyle/>
                    <a:p>
                      <a:r>
                        <a:rPr lang="en-US" sz="1800" dirty="0"/>
                        <a:t>TRANSACTION</a:t>
                      </a:r>
                      <a:r>
                        <a:rPr lang="en-US" sz="1800" baseline="0" dirty="0"/>
                        <a:t>  A</a:t>
                      </a:r>
                      <a:endParaRPr lang="en-US" sz="1800" dirty="0"/>
                    </a:p>
                  </a:txBody>
                  <a:tcPr marL="91432" marR="91432" marT="45727" marB="45727"/>
                </a:tc>
                <a:tc hMerge="1">
                  <a:txBody>
                    <a:bodyPr/>
                    <a:lstStyle/>
                    <a:p>
                      <a:endParaRPr lang="en-US"/>
                    </a:p>
                  </a:txBody>
                  <a:tcPr/>
                </a:tc>
                <a:tc rowSpan="2">
                  <a:txBody>
                    <a:bodyPr/>
                    <a:lstStyle/>
                    <a:p>
                      <a:r>
                        <a:rPr lang="en-US" sz="1800" dirty="0"/>
                        <a:t>TRASACTION</a:t>
                      </a:r>
                      <a:r>
                        <a:rPr lang="en-US" sz="1800" baseline="0" dirty="0"/>
                        <a:t> B</a:t>
                      </a:r>
                      <a:endParaRPr lang="en-US" sz="1800" dirty="0"/>
                    </a:p>
                  </a:txBody>
                  <a:tcPr marL="91432" marR="91432" marT="45727" marB="45727"/>
                </a:tc>
                <a:extLst>
                  <a:ext uri="{0D108BD9-81ED-4DB2-BD59-A6C34878D82A}">
                    <a16:rowId xmlns:a16="http://schemas.microsoft.com/office/drawing/2014/main" val="10000"/>
                  </a:ext>
                </a:extLst>
              </a:tr>
              <a:tr h="365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dirty="0"/>
                        <a:t>ACTION</a:t>
                      </a:r>
                    </a:p>
                  </a:txBody>
                  <a:tcPr marL="91432" marR="91432" marT="45727" marB="45727"/>
                </a:tc>
                <a:tc>
                  <a:txBody>
                    <a:bodyPr/>
                    <a:lstStyle/>
                    <a:p>
                      <a:r>
                        <a:rPr lang="en-US" sz="1800" dirty="0"/>
                        <a:t>SUM</a:t>
                      </a:r>
                    </a:p>
                  </a:txBody>
                  <a:tcPr marL="91432" marR="91432" marT="45727" marB="45727"/>
                </a:tc>
                <a:tc vMerge="1">
                  <a:txBody>
                    <a:bodyPr/>
                    <a:lstStyle/>
                    <a:p>
                      <a:endParaRPr lang="en-US"/>
                    </a:p>
                  </a:txBody>
                  <a:tcPr/>
                </a:tc>
                <a:extLst>
                  <a:ext uri="{0D108BD9-81ED-4DB2-BD59-A6C34878D82A}">
                    <a16:rowId xmlns:a16="http://schemas.microsoft.com/office/drawing/2014/main" val="10001"/>
                  </a:ext>
                </a:extLst>
              </a:tr>
              <a:tr h="370894">
                <a:tc>
                  <a:txBody>
                    <a:bodyPr/>
                    <a:lstStyle/>
                    <a:p>
                      <a:r>
                        <a:rPr lang="en-US" sz="1800" dirty="0"/>
                        <a:t>t1</a:t>
                      </a:r>
                    </a:p>
                  </a:txBody>
                  <a:tcPr marL="91432" marR="91432" marT="45727" marB="45727"/>
                </a:tc>
                <a:tc>
                  <a:txBody>
                    <a:bodyPr/>
                    <a:lstStyle/>
                    <a:p>
                      <a:r>
                        <a:rPr lang="en-US" sz="1800" dirty="0"/>
                        <a:t>40</a:t>
                      </a:r>
                    </a:p>
                  </a:txBody>
                  <a:tcPr marL="91432" marR="91432" marT="45727" marB="45727"/>
                </a:tc>
                <a:tc>
                  <a:txBody>
                    <a:bodyPr/>
                    <a:lstStyle/>
                    <a:p>
                      <a:r>
                        <a:rPr lang="en-US" sz="1800" dirty="0"/>
                        <a:t>50</a:t>
                      </a:r>
                    </a:p>
                  </a:txBody>
                  <a:tcPr marL="91432" marR="91432" marT="45727" marB="45727"/>
                </a:tc>
                <a:tc>
                  <a:txBody>
                    <a:bodyPr/>
                    <a:lstStyle/>
                    <a:p>
                      <a:r>
                        <a:rPr lang="en-US" sz="1800" dirty="0"/>
                        <a:t>30</a:t>
                      </a:r>
                    </a:p>
                  </a:txBody>
                  <a:tcPr marL="91432" marR="91432" marT="45727" marB="45727"/>
                </a:tc>
                <a:tc>
                  <a:txBody>
                    <a:bodyPr/>
                    <a:lstStyle/>
                    <a:p>
                      <a:r>
                        <a:rPr lang="en-US" sz="1800" kern="1200" baseline="0" dirty="0">
                          <a:solidFill>
                            <a:schemeClr val="dk1"/>
                          </a:solidFill>
                          <a:latin typeface="+mn-lt"/>
                          <a:ea typeface="+mn-ea"/>
                          <a:cs typeface="+mn-cs"/>
                        </a:rPr>
                        <a:t>SUM:=READ(X)</a:t>
                      </a:r>
                      <a:endParaRPr lang="en-US" sz="1800" dirty="0"/>
                    </a:p>
                  </a:txBody>
                  <a:tcPr marL="91432" marR="91432" marT="45727" marB="45727"/>
                </a:tc>
                <a:tc>
                  <a:txBody>
                    <a:bodyPr/>
                    <a:lstStyle/>
                    <a:p>
                      <a:r>
                        <a:rPr lang="en-US" sz="1800" dirty="0"/>
                        <a:t>40</a:t>
                      </a:r>
                    </a:p>
                  </a:txBody>
                  <a:tcPr marL="91432" marR="91432" marT="45727" marB="45727"/>
                </a:tc>
                <a:tc>
                  <a:txBody>
                    <a:bodyPr/>
                    <a:lstStyle/>
                    <a:p>
                      <a:endParaRPr lang="en-US" sz="1800"/>
                    </a:p>
                  </a:txBody>
                  <a:tcPr marL="91432" marR="91432" marT="45727" marB="45727"/>
                </a:tc>
                <a:extLst>
                  <a:ext uri="{0D108BD9-81ED-4DB2-BD59-A6C34878D82A}">
                    <a16:rowId xmlns:a16="http://schemas.microsoft.com/office/drawing/2014/main" val="10002"/>
                  </a:ext>
                </a:extLst>
              </a:tr>
              <a:tr h="477590">
                <a:tc>
                  <a:txBody>
                    <a:bodyPr/>
                    <a:lstStyle/>
                    <a:p>
                      <a:r>
                        <a:rPr lang="en-US" sz="1800" dirty="0"/>
                        <a:t>t2</a:t>
                      </a:r>
                    </a:p>
                  </a:txBody>
                  <a:tcPr marL="91432" marR="91432" marT="45727" marB="45727"/>
                </a:tc>
                <a:tc>
                  <a:txBody>
                    <a:bodyPr/>
                    <a:lstStyle/>
                    <a:p>
                      <a:r>
                        <a:rPr lang="en-US" sz="1800" dirty="0"/>
                        <a:t>40</a:t>
                      </a:r>
                    </a:p>
                  </a:txBody>
                  <a:tcPr marL="91432" marR="91432" marT="45727" marB="45727"/>
                </a:tc>
                <a:tc>
                  <a:txBody>
                    <a:bodyPr/>
                    <a:lstStyle/>
                    <a:p>
                      <a:r>
                        <a:rPr lang="en-US" sz="1800" dirty="0"/>
                        <a:t>50</a:t>
                      </a:r>
                    </a:p>
                  </a:txBody>
                  <a:tcPr marL="91432" marR="91432" marT="45727" marB="45727"/>
                </a:tc>
                <a:tc>
                  <a:txBody>
                    <a:bodyPr/>
                    <a:lstStyle/>
                    <a:p>
                      <a:r>
                        <a:rPr lang="en-US" sz="1800" dirty="0"/>
                        <a:t>30</a:t>
                      </a:r>
                    </a:p>
                  </a:txBody>
                  <a:tcPr marL="91432" marR="91432" marT="45727" marB="45727"/>
                </a:tc>
                <a:tc>
                  <a:txBody>
                    <a:bodyPr/>
                    <a:lstStyle/>
                    <a:p>
                      <a:r>
                        <a:rPr lang="en-US" sz="1800" kern="1200" baseline="0" dirty="0">
                          <a:solidFill>
                            <a:schemeClr val="dk1"/>
                          </a:solidFill>
                          <a:latin typeface="+mn-lt"/>
                          <a:ea typeface="+mn-ea"/>
                          <a:cs typeface="+mn-cs"/>
                        </a:rPr>
                        <a:t>SUM+=READ(Y)</a:t>
                      </a:r>
                      <a:endParaRPr lang="en-US" sz="1800" dirty="0"/>
                    </a:p>
                  </a:txBody>
                  <a:tcPr marL="91432" marR="91432" marT="45727" marB="45727"/>
                </a:tc>
                <a:tc>
                  <a:txBody>
                    <a:bodyPr/>
                    <a:lstStyle/>
                    <a:p>
                      <a:r>
                        <a:rPr lang="en-US" sz="1800" dirty="0"/>
                        <a:t>90</a:t>
                      </a:r>
                    </a:p>
                  </a:txBody>
                  <a:tcPr marL="91432" marR="91432" marT="45727" marB="45727"/>
                </a:tc>
                <a:tc>
                  <a:txBody>
                    <a:bodyPr/>
                    <a:lstStyle/>
                    <a:p>
                      <a:endParaRPr lang="en-US" sz="1800"/>
                    </a:p>
                  </a:txBody>
                  <a:tcPr marL="91432" marR="91432" marT="45727" marB="45727"/>
                </a:tc>
                <a:extLst>
                  <a:ext uri="{0D108BD9-81ED-4DB2-BD59-A6C34878D82A}">
                    <a16:rowId xmlns:a16="http://schemas.microsoft.com/office/drawing/2014/main" val="10003"/>
                  </a:ext>
                </a:extLst>
              </a:tr>
              <a:tr h="370894">
                <a:tc>
                  <a:txBody>
                    <a:bodyPr/>
                    <a:lstStyle/>
                    <a:p>
                      <a:r>
                        <a:rPr lang="en-US" sz="1800" dirty="0"/>
                        <a:t>t3</a:t>
                      </a:r>
                    </a:p>
                  </a:txBody>
                  <a:tcPr marL="91432" marR="91432" marT="45727" marB="45727"/>
                </a:tc>
                <a:tc>
                  <a:txBody>
                    <a:bodyPr/>
                    <a:lstStyle/>
                    <a:p>
                      <a:r>
                        <a:rPr lang="en-US" sz="1800" dirty="0"/>
                        <a:t>40</a:t>
                      </a:r>
                    </a:p>
                  </a:txBody>
                  <a:tcPr marL="91432" marR="91432" marT="45727" marB="45727"/>
                </a:tc>
                <a:tc>
                  <a:txBody>
                    <a:bodyPr/>
                    <a:lstStyle/>
                    <a:p>
                      <a:r>
                        <a:rPr lang="en-US" sz="1800" dirty="0"/>
                        <a:t>50</a:t>
                      </a:r>
                    </a:p>
                  </a:txBody>
                  <a:tcPr marL="91432" marR="91432" marT="45727" marB="45727"/>
                </a:tc>
                <a:tc>
                  <a:txBody>
                    <a:bodyPr/>
                    <a:lstStyle/>
                    <a:p>
                      <a:r>
                        <a:rPr lang="en-US" sz="1800" dirty="0"/>
                        <a:t>30</a:t>
                      </a:r>
                    </a:p>
                  </a:txBody>
                  <a:tcPr marL="91432" marR="91432" marT="45727" marB="45727"/>
                </a:tc>
                <a:tc>
                  <a:txBody>
                    <a:bodyPr/>
                    <a:lstStyle/>
                    <a:p>
                      <a:endParaRPr lang="en-US" sz="1800" dirty="0"/>
                    </a:p>
                  </a:txBody>
                  <a:tcPr marL="91432" marR="91432" marT="45727" marB="45727"/>
                </a:tc>
                <a:tc>
                  <a:txBody>
                    <a:bodyPr/>
                    <a:lstStyle/>
                    <a:p>
                      <a:endParaRPr lang="en-US" sz="1800" dirty="0"/>
                    </a:p>
                  </a:txBody>
                  <a:tcPr marL="91432" marR="91432" marT="45727" marB="45727"/>
                </a:tc>
                <a:tc>
                  <a:txBody>
                    <a:bodyPr/>
                    <a:lstStyle/>
                    <a:p>
                      <a:r>
                        <a:rPr lang="en-US" sz="1800" kern="1200" baseline="0" dirty="0">
                          <a:solidFill>
                            <a:schemeClr val="dk1"/>
                          </a:solidFill>
                          <a:latin typeface="+mn-lt"/>
                          <a:ea typeface="+mn-ea"/>
                          <a:cs typeface="+mn-cs"/>
                        </a:rPr>
                        <a:t>READ(Z)</a:t>
                      </a:r>
                      <a:endParaRPr lang="en-US" sz="1800" dirty="0"/>
                    </a:p>
                  </a:txBody>
                  <a:tcPr marL="91432" marR="91432" marT="45727" marB="45727"/>
                </a:tc>
                <a:extLst>
                  <a:ext uri="{0D108BD9-81ED-4DB2-BD59-A6C34878D82A}">
                    <a16:rowId xmlns:a16="http://schemas.microsoft.com/office/drawing/2014/main" val="10004"/>
                  </a:ext>
                </a:extLst>
              </a:tr>
              <a:tr h="370894">
                <a:tc>
                  <a:txBody>
                    <a:bodyPr/>
                    <a:lstStyle/>
                    <a:p>
                      <a:r>
                        <a:rPr lang="en-US" sz="1800" dirty="0"/>
                        <a:t>t4</a:t>
                      </a:r>
                    </a:p>
                  </a:txBody>
                  <a:tcPr marL="91432" marR="91432" marT="45727" marB="45727"/>
                </a:tc>
                <a:tc>
                  <a:txBody>
                    <a:bodyPr/>
                    <a:lstStyle/>
                    <a:p>
                      <a:r>
                        <a:rPr lang="en-US" sz="1800" dirty="0"/>
                        <a:t>40</a:t>
                      </a:r>
                    </a:p>
                  </a:txBody>
                  <a:tcPr marL="91432" marR="91432" marT="45727" marB="45727"/>
                </a:tc>
                <a:tc>
                  <a:txBody>
                    <a:bodyPr/>
                    <a:lstStyle/>
                    <a:p>
                      <a:r>
                        <a:rPr lang="en-US" sz="1800" dirty="0"/>
                        <a:t>50</a:t>
                      </a:r>
                    </a:p>
                  </a:txBody>
                  <a:tcPr marL="91432" marR="91432" marT="45727" marB="45727"/>
                </a:tc>
                <a:tc>
                  <a:txBody>
                    <a:bodyPr/>
                    <a:lstStyle/>
                    <a:p>
                      <a:r>
                        <a:rPr lang="en-US" sz="1800" dirty="0"/>
                        <a:t>20</a:t>
                      </a:r>
                    </a:p>
                  </a:txBody>
                  <a:tcPr marL="91432" marR="91432" marT="45727" marB="45727"/>
                </a:tc>
                <a:tc>
                  <a:txBody>
                    <a:bodyPr/>
                    <a:lstStyle/>
                    <a:p>
                      <a:endParaRPr lang="en-US" sz="1800" dirty="0"/>
                    </a:p>
                  </a:txBody>
                  <a:tcPr marL="91432" marR="91432" marT="45727" marB="45727"/>
                </a:tc>
                <a:tc>
                  <a:txBody>
                    <a:bodyPr/>
                    <a:lstStyle/>
                    <a:p>
                      <a:endParaRPr lang="en-US" sz="1800" dirty="0"/>
                    </a:p>
                  </a:txBody>
                  <a:tcPr marL="91432" marR="91432" marT="45727" marB="45727"/>
                </a:tc>
                <a:tc>
                  <a:txBody>
                    <a:bodyPr/>
                    <a:lstStyle/>
                    <a:p>
                      <a:r>
                        <a:rPr lang="en-US" sz="1800" kern="1200" baseline="0" dirty="0">
                          <a:solidFill>
                            <a:schemeClr val="dk1"/>
                          </a:solidFill>
                          <a:latin typeface="+mn-lt"/>
                          <a:ea typeface="+mn-ea"/>
                          <a:cs typeface="+mn-cs"/>
                        </a:rPr>
                        <a:t>WRITE(Z[20])</a:t>
                      </a:r>
                      <a:endParaRPr lang="en-US" sz="1800" dirty="0"/>
                    </a:p>
                  </a:txBody>
                  <a:tcPr marL="91432" marR="91432" marT="45727" marB="45727"/>
                </a:tc>
                <a:extLst>
                  <a:ext uri="{0D108BD9-81ED-4DB2-BD59-A6C34878D82A}">
                    <a16:rowId xmlns:a16="http://schemas.microsoft.com/office/drawing/2014/main" val="10005"/>
                  </a:ext>
                </a:extLst>
              </a:tr>
              <a:tr h="370894">
                <a:tc>
                  <a:txBody>
                    <a:bodyPr/>
                    <a:lstStyle/>
                    <a:p>
                      <a:r>
                        <a:rPr lang="en-US" sz="1800" dirty="0"/>
                        <a:t>t5</a:t>
                      </a:r>
                    </a:p>
                  </a:txBody>
                  <a:tcPr marL="91432" marR="91432" marT="45727" marB="45727"/>
                </a:tc>
                <a:tc>
                  <a:txBody>
                    <a:bodyPr/>
                    <a:lstStyle/>
                    <a:p>
                      <a:r>
                        <a:rPr lang="en-US" sz="1800" dirty="0"/>
                        <a:t>40</a:t>
                      </a:r>
                    </a:p>
                  </a:txBody>
                  <a:tcPr marL="91432" marR="91432" marT="45727" marB="45727"/>
                </a:tc>
                <a:tc>
                  <a:txBody>
                    <a:bodyPr/>
                    <a:lstStyle/>
                    <a:p>
                      <a:r>
                        <a:rPr lang="en-US" sz="1800" dirty="0"/>
                        <a:t>50</a:t>
                      </a:r>
                    </a:p>
                  </a:txBody>
                  <a:tcPr marL="91432" marR="91432" marT="45727" marB="45727"/>
                </a:tc>
                <a:tc>
                  <a:txBody>
                    <a:bodyPr/>
                    <a:lstStyle/>
                    <a:p>
                      <a:r>
                        <a:rPr lang="en-US" sz="1800" dirty="0"/>
                        <a:t>20</a:t>
                      </a:r>
                    </a:p>
                  </a:txBody>
                  <a:tcPr marL="91432" marR="91432" marT="45727" marB="45727"/>
                </a:tc>
                <a:tc gridSpan="2">
                  <a:txBody>
                    <a:bodyPr/>
                    <a:lstStyle/>
                    <a:p>
                      <a:endParaRPr lang="en-US" sz="1800" dirty="0"/>
                    </a:p>
                  </a:txBody>
                  <a:tcPr marL="91432" marR="91432" marT="45727" marB="45727"/>
                </a:tc>
                <a:tc hMerge="1">
                  <a:txBody>
                    <a:bodyPr/>
                    <a:lstStyle/>
                    <a:p>
                      <a:endParaRPr lang="en-US"/>
                    </a:p>
                  </a:txBody>
                  <a:tcPr/>
                </a:tc>
                <a:tc>
                  <a:txBody>
                    <a:bodyPr/>
                    <a:lstStyle/>
                    <a:p>
                      <a:r>
                        <a:rPr lang="en-US" sz="1800" kern="1200" baseline="0" dirty="0">
                          <a:solidFill>
                            <a:schemeClr val="dk1"/>
                          </a:solidFill>
                          <a:latin typeface="+mn-lt"/>
                          <a:ea typeface="+mn-ea"/>
                          <a:cs typeface="+mn-cs"/>
                        </a:rPr>
                        <a:t>READ(X)</a:t>
                      </a:r>
                      <a:endParaRPr lang="en-US" sz="1800" dirty="0"/>
                    </a:p>
                  </a:txBody>
                  <a:tcPr marL="91432" marR="91432" marT="45727" marB="45727"/>
                </a:tc>
                <a:extLst>
                  <a:ext uri="{0D108BD9-81ED-4DB2-BD59-A6C34878D82A}">
                    <a16:rowId xmlns:a16="http://schemas.microsoft.com/office/drawing/2014/main" val="10006"/>
                  </a:ext>
                </a:extLst>
              </a:tr>
              <a:tr h="370894">
                <a:tc>
                  <a:txBody>
                    <a:bodyPr/>
                    <a:lstStyle/>
                    <a:p>
                      <a:r>
                        <a:rPr lang="en-US" sz="1800" dirty="0"/>
                        <a:t>t6</a:t>
                      </a:r>
                    </a:p>
                  </a:txBody>
                  <a:tcPr marL="91432" marR="91432" marT="45727" marB="45727"/>
                </a:tc>
                <a:tc>
                  <a:txBody>
                    <a:bodyPr/>
                    <a:lstStyle/>
                    <a:p>
                      <a:r>
                        <a:rPr lang="en-US" sz="1800" dirty="0"/>
                        <a:t>50</a:t>
                      </a:r>
                    </a:p>
                  </a:txBody>
                  <a:tcPr marL="91432" marR="91432" marT="45727" marB="45727"/>
                </a:tc>
                <a:tc>
                  <a:txBody>
                    <a:bodyPr/>
                    <a:lstStyle/>
                    <a:p>
                      <a:r>
                        <a:rPr lang="en-US" sz="1800" dirty="0"/>
                        <a:t>50</a:t>
                      </a:r>
                    </a:p>
                  </a:txBody>
                  <a:tcPr marL="91432" marR="91432" marT="45727" marB="45727"/>
                </a:tc>
                <a:tc>
                  <a:txBody>
                    <a:bodyPr/>
                    <a:lstStyle/>
                    <a:p>
                      <a:r>
                        <a:rPr lang="en-US" sz="1800" dirty="0"/>
                        <a:t>20</a:t>
                      </a:r>
                    </a:p>
                  </a:txBody>
                  <a:tcPr marL="91432" marR="91432" marT="45727" marB="45727"/>
                </a:tc>
                <a:tc>
                  <a:txBody>
                    <a:bodyPr/>
                    <a:lstStyle/>
                    <a:p>
                      <a:endParaRPr lang="en-US" sz="1800" dirty="0"/>
                    </a:p>
                  </a:txBody>
                  <a:tcPr marL="91432" marR="91432" marT="45727" marB="45727"/>
                </a:tc>
                <a:tc>
                  <a:txBody>
                    <a:bodyPr/>
                    <a:lstStyle/>
                    <a:p>
                      <a:endParaRPr lang="en-US" sz="1800" dirty="0"/>
                    </a:p>
                  </a:txBody>
                  <a:tcPr marL="91432" marR="91432" marT="45727" marB="45727"/>
                </a:tc>
                <a:tc>
                  <a:txBody>
                    <a:bodyPr/>
                    <a:lstStyle/>
                    <a:p>
                      <a:r>
                        <a:rPr lang="en-US" sz="1800" kern="1200" baseline="0" dirty="0">
                          <a:solidFill>
                            <a:schemeClr val="dk1"/>
                          </a:solidFill>
                          <a:latin typeface="+mn-lt"/>
                          <a:ea typeface="+mn-ea"/>
                          <a:cs typeface="+mn-cs"/>
                        </a:rPr>
                        <a:t>WRITE(X[50])</a:t>
                      </a:r>
                      <a:endParaRPr lang="en-US" sz="1800" dirty="0"/>
                    </a:p>
                  </a:txBody>
                  <a:tcPr marL="91432" marR="91432" marT="45727" marB="45727"/>
                </a:tc>
                <a:extLst>
                  <a:ext uri="{0D108BD9-81ED-4DB2-BD59-A6C34878D82A}">
                    <a16:rowId xmlns:a16="http://schemas.microsoft.com/office/drawing/2014/main" val="10007"/>
                  </a:ext>
                </a:extLst>
              </a:tr>
              <a:tr h="370894">
                <a:tc>
                  <a:txBody>
                    <a:bodyPr/>
                    <a:lstStyle/>
                    <a:p>
                      <a:r>
                        <a:rPr lang="en-US" sz="1800" dirty="0"/>
                        <a:t>t7</a:t>
                      </a:r>
                    </a:p>
                  </a:txBody>
                  <a:tcPr marL="91432" marR="91432" marT="45727" marB="45727"/>
                </a:tc>
                <a:tc>
                  <a:txBody>
                    <a:bodyPr/>
                    <a:lstStyle/>
                    <a:p>
                      <a:r>
                        <a:rPr lang="en-US" sz="1800" dirty="0"/>
                        <a:t>50</a:t>
                      </a:r>
                    </a:p>
                  </a:txBody>
                  <a:tcPr marL="91432" marR="91432" marT="45727" marB="45727"/>
                </a:tc>
                <a:tc>
                  <a:txBody>
                    <a:bodyPr/>
                    <a:lstStyle/>
                    <a:p>
                      <a:r>
                        <a:rPr lang="en-US" sz="1800" dirty="0"/>
                        <a:t>50</a:t>
                      </a:r>
                    </a:p>
                  </a:txBody>
                  <a:tcPr marL="91432" marR="91432" marT="45727" marB="45727"/>
                </a:tc>
                <a:tc>
                  <a:txBody>
                    <a:bodyPr/>
                    <a:lstStyle/>
                    <a:p>
                      <a:r>
                        <a:rPr lang="en-US" sz="1800" dirty="0"/>
                        <a:t>20</a:t>
                      </a:r>
                    </a:p>
                  </a:txBody>
                  <a:tcPr marL="91432" marR="91432" marT="45727" marB="45727"/>
                </a:tc>
                <a:tc>
                  <a:txBody>
                    <a:bodyPr/>
                    <a:lstStyle/>
                    <a:p>
                      <a:endParaRPr lang="en-US" sz="1800" dirty="0"/>
                    </a:p>
                  </a:txBody>
                  <a:tcPr marL="91432" marR="91432" marT="45727" marB="45727"/>
                </a:tc>
                <a:tc>
                  <a:txBody>
                    <a:bodyPr/>
                    <a:lstStyle/>
                    <a:p>
                      <a:endParaRPr lang="en-US" sz="1800" dirty="0"/>
                    </a:p>
                  </a:txBody>
                  <a:tcPr marL="91432" marR="91432" marT="45727" marB="45727"/>
                </a:tc>
                <a:tc>
                  <a:txBody>
                    <a:bodyPr/>
                    <a:lstStyle/>
                    <a:p>
                      <a:r>
                        <a:rPr lang="en-US" sz="1800" kern="1200" baseline="0" dirty="0">
                          <a:solidFill>
                            <a:schemeClr val="dk1"/>
                          </a:solidFill>
                          <a:latin typeface="+mn-lt"/>
                          <a:ea typeface="+mn-ea"/>
                          <a:cs typeface="+mn-cs"/>
                        </a:rPr>
                        <a:t>COMMIT</a:t>
                      </a:r>
                      <a:endParaRPr lang="en-US" sz="1800" dirty="0"/>
                    </a:p>
                  </a:txBody>
                  <a:tcPr marL="91432" marR="91432" marT="45727" marB="45727"/>
                </a:tc>
                <a:extLst>
                  <a:ext uri="{0D108BD9-81ED-4DB2-BD59-A6C34878D82A}">
                    <a16:rowId xmlns:a16="http://schemas.microsoft.com/office/drawing/2014/main" val="10008"/>
                  </a:ext>
                </a:extLst>
              </a:tr>
              <a:tr h="528397">
                <a:tc>
                  <a:txBody>
                    <a:bodyPr/>
                    <a:lstStyle/>
                    <a:p>
                      <a:r>
                        <a:rPr lang="en-US" sz="1800" dirty="0"/>
                        <a:t>t8</a:t>
                      </a:r>
                    </a:p>
                  </a:txBody>
                  <a:tcPr marL="91432" marR="91432" marT="45727" marB="45727"/>
                </a:tc>
                <a:tc>
                  <a:txBody>
                    <a:bodyPr/>
                    <a:lstStyle/>
                    <a:p>
                      <a:r>
                        <a:rPr lang="en-US" sz="1800" dirty="0"/>
                        <a:t>50</a:t>
                      </a:r>
                    </a:p>
                  </a:txBody>
                  <a:tcPr marL="91432" marR="91432" marT="45727" marB="45727"/>
                </a:tc>
                <a:tc>
                  <a:txBody>
                    <a:bodyPr/>
                    <a:lstStyle/>
                    <a:p>
                      <a:r>
                        <a:rPr lang="en-US" sz="1800" dirty="0"/>
                        <a:t>50</a:t>
                      </a:r>
                    </a:p>
                  </a:txBody>
                  <a:tcPr marL="91432" marR="91432" marT="45727" marB="45727"/>
                </a:tc>
                <a:tc>
                  <a:txBody>
                    <a:bodyPr/>
                    <a:lstStyle/>
                    <a:p>
                      <a:r>
                        <a:rPr lang="en-US" sz="1800" dirty="0"/>
                        <a:t>20</a:t>
                      </a:r>
                    </a:p>
                  </a:txBody>
                  <a:tcPr marL="91432" marR="91432" marT="45727" marB="45727"/>
                </a:tc>
                <a:tc>
                  <a:txBody>
                    <a:bodyPr/>
                    <a:lstStyle/>
                    <a:p>
                      <a:r>
                        <a:rPr lang="en-US" sz="1800" kern="1200" baseline="0" dirty="0">
                          <a:solidFill>
                            <a:schemeClr val="dk1"/>
                          </a:solidFill>
                          <a:latin typeface="+mn-lt"/>
                          <a:ea typeface="+mn-ea"/>
                          <a:cs typeface="+mn-cs"/>
                        </a:rPr>
                        <a:t>SUM+=READ(Z)</a:t>
                      </a:r>
                      <a:endParaRPr lang="en-US" sz="1800" dirty="0"/>
                    </a:p>
                  </a:txBody>
                  <a:tcPr marL="91432" marR="91432" marT="45727" marB="45727"/>
                </a:tc>
                <a:tc>
                  <a:txBody>
                    <a:bodyPr/>
                    <a:lstStyle/>
                    <a:p>
                      <a:r>
                        <a:rPr lang="en-US" sz="1800" dirty="0"/>
                        <a:t>110</a:t>
                      </a:r>
                    </a:p>
                  </a:txBody>
                  <a:tcPr marL="91432" marR="91432" marT="45727" marB="45727"/>
                </a:tc>
                <a:tc>
                  <a:txBody>
                    <a:bodyPr/>
                    <a:lstStyle/>
                    <a:p>
                      <a:endParaRPr lang="en-US" sz="1800"/>
                    </a:p>
                  </a:txBody>
                  <a:tcPr marL="91432" marR="91432" marT="45727" marB="45727"/>
                </a:tc>
                <a:extLst>
                  <a:ext uri="{0D108BD9-81ED-4DB2-BD59-A6C34878D82A}">
                    <a16:rowId xmlns:a16="http://schemas.microsoft.com/office/drawing/2014/main" val="10009"/>
                  </a:ext>
                </a:extLst>
              </a:tr>
              <a:tr h="370894">
                <a:tc>
                  <a:txBody>
                    <a:bodyPr/>
                    <a:lstStyle/>
                    <a:p>
                      <a:endParaRPr lang="en-US" sz="1800"/>
                    </a:p>
                  </a:txBody>
                  <a:tcPr marL="91432" marR="91432" marT="45727" marB="45727"/>
                </a:tc>
                <a:tc>
                  <a:txBody>
                    <a:bodyPr/>
                    <a:lstStyle/>
                    <a:p>
                      <a:endParaRPr lang="en-US" sz="1800"/>
                    </a:p>
                  </a:txBody>
                  <a:tcPr marL="91432" marR="91432" marT="45727" marB="45727"/>
                </a:tc>
                <a:tc>
                  <a:txBody>
                    <a:bodyPr/>
                    <a:lstStyle/>
                    <a:p>
                      <a:endParaRPr lang="en-US" sz="1800"/>
                    </a:p>
                  </a:txBody>
                  <a:tcPr marL="91432" marR="91432" marT="45727" marB="45727"/>
                </a:tc>
                <a:tc>
                  <a:txBody>
                    <a:bodyPr/>
                    <a:lstStyle/>
                    <a:p>
                      <a:endParaRPr lang="en-US" sz="1800" dirty="0"/>
                    </a:p>
                  </a:txBody>
                  <a:tcPr marL="91432" marR="91432" marT="45727" marB="45727"/>
                </a:tc>
                <a:tc gridSpan="3">
                  <a:txBody>
                    <a:bodyPr/>
                    <a:lstStyle/>
                    <a:p>
                      <a:r>
                        <a:rPr lang="en-US" sz="1800" kern="1200" baseline="0" dirty="0">
                          <a:solidFill>
                            <a:schemeClr val="dk1"/>
                          </a:solidFill>
                          <a:latin typeface="+mn-lt"/>
                          <a:ea typeface="+mn-ea"/>
                          <a:cs typeface="+mn-cs"/>
                        </a:rPr>
                        <a:t>SUM should have been 120</a:t>
                      </a:r>
                      <a:endParaRPr lang="en-US" sz="1800" dirty="0"/>
                    </a:p>
                  </a:txBody>
                  <a:tcPr marL="91432" marR="91432" marT="45727" marB="45727"/>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Number Placeholder 5">
            <a:extLst>
              <a:ext uri="{FF2B5EF4-FFF2-40B4-BE49-F238E27FC236}">
                <a16:creationId xmlns:a16="http://schemas.microsoft.com/office/drawing/2014/main" id="{2BE464AA-70BB-4232-9E69-6D847C521F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EBEF536-E82F-428D-A801-CE2D7B7429C6}" type="slidenum">
              <a:rPr lang="en-US" altLang="en-US" sz="1000"/>
              <a:pPr>
                <a:spcBef>
                  <a:spcPct val="0"/>
                </a:spcBef>
                <a:buClrTx/>
                <a:buSzTx/>
                <a:buFontTx/>
                <a:buNone/>
              </a:pPr>
              <a:t>361</a:t>
            </a:fld>
            <a:endParaRPr lang="en-US" altLang="en-US" sz="1000"/>
          </a:p>
        </p:txBody>
      </p:sp>
      <p:sp>
        <p:nvSpPr>
          <p:cNvPr id="352259" name="Rectangle 2">
            <a:extLst>
              <a:ext uri="{FF2B5EF4-FFF2-40B4-BE49-F238E27FC236}">
                <a16:creationId xmlns:a16="http://schemas.microsoft.com/office/drawing/2014/main" id="{7D3C4586-7224-4155-AE94-C4DE2ACB653D}"/>
              </a:ext>
            </a:extLst>
          </p:cNvPr>
          <p:cNvSpPr>
            <a:spLocks noGrp="1" noChangeArrowheads="1"/>
          </p:cNvSpPr>
          <p:nvPr>
            <p:ph type="title"/>
          </p:nvPr>
        </p:nvSpPr>
        <p:spPr>
          <a:xfrm>
            <a:off x="685800" y="533400"/>
            <a:ext cx="7772400" cy="685800"/>
          </a:xfrm>
        </p:spPr>
        <p:txBody>
          <a:bodyPr/>
          <a:lstStyle/>
          <a:p>
            <a:r>
              <a:rPr lang="en-US" altLang="en-US" sz="4000"/>
              <a:t>Transactions - Requirements</a:t>
            </a:r>
          </a:p>
        </p:txBody>
      </p:sp>
      <p:sp>
        <p:nvSpPr>
          <p:cNvPr id="352260" name="Rectangle 3">
            <a:extLst>
              <a:ext uri="{FF2B5EF4-FFF2-40B4-BE49-F238E27FC236}">
                <a16:creationId xmlns:a16="http://schemas.microsoft.com/office/drawing/2014/main" id="{85A5AC93-3821-4A06-B939-F89052156A0E}"/>
              </a:ext>
            </a:extLst>
          </p:cNvPr>
          <p:cNvSpPr>
            <a:spLocks noGrp="1" noChangeArrowheads="1"/>
          </p:cNvSpPr>
          <p:nvPr>
            <p:ph type="body" idx="1"/>
          </p:nvPr>
        </p:nvSpPr>
        <p:spPr>
          <a:xfrm>
            <a:off x="762000" y="1905000"/>
            <a:ext cx="7772400" cy="4114800"/>
          </a:xfrm>
        </p:spPr>
        <p:txBody>
          <a:bodyPr/>
          <a:lstStyle/>
          <a:p>
            <a:r>
              <a:rPr lang="en-US" altLang="en-US" sz="2400"/>
              <a:t>The execution of each transaction must maintain the relationship between the database state and the enterprise state</a:t>
            </a:r>
          </a:p>
          <a:p>
            <a:pPr>
              <a:spcBef>
                <a:spcPct val="35000"/>
              </a:spcBef>
            </a:pPr>
            <a:r>
              <a:rPr lang="en-US" altLang="en-US" sz="2400"/>
              <a:t>Therefore additional requirements are placed on the execution of transactions beyond those placed on ordinary programs:</a:t>
            </a:r>
          </a:p>
          <a:p>
            <a:pPr lvl="1">
              <a:spcBef>
                <a:spcPct val="65000"/>
              </a:spcBef>
            </a:pPr>
            <a:r>
              <a:rPr lang="en-US" altLang="en-US"/>
              <a:t>Atomicity</a:t>
            </a:r>
          </a:p>
          <a:p>
            <a:pPr lvl="1">
              <a:lnSpc>
                <a:spcPct val="90000"/>
              </a:lnSpc>
            </a:pPr>
            <a:r>
              <a:rPr lang="en-US" altLang="en-US"/>
              <a:t>Consistency</a:t>
            </a:r>
          </a:p>
          <a:p>
            <a:pPr lvl="1">
              <a:lnSpc>
                <a:spcPct val="90000"/>
              </a:lnSpc>
            </a:pPr>
            <a:r>
              <a:rPr lang="en-US" altLang="en-US"/>
              <a:t>Isolation</a:t>
            </a:r>
          </a:p>
          <a:p>
            <a:pPr lvl="1">
              <a:lnSpc>
                <a:spcPct val="90000"/>
              </a:lnSpc>
            </a:pPr>
            <a:r>
              <a:rPr lang="en-US" altLang="en-US"/>
              <a:t>Durability</a:t>
            </a:r>
          </a:p>
        </p:txBody>
      </p:sp>
      <p:sp>
        <p:nvSpPr>
          <p:cNvPr id="352261" name="Text Box 4">
            <a:extLst>
              <a:ext uri="{FF2B5EF4-FFF2-40B4-BE49-F238E27FC236}">
                <a16:creationId xmlns:a16="http://schemas.microsoft.com/office/drawing/2014/main" id="{862B7CE6-BACD-4ED1-B3F5-1D1A3C36E9E8}"/>
              </a:ext>
            </a:extLst>
          </p:cNvPr>
          <p:cNvSpPr txBox="1">
            <a:spLocks noChangeArrowheads="1"/>
          </p:cNvSpPr>
          <p:nvPr/>
        </p:nvSpPr>
        <p:spPr bwMode="auto">
          <a:xfrm>
            <a:off x="4419600" y="5105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000099"/>
                </a:solidFill>
              </a:rPr>
              <a:t>ACID properties</a:t>
            </a:r>
          </a:p>
        </p:txBody>
      </p:sp>
      <p:sp>
        <p:nvSpPr>
          <p:cNvPr id="352262" name="AutoShape 5">
            <a:extLst>
              <a:ext uri="{FF2B5EF4-FFF2-40B4-BE49-F238E27FC236}">
                <a16:creationId xmlns:a16="http://schemas.microsoft.com/office/drawing/2014/main" id="{990ED49E-0859-4000-BB96-8723764D6651}"/>
              </a:ext>
            </a:extLst>
          </p:cNvPr>
          <p:cNvSpPr>
            <a:spLocks/>
          </p:cNvSpPr>
          <p:nvPr/>
        </p:nvSpPr>
        <p:spPr bwMode="auto">
          <a:xfrm>
            <a:off x="3848100" y="4419600"/>
            <a:ext cx="228600" cy="1828800"/>
          </a:xfrm>
          <a:prstGeom prst="rightBrace">
            <a:avLst>
              <a:gd name="adj1" fmla="val 66667"/>
              <a:gd name="adj2" fmla="val 45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50A07A74-8C21-4933-A374-94A0F24165E5}"/>
              </a:ext>
            </a:extLst>
          </p:cNvPr>
          <p:cNvSpPr>
            <a:spLocks noGrp="1" noChangeArrowheads="1"/>
          </p:cNvSpPr>
          <p:nvPr>
            <p:ph type="title"/>
          </p:nvPr>
        </p:nvSpPr>
        <p:spPr/>
        <p:txBody>
          <a:bodyPr/>
          <a:lstStyle/>
          <a:p>
            <a:pPr eaLnBrk="1" hangingPunct="1"/>
            <a:r>
              <a:rPr lang="en-US" altLang="zh-CN">
                <a:ea typeface="SimSun" panose="02010600030101010101" pitchFamily="2" charset="-122"/>
                <a:cs typeface="Tahoma" panose="020B0604030504040204" pitchFamily="34" charset="0"/>
              </a:rPr>
              <a:t>Transactions-ACID Properties of Transactions</a:t>
            </a:r>
            <a:endParaRPr lang="en-US" altLang="en-US">
              <a:ea typeface="SimSun" panose="02010600030101010101" pitchFamily="2" charset="-122"/>
              <a:cs typeface="Tahoma" panose="020B0604030504040204" pitchFamily="34" charset="0"/>
            </a:endParaRPr>
          </a:p>
        </p:txBody>
      </p:sp>
      <p:sp>
        <p:nvSpPr>
          <p:cNvPr id="353283" name="Rectangle 3">
            <a:extLst>
              <a:ext uri="{FF2B5EF4-FFF2-40B4-BE49-F238E27FC236}">
                <a16:creationId xmlns:a16="http://schemas.microsoft.com/office/drawing/2014/main" id="{9CABED0A-76CF-46EF-AC4D-9DE7B981EFC5}"/>
              </a:ext>
            </a:extLst>
          </p:cNvPr>
          <p:cNvSpPr>
            <a:spLocks noGrp="1" noChangeArrowheads="1"/>
          </p:cNvSpPr>
          <p:nvPr>
            <p:ph type="body" idx="1"/>
          </p:nvPr>
        </p:nvSpPr>
        <p:spPr/>
        <p:txBody>
          <a:bodyPr/>
          <a:lstStyle/>
          <a:p>
            <a:pPr eaLnBrk="1" hangingPunct="1"/>
            <a:r>
              <a:rPr lang="en-US" altLang="zh-CN" sz="3200">
                <a:ea typeface="SimSun" panose="02010600030101010101" pitchFamily="2" charset="-122"/>
                <a:cs typeface="Arial" panose="020B0604020202020204" pitchFamily="34" charset="0"/>
              </a:rPr>
              <a:t>Atomicity</a:t>
            </a:r>
            <a:r>
              <a:rPr lang="en-US" altLang="zh-CN" sz="3200" i="1">
                <a:ea typeface="SimSun" panose="02010600030101010101" pitchFamily="2" charset="-122"/>
                <a:cs typeface="Arial" panose="020B0604020202020204" pitchFamily="34" charset="0"/>
              </a:rPr>
              <a:t>:</a:t>
            </a:r>
            <a:r>
              <a:rPr lang="en-US" altLang="zh-CN">
                <a:ea typeface="SimSun" panose="02010600030101010101" pitchFamily="2" charset="-122"/>
                <a:cs typeface="Arial" panose="020B0604020202020204" pitchFamily="34" charset="0"/>
              </a:rPr>
              <a:t> </a:t>
            </a:r>
            <a:r>
              <a:rPr lang="en-US" altLang="zh-CN" sz="2400">
                <a:ea typeface="SimSun" panose="02010600030101010101" pitchFamily="2" charset="-122"/>
                <a:cs typeface="Arial" panose="020B0604020202020204" pitchFamily="34" charset="0"/>
              </a:rPr>
              <a:t>Transaction is either performed in its entirety or not performed at all.</a:t>
            </a:r>
          </a:p>
          <a:p>
            <a:pPr eaLnBrk="1" hangingPunct="1"/>
            <a:r>
              <a:rPr lang="en-US" altLang="zh-CN" sz="3200">
                <a:ea typeface="SimSun" panose="02010600030101010101" pitchFamily="2" charset="-122"/>
                <a:cs typeface="Arial" panose="020B0604020202020204" pitchFamily="34" charset="0"/>
              </a:rPr>
              <a:t>Consistency</a:t>
            </a:r>
            <a:r>
              <a:rPr lang="en-US" altLang="zh-CN" sz="3200" i="1">
                <a:ea typeface="SimSun" panose="02010600030101010101" pitchFamily="2" charset="-122"/>
                <a:cs typeface="Arial" panose="020B0604020202020204" pitchFamily="34" charset="0"/>
              </a:rPr>
              <a:t>:</a:t>
            </a:r>
            <a:r>
              <a:rPr lang="en-US" altLang="zh-CN">
                <a:ea typeface="SimSun" panose="02010600030101010101" pitchFamily="2" charset="-122"/>
                <a:cs typeface="Arial" panose="020B0604020202020204" pitchFamily="34" charset="0"/>
              </a:rPr>
              <a:t> </a:t>
            </a:r>
            <a:r>
              <a:rPr lang="en-US" altLang="zh-CN" sz="2400">
                <a:ea typeface="SimSun" panose="02010600030101010101" pitchFamily="2" charset="-122"/>
                <a:cs typeface="Arial" panose="020B0604020202020204" pitchFamily="34" charset="0"/>
              </a:rPr>
              <a:t>Transaction must take the database from one consistent state to another. </a:t>
            </a:r>
          </a:p>
          <a:p>
            <a:pPr eaLnBrk="1" hangingPunct="1"/>
            <a:r>
              <a:rPr lang="en-US" altLang="zh-CN" sz="3200">
                <a:ea typeface="SimSun" panose="02010600030101010101" pitchFamily="2" charset="-122"/>
                <a:cs typeface="Arial" panose="020B0604020202020204" pitchFamily="34" charset="0"/>
              </a:rPr>
              <a:t>Isolation</a:t>
            </a:r>
            <a:r>
              <a:rPr lang="en-US" altLang="zh-CN" sz="3200" i="1">
                <a:ea typeface="SimSun" panose="02010600030101010101" pitchFamily="2" charset="-122"/>
                <a:cs typeface="Arial" panose="020B0604020202020204" pitchFamily="34" charset="0"/>
              </a:rPr>
              <a:t>:</a:t>
            </a:r>
            <a:r>
              <a:rPr lang="en-US" altLang="zh-CN" i="1">
                <a:ea typeface="SimSun" panose="02010600030101010101" pitchFamily="2" charset="-122"/>
                <a:cs typeface="Arial" panose="020B0604020202020204" pitchFamily="34" charset="0"/>
              </a:rPr>
              <a:t> </a:t>
            </a:r>
            <a:r>
              <a:rPr lang="en-US" altLang="zh-CN" sz="2400">
                <a:ea typeface="SimSun" panose="02010600030101010101" pitchFamily="2" charset="-122"/>
                <a:cs typeface="Arial" panose="020B0604020202020204" pitchFamily="34" charset="0"/>
              </a:rPr>
              <a:t>Transaction should appear as though it is being executed in isolation from other transactions.</a:t>
            </a:r>
          </a:p>
          <a:p>
            <a:pPr eaLnBrk="1" hangingPunct="1"/>
            <a:r>
              <a:rPr lang="en-US" altLang="zh-CN" sz="3200">
                <a:ea typeface="SimSun" panose="02010600030101010101" pitchFamily="2" charset="-122"/>
                <a:cs typeface="Arial" panose="020B0604020202020204" pitchFamily="34" charset="0"/>
              </a:rPr>
              <a:t>Durability</a:t>
            </a:r>
            <a:r>
              <a:rPr lang="en-US" altLang="zh-CN" sz="3200" i="1">
                <a:ea typeface="SimSun" panose="02010600030101010101" pitchFamily="2" charset="-122"/>
                <a:cs typeface="Arial" panose="020B0604020202020204" pitchFamily="34" charset="0"/>
              </a:rPr>
              <a:t>:</a:t>
            </a:r>
            <a:r>
              <a:rPr lang="en-US" altLang="zh-CN">
                <a:ea typeface="SimSun" panose="02010600030101010101" pitchFamily="2" charset="-122"/>
                <a:cs typeface="Arial" panose="020B0604020202020204" pitchFamily="34" charset="0"/>
              </a:rPr>
              <a:t> </a:t>
            </a:r>
            <a:r>
              <a:rPr lang="en-US" altLang="zh-CN" sz="2400">
                <a:ea typeface="SimSun" panose="02010600030101010101" pitchFamily="2" charset="-122"/>
                <a:cs typeface="Arial" panose="020B0604020202020204" pitchFamily="34" charset="0"/>
              </a:rPr>
              <a:t>Changes applied to the database by a committed transaction must persist, even if the system fails before all changes reflected on disk.</a:t>
            </a:r>
          </a:p>
          <a:p>
            <a:pPr eaLnBrk="1" hangingPunct="1"/>
            <a:endParaRPr lang="en-US" altLang="en-US">
              <a:ea typeface="SimSun" panose="02010600030101010101" pitchFamily="2" charset="-122"/>
              <a:cs typeface="Arial" panose="020B0604020202020204" pitchFamily="34" charset="0"/>
            </a:endParaRP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Slide Number Placeholder 5">
            <a:extLst>
              <a:ext uri="{FF2B5EF4-FFF2-40B4-BE49-F238E27FC236}">
                <a16:creationId xmlns:a16="http://schemas.microsoft.com/office/drawing/2014/main" id="{3031CEC0-066C-436C-A3BC-2BBC576DD2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BC220D9-F1DC-491D-AB0A-91D3EF0A7B8A}" type="slidenum">
              <a:rPr lang="en-US" altLang="en-US" sz="1000"/>
              <a:pPr>
                <a:spcBef>
                  <a:spcPct val="0"/>
                </a:spcBef>
                <a:buClrTx/>
                <a:buSzTx/>
                <a:buFontTx/>
                <a:buNone/>
              </a:pPr>
              <a:t>363</a:t>
            </a:fld>
            <a:endParaRPr lang="en-US" altLang="en-US" sz="1000"/>
          </a:p>
        </p:txBody>
      </p:sp>
      <p:sp>
        <p:nvSpPr>
          <p:cNvPr id="354307" name="Rectangle 2">
            <a:extLst>
              <a:ext uri="{FF2B5EF4-FFF2-40B4-BE49-F238E27FC236}">
                <a16:creationId xmlns:a16="http://schemas.microsoft.com/office/drawing/2014/main" id="{B94F7157-E36C-4CA9-97E3-5D2678ED8BA8}"/>
              </a:ext>
            </a:extLst>
          </p:cNvPr>
          <p:cNvSpPr>
            <a:spLocks noGrp="1" noChangeArrowheads="1"/>
          </p:cNvSpPr>
          <p:nvPr>
            <p:ph type="title"/>
          </p:nvPr>
        </p:nvSpPr>
        <p:spPr>
          <a:xfrm>
            <a:off x="685800" y="533400"/>
            <a:ext cx="7772400" cy="685800"/>
          </a:xfrm>
        </p:spPr>
        <p:txBody>
          <a:bodyPr/>
          <a:lstStyle/>
          <a:p>
            <a:r>
              <a:rPr lang="en-US" altLang="en-US" sz="4000"/>
              <a:t>Transactions - Atomicity</a:t>
            </a:r>
            <a:endParaRPr lang="en-US" altLang="en-US" sz="4000" b="1">
              <a:solidFill>
                <a:srgbClr val="CC0000"/>
              </a:solidFill>
              <a:latin typeface="Arial" panose="020B0604020202020204" pitchFamily="34" charset="0"/>
            </a:endParaRPr>
          </a:p>
        </p:txBody>
      </p:sp>
      <p:sp>
        <p:nvSpPr>
          <p:cNvPr id="354308" name="Rectangle 3">
            <a:extLst>
              <a:ext uri="{FF2B5EF4-FFF2-40B4-BE49-F238E27FC236}">
                <a16:creationId xmlns:a16="http://schemas.microsoft.com/office/drawing/2014/main" id="{3367C800-157C-4080-AC95-737493F197C5}"/>
              </a:ext>
            </a:extLst>
          </p:cNvPr>
          <p:cNvSpPr>
            <a:spLocks noGrp="1" noChangeArrowheads="1"/>
          </p:cNvSpPr>
          <p:nvPr>
            <p:ph type="body" idx="1"/>
          </p:nvPr>
        </p:nvSpPr>
        <p:spPr>
          <a:xfrm>
            <a:off x="457200" y="1676400"/>
            <a:ext cx="8229600" cy="4038600"/>
          </a:xfrm>
        </p:spPr>
        <p:txBody>
          <a:bodyPr/>
          <a:lstStyle/>
          <a:p>
            <a:r>
              <a:rPr lang="en-US" altLang="en-US"/>
              <a:t>A real-world event either happens or does not happen</a:t>
            </a:r>
          </a:p>
          <a:p>
            <a:pPr lvl="1">
              <a:spcBef>
                <a:spcPct val="35000"/>
              </a:spcBef>
            </a:pPr>
            <a:r>
              <a:rPr lang="en-US" altLang="en-US"/>
              <a:t>Student either registers or does not register</a:t>
            </a:r>
          </a:p>
          <a:p>
            <a:pPr>
              <a:spcBef>
                <a:spcPct val="50000"/>
              </a:spcBef>
            </a:pPr>
            <a:r>
              <a:rPr lang="en-US" altLang="en-US"/>
              <a:t>Similarly, the system must ensure that either the corresponding transaction runs to completion or, if not, it has no effect at all</a:t>
            </a:r>
          </a:p>
          <a:p>
            <a:pPr lvl="1">
              <a:spcBef>
                <a:spcPct val="35000"/>
              </a:spcBef>
            </a:pPr>
            <a:r>
              <a:rPr lang="en-US" altLang="en-US"/>
              <a:t>Not true of ordinary programs.  A crash could leave files partially updated on recovery</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F1047320-ED7A-4721-A256-4C3B035AFEE1}"/>
              </a:ext>
            </a:extLst>
          </p:cNvPr>
          <p:cNvSpPr>
            <a:spLocks noGrp="1" noChangeArrowheads="1"/>
          </p:cNvSpPr>
          <p:nvPr>
            <p:ph type="title"/>
          </p:nvPr>
        </p:nvSpPr>
        <p:spPr/>
        <p:txBody>
          <a:bodyPr/>
          <a:lstStyle/>
          <a:p>
            <a:pPr eaLnBrk="1" hangingPunct="1"/>
            <a:r>
              <a:rPr lang="en-US" altLang="en-US"/>
              <a:t>Transactions – Atomicity (cont.)</a:t>
            </a:r>
          </a:p>
        </p:txBody>
      </p:sp>
      <p:sp>
        <p:nvSpPr>
          <p:cNvPr id="355331" name="Rectangle 3">
            <a:extLst>
              <a:ext uri="{FF2B5EF4-FFF2-40B4-BE49-F238E27FC236}">
                <a16:creationId xmlns:a16="http://schemas.microsoft.com/office/drawing/2014/main" id="{365AD3EE-CB0D-4116-A985-340D90F84732}"/>
              </a:ext>
            </a:extLst>
          </p:cNvPr>
          <p:cNvSpPr>
            <a:spLocks noGrp="1" noChangeArrowheads="1"/>
          </p:cNvSpPr>
          <p:nvPr>
            <p:ph type="body" idx="1"/>
          </p:nvPr>
        </p:nvSpPr>
        <p:spPr/>
        <p:txBody>
          <a:bodyPr/>
          <a:lstStyle/>
          <a:p>
            <a:pPr eaLnBrk="1" hangingPunct="1">
              <a:lnSpc>
                <a:spcPct val="90000"/>
              </a:lnSpc>
            </a:pPr>
            <a:r>
              <a:rPr lang="en-US" altLang="en-US"/>
              <a:t>Partial effects of a transaction must be undone when</a:t>
            </a:r>
          </a:p>
          <a:p>
            <a:pPr lvl="1" eaLnBrk="1" hangingPunct="1">
              <a:lnSpc>
                <a:spcPct val="90000"/>
              </a:lnSpc>
            </a:pPr>
            <a:r>
              <a:rPr lang="en-US" altLang="en-US"/>
              <a:t>User explicitly aborts the transaction using ROLLBACK</a:t>
            </a:r>
          </a:p>
          <a:p>
            <a:pPr lvl="2" eaLnBrk="1" hangingPunct="1">
              <a:lnSpc>
                <a:spcPct val="90000"/>
              </a:lnSpc>
            </a:pPr>
            <a:r>
              <a:rPr lang="en-US" altLang="en-US"/>
              <a:t>Application asks for user confirmation in the last step and issues COMMIT or ROLLBACK depending on the response</a:t>
            </a:r>
          </a:p>
          <a:p>
            <a:pPr lvl="1" eaLnBrk="1" hangingPunct="1">
              <a:lnSpc>
                <a:spcPct val="90000"/>
              </a:lnSpc>
            </a:pPr>
            <a:r>
              <a:rPr lang="en-US" altLang="en-US"/>
              <a:t>An error, exception, or constraint violation occurs during a transaction</a:t>
            </a:r>
          </a:p>
          <a:p>
            <a:pPr lvl="1" eaLnBrk="1" hangingPunct="1">
              <a:lnSpc>
                <a:spcPct val="90000"/>
              </a:lnSpc>
            </a:pPr>
            <a:r>
              <a:rPr lang="en-US" altLang="en-US"/>
              <a:t>The DBMS crashes before a transaction commits</a:t>
            </a:r>
          </a:p>
          <a:p>
            <a:pPr eaLnBrk="1" hangingPunct="1">
              <a:lnSpc>
                <a:spcPct val="90000"/>
              </a:lnSpc>
            </a:pPr>
            <a:r>
              <a:rPr lang="en-US" altLang="en-US"/>
              <a:t>How is atomicity achieved?</a:t>
            </a:r>
          </a:p>
          <a:p>
            <a:pPr lvl="1" eaLnBrk="1" hangingPunct="1">
              <a:lnSpc>
                <a:spcPct val="90000"/>
              </a:lnSpc>
            </a:pPr>
            <a:r>
              <a:rPr lang="en-US" altLang="en-US"/>
              <a:t>Logging</a:t>
            </a:r>
          </a:p>
          <a:p>
            <a:pPr eaLnBrk="1" hangingPunct="1">
              <a:lnSpc>
                <a:spcPct val="90000"/>
              </a:lnSpc>
            </a:pPr>
            <a:endParaRPr lang="en-US" altLang="en-US"/>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Number Placeholder 5">
            <a:extLst>
              <a:ext uri="{FF2B5EF4-FFF2-40B4-BE49-F238E27FC236}">
                <a16:creationId xmlns:a16="http://schemas.microsoft.com/office/drawing/2014/main" id="{60879E26-0E88-4AD0-A677-AC0EDCD41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8C3EC2A-D6E9-497B-837D-5FC4FE567501}" type="slidenum">
              <a:rPr lang="en-US" altLang="en-US" sz="1000"/>
              <a:pPr>
                <a:spcBef>
                  <a:spcPct val="0"/>
                </a:spcBef>
                <a:buClrTx/>
                <a:buSzTx/>
                <a:buFontTx/>
                <a:buNone/>
              </a:pPr>
              <a:t>365</a:t>
            </a:fld>
            <a:endParaRPr lang="en-US" altLang="en-US" sz="1000"/>
          </a:p>
        </p:txBody>
      </p:sp>
      <p:sp>
        <p:nvSpPr>
          <p:cNvPr id="356355" name="Rectangle 2">
            <a:extLst>
              <a:ext uri="{FF2B5EF4-FFF2-40B4-BE49-F238E27FC236}">
                <a16:creationId xmlns:a16="http://schemas.microsoft.com/office/drawing/2014/main" id="{43F4F0D9-27A5-471E-86BD-D621473D8CFF}"/>
              </a:ext>
            </a:extLst>
          </p:cNvPr>
          <p:cNvSpPr>
            <a:spLocks noGrp="1" noChangeArrowheads="1"/>
          </p:cNvSpPr>
          <p:nvPr>
            <p:ph type="title"/>
          </p:nvPr>
        </p:nvSpPr>
        <p:spPr>
          <a:xfrm>
            <a:off x="609600" y="533400"/>
            <a:ext cx="7772400" cy="685800"/>
          </a:xfrm>
        </p:spPr>
        <p:txBody>
          <a:bodyPr/>
          <a:lstStyle/>
          <a:p>
            <a:r>
              <a:rPr lang="en-US" altLang="en-US" sz="4000"/>
              <a:t>Transactions - Isolation</a:t>
            </a:r>
            <a:endParaRPr lang="en-US" altLang="en-US" sz="4000" b="1">
              <a:solidFill>
                <a:srgbClr val="CC0000"/>
              </a:solidFill>
              <a:latin typeface="Arial" panose="020B0604020202020204" pitchFamily="34" charset="0"/>
            </a:endParaRPr>
          </a:p>
        </p:txBody>
      </p:sp>
      <p:sp>
        <p:nvSpPr>
          <p:cNvPr id="356356" name="Rectangle 3">
            <a:extLst>
              <a:ext uri="{FF2B5EF4-FFF2-40B4-BE49-F238E27FC236}">
                <a16:creationId xmlns:a16="http://schemas.microsoft.com/office/drawing/2014/main" id="{595C4FE0-F9FD-444A-95B9-196216255763}"/>
              </a:ext>
            </a:extLst>
          </p:cNvPr>
          <p:cNvSpPr>
            <a:spLocks noGrp="1" noChangeArrowheads="1"/>
          </p:cNvSpPr>
          <p:nvPr>
            <p:ph type="body" idx="1"/>
          </p:nvPr>
        </p:nvSpPr>
        <p:spPr>
          <a:xfrm>
            <a:off x="533400" y="1600200"/>
            <a:ext cx="8077200" cy="5029200"/>
          </a:xfrm>
        </p:spPr>
        <p:txBody>
          <a:bodyPr/>
          <a:lstStyle/>
          <a:p>
            <a:r>
              <a:rPr lang="en-US" altLang="en-US" sz="2400"/>
              <a:t>Serial Execution:  transactions execute in sequence </a:t>
            </a:r>
          </a:p>
          <a:p>
            <a:pPr lvl="1">
              <a:spcBef>
                <a:spcPct val="35000"/>
              </a:spcBef>
            </a:pPr>
            <a:r>
              <a:rPr lang="en-US" altLang="en-US" sz="2200"/>
              <a:t>Each one starts after the previous one completes.</a:t>
            </a:r>
          </a:p>
          <a:p>
            <a:pPr lvl="2">
              <a:spcBef>
                <a:spcPct val="35000"/>
              </a:spcBef>
            </a:pPr>
            <a:r>
              <a:rPr lang="en-US" altLang="en-US"/>
              <a:t>Execution of one transaction is not affected by the operations of another since they do not overlap in time</a:t>
            </a:r>
          </a:p>
          <a:p>
            <a:pPr lvl="1">
              <a:spcBef>
                <a:spcPct val="35000"/>
              </a:spcBef>
            </a:pPr>
            <a:r>
              <a:rPr lang="en-US" altLang="en-US" sz="2200"/>
              <a:t>The execution of each transaction is isolated from   all others.</a:t>
            </a:r>
          </a:p>
          <a:p>
            <a:r>
              <a:rPr lang="en-US" altLang="en-US" sz="2400"/>
              <a:t>If the initial database state and all transactions are consistent, then the final database state will be consistent and will accurately reflect the real-world state, </a:t>
            </a:r>
            <a:r>
              <a:rPr lang="en-US" altLang="en-US" sz="2400" i="1"/>
              <a:t>but</a:t>
            </a:r>
          </a:p>
          <a:p>
            <a:r>
              <a:rPr lang="en-US" altLang="en-US" sz="2400"/>
              <a:t>Serial execution is inadequate from a performance perspective</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Number Placeholder 5">
            <a:extLst>
              <a:ext uri="{FF2B5EF4-FFF2-40B4-BE49-F238E27FC236}">
                <a16:creationId xmlns:a16="http://schemas.microsoft.com/office/drawing/2014/main" id="{44BC56DF-B948-4F5F-A720-8D629C346F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7834400-420F-4F4B-9B34-118B3DCD89AF}" type="slidenum">
              <a:rPr lang="en-US" altLang="en-US" sz="1000"/>
              <a:pPr>
                <a:spcBef>
                  <a:spcPct val="0"/>
                </a:spcBef>
                <a:buClrTx/>
                <a:buSzTx/>
                <a:buFontTx/>
                <a:buNone/>
              </a:pPr>
              <a:t>366</a:t>
            </a:fld>
            <a:endParaRPr lang="en-US" altLang="en-US" sz="1000"/>
          </a:p>
        </p:txBody>
      </p:sp>
      <p:sp>
        <p:nvSpPr>
          <p:cNvPr id="357379" name="Rectangle 1026">
            <a:extLst>
              <a:ext uri="{FF2B5EF4-FFF2-40B4-BE49-F238E27FC236}">
                <a16:creationId xmlns:a16="http://schemas.microsoft.com/office/drawing/2014/main" id="{760E0300-15BE-4C91-9962-6A66134AE80B}"/>
              </a:ext>
            </a:extLst>
          </p:cNvPr>
          <p:cNvSpPr>
            <a:spLocks noGrp="1" noChangeArrowheads="1"/>
          </p:cNvSpPr>
          <p:nvPr>
            <p:ph type="title"/>
          </p:nvPr>
        </p:nvSpPr>
        <p:spPr>
          <a:xfrm>
            <a:off x="685800" y="381000"/>
            <a:ext cx="7772400" cy="838200"/>
          </a:xfrm>
        </p:spPr>
        <p:txBody>
          <a:bodyPr/>
          <a:lstStyle/>
          <a:p>
            <a:r>
              <a:rPr lang="en-US" altLang="en-US" sz="4000"/>
              <a:t>Transactions – Isolation (cont.)</a:t>
            </a:r>
            <a:endParaRPr lang="en-US" altLang="en-US" sz="4000" b="1">
              <a:solidFill>
                <a:srgbClr val="CC0000"/>
              </a:solidFill>
              <a:latin typeface="Arial" panose="020B0604020202020204" pitchFamily="34" charset="0"/>
            </a:endParaRPr>
          </a:p>
        </p:txBody>
      </p:sp>
      <p:sp>
        <p:nvSpPr>
          <p:cNvPr id="357380" name="Rectangle 1027">
            <a:extLst>
              <a:ext uri="{FF2B5EF4-FFF2-40B4-BE49-F238E27FC236}">
                <a16:creationId xmlns:a16="http://schemas.microsoft.com/office/drawing/2014/main" id="{4FCC1BDC-BD71-4433-9669-A09B9FE4C17C}"/>
              </a:ext>
            </a:extLst>
          </p:cNvPr>
          <p:cNvSpPr>
            <a:spLocks noGrp="1" noChangeArrowheads="1"/>
          </p:cNvSpPr>
          <p:nvPr>
            <p:ph type="body" idx="1"/>
          </p:nvPr>
        </p:nvSpPr>
        <p:spPr>
          <a:xfrm>
            <a:off x="381000" y="1752600"/>
            <a:ext cx="8458200" cy="3733800"/>
          </a:xfrm>
        </p:spPr>
        <p:txBody>
          <a:bodyPr/>
          <a:lstStyle/>
          <a:p>
            <a:r>
              <a:rPr lang="en-US" altLang="en-US" sz="2400"/>
              <a:t>Concurrent execution offers performance benefits:</a:t>
            </a:r>
          </a:p>
          <a:p>
            <a:pPr lvl="1">
              <a:spcBef>
                <a:spcPct val="50000"/>
              </a:spcBef>
            </a:pPr>
            <a:r>
              <a:rPr lang="en-US" altLang="en-US" sz="2200"/>
              <a:t>A computer system has multiple resources capable of executing independently (</a:t>
            </a:r>
            <a:r>
              <a:rPr lang="en-US" altLang="en-US" sz="2200" i="1"/>
              <a:t>e.g.,</a:t>
            </a:r>
            <a:r>
              <a:rPr lang="en-US" altLang="en-US" sz="2200"/>
              <a:t> cpu’s, I/O devices), </a:t>
            </a:r>
            <a:r>
              <a:rPr lang="en-US" altLang="en-US" sz="2200" i="1"/>
              <a:t>but</a:t>
            </a:r>
          </a:p>
          <a:p>
            <a:pPr lvl="1">
              <a:spcBef>
                <a:spcPct val="50000"/>
              </a:spcBef>
            </a:pPr>
            <a:r>
              <a:rPr lang="en-US" altLang="en-US" sz="2200"/>
              <a:t>A transaction typically uses only one resource at a time</a:t>
            </a:r>
          </a:p>
          <a:p>
            <a:pPr lvl="1">
              <a:spcBef>
                <a:spcPct val="50000"/>
              </a:spcBef>
            </a:pPr>
            <a:r>
              <a:rPr lang="en-US" altLang="en-US" sz="2200"/>
              <a:t>Hence, only concurrently executing transactions  can make effective use of the system</a:t>
            </a:r>
          </a:p>
          <a:p>
            <a:pPr lvl="1">
              <a:spcBef>
                <a:spcPct val="50000"/>
              </a:spcBef>
            </a:pPr>
            <a:r>
              <a:rPr lang="en-US" altLang="en-US" sz="2200"/>
              <a:t>Concurrently executing transactions yield interleaved schedules</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B1381779-B091-445D-B015-6AFC10BE809E}"/>
              </a:ext>
            </a:extLst>
          </p:cNvPr>
          <p:cNvSpPr>
            <a:spLocks noGrp="1" noChangeArrowheads="1"/>
          </p:cNvSpPr>
          <p:nvPr>
            <p:ph type="title"/>
          </p:nvPr>
        </p:nvSpPr>
        <p:spPr>
          <a:xfrm>
            <a:off x="395288" y="277813"/>
            <a:ext cx="8229600" cy="1139825"/>
          </a:xfrm>
        </p:spPr>
        <p:txBody>
          <a:bodyPr/>
          <a:lstStyle/>
          <a:p>
            <a:pPr eaLnBrk="1" hangingPunct="1"/>
            <a:r>
              <a:rPr lang="en-US" altLang="en-US"/>
              <a:t>Transactions – Isolation (cont.)</a:t>
            </a:r>
          </a:p>
        </p:txBody>
      </p:sp>
      <p:sp>
        <p:nvSpPr>
          <p:cNvPr id="358403" name="Rectangle 3">
            <a:extLst>
              <a:ext uri="{FF2B5EF4-FFF2-40B4-BE49-F238E27FC236}">
                <a16:creationId xmlns:a16="http://schemas.microsoft.com/office/drawing/2014/main" id="{32AE4926-672E-459E-93B3-633FED1ED84C}"/>
              </a:ext>
            </a:extLst>
          </p:cNvPr>
          <p:cNvSpPr>
            <a:spLocks noGrp="1" noChangeArrowheads="1"/>
          </p:cNvSpPr>
          <p:nvPr>
            <p:ph type="body" idx="1"/>
          </p:nvPr>
        </p:nvSpPr>
        <p:spPr/>
        <p:txBody>
          <a:bodyPr/>
          <a:lstStyle/>
          <a:p>
            <a:pPr eaLnBrk="1" hangingPunct="1"/>
            <a:r>
              <a:rPr lang="en-US" altLang="en-US" sz="2400"/>
              <a:t>Transactions must </a:t>
            </a:r>
            <a:r>
              <a:rPr lang="en-US" altLang="en-US" sz="2400" b="1" i="1"/>
              <a:t>appear</a:t>
            </a:r>
            <a:r>
              <a:rPr lang="en-US" altLang="en-US" sz="2400"/>
              <a:t> to be executed in a serial schedule (with no interleaving operations)</a:t>
            </a:r>
          </a:p>
          <a:p>
            <a:pPr eaLnBrk="1" hangingPunct="1"/>
            <a:r>
              <a:rPr lang="en-US" altLang="en-US" sz="2400"/>
              <a:t>For performance, DBMS executes transactions using a serializable schedule</a:t>
            </a:r>
          </a:p>
          <a:p>
            <a:pPr lvl="1" eaLnBrk="1" hangingPunct="1"/>
            <a:r>
              <a:rPr lang="en-US" altLang="en-US" sz="2000"/>
              <a:t>In this schedule, operations from different transactions can interleave and execute concurrently</a:t>
            </a:r>
          </a:p>
          <a:p>
            <a:pPr lvl="1" eaLnBrk="1" hangingPunct="1"/>
            <a:r>
              <a:rPr lang="en-US" altLang="en-US" sz="2000"/>
              <a:t>But the schedule is guaranteed to produce the same effects as a serial schedule</a:t>
            </a:r>
          </a:p>
          <a:p>
            <a:pPr eaLnBrk="1" hangingPunct="1"/>
            <a:r>
              <a:rPr lang="en-US" altLang="en-US" sz="2400"/>
              <a:t>How is isolation achieved?</a:t>
            </a:r>
          </a:p>
          <a:p>
            <a:pPr lvl="1" eaLnBrk="1" hangingPunct="1"/>
            <a:r>
              <a:rPr lang="en-US" altLang="en-US" sz="2000"/>
              <a:t>Locking, multi-version concurrency control (method commonly used to provide concurrent access to the database) </a:t>
            </a:r>
          </a:p>
          <a:p>
            <a:pPr eaLnBrk="1" hangingPunct="1"/>
            <a:endParaRPr lang="en-US" altLang="en-US" sz="240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Number Placeholder 5">
            <a:extLst>
              <a:ext uri="{FF2B5EF4-FFF2-40B4-BE49-F238E27FC236}">
                <a16:creationId xmlns:a16="http://schemas.microsoft.com/office/drawing/2014/main" id="{F073016A-C52A-4413-940B-1B2E04C306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C37B3E2-79C1-4A9F-B329-56D1B317E677}" type="slidenum">
              <a:rPr lang="en-US" altLang="en-US" sz="1000"/>
              <a:pPr>
                <a:spcBef>
                  <a:spcPct val="0"/>
                </a:spcBef>
                <a:buClrTx/>
                <a:buSzTx/>
                <a:buFontTx/>
                <a:buNone/>
              </a:pPr>
              <a:t>368</a:t>
            </a:fld>
            <a:endParaRPr lang="en-US" altLang="en-US" sz="1000"/>
          </a:p>
        </p:txBody>
      </p:sp>
      <p:sp>
        <p:nvSpPr>
          <p:cNvPr id="359427" name="Rectangle 2">
            <a:extLst>
              <a:ext uri="{FF2B5EF4-FFF2-40B4-BE49-F238E27FC236}">
                <a16:creationId xmlns:a16="http://schemas.microsoft.com/office/drawing/2014/main" id="{01E7AE67-F5D9-4883-AC66-23019D12B9E2}"/>
              </a:ext>
            </a:extLst>
          </p:cNvPr>
          <p:cNvSpPr>
            <a:spLocks noGrp="1" noChangeArrowheads="1"/>
          </p:cNvSpPr>
          <p:nvPr>
            <p:ph type="title"/>
          </p:nvPr>
        </p:nvSpPr>
        <p:spPr>
          <a:xfrm>
            <a:off x="228600" y="609600"/>
            <a:ext cx="8686800" cy="609600"/>
          </a:xfrm>
        </p:spPr>
        <p:txBody>
          <a:bodyPr/>
          <a:lstStyle/>
          <a:p>
            <a:r>
              <a:rPr lang="en-US" altLang="en-US" sz="4000"/>
              <a:t> Transactions – Database Consistency</a:t>
            </a:r>
            <a:endParaRPr lang="en-US" altLang="en-US" sz="4000" b="1">
              <a:solidFill>
                <a:srgbClr val="CC0000"/>
              </a:solidFill>
              <a:latin typeface="Arial" panose="020B0604020202020204" pitchFamily="34" charset="0"/>
            </a:endParaRPr>
          </a:p>
        </p:txBody>
      </p:sp>
      <p:sp>
        <p:nvSpPr>
          <p:cNvPr id="359428" name="Rectangle 3">
            <a:extLst>
              <a:ext uri="{FF2B5EF4-FFF2-40B4-BE49-F238E27FC236}">
                <a16:creationId xmlns:a16="http://schemas.microsoft.com/office/drawing/2014/main" id="{809E0AA3-FF22-4C5D-AD5F-2EB2F53A92D9}"/>
              </a:ext>
            </a:extLst>
          </p:cNvPr>
          <p:cNvSpPr>
            <a:spLocks noGrp="1" noChangeArrowheads="1"/>
          </p:cNvSpPr>
          <p:nvPr>
            <p:ph type="body" idx="1"/>
          </p:nvPr>
        </p:nvSpPr>
        <p:spPr>
          <a:xfrm>
            <a:off x="381000" y="1524000"/>
            <a:ext cx="8534400" cy="4876800"/>
          </a:xfrm>
        </p:spPr>
        <p:txBody>
          <a:bodyPr/>
          <a:lstStyle/>
          <a:p>
            <a:r>
              <a:rPr lang="en-US" altLang="en-US"/>
              <a:t>Enterprise (Business) Rules limit the occurrence of certain real-world events</a:t>
            </a:r>
          </a:p>
          <a:p>
            <a:pPr lvl="1">
              <a:spcBef>
                <a:spcPct val="35000"/>
              </a:spcBef>
            </a:pPr>
            <a:r>
              <a:rPr lang="en-US" altLang="en-US"/>
              <a:t>Student cannot register for a course if the current number of registrants equals the maximum allowed</a:t>
            </a:r>
          </a:p>
          <a:p>
            <a:pPr>
              <a:spcBef>
                <a:spcPct val="35000"/>
              </a:spcBef>
            </a:pPr>
            <a:r>
              <a:rPr lang="en-US" altLang="en-US"/>
              <a:t>Correspondingly, allowable database states are restricted</a:t>
            </a:r>
          </a:p>
          <a:p>
            <a:pPr lvl="1">
              <a:spcBef>
                <a:spcPct val="35000"/>
              </a:spcBef>
              <a:buFontTx/>
              <a:buNone/>
            </a:pPr>
            <a:r>
              <a:rPr lang="en-US" altLang="en-US" i="1"/>
              <a:t>    cur_reg &lt;= max_reg</a:t>
            </a:r>
          </a:p>
          <a:p>
            <a:pPr>
              <a:spcBef>
                <a:spcPct val="35000"/>
              </a:spcBef>
            </a:pPr>
            <a:r>
              <a:rPr lang="en-US" altLang="en-US"/>
              <a:t>These limitations are called (static) integrity constraints</a:t>
            </a:r>
            <a:r>
              <a:rPr lang="en-US" altLang="en-US" i="1"/>
              <a:t>: </a:t>
            </a:r>
            <a:r>
              <a:rPr lang="en-US" altLang="en-US"/>
              <a:t>assertions that must be satisfied by all database states</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Number Placeholder 5">
            <a:extLst>
              <a:ext uri="{FF2B5EF4-FFF2-40B4-BE49-F238E27FC236}">
                <a16:creationId xmlns:a16="http://schemas.microsoft.com/office/drawing/2014/main" id="{877057A2-C9BD-4D44-B9AB-314CE06F8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E8522E3-8F6D-45A2-B420-BDE7CA7E012B}" type="slidenum">
              <a:rPr lang="en-US" altLang="en-US" sz="1000"/>
              <a:pPr>
                <a:spcBef>
                  <a:spcPct val="0"/>
                </a:spcBef>
                <a:buClrTx/>
                <a:buSzTx/>
                <a:buFontTx/>
                <a:buNone/>
              </a:pPr>
              <a:t>369</a:t>
            </a:fld>
            <a:endParaRPr lang="en-US" altLang="en-US" sz="1000"/>
          </a:p>
        </p:txBody>
      </p:sp>
      <p:sp>
        <p:nvSpPr>
          <p:cNvPr id="360451" name="Rectangle 1026">
            <a:extLst>
              <a:ext uri="{FF2B5EF4-FFF2-40B4-BE49-F238E27FC236}">
                <a16:creationId xmlns:a16="http://schemas.microsoft.com/office/drawing/2014/main" id="{D21E1D99-DAC2-4434-840D-5EFC108791A2}"/>
              </a:ext>
            </a:extLst>
          </p:cNvPr>
          <p:cNvSpPr>
            <a:spLocks noGrp="1" noChangeArrowheads="1"/>
          </p:cNvSpPr>
          <p:nvPr>
            <p:ph type="title"/>
          </p:nvPr>
        </p:nvSpPr>
        <p:spPr>
          <a:xfrm>
            <a:off x="152400" y="685800"/>
            <a:ext cx="9144000" cy="609600"/>
          </a:xfrm>
        </p:spPr>
        <p:txBody>
          <a:bodyPr/>
          <a:lstStyle/>
          <a:p>
            <a:r>
              <a:rPr lang="en-US" altLang="en-US" sz="4000"/>
              <a:t>Transactions – Transaction Consistency</a:t>
            </a:r>
            <a:endParaRPr lang="en-US" altLang="en-US" sz="4000" b="1">
              <a:solidFill>
                <a:srgbClr val="CC0000"/>
              </a:solidFill>
              <a:latin typeface="Arial" panose="020B0604020202020204" pitchFamily="34" charset="0"/>
            </a:endParaRPr>
          </a:p>
        </p:txBody>
      </p:sp>
      <p:sp>
        <p:nvSpPr>
          <p:cNvPr id="360452" name="Rectangle 1027">
            <a:extLst>
              <a:ext uri="{FF2B5EF4-FFF2-40B4-BE49-F238E27FC236}">
                <a16:creationId xmlns:a16="http://schemas.microsoft.com/office/drawing/2014/main" id="{6C193659-2376-4E9C-B7A8-20256D27741C}"/>
              </a:ext>
            </a:extLst>
          </p:cNvPr>
          <p:cNvSpPr>
            <a:spLocks noGrp="1" noChangeArrowheads="1"/>
          </p:cNvSpPr>
          <p:nvPr>
            <p:ph type="body" idx="1"/>
          </p:nvPr>
        </p:nvSpPr>
        <p:spPr>
          <a:xfrm>
            <a:off x="457200" y="1676400"/>
            <a:ext cx="8458200" cy="5486400"/>
          </a:xfrm>
        </p:spPr>
        <p:txBody>
          <a:bodyPr/>
          <a:lstStyle/>
          <a:p>
            <a:r>
              <a:rPr lang="en-US" altLang="en-US" sz="2400"/>
              <a:t>A consistent database state does not necessarily model the actual state of the enterprise</a:t>
            </a:r>
          </a:p>
          <a:p>
            <a:pPr lvl="1">
              <a:spcBef>
                <a:spcPct val="35000"/>
              </a:spcBef>
            </a:pPr>
            <a:r>
              <a:rPr lang="en-US" altLang="en-US" sz="2200"/>
              <a:t>A deposit transaction that increments the balance by the wrong amount maintains the integrity constraint </a:t>
            </a:r>
            <a:r>
              <a:rPr lang="en-US" altLang="en-US" sz="2200" i="1"/>
              <a:t>balance </a:t>
            </a:r>
            <a:r>
              <a:rPr lang="en-US" altLang="en-US" sz="2200" i="1">
                <a:sym typeface="Symbol" panose="05050102010706020507" pitchFamily="18" charset="2"/>
              </a:rPr>
              <a:t> 0, </a:t>
            </a:r>
            <a:r>
              <a:rPr lang="en-US" altLang="en-US" sz="2200">
                <a:sym typeface="Symbol" panose="05050102010706020507" pitchFamily="18" charset="2"/>
              </a:rPr>
              <a:t>but does not maintain the relation between the enterprise and database states</a:t>
            </a:r>
          </a:p>
          <a:p>
            <a:pPr>
              <a:lnSpc>
                <a:spcPct val="85000"/>
              </a:lnSpc>
              <a:spcBef>
                <a:spcPct val="35000"/>
              </a:spcBef>
            </a:pPr>
            <a:r>
              <a:rPr lang="en-US" altLang="en-US" sz="2400"/>
              <a:t>A consistent transaction maintains database consistency and the correspondence between the database state and the enterprise state (implements its specification)</a:t>
            </a:r>
          </a:p>
          <a:p>
            <a:pPr lvl="1">
              <a:lnSpc>
                <a:spcPct val="115000"/>
              </a:lnSpc>
              <a:spcBef>
                <a:spcPct val="35000"/>
              </a:spcBef>
            </a:pPr>
            <a:r>
              <a:rPr lang="en-US" altLang="en-US" sz="2200"/>
              <a:t>Specification of deposit transaction includes                 		</a:t>
            </a:r>
            <a:r>
              <a:rPr lang="en-US" altLang="en-US" sz="2200" i="1"/>
              <a:t>balance</a:t>
            </a:r>
            <a:r>
              <a:rPr lang="en-US" altLang="en-US" sz="2200" i="1">
                <a:sym typeface="Symbol" panose="05050102010706020507" pitchFamily="18" charset="2"/>
              </a:rPr>
              <a:t></a:t>
            </a:r>
            <a:r>
              <a:rPr lang="en-US" altLang="en-US" sz="2200" i="1"/>
              <a:t> = balance</a:t>
            </a:r>
            <a:r>
              <a:rPr lang="en-US" altLang="en-US" sz="2200" i="1">
                <a:sym typeface="Symbol" panose="05050102010706020507" pitchFamily="18" charset="2"/>
              </a:rPr>
              <a:t> + amt_deposit ,                             </a:t>
            </a:r>
            <a:r>
              <a:rPr lang="en-US" altLang="en-US" sz="2200">
                <a:sym typeface="Symbol" panose="05050102010706020507" pitchFamily="18" charset="2"/>
              </a:rPr>
              <a:t>(</a:t>
            </a:r>
            <a:r>
              <a:rPr lang="en-US" altLang="en-US" sz="2200" i="1"/>
              <a:t>balance</a:t>
            </a:r>
            <a:r>
              <a:rPr lang="en-US" altLang="en-US" sz="2200" i="1">
                <a:sym typeface="Symbol" panose="05050102010706020507" pitchFamily="18" charset="2"/>
              </a:rPr>
              <a:t>  </a:t>
            </a:r>
            <a:r>
              <a:rPr lang="en-US" altLang="en-US" sz="2200">
                <a:sym typeface="Symbol" panose="05050102010706020507" pitchFamily="18" charset="2"/>
              </a:rPr>
              <a:t>is the next value of </a:t>
            </a:r>
            <a:r>
              <a:rPr lang="en-US" altLang="en-US" sz="2200" i="1">
                <a:sym typeface="Symbol" panose="05050102010706020507" pitchFamily="18" charset="2"/>
              </a:rPr>
              <a:t>balance</a:t>
            </a:r>
            <a:r>
              <a:rPr lang="en-US" altLang="en-US" sz="2200">
                <a:sym typeface="Symbol" panose="05050102010706020507" pitchFamily="18" charset="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3015038-CF0F-4865-B065-5E3B0A29D4E9}"/>
              </a:ext>
            </a:extLst>
          </p:cNvPr>
          <p:cNvSpPr>
            <a:spLocks noGrp="1" noChangeArrowheads="1"/>
          </p:cNvSpPr>
          <p:nvPr>
            <p:ph type="title"/>
          </p:nvPr>
        </p:nvSpPr>
        <p:spPr/>
        <p:txBody>
          <a:bodyPr/>
          <a:lstStyle/>
          <a:p>
            <a:pPr eaLnBrk="1" hangingPunct="1"/>
            <a:r>
              <a:rPr lang="en-US" altLang="en-US" sz="4000"/>
              <a:t>Basic structures: Associations – Class Diagram Data Dictionary</a:t>
            </a:r>
          </a:p>
        </p:txBody>
      </p:sp>
      <p:sp>
        <p:nvSpPr>
          <p:cNvPr id="43011" name="Rectangle 3">
            <a:extLst>
              <a:ext uri="{FF2B5EF4-FFF2-40B4-BE49-F238E27FC236}">
                <a16:creationId xmlns:a16="http://schemas.microsoft.com/office/drawing/2014/main" id="{5DAD014D-AB32-4A90-8F29-B61368663482}"/>
              </a:ext>
            </a:extLst>
          </p:cNvPr>
          <p:cNvSpPr>
            <a:spLocks noGrp="1" noChangeArrowheads="1"/>
          </p:cNvSpPr>
          <p:nvPr>
            <p:ph type="body" idx="1"/>
          </p:nvPr>
        </p:nvSpPr>
        <p:spPr/>
        <p:txBody>
          <a:bodyPr/>
          <a:lstStyle/>
          <a:p>
            <a:pPr marL="381000" indent="-381000" eaLnBrk="1" hangingPunct="1">
              <a:lnSpc>
                <a:spcPct val="80000"/>
              </a:lnSpc>
            </a:pPr>
            <a:r>
              <a:rPr lang="en-US" altLang="en-US" sz="2000"/>
              <a:t>The Customer class represents any person who has done business with us or who we think might do business with us in the future. Its attributes are:</a:t>
            </a:r>
          </a:p>
          <a:p>
            <a:pPr marL="800100" lvl="1" indent="-342900" eaLnBrk="1" hangingPunct="1">
              <a:lnSpc>
                <a:spcPct val="80000"/>
              </a:lnSpc>
              <a:buFont typeface="Wingdings" panose="05000000000000000000" pitchFamily="2" charset="2"/>
              <a:buChar char="§"/>
            </a:pPr>
            <a:r>
              <a:rPr lang="en-US" altLang="en-US" sz="1800"/>
              <a:t>Customer first name. </a:t>
            </a:r>
          </a:p>
          <a:p>
            <a:pPr marL="800100" lvl="1" indent="-342900" eaLnBrk="1" hangingPunct="1">
              <a:lnSpc>
                <a:spcPct val="80000"/>
              </a:lnSpc>
              <a:buFont typeface="Wingdings" panose="05000000000000000000" pitchFamily="2" charset="2"/>
              <a:buChar char="§"/>
            </a:pPr>
            <a:r>
              <a:rPr lang="en-US" altLang="en-US" sz="1800"/>
              <a:t>Customer last name. </a:t>
            </a:r>
          </a:p>
          <a:p>
            <a:pPr marL="800100" lvl="1" indent="-342900" eaLnBrk="1" hangingPunct="1">
              <a:lnSpc>
                <a:spcPct val="80000"/>
              </a:lnSpc>
              <a:buFont typeface="Wingdings" panose="05000000000000000000" pitchFamily="2" charset="2"/>
              <a:buChar char="§"/>
            </a:pPr>
            <a:r>
              <a:rPr lang="en-US" altLang="en-US" sz="1800"/>
              <a:t>Customer phone. </a:t>
            </a:r>
          </a:p>
          <a:p>
            <a:pPr marL="800100" lvl="1" indent="-342900" eaLnBrk="1" hangingPunct="1">
              <a:lnSpc>
                <a:spcPct val="80000"/>
              </a:lnSpc>
              <a:buFont typeface="Wingdings" panose="05000000000000000000" pitchFamily="2" charset="2"/>
              <a:buChar char="§"/>
            </a:pPr>
            <a:r>
              <a:rPr lang="en-US" altLang="en-US" sz="1800"/>
              <a:t>Customer street. </a:t>
            </a:r>
          </a:p>
          <a:p>
            <a:pPr marL="800100" lvl="1" indent="-342900" eaLnBrk="1" hangingPunct="1">
              <a:lnSpc>
                <a:spcPct val="80000"/>
              </a:lnSpc>
              <a:buFont typeface="Wingdings" panose="05000000000000000000" pitchFamily="2" charset="2"/>
              <a:buChar char="§"/>
            </a:pPr>
            <a:r>
              <a:rPr lang="en-US" altLang="en-US" sz="1800"/>
              <a:t>Customer zip code. </a:t>
            </a:r>
          </a:p>
          <a:p>
            <a:pPr marL="381000" indent="-381000" eaLnBrk="1" hangingPunct="1">
              <a:lnSpc>
                <a:spcPct val="80000"/>
              </a:lnSpc>
            </a:pPr>
            <a:r>
              <a:rPr lang="en-US" altLang="en-US" sz="2000"/>
              <a:t>The Order class represents an event that happens when a customer decides to buy one or more of our products. Its attributes are:</a:t>
            </a:r>
          </a:p>
          <a:p>
            <a:pPr marL="800100" lvl="1" indent="-342900" eaLnBrk="1" hangingPunct="1">
              <a:lnSpc>
                <a:spcPct val="80000"/>
              </a:lnSpc>
            </a:pPr>
            <a:r>
              <a:rPr lang="en-US" altLang="en-US" sz="1800"/>
              <a:t>Order date. </a:t>
            </a:r>
          </a:p>
          <a:p>
            <a:pPr marL="800100" lvl="1" indent="-342900" eaLnBrk="1" hangingPunct="1">
              <a:lnSpc>
                <a:spcPct val="80000"/>
              </a:lnSpc>
            </a:pPr>
            <a:r>
              <a:rPr lang="en-US" altLang="en-US" sz="1800"/>
              <a:t>Sold by, which identifies the sales person. </a:t>
            </a:r>
          </a:p>
          <a:p>
            <a:pPr marL="381000" indent="-381000" eaLnBrk="1" hangingPunct="1">
              <a:lnSpc>
                <a:spcPct val="80000"/>
              </a:lnSpc>
            </a:pPr>
            <a:r>
              <a:rPr lang="en-US" altLang="en-US" sz="2000"/>
              <a:t>The association between customer and order classes is:</a:t>
            </a:r>
          </a:p>
          <a:p>
            <a:pPr marL="800100" lvl="1" indent="-342900" eaLnBrk="1" hangingPunct="1">
              <a:lnSpc>
                <a:spcPct val="80000"/>
              </a:lnSpc>
            </a:pPr>
            <a:r>
              <a:rPr lang="en-US" altLang="en-US" sz="1800"/>
              <a:t>Each customer places zero or more orders. </a:t>
            </a:r>
          </a:p>
          <a:p>
            <a:pPr marL="800100" lvl="1" indent="-342900" eaLnBrk="1" hangingPunct="1">
              <a:lnSpc>
                <a:spcPct val="80000"/>
              </a:lnSpc>
            </a:pPr>
            <a:r>
              <a:rPr lang="en-US" altLang="en-US" sz="1800"/>
              <a:t>Each order is placed by one and only one customer. </a:t>
            </a:r>
          </a:p>
          <a:p>
            <a:pPr marL="381000" indent="-381000" eaLnBrk="1" hangingPunct="1">
              <a:lnSpc>
                <a:spcPct val="80000"/>
              </a:lnSpc>
              <a:buFont typeface="Wingdings" panose="05000000000000000000" pitchFamily="2" charset="2"/>
              <a:buChar char="•"/>
            </a:pPr>
            <a:endParaRPr lang="en-US" altLang="en-US" sz="2000"/>
          </a:p>
        </p:txBody>
      </p:sp>
    </p:spTree>
  </p:cSld>
  <p:clrMapOvr>
    <a:masterClrMapping/>
  </p:clrMapOv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3D403A60-24C8-4605-B664-434B5AEB7512}"/>
              </a:ext>
            </a:extLst>
          </p:cNvPr>
          <p:cNvSpPr>
            <a:spLocks noGrp="1" noChangeArrowheads="1"/>
          </p:cNvSpPr>
          <p:nvPr>
            <p:ph type="title"/>
          </p:nvPr>
        </p:nvSpPr>
        <p:spPr/>
        <p:txBody>
          <a:bodyPr/>
          <a:lstStyle/>
          <a:p>
            <a:pPr eaLnBrk="1" hangingPunct="1"/>
            <a:r>
              <a:rPr lang="en-US" altLang="en-US"/>
              <a:t>Transactions - Consistency</a:t>
            </a:r>
          </a:p>
        </p:txBody>
      </p:sp>
      <p:sp>
        <p:nvSpPr>
          <p:cNvPr id="361475" name="Rectangle 3">
            <a:extLst>
              <a:ext uri="{FF2B5EF4-FFF2-40B4-BE49-F238E27FC236}">
                <a16:creationId xmlns:a16="http://schemas.microsoft.com/office/drawing/2014/main" id="{A474FB7D-714B-4287-9A6E-72EAA56F497C}"/>
              </a:ext>
            </a:extLst>
          </p:cNvPr>
          <p:cNvSpPr>
            <a:spLocks noGrp="1" noChangeArrowheads="1"/>
          </p:cNvSpPr>
          <p:nvPr>
            <p:ph type="body" idx="1"/>
          </p:nvPr>
        </p:nvSpPr>
        <p:spPr/>
        <p:txBody>
          <a:bodyPr/>
          <a:lstStyle/>
          <a:p>
            <a:pPr eaLnBrk="1" hangingPunct="1"/>
            <a:r>
              <a:rPr lang="en-US" altLang="en-US"/>
              <a:t>Consistency of the database is guaranteed by constraints and triggers declared in the database and/or transactions themselves</a:t>
            </a:r>
          </a:p>
          <a:p>
            <a:pPr lvl="1" eaLnBrk="1" hangingPunct="1"/>
            <a:r>
              <a:rPr lang="en-US" altLang="en-US"/>
              <a:t>When inconsistency arises, abort the transaction or fix the inconsistency within the transaction</a:t>
            </a:r>
          </a:p>
          <a:p>
            <a:pPr eaLnBrk="1" hangingPunct="1"/>
            <a:endParaRPr lang="en-US" altLang="en-US"/>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Number Placeholder 5">
            <a:extLst>
              <a:ext uri="{FF2B5EF4-FFF2-40B4-BE49-F238E27FC236}">
                <a16:creationId xmlns:a16="http://schemas.microsoft.com/office/drawing/2014/main" id="{CD130264-CAEE-40FB-B92E-DDA7606FE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1DD6737-EA8E-4BD1-97A3-7E45ABCFA65B}" type="slidenum">
              <a:rPr lang="en-US" altLang="en-US" sz="1000"/>
              <a:pPr>
                <a:spcBef>
                  <a:spcPct val="0"/>
                </a:spcBef>
                <a:buClrTx/>
                <a:buSzTx/>
                <a:buFontTx/>
                <a:buNone/>
              </a:pPr>
              <a:t>371</a:t>
            </a:fld>
            <a:endParaRPr lang="en-US" altLang="en-US" sz="1000"/>
          </a:p>
        </p:txBody>
      </p:sp>
      <p:sp>
        <p:nvSpPr>
          <p:cNvPr id="362499" name="Rectangle 2">
            <a:extLst>
              <a:ext uri="{FF2B5EF4-FFF2-40B4-BE49-F238E27FC236}">
                <a16:creationId xmlns:a16="http://schemas.microsoft.com/office/drawing/2014/main" id="{4730B985-7E3F-4FC0-A716-ABE774F02EE5}"/>
              </a:ext>
            </a:extLst>
          </p:cNvPr>
          <p:cNvSpPr>
            <a:spLocks noGrp="1" noChangeArrowheads="1"/>
          </p:cNvSpPr>
          <p:nvPr>
            <p:ph type="title"/>
          </p:nvPr>
        </p:nvSpPr>
        <p:spPr>
          <a:xfrm>
            <a:off x="685800" y="609600"/>
            <a:ext cx="7772400" cy="685800"/>
          </a:xfrm>
        </p:spPr>
        <p:txBody>
          <a:bodyPr/>
          <a:lstStyle/>
          <a:p>
            <a:r>
              <a:rPr lang="en-US" altLang="en-US" sz="4000"/>
              <a:t>Transactions - Durability</a:t>
            </a:r>
            <a:endParaRPr lang="en-US" altLang="en-US" sz="4000" b="1">
              <a:solidFill>
                <a:srgbClr val="CC0000"/>
              </a:solidFill>
              <a:latin typeface="Arial" panose="020B0604020202020204" pitchFamily="34" charset="0"/>
            </a:endParaRPr>
          </a:p>
        </p:txBody>
      </p:sp>
      <p:sp>
        <p:nvSpPr>
          <p:cNvPr id="362500" name="Rectangle 3">
            <a:extLst>
              <a:ext uri="{FF2B5EF4-FFF2-40B4-BE49-F238E27FC236}">
                <a16:creationId xmlns:a16="http://schemas.microsoft.com/office/drawing/2014/main" id="{E70A0F11-A198-4F9D-85AB-DC22E1541E3E}"/>
              </a:ext>
            </a:extLst>
          </p:cNvPr>
          <p:cNvSpPr>
            <a:spLocks noGrp="1" noChangeArrowheads="1"/>
          </p:cNvSpPr>
          <p:nvPr>
            <p:ph type="body" idx="1"/>
          </p:nvPr>
        </p:nvSpPr>
        <p:spPr>
          <a:xfrm>
            <a:off x="457200" y="1981200"/>
            <a:ext cx="8382000" cy="4114800"/>
          </a:xfrm>
        </p:spPr>
        <p:txBody>
          <a:bodyPr/>
          <a:lstStyle/>
          <a:p>
            <a:r>
              <a:rPr lang="en-US" altLang="en-US"/>
              <a:t>The system must ensure that once a transaction commits, its effect on the database state is not lost in spite of subsequent failures</a:t>
            </a:r>
          </a:p>
          <a:p>
            <a:pPr lvl="1">
              <a:spcBef>
                <a:spcPct val="50000"/>
              </a:spcBef>
            </a:pPr>
            <a:r>
              <a:rPr lang="en-US" altLang="en-US"/>
              <a:t>Not true of ordinary programs. A media failure after a program successfully terminates could cause the file system to be restored to a state that preceded the program’s execution</a:t>
            </a:r>
          </a:p>
          <a:p>
            <a:pPr lvl="1"/>
            <a:endParaRPr lang="en-US" altLang="en-US" b="1">
              <a:solidFill>
                <a:srgbClr val="CC0000"/>
              </a:solidFill>
            </a:endParaRP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1D8251BD-CEDF-4EEB-890A-D04B7901ACA2}"/>
              </a:ext>
            </a:extLst>
          </p:cNvPr>
          <p:cNvSpPr>
            <a:spLocks noGrp="1" noChangeArrowheads="1"/>
          </p:cNvSpPr>
          <p:nvPr>
            <p:ph type="title"/>
          </p:nvPr>
        </p:nvSpPr>
        <p:spPr/>
        <p:txBody>
          <a:bodyPr/>
          <a:lstStyle/>
          <a:p>
            <a:pPr eaLnBrk="1" hangingPunct="1"/>
            <a:r>
              <a:rPr lang="en-US" altLang="en-US"/>
              <a:t>Transactions – Durability (cont.)</a:t>
            </a:r>
          </a:p>
        </p:txBody>
      </p:sp>
      <p:sp>
        <p:nvSpPr>
          <p:cNvPr id="363523" name="Rectangle 3">
            <a:extLst>
              <a:ext uri="{FF2B5EF4-FFF2-40B4-BE49-F238E27FC236}">
                <a16:creationId xmlns:a16="http://schemas.microsoft.com/office/drawing/2014/main" id="{46D050BC-D0CF-4918-8AA5-A83CF11A7E2A}"/>
              </a:ext>
            </a:extLst>
          </p:cNvPr>
          <p:cNvSpPr>
            <a:spLocks noGrp="1" noChangeArrowheads="1"/>
          </p:cNvSpPr>
          <p:nvPr>
            <p:ph type="body" idx="1"/>
          </p:nvPr>
        </p:nvSpPr>
        <p:spPr/>
        <p:txBody>
          <a:bodyPr/>
          <a:lstStyle/>
          <a:p>
            <a:pPr eaLnBrk="1" hangingPunct="1"/>
            <a:r>
              <a:rPr lang="en-US" altLang="en-US"/>
              <a:t>Effects of committed transactions must survive DBMS crashes</a:t>
            </a:r>
          </a:p>
          <a:p>
            <a:pPr eaLnBrk="1" hangingPunct="1"/>
            <a:r>
              <a:rPr lang="en-US" altLang="en-US"/>
              <a:t>How is durability achieved?</a:t>
            </a:r>
          </a:p>
          <a:p>
            <a:pPr lvl="1" eaLnBrk="1" hangingPunct="1"/>
            <a:r>
              <a:rPr lang="en-US" altLang="en-US"/>
              <a:t>DBMS manipulates data in memory; forcing all changes to disk at the end of every transaction is very expensive</a:t>
            </a:r>
          </a:p>
          <a:p>
            <a:pPr lvl="1" eaLnBrk="1" hangingPunct="1"/>
            <a:r>
              <a:rPr lang="en-US" altLang="en-US"/>
              <a:t>Logging</a:t>
            </a:r>
          </a:p>
          <a:p>
            <a:pPr eaLnBrk="1" hangingPunct="1"/>
            <a:endParaRPr lang="en-US" altLang="en-US"/>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Slide Number Placeholder 5">
            <a:extLst>
              <a:ext uri="{FF2B5EF4-FFF2-40B4-BE49-F238E27FC236}">
                <a16:creationId xmlns:a16="http://schemas.microsoft.com/office/drawing/2014/main" id="{8A516C30-2032-4022-A39F-8B455C6BA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08E2B85-1BC7-4FF7-8BCF-15C389853541}" type="slidenum">
              <a:rPr lang="en-US" altLang="en-US" sz="1000"/>
              <a:pPr>
                <a:spcBef>
                  <a:spcPct val="0"/>
                </a:spcBef>
                <a:buClrTx/>
                <a:buSzTx/>
                <a:buFontTx/>
                <a:buNone/>
              </a:pPr>
              <a:t>373</a:t>
            </a:fld>
            <a:endParaRPr lang="en-US" altLang="en-US" sz="1000"/>
          </a:p>
        </p:txBody>
      </p:sp>
      <p:sp>
        <p:nvSpPr>
          <p:cNvPr id="364547" name="Rectangle 2">
            <a:extLst>
              <a:ext uri="{FF2B5EF4-FFF2-40B4-BE49-F238E27FC236}">
                <a16:creationId xmlns:a16="http://schemas.microsoft.com/office/drawing/2014/main" id="{20854040-D63E-46A3-AB08-1588687DAC41}"/>
              </a:ext>
            </a:extLst>
          </p:cNvPr>
          <p:cNvSpPr>
            <a:spLocks noGrp="1" noChangeArrowheads="1"/>
          </p:cNvSpPr>
          <p:nvPr>
            <p:ph type="title"/>
          </p:nvPr>
        </p:nvSpPr>
        <p:spPr>
          <a:xfrm>
            <a:off x="85725" y="304800"/>
            <a:ext cx="9067800" cy="762000"/>
          </a:xfrm>
        </p:spPr>
        <p:txBody>
          <a:bodyPr/>
          <a:lstStyle/>
          <a:p>
            <a:r>
              <a:rPr lang="en-US" altLang="en-US" sz="4000"/>
              <a:t>Transactions – Implementing Durability</a:t>
            </a:r>
            <a:endParaRPr lang="en-US" altLang="en-US" sz="4000" b="1">
              <a:solidFill>
                <a:srgbClr val="CC0000"/>
              </a:solidFill>
              <a:latin typeface="Arial" panose="020B0604020202020204" pitchFamily="34" charset="0"/>
            </a:endParaRPr>
          </a:p>
        </p:txBody>
      </p:sp>
      <p:sp>
        <p:nvSpPr>
          <p:cNvPr id="364548" name="Rectangle 3">
            <a:extLst>
              <a:ext uri="{FF2B5EF4-FFF2-40B4-BE49-F238E27FC236}">
                <a16:creationId xmlns:a16="http://schemas.microsoft.com/office/drawing/2014/main" id="{8D26D305-10EC-44D6-918A-E94B4CF666DF}"/>
              </a:ext>
            </a:extLst>
          </p:cNvPr>
          <p:cNvSpPr>
            <a:spLocks noGrp="1" noChangeArrowheads="1"/>
          </p:cNvSpPr>
          <p:nvPr>
            <p:ph type="body" idx="1"/>
          </p:nvPr>
        </p:nvSpPr>
        <p:spPr>
          <a:xfrm>
            <a:off x="304800" y="1447800"/>
            <a:ext cx="8610600" cy="4572000"/>
          </a:xfrm>
        </p:spPr>
        <p:txBody>
          <a:bodyPr/>
          <a:lstStyle/>
          <a:p>
            <a:r>
              <a:rPr lang="en-US" altLang="en-US"/>
              <a:t>Database stored redundantly on mass storage devices to protect against media failure</a:t>
            </a:r>
          </a:p>
          <a:p>
            <a:pPr>
              <a:spcBef>
                <a:spcPct val="50000"/>
              </a:spcBef>
            </a:pPr>
            <a:r>
              <a:rPr lang="en-US" altLang="en-US"/>
              <a:t>Architecture of mass storage devices affects type of media failures that can be tolerated</a:t>
            </a:r>
          </a:p>
          <a:p>
            <a:pPr>
              <a:spcBef>
                <a:spcPct val="50000"/>
              </a:spcBef>
            </a:pPr>
            <a:r>
              <a:rPr lang="en-US" altLang="en-US"/>
              <a:t>Related to Availability:  extent to which a (possibly distributed) system can provide service despite failure</a:t>
            </a:r>
          </a:p>
          <a:p>
            <a:pPr lvl="2">
              <a:spcBef>
                <a:spcPct val="50000"/>
              </a:spcBef>
            </a:pPr>
            <a:r>
              <a:rPr lang="en-US" altLang="en-US"/>
              <a:t>Non-stop DBMS (mirrored disks)</a:t>
            </a:r>
          </a:p>
          <a:p>
            <a:pPr lvl="2">
              <a:spcBef>
                <a:spcPct val="25000"/>
              </a:spcBef>
            </a:pPr>
            <a:r>
              <a:rPr lang="en-US" altLang="en-US"/>
              <a:t>Recovery based DBMS (log)</a:t>
            </a: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919A46B3-5C8C-404C-A4CC-572CCCD1F996}"/>
              </a:ext>
            </a:extLst>
          </p:cNvPr>
          <p:cNvSpPr>
            <a:spLocks noGrp="1" noChangeArrowheads="1"/>
          </p:cNvSpPr>
          <p:nvPr>
            <p:ph type="title"/>
          </p:nvPr>
        </p:nvSpPr>
        <p:spPr/>
        <p:txBody>
          <a:bodyPr/>
          <a:lstStyle/>
          <a:p>
            <a:pPr eaLnBrk="1" hangingPunct="1"/>
            <a:r>
              <a:rPr lang="en-US" altLang="en-US"/>
              <a:t>Transactions – Isolation Levels</a:t>
            </a:r>
          </a:p>
        </p:txBody>
      </p:sp>
      <p:sp>
        <p:nvSpPr>
          <p:cNvPr id="365571" name="Rectangle 3">
            <a:extLst>
              <a:ext uri="{FF2B5EF4-FFF2-40B4-BE49-F238E27FC236}">
                <a16:creationId xmlns:a16="http://schemas.microsoft.com/office/drawing/2014/main" id="{4D70DA10-925D-4465-9683-0065255FE492}"/>
              </a:ext>
            </a:extLst>
          </p:cNvPr>
          <p:cNvSpPr>
            <a:spLocks noGrp="1" noChangeArrowheads="1"/>
          </p:cNvSpPr>
          <p:nvPr>
            <p:ph type="body" idx="1"/>
          </p:nvPr>
        </p:nvSpPr>
        <p:spPr/>
        <p:txBody>
          <a:bodyPr/>
          <a:lstStyle/>
          <a:p>
            <a:pPr eaLnBrk="1" hangingPunct="1"/>
            <a:r>
              <a:rPr lang="en-US" altLang="en-US"/>
              <a:t>Strongest isolation level: SERIALIZABLE</a:t>
            </a:r>
          </a:p>
          <a:p>
            <a:pPr lvl="1" eaLnBrk="1" hangingPunct="1"/>
            <a:r>
              <a:rPr lang="en-US" altLang="en-US"/>
              <a:t>Complete isolation</a:t>
            </a:r>
          </a:p>
          <a:p>
            <a:pPr lvl="1" eaLnBrk="1" hangingPunct="1"/>
            <a:r>
              <a:rPr lang="en-US" altLang="en-US"/>
              <a:t>SQL default</a:t>
            </a:r>
          </a:p>
          <a:p>
            <a:pPr eaLnBrk="1" hangingPunct="1"/>
            <a:r>
              <a:rPr lang="en-US" altLang="en-US"/>
              <a:t>Weaker isolation levels: REPEATABLE READ, READ COMMITTED, READ UNCOMMITTED</a:t>
            </a:r>
          </a:p>
          <a:p>
            <a:pPr lvl="1" eaLnBrk="1" hangingPunct="1"/>
            <a:r>
              <a:rPr lang="en-US" altLang="en-US"/>
              <a:t>Increase performance by eliminating overhead and allowing higher degrees of concurrency</a:t>
            </a:r>
          </a:p>
          <a:p>
            <a:pPr lvl="1" eaLnBrk="1" hangingPunct="1"/>
            <a:r>
              <a:rPr lang="en-US" altLang="en-US"/>
              <a:t>Trade-off: sometimes you get the wrong answer</a:t>
            </a:r>
          </a:p>
          <a:p>
            <a:pPr eaLnBrk="1" hangingPunct="1"/>
            <a:endParaRPr lang="en-US" altLang="en-US"/>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421DB335-A245-4CDE-AE75-10ACFC5D878B}"/>
              </a:ext>
            </a:extLst>
          </p:cNvPr>
          <p:cNvSpPr>
            <a:spLocks noGrp="1" noChangeArrowheads="1"/>
          </p:cNvSpPr>
          <p:nvPr>
            <p:ph type="title"/>
          </p:nvPr>
        </p:nvSpPr>
        <p:spPr/>
        <p:txBody>
          <a:bodyPr/>
          <a:lstStyle/>
          <a:p>
            <a:pPr eaLnBrk="1" hangingPunct="1"/>
            <a:r>
              <a:rPr lang="en-US" altLang="en-US"/>
              <a:t>Transactions – Example Schema</a:t>
            </a:r>
          </a:p>
        </p:txBody>
      </p:sp>
      <p:sp>
        <p:nvSpPr>
          <p:cNvPr id="366595" name="Rectangle 3">
            <a:extLst>
              <a:ext uri="{FF2B5EF4-FFF2-40B4-BE49-F238E27FC236}">
                <a16:creationId xmlns:a16="http://schemas.microsoft.com/office/drawing/2014/main" id="{3447FF6D-57A4-47B3-A222-A92AC688E8C5}"/>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latin typeface="Lucida Console" panose="020B0609040504020204" pitchFamily="49" charset="0"/>
              </a:rPr>
              <a:t>CREATE TABLE Account </a:t>
            </a:r>
          </a:p>
          <a:p>
            <a:pPr eaLnBrk="1" hangingPunct="1">
              <a:buFont typeface="Wingdings" panose="05000000000000000000" pitchFamily="2" charset="2"/>
              <a:buNone/>
            </a:pPr>
            <a:r>
              <a:rPr lang="en-US" altLang="en-US">
                <a:latin typeface="Lucida Console" panose="020B0609040504020204" pitchFamily="49" charset="0"/>
              </a:rPr>
              <a:t>(accno INTEGER NOT NULL PRIMARY KEY,</a:t>
            </a:r>
          </a:p>
          <a:p>
            <a:pPr eaLnBrk="1" hangingPunct="1">
              <a:buFont typeface="Wingdings" panose="05000000000000000000" pitchFamily="2" charset="2"/>
              <a:buNone/>
            </a:pPr>
            <a:r>
              <a:rPr lang="en-US" altLang="en-US">
                <a:latin typeface="Lucida Console" panose="020B0609040504020204" pitchFamily="49" charset="0"/>
              </a:rPr>
              <a:t>name CHAR(30) NOT NULL,</a:t>
            </a:r>
          </a:p>
          <a:p>
            <a:pPr eaLnBrk="1" hangingPunct="1">
              <a:buFont typeface="Wingdings" panose="05000000000000000000" pitchFamily="2" charset="2"/>
              <a:buNone/>
            </a:pPr>
            <a:r>
              <a:rPr lang="en-US" altLang="en-US">
                <a:latin typeface="Lucida Console" panose="020B0609040504020204" pitchFamily="49" charset="0"/>
              </a:rPr>
              <a:t>balance FLOAT NOT NULL </a:t>
            </a:r>
          </a:p>
          <a:p>
            <a:pPr eaLnBrk="1" hangingPunct="1">
              <a:buFont typeface="Wingdings" panose="05000000000000000000" pitchFamily="2" charset="2"/>
              <a:buNone/>
            </a:pPr>
            <a:r>
              <a:rPr lang="en-US" altLang="en-US">
                <a:latin typeface="Lucida Console" panose="020B0609040504020204" pitchFamily="49" charset="0"/>
              </a:rPr>
              <a:t>	CHECK(balance &gt;= 0));</a:t>
            </a:r>
          </a:p>
          <a:p>
            <a:pPr eaLnBrk="1" hangingPunct="1"/>
            <a:endParaRPr lang="en-US" altLang="en-US">
              <a:latin typeface="Lucida Console" panose="020B0609040504020204" pitchFamily="49" charset="0"/>
            </a:endParaRP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9A6E15B3-C4CF-4B95-8DBF-C3BFAF25C3DB}"/>
              </a:ext>
            </a:extLst>
          </p:cNvPr>
          <p:cNvSpPr>
            <a:spLocks noGrp="1" noChangeArrowheads="1"/>
          </p:cNvSpPr>
          <p:nvPr>
            <p:ph type="title"/>
          </p:nvPr>
        </p:nvSpPr>
        <p:spPr/>
        <p:txBody>
          <a:bodyPr/>
          <a:lstStyle/>
          <a:p>
            <a:pPr eaLnBrk="1" hangingPunct="1"/>
            <a:r>
              <a:rPr lang="en-US" altLang="en-US" sz="4000"/>
              <a:t>Transactions – Read Uncommitted</a:t>
            </a:r>
          </a:p>
        </p:txBody>
      </p:sp>
      <p:sp>
        <p:nvSpPr>
          <p:cNvPr id="367619" name="Rectangle 3">
            <a:extLst>
              <a:ext uri="{FF2B5EF4-FFF2-40B4-BE49-F238E27FC236}">
                <a16:creationId xmlns:a16="http://schemas.microsoft.com/office/drawing/2014/main" id="{45A07FEF-B7C7-40F1-B5E2-A5A8B23329B2}"/>
              </a:ext>
            </a:extLst>
          </p:cNvPr>
          <p:cNvSpPr>
            <a:spLocks noGrp="1" noChangeArrowheads="1"/>
          </p:cNvSpPr>
          <p:nvPr>
            <p:ph type="body" idx="1"/>
          </p:nvPr>
        </p:nvSpPr>
        <p:spPr/>
        <p:txBody>
          <a:bodyPr/>
          <a:lstStyle/>
          <a:p>
            <a:pPr eaLnBrk="1" hangingPunct="1">
              <a:lnSpc>
                <a:spcPct val="80000"/>
              </a:lnSpc>
            </a:pPr>
            <a:r>
              <a:rPr lang="en-US" altLang="en-US" sz="2400"/>
              <a:t>Can read dirty data</a:t>
            </a:r>
          </a:p>
          <a:p>
            <a:pPr eaLnBrk="1" hangingPunct="1">
              <a:lnSpc>
                <a:spcPct val="80000"/>
              </a:lnSpc>
            </a:pPr>
            <a:r>
              <a:rPr lang="en-US" altLang="en-US" sz="2400"/>
              <a:t>A data item is dirty if it is written by an uncommitted transaction</a:t>
            </a:r>
          </a:p>
          <a:p>
            <a:pPr eaLnBrk="1" hangingPunct="1">
              <a:lnSpc>
                <a:spcPct val="80000"/>
              </a:lnSpc>
            </a:pPr>
            <a:r>
              <a:rPr lang="en-US" altLang="en-US" sz="2400"/>
              <a:t>Problem: What if the transaction that wrote the dirty data eventually aborts?</a:t>
            </a:r>
          </a:p>
          <a:p>
            <a:pPr eaLnBrk="1" hangingPunct="1">
              <a:lnSpc>
                <a:spcPct val="80000"/>
              </a:lnSpc>
            </a:pPr>
            <a:r>
              <a:rPr lang="en-US" altLang="en-US" sz="2400"/>
              <a:t>Example: wrong average</a:t>
            </a:r>
          </a:p>
          <a:p>
            <a:pPr eaLnBrk="1" hangingPunct="1">
              <a:lnSpc>
                <a:spcPct val="80000"/>
              </a:lnSpc>
              <a:buFont typeface="Wingdings" panose="05000000000000000000" pitchFamily="2" charset="2"/>
              <a:buNone/>
            </a:pPr>
            <a:r>
              <a:rPr lang="en-US" altLang="en-US" sz="2000"/>
              <a:t>-- T1: 					-- T2:</a:t>
            </a:r>
          </a:p>
          <a:p>
            <a:pPr eaLnBrk="1" hangingPunct="1">
              <a:lnSpc>
                <a:spcPct val="80000"/>
              </a:lnSpc>
              <a:buFont typeface="Wingdings" panose="05000000000000000000" pitchFamily="2" charset="2"/>
              <a:buNone/>
            </a:pPr>
            <a:r>
              <a:rPr lang="en-US" altLang="en-US" sz="2000"/>
              <a:t>UPDATE Account</a:t>
            </a:r>
          </a:p>
          <a:p>
            <a:pPr eaLnBrk="1" hangingPunct="1">
              <a:lnSpc>
                <a:spcPct val="80000"/>
              </a:lnSpc>
              <a:buFont typeface="Wingdings" panose="05000000000000000000" pitchFamily="2" charset="2"/>
              <a:buNone/>
            </a:pPr>
            <a:r>
              <a:rPr lang="en-US" altLang="en-US" sz="2000"/>
              <a:t>SET balance = balance - 200</a:t>
            </a:r>
          </a:p>
          <a:p>
            <a:pPr eaLnBrk="1" hangingPunct="1">
              <a:lnSpc>
                <a:spcPct val="80000"/>
              </a:lnSpc>
              <a:buFont typeface="Wingdings" panose="05000000000000000000" pitchFamily="2" charset="2"/>
              <a:buNone/>
            </a:pPr>
            <a:r>
              <a:rPr lang="en-US" altLang="en-US" sz="2000"/>
              <a:t>WHERE accno = 142857; 		SELECT AVG(balance)</a:t>
            </a:r>
          </a:p>
          <a:p>
            <a:pPr eaLnBrk="1" hangingPunct="1">
              <a:lnSpc>
                <a:spcPct val="80000"/>
              </a:lnSpc>
              <a:buFont typeface="Wingdings" panose="05000000000000000000" pitchFamily="2" charset="2"/>
              <a:buNone/>
            </a:pPr>
            <a:r>
              <a:rPr lang="en-US" altLang="en-US" sz="2000"/>
              <a:t>						FROM Account;</a:t>
            </a:r>
          </a:p>
          <a:p>
            <a:pPr eaLnBrk="1" hangingPunct="1">
              <a:lnSpc>
                <a:spcPct val="80000"/>
              </a:lnSpc>
              <a:buFont typeface="Wingdings" panose="05000000000000000000" pitchFamily="2" charset="2"/>
              <a:buNone/>
            </a:pPr>
            <a:r>
              <a:rPr lang="en-US" altLang="en-US" sz="2000"/>
              <a:t>ROLLBACK;</a:t>
            </a:r>
          </a:p>
          <a:p>
            <a:pPr eaLnBrk="1" hangingPunct="1">
              <a:lnSpc>
                <a:spcPct val="80000"/>
              </a:lnSpc>
              <a:buFont typeface="Wingdings" panose="05000000000000000000" pitchFamily="2" charset="2"/>
              <a:buNone/>
            </a:pPr>
            <a:r>
              <a:rPr lang="en-US" altLang="en-US" sz="2000"/>
              <a:t>						COMMIT;</a:t>
            </a:r>
          </a:p>
          <a:p>
            <a:pPr eaLnBrk="1" hangingPunct="1">
              <a:lnSpc>
                <a:spcPct val="80000"/>
              </a:lnSpc>
            </a:pPr>
            <a:endParaRPr lang="en-US" altLang="en-US" sz="2000"/>
          </a:p>
          <a:p>
            <a:pPr eaLnBrk="1" hangingPunct="1">
              <a:lnSpc>
                <a:spcPct val="80000"/>
              </a:lnSpc>
            </a:pPr>
            <a:endParaRPr lang="en-US" altLang="en-US" sz="200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695212BA-C578-4F08-AE66-272E30650147}"/>
              </a:ext>
            </a:extLst>
          </p:cNvPr>
          <p:cNvSpPr>
            <a:spLocks noGrp="1" noChangeArrowheads="1"/>
          </p:cNvSpPr>
          <p:nvPr>
            <p:ph type="title"/>
          </p:nvPr>
        </p:nvSpPr>
        <p:spPr/>
        <p:txBody>
          <a:bodyPr/>
          <a:lstStyle/>
          <a:p>
            <a:pPr eaLnBrk="1" hangingPunct="1"/>
            <a:r>
              <a:rPr lang="en-US" altLang="en-US"/>
              <a:t>Transactions – Read Committed</a:t>
            </a:r>
          </a:p>
        </p:txBody>
      </p:sp>
      <p:sp>
        <p:nvSpPr>
          <p:cNvPr id="368643" name="Rectangle 3">
            <a:extLst>
              <a:ext uri="{FF2B5EF4-FFF2-40B4-BE49-F238E27FC236}">
                <a16:creationId xmlns:a16="http://schemas.microsoft.com/office/drawing/2014/main" id="{B3E6ECE1-FFCA-417D-9447-0995B4C80359}"/>
              </a:ext>
            </a:extLst>
          </p:cNvPr>
          <p:cNvSpPr>
            <a:spLocks noGrp="1" noChangeArrowheads="1"/>
          </p:cNvSpPr>
          <p:nvPr>
            <p:ph type="body" idx="1"/>
          </p:nvPr>
        </p:nvSpPr>
        <p:spPr/>
        <p:txBody>
          <a:bodyPr/>
          <a:lstStyle/>
          <a:p>
            <a:pPr eaLnBrk="1" hangingPunct="1">
              <a:lnSpc>
                <a:spcPct val="80000"/>
              </a:lnSpc>
            </a:pPr>
            <a:r>
              <a:rPr lang="en-US" altLang="en-US" sz="2400"/>
              <a:t>No dirty reads, but non-repeatable reads possible</a:t>
            </a:r>
          </a:p>
          <a:p>
            <a:pPr lvl="1" eaLnBrk="1" hangingPunct="1">
              <a:lnSpc>
                <a:spcPct val="80000"/>
              </a:lnSpc>
            </a:pPr>
            <a:r>
              <a:rPr lang="en-US" altLang="en-US" sz="2000"/>
              <a:t>Reading the same data item twice can produce different results</a:t>
            </a:r>
          </a:p>
          <a:p>
            <a:pPr eaLnBrk="1" hangingPunct="1">
              <a:lnSpc>
                <a:spcPct val="80000"/>
              </a:lnSpc>
            </a:pPr>
            <a:r>
              <a:rPr lang="en-US" altLang="en-US" sz="2400"/>
              <a:t>Example: different averages</a:t>
            </a:r>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r>
              <a:rPr lang="en-US" altLang="en-US" sz="1800"/>
              <a:t>-- T1: 					-- T2:</a:t>
            </a:r>
          </a:p>
          <a:p>
            <a:pPr eaLnBrk="1" hangingPunct="1">
              <a:lnSpc>
                <a:spcPct val="80000"/>
              </a:lnSpc>
              <a:buFont typeface="Wingdings" panose="05000000000000000000" pitchFamily="2" charset="2"/>
              <a:buNone/>
            </a:pPr>
            <a:r>
              <a:rPr lang="en-US" altLang="en-US" sz="1800"/>
              <a:t>						SELECT AVG(balance)</a:t>
            </a:r>
          </a:p>
          <a:p>
            <a:pPr eaLnBrk="1" hangingPunct="1">
              <a:lnSpc>
                <a:spcPct val="80000"/>
              </a:lnSpc>
              <a:buFont typeface="Wingdings" panose="05000000000000000000" pitchFamily="2" charset="2"/>
              <a:buNone/>
            </a:pPr>
            <a:r>
              <a:rPr lang="en-US" altLang="en-US" sz="1800"/>
              <a:t>						FROM Account;</a:t>
            </a:r>
          </a:p>
          <a:p>
            <a:pPr eaLnBrk="1" hangingPunct="1">
              <a:lnSpc>
                <a:spcPct val="80000"/>
              </a:lnSpc>
              <a:buFont typeface="Wingdings" panose="05000000000000000000" pitchFamily="2" charset="2"/>
              <a:buNone/>
            </a:pPr>
            <a:r>
              <a:rPr lang="en-US" altLang="en-US" sz="1800"/>
              <a:t>UPDATE Account</a:t>
            </a:r>
          </a:p>
          <a:p>
            <a:pPr eaLnBrk="1" hangingPunct="1">
              <a:lnSpc>
                <a:spcPct val="80000"/>
              </a:lnSpc>
              <a:buFont typeface="Wingdings" panose="05000000000000000000" pitchFamily="2" charset="2"/>
              <a:buNone/>
            </a:pPr>
            <a:r>
              <a:rPr lang="en-US" altLang="en-US" sz="1800"/>
              <a:t>SET balance = balance - 200</a:t>
            </a:r>
          </a:p>
          <a:p>
            <a:pPr eaLnBrk="1" hangingPunct="1">
              <a:lnSpc>
                <a:spcPct val="80000"/>
              </a:lnSpc>
              <a:buFont typeface="Wingdings" panose="05000000000000000000" pitchFamily="2" charset="2"/>
              <a:buNone/>
            </a:pPr>
            <a:r>
              <a:rPr lang="en-US" altLang="en-US" sz="1800"/>
              <a:t>WHERE accno = 142857;</a:t>
            </a:r>
          </a:p>
          <a:p>
            <a:pPr eaLnBrk="1" hangingPunct="1">
              <a:lnSpc>
                <a:spcPct val="80000"/>
              </a:lnSpc>
              <a:buFont typeface="Wingdings" panose="05000000000000000000" pitchFamily="2" charset="2"/>
              <a:buNone/>
            </a:pPr>
            <a:r>
              <a:rPr lang="en-US" altLang="en-US" sz="1800"/>
              <a:t>COMMIT;</a:t>
            </a:r>
          </a:p>
          <a:p>
            <a:pPr eaLnBrk="1" hangingPunct="1">
              <a:lnSpc>
                <a:spcPct val="80000"/>
              </a:lnSpc>
              <a:buFont typeface="Wingdings" panose="05000000000000000000" pitchFamily="2" charset="2"/>
              <a:buNone/>
            </a:pPr>
            <a:r>
              <a:rPr lang="en-US" altLang="en-US" sz="1800"/>
              <a:t>						SELECT AVG(balance)</a:t>
            </a:r>
          </a:p>
          <a:p>
            <a:pPr eaLnBrk="1" hangingPunct="1">
              <a:lnSpc>
                <a:spcPct val="80000"/>
              </a:lnSpc>
              <a:buFont typeface="Wingdings" panose="05000000000000000000" pitchFamily="2" charset="2"/>
              <a:buNone/>
            </a:pPr>
            <a:r>
              <a:rPr lang="en-US" altLang="en-US" sz="1800"/>
              <a:t>						FROM Account;</a:t>
            </a:r>
          </a:p>
          <a:p>
            <a:pPr eaLnBrk="1" hangingPunct="1">
              <a:lnSpc>
                <a:spcPct val="80000"/>
              </a:lnSpc>
              <a:buFont typeface="Wingdings" panose="05000000000000000000" pitchFamily="2" charset="2"/>
              <a:buNone/>
            </a:pPr>
            <a:r>
              <a:rPr lang="en-US" altLang="en-US" sz="1800"/>
              <a:t>						COMMIT;</a:t>
            </a:r>
          </a:p>
          <a:p>
            <a:pPr eaLnBrk="1" hangingPunct="1">
              <a:lnSpc>
                <a:spcPct val="80000"/>
              </a:lnSpc>
            </a:pPr>
            <a:endParaRPr lang="en-US" altLang="en-US" sz="180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93BE1C6-170A-4523-A7B1-B52C5527D38E}"/>
              </a:ext>
            </a:extLst>
          </p:cNvPr>
          <p:cNvSpPr>
            <a:spLocks noGrp="1" noChangeArrowheads="1"/>
          </p:cNvSpPr>
          <p:nvPr>
            <p:ph type="title"/>
          </p:nvPr>
        </p:nvSpPr>
        <p:spPr/>
        <p:txBody>
          <a:bodyPr/>
          <a:lstStyle/>
          <a:p>
            <a:pPr eaLnBrk="1" hangingPunct="1"/>
            <a:r>
              <a:rPr lang="en-US" altLang="en-US"/>
              <a:t>Transactions – Repeatable Read</a:t>
            </a:r>
          </a:p>
        </p:txBody>
      </p:sp>
      <p:sp>
        <p:nvSpPr>
          <p:cNvPr id="369667" name="Rectangle 3">
            <a:extLst>
              <a:ext uri="{FF2B5EF4-FFF2-40B4-BE49-F238E27FC236}">
                <a16:creationId xmlns:a16="http://schemas.microsoft.com/office/drawing/2014/main" id="{B2FFF02E-1954-4A0D-A244-585622F602BA}"/>
              </a:ext>
            </a:extLst>
          </p:cNvPr>
          <p:cNvSpPr>
            <a:spLocks noGrp="1" noChangeArrowheads="1"/>
          </p:cNvSpPr>
          <p:nvPr>
            <p:ph type="body" idx="1"/>
          </p:nvPr>
        </p:nvSpPr>
        <p:spPr/>
        <p:txBody>
          <a:bodyPr/>
          <a:lstStyle/>
          <a:p>
            <a:pPr eaLnBrk="1" hangingPunct="1">
              <a:lnSpc>
                <a:spcPct val="90000"/>
              </a:lnSpc>
            </a:pPr>
            <a:r>
              <a:rPr lang="en-US" altLang="en-US" sz="2000"/>
              <a:t>Reads are repeatable, but may see phantoms</a:t>
            </a:r>
          </a:p>
          <a:p>
            <a:pPr lvl="1" eaLnBrk="1" hangingPunct="1">
              <a:lnSpc>
                <a:spcPct val="90000"/>
              </a:lnSpc>
            </a:pPr>
            <a:r>
              <a:rPr lang="en-US" altLang="en-US" sz="1800"/>
              <a:t>A phantom read occurs when, in the course of a transaction, two identical queries are executed, and the collection of rows returned by the second query is different from the first. </a:t>
            </a:r>
          </a:p>
          <a:p>
            <a:pPr eaLnBrk="1" hangingPunct="1">
              <a:lnSpc>
                <a:spcPct val="90000"/>
              </a:lnSpc>
            </a:pPr>
            <a:r>
              <a:rPr lang="en-US" altLang="en-US" sz="2000"/>
              <a:t>Example: different average (still!)</a:t>
            </a:r>
          </a:p>
          <a:p>
            <a:pPr eaLnBrk="1" hangingPunct="1">
              <a:lnSpc>
                <a:spcPct val="90000"/>
              </a:lnSpc>
              <a:buFont typeface="Wingdings" panose="05000000000000000000" pitchFamily="2" charset="2"/>
              <a:buNone/>
            </a:pPr>
            <a:r>
              <a:rPr lang="en-US" altLang="en-US" sz="2000"/>
              <a:t>-- T1: 					-- T2:</a:t>
            </a:r>
          </a:p>
          <a:p>
            <a:pPr eaLnBrk="1" hangingPunct="1">
              <a:lnSpc>
                <a:spcPct val="90000"/>
              </a:lnSpc>
              <a:buFont typeface="Wingdings" panose="05000000000000000000" pitchFamily="2" charset="2"/>
              <a:buNone/>
            </a:pPr>
            <a:r>
              <a:rPr lang="en-US" altLang="en-US" sz="2000"/>
              <a:t>						SELECT AVG(balance)</a:t>
            </a:r>
          </a:p>
          <a:p>
            <a:pPr eaLnBrk="1" hangingPunct="1">
              <a:lnSpc>
                <a:spcPct val="90000"/>
              </a:lnSpc>
              <a:buFont typeface="Wingdings" panose="05000000000000000000" pitchFamily="2" charset="2"/>
              <a:buNone/>
            </a:pPr>
            <a:r>
              <a:rPr lang="en-US" altLang="en-US" sz="2000"/>
              <a:t>						FROM Account;</a:t>
            </a:r>
          </a:p>
          <a:p>
            <a:pPr eaLnBrk="1" hangingPunct="1">
              <a:lnSpc>
                <a:spcPct val="90000"/>
              </a:lnSpc>
              <a:buFont typeface="Wingdings" panose="05000000000000000000" pitchFamily="2" charset="2"/>
              <a:buNone/>
            </a:pPr>
            <a:r>
              <a:rPr lang="en-US" altLang="en-US" sz="2000"/>
              <a:t>INSERT INTO Account</a:t>
            </a:r>
          </a:p>
          <a:p>
            <a:pPr eaLnBrk="1" hangingPunct="1">
              <a:lnSpc>
                <a:spcPct val="90000"/>
              </a:lnSpc>
              <a:buFont typeface="Wingdings" panose="05000000000000000000" pitchFamily="2" charset="2"/>
              <a:buNone/>
            </a:pPr>
            <a:r>
              <a:rPr lang="en-US" altLang="en-US" sz="2000"/>
              <a:t>VALUES(428571, 1000);</a:t>
            </a:r>
          </a:p>
          <a:p>
            <a:pPr eaLnBrk="1" hangingPunct="1">
              <a:lnSpc>
                <a:spcPct val="90000"/>
              </a:lnSpc>
              <a:buFont typeface="Wingdings" panose="05000000000000000000" pitchFamily="2" charset="2"/>
              <a:buNone/>
            </a:pPr>
            <a:r>
              <a:rPr lang="en-US" altLang="en-US" sz="2000"/>
              <a:t>COMMIT;</a:t>
            </a:r>
          </a:p>
          <a:p>
            <a:pPr eaLnBrk="1" hangingPunct="1">
              <a:lnSpc>
                <a:spcPct val="90000"/>
              </a:lnSpc>
              <a:buFont typeface="Wingdings" panose="05000000000000000000" pitchFamily="2" charset="2"/>
              <a:buNone/>
            </a:pPr>
            <a:r>
              <a:rPr lang="en-US" altLang="en-US" sz="2000"/>
              <a:t>						SELECT AVG(balance)</a:t>
            </a:r>
          </a:p>
          <a:p>
            <a:pPr eaLnBrk="1" hangingPunct="1">
              <a:lnSpc>
                <a:spcPct val="90000"/>
              </a:lnSpc>
              <a:buFont typeface="Wingdings" panose="05000000000000000000" pitchFamily="2" charset="2"/>
              <a:buNone/>
            </a:pPr>
            <a:r>
              <a:rPr lang="en-US" altLang="en-US" sz="2000"/>
              <a:t>						FROM Account;</a:t>
            </a:r>
          </a:p>
          <a:p>
            <a:pPr eaLnBrk="1" hangingPunct="1">
              <a:lnSpc>
                <a:spcPct val="90000"/>
              </a:lnSpc>
              <a:buFont typeface="Wingdings" panose="05000000000000000000" pitchFamily="2" charset="2"/>
              <a:buNone/>
            </a:pPr>
            <a:r>
              <a:rPr lang="en-US" altLang="en-US" sz="2000"/>
              <a:t>						COMMIT;</a:t>
            </a:r>
          </a:p>
          <a:p>
            <a:pPr eaLnBrk="1" hangingPunct="1">
              <a:lnSpc>
                <a:spcPct val="90000"/>
              </a:lnSpc>
            </a:pPr>
            <a:endParaRPr lang="en-US" altLang="en-US" sz="2000"/>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04C72841-736D-42C1-9ED6-1DF7FB568631}"/>
              </a:ext>
            </a:extLst>
          </p:cNvPr>
          <p:cNvSpPr>
            <a:spLocks noGrp="1" noChangeArrowheads="1"/>
          </p:cNvSpPr>
          <p:nvPr>
            <p:ph type="title"/>
          </p:nvPr>
        </p:nvSpPr>
        <p:spPr/>
        <p:txBody>
          <a:bodyPr/>
          <a:lstStyle/>
          <a:p>
            <a:pPr eaLnBrk="1" hangingPunct="1"/>
            <a:r>
              <a:rPr lang="en-US" altLang="en-US"/>
              <a:t>Transactions - Serializable</a:t>
            </a:r>
          </a:p>
        </p:txBody>
      </p:sp>
      <p:sp>
        <p:nvSpPr>
          <p:cNvPr id="370691" name="Rectangle 3">
            <a:extLst>
              <a:ext uri="{FF2B5EF4-FFF2-40B4-BE49-F238E27FC236}">
                <a16:creationId xmlns:a16="http://schemas.microsoft.com/office/drawing/2014/main" id="{2AA7955A-5CA7-424E-B603-34C279BE47F0}"/>
              </a:ext>
            </a:extLst>
          </p:cNvPr>
          <p:cNvSpPr>
            <a:spLocks noGrp="1" noChangeArrowheads="1"/>
          </p:cNvSpPr>
          <p:nvPr>
            <p:ph type="body" idx="1"/>
          </p:nvPr>
        </p:nvSpPr>
        <p:spPr/>
        <p:txBody>
          <a:bodyPr/>
          <a:lstStyle/>
          <a:p>
            <a:pPr eaLnBrk="1" hangingPunct="1"/>
            <a:r>
              <a:rPr lang="en-US" altLang="en-US"/>
              <a:t>None of these problems can happen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C9EEF4E-CA04-4FCA-9130-1E2FCFABD091}"/>
              </a:ext>
            </a:extLst>
          </p:cNvPr>
          <p:cNvSpPr>
            <a:spLocks noGrp="1" noChangeArrowheads="1"/>
          </p:cNvSpPr>
          <p:nvPr>
            <p:ph type="title"/>
          </p:nvPr>
        </p:nvSpPr>
        <p:spPr/>
        <p:txBody>
          <a:bodyPr/>
          <a:lstStyle/>
          <a:p>
            <a:pPr eaLnBrk="1" hangingPunct="1"/>
            <a:r>
              <a:rPr lang="en-US" altLang="en-US" sz="4000"/>
              <a:t>Basic Structures: Associations – Class Diagram Description</a:t>
            </a:r>
          </a:p>
        </p:txBody>
      </p:sp>
      <p:sp>
        <p:nvSpPr>
          <p:cNvPr id="44035" name="Rectangle 3">
            <a:extLst>
              <a:ext uri="{FF2B5EF4-FFF2-40B4-BE49-F238E27FC236}">
                <a16:creationId xmlns:a16="http://schemas.microsoft.com/office/drawing/2014/main" id="{53A58602-C0BE-49E0-8386-CD950720B962}"/>
              </a:ext>
            </a:extLst>
          </p:cNvPr>
          <p:cNvSpPr>
            <a:spLocks noGrp="1" noChangeArrowheads="1"/>
          </p:cNvSpPr>
          <p:nvPr>
            <p:ph type="body" idx="1"/>
          </p:nvPr>
        </p:nvSpPr>
        <p:spPr/>
        <p:txBody>
          <a:bodyPr/>
          <a:lstStyle/>
          <a:p>
            <a:pPr eaLnBrk="1" hangingPunct="1">
              <a:lnSpc>
                <a:spcPct val="90000"/>
              </a:lnSpc>
            </a:pPr>
            <a:r>
              <a:rPr lang="en-US" altLang="en-US"/>
              <a:t>Looking at the </a:t>
            </a:r>
            <a:r>
              <a:rPr lang="en-US" altLang="en-US" i="1"/>
              <a:t>maximum</a:t>
            </a:r>
            <a:r>
              <a:rPr lang="en-US" altLang="en-US"/>
              <a:t> multiplicity at each end of the line (1 and * here), we call this a </a:t>
            </a:r>
            <a:r>
              <a:rPr lang="en-US" altLang="en-US" b="1"/>
              <a:t>one-to-many</a:t>
            </a:r>
            <a:r>
              <a:rPr lang="en-US" altLang="en-US"/>
              <a:t> association. </a:t>
            </a:r>
          </a:p>
          <a:p>
            <a:pPr eaLnBrk="1" hangingPunct="1">
              <a:lnSpc>
                <a:spcPct val="90000"/>
              </a:lnSpc>
            </a:pPr>
            <a:r>
              <a:rPr lang="en-US" altLang="en-US"/>
              <a:t>The UML representation of the Order class contains only its own descriptive attributes. The UML </a:t>
            </a:r>
            <a:r>
              <a:rPr lang="en-US" altLang="en-US" b="1" i="1"/>
              <a:t>association</a:t>
            </a:r>
            <a:r>
              <a:rPr lang="en-US" altLang="en-US"/>
              <a:t> tells which customer placed an order. </a:t>
            </a:r>
          </a:p>
          <a:p>
            <a:pPr eaLnBrk="1" hangingPunct="1">
              <a:lnSpc>
                <a:spcPct val="90000"/>
              </a:lnSpc>
            </a:pPr>
            <a:r>
              <a:rPr lang="en-US" altLang="en-US"/>
              <a:t>In the database, we will need a different way to identify the customer; that will be part of the relation scheme.</a:t>
            </a:r>
          </a:p>
        </p:txBody>
      </p:sp>
    </p:spTree>
  </p:cSld>
  <p:clrMapOvr>
    <a:masterClrMapping/>
  </p:clrMapOvr>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64C017DA-5E41-4F71-A78D-100FB7A5E974}"/>
              </a:ext>
            </a:extLst>
          </p:cNvPr>
          <p:cNvSpPr>
            <a:spLocks noGrp="1" noChangeArrowheads="1"/>
          </p:cNvSpPr>
          <p:nvPr>
            <p:ph type="title"/>
          </p:nvPr>
        </p:nvSpPr>
        <p:spPr/>
        <p:txBody>
          <a:bodyPr/>
          <a:lstStyle/>
          <a:p>
            <a:pPr eaLnBrk="1" hangingPunct="1"/>
            <a:r>
              <a:rPr lang="en-US" altLang="en-US" sz="4000"/>
              <a:t>Transactions – Summary of SQL Isolation Levels</a:t>
            </a:r>
          </a:p>
        </p:txBody>
      </p:sp>
      <p:graphicFrame>
        <p:nvGraphicFramePr>
          <p:cNvPr id="379967" name="Group 63">
            <a:extLst>
              <a:ext uri="{FF2B5EF4-FFF2-40B4-BE49-F238E27FC236}">
                <a16:creationId xmlns:a16="http://schemas.microsoft.com/office/drawing/2014/main" id="{A535270F-EE27-4111-9014-B393DAD939D1}"/>
              </a:ext>
            </a:extLst>
          </p:cNvPr>
          <p:cNvGraphicFramePr>
            <a:graphicFrameLocks noGrp="1"/>
          </p:cNvGraphicFramePr>
          <p:nvPr>
            <p:ph idx="1"/>
          </p:nvPr>
        </p:nvGraphicFramePr>
        <p:xfrm>
          <a:off x="457200" y="1600200"/>
          <a:ext cx="8216900" cy="2286000"/>
        </p:xfrm>
        <a:graphic>
          <a:graphicData uri="http://schemas.openxmlformats.org/drawingml/2006/table">
            <a:tbl>
              <a:tblPr/>
              <a:tblGrid>
                <a:gridCol w="2800350">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gridCol w="267335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dirty="0">
                          <a:ln>
                            <a:noFill/>
                          </a:ln>
                          <a:solidFill>
                            <a:schemeClr val="tx1"/>
                          </a:solidFill>
                          <a:effectLst/>
                          <a:latin typeface="Arial" charset="0"/>
                        </a:rPr>
                        <a:t>Isolation Level/Anomaly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chemeClr val="tx1"/>
                          </a:solidFill>
                          <a:effectLst/>
                          <a:latin typeface="Arial" charset="0"/>
                        </a:rPr>
                        <a:t>Dirty Reads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chemeClr val="tx1"/>
                          </a:solidFill>
                          <a:effectLst/>
                          <a:latin typeface="Arial" charset="0"/>
                        </a:rPr>
                        <a:t>Non-Repeatable Reads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chemeClr val="tx1"/>
                          </a:solidFill>
                          <a:effectLst/>
                          <a:latin typeface="Arial" charset="0"/>
                        </a:rPr>
                        <a:t>Phantoms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READ UNCOMMITTED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READ COMMITTED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REPEATABLE 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SERIALIZABLE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Impossible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itle 1">
            <a:extLst>
              <a:ext uri="{FF2B5EF4-FFF2-40B4-BE49-F238E27FC236}">
                <a16:creationId xmlns:a16="http://schemas.microsoft.com/office/drawing/2014/main" id="{7651BD05-2F0E-45D9-9A55-ED73C032DB24}"/>
              </a:ext>
            </a:extLst>
          </p:cNvPr>
          <p:cNvSpPr>
            <a:spLocks noGrp="1" noChangeArrowheads="1"/>
          </p:cNvSpPr>
          <p:nvPr>
            <p:ph type="title"/>
          </p:nvPr>
        </p:nvSpPr>
        <p:spPr/>
        <p:txBody>
          <a:bodyPr/>
          <a:lstStyle/>
          <a:p>
            <a:r>
              <a:rPr lang="en-US" altLang="en-US"/>
              <a:t>Transactions - Serializability</a:t>
            </a:r>
          </a:p>
        </p:txBody>
      </p:sp>
      <p:sp>
        <p:nvSpPr>
          <p:cNvPr id="372739" name="Content Placeholder 2">
            <a:extLst>
              <a:ext uri="{FF2B5EF4-FFF2-40B4-BE49-F238E27FC236}">
                <a16:creationId xmlns:a16="http://schemas.microsoft.com/office/drawing/2014/main" id="{403A44A7-5BF9-4C79-BD10-A31F14ABF5CA}"/>
              </a:ext>
            </a:extLst>
          </p:cNvPr>
          <p:cNvSpPr>
            <a:spLocks noGrp="1" noChangeArrowheads="1"/>
          </p:cNvSpPr>
          <p:nvPr>
            <p:ph idx="1"/>
          </p:nvPr>
        </p:nvSpPr>
        <p:spPr/>
        <p:txBody>
          <a:bodyPr/>
          <a:lstStyle/>
          <a:p>
            <a:r>
              <a:rPr lang="en-US" altLang="en-US"/>
              <a:t>A ‘schedule’ is the actual execution sequence of two or more concurrent transactions.</a:t>
            </a:r>
          </a:p>
          <a:p>
            <a:r>
              <a:rPr lang="en-US" altLang="en-US"/>
              <a:t>A schedule of two transactions T1 and T2 is ‘serializable’ if and only if executing this schedule has the same effect as either</a:t>
            </a:r>
          </a:p>
          <a:p>
            <a:pPr>
              <a:buFont typeface="Wingdings" panose="05000000000000000000" pitchFamily="2" charset="2"/>
              <a:buNone/>
            </a:pPr>
            <a:r>
              <a:rPr lang="en-US" altLang="en-US"/>
              <a:t>			T1;T2 or T2;T1.</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itle 1"/>
          <p:cNvSpPr>
            <a:spLocks noGrp="1"/>
          </p:cNvSpPr>
          <p:nvPr>
            <p:ph type="title"/>
          </p:nvPr>
        </p:nvSpPr>
        <p:spPr/>
        <p:txBody>
          <a:bodyPr/>
          <a:lstStyle/>
          <a:p>
            <a:r>
              <a:rPr lang="en-US" altLang="en-US"/>
              <a:t>Transactions - Serializability</a:t>
            </a:r>
          </a:p>
        </p:txBody>
      </p:sp>
      <p:sp>
        <p:nvSpPr>
          <p:cNvPr id="348163" name="Content Placeholder 2"/>
          <p:cNvSpPr>
            <a:spLocks noGrp="1"/>
          </p:cNvSpPr>
          <p:nvPr>
            <p:ph idx="1"/>
          </p:nvPr>
        </p:nvSpPr>
        <p:spPr/>
        <p:txBody>
          <a:bodyPr/>
          <a:lstStyle/>
          <a:p>
            <a:r>
              <a:rPr lang="en-US" altLang="en-US" dirty="0"/>
              <a:t>A ‘schedule’ is the actual execution sequence of two or more concurrent transactions.</a:t>
            </a:r>
          </a:p>
          <a:p>
            <a:r>
              <a:rPr lang="en-US" altLang="en-US" dirty="0"/>
              <a:t>A schedule of two transactions T1 and T2 is ‘serializable’ if and only if executing this schedule has the same effect as either</a:t>
            </a:r>
          </a:p>
          <a:p>
            <a:pPr>
              <a:buFont typeface="Wingdings" panose="05000000000000000000" pitchFamily="2" charset="2"/>
              <a:buNone/>
            </a:pPr>
            <a:r>
              <a:rPr lang="en-US" altLang="en-US" dirty="0"/>
              <a:t>			T1;T2 or T2;T1.</a:t>
            </a:r>
          </a:p>
          <a:p>
            <a:r>
              <a:rPr lang="en-US" altLang="en-US" dirty="0"/>
              <a:t>In other words, there is no chance of a “race condition”.</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itle 1"/>
          <p:cNvSpPr>
            <a:spLocks noGrp="1"/>
          </p:cNvSpPr>
          <p:nvPr>
            <p:ph type="title"/>
          </p:nvPr>
        </p:nvSpPr>
        <p:spPr>
          <a:xfrm>
            <a:off x="304800" y="277813"/>
            <a:ext cx="8382000" cy="1139825"/>
          </a:xfrm>
        </p:spPr>
        <p:txBody>
          <a:bodyPr/>
          <a:lstStyle/>
          <a:p>
            <a:r>
              <a:rPr lang="en-US" altLang="en-US"/>
              <a:t>Transactions - Precedence Graph</a:t>
            </a:r>
          </a:p>
        </p:txBody>
      </p:sp>
      <p:sp>
        <p:nvSpPr>
          <p:cNvPr id="349187" name="Content Placeholder 2"/>
          <p:cNvSpPr>
            <a:spLocks noGrp="1"/>
          </p:cNvSpPr>
          <p:nvPr>
            <p:ph idx="1"/>
          </p:nvPr>
        </p:nvSpPr>
        <p:spPr/>
        <p:txBody>
          <a:bodyPr/>
          <a:lstStyle/>
          <a:p>
            <a:r>
              <a:rPr lang="en-US" altLang="en-US"/>
              <a:t>In order to know that a particular transaction schedule can be serialized, we can draw a precedence graph. This is a graph of nodes and vertices, where the nodes are the transaction names and the vertices are attribute collisions.</a:t>
            </a:r>
          </a:p>
          <a:p>
            <a:r>
              <a:rPr lang="en-US" altLang="en-US"/>
              <a:t>The schedule is said to be serialized if and only if there are no cycles in the resulting diagram.</a:t>
            </a: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C5CB-E969-4CD2-B67F-4107976DE0FF}"/>
              </a:ext>
            </a:extLst>
          </p:cNvPr>
          <p:cNvSpPr>
            <a:spLocks noGrp="1"/>
          </p:cNvSpPr>
          <p:nvPr>
            <p:ph type="title"/>
          </p:nvPr>
        </p:nvSpPr>
        <p:spPr/>
        <p:txBody>
          <a:bodyPr/>
          <a:lstStyle/>
          <a:p>
            <a:r>
              <a:rPr lang="en-US" altLang="en-US" dirty="0"/>
              <a:t>Transactions – </a:t>
            </a:r>
            <a:br>
              <a:rPr lang="en-US" altLang="en-US" dirty="0"/>
            </a:br>
            <a:r>
              <a:rPr lang="en-US" altLang="en-US" dirty="0"/>
              <a:t>Precedence Graph - Video</a:t>
            </a:r>
            <a:endParaRPr lang="en-US" dirty="0"/>
          </a:p>
        </p:txBody>
      </p:sp>
      <p:sp>
        <p:nvSpPr>
          <p:cNvPr id="3" name="Content Placeholder 2">
            <a:extLst>
              <a:ext uri="{FF2B5EF4-FFF2-40B4-BE49-F238E27FC236}">
                <a16:creationId xmlns:a16="http://schemas.microsoft.com/office/drawing/2014/main" id="{E6279957-F8B8-4C6B-82EA-A55AD6BA4908}"/>
              </a:ext>
            </a:extLst>
          </p:cNvPr>
          <p:cNvSpPr>
            <a:spLocks noGrp="1"/>
          </p:cNvSpPr>
          <p:nvPr>
            <p:ph idx="1"/>
          </p:nvPr>
        </p:nvSpPr>
        <p:spPr>
          <a:xfrm>
            <a:off x="381000" y="1600200"/>
            <a:ext cx="8534400" cy="4530725"/>
          </a:xfrm>
        </p:spPr>
        <p:txBody>
          <a:bodyPr/>
          <a:lstStyle/>
          <a:p>
            <a:r>
              <a:rPr lang="en-US" dirty="0">
                <a:hlinkClick r:id="rId2"/>
              </a:rPr>
              <a:t>https://www.youtube.com/watch?v=U3SHusK80q0</a:t>
            </a:r>
            <a:endParaRPr lang="en-US" dirty="0"/>
          </a:p>
          <a:p>
            <a:endParaRPr lang="en-US" dirty="0"/>
          </a:p>
        </p:txBody>
      </p:sp>
    </p:spTree>
    <p:extLst>
      <p:ext uri="{BB962C8B-B14F-4D97-AF65-F5344CB8AC3E}">
        <p14:creationId xmlns:p14="http://schemas.microsoft.com/office/powerpoint/2010/main" val="328058426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itle 1"/>
          <p:cNvSpPr>
            <a:spLocks noGrp="1"/>
          </p:cNvSpPr>
          <p:nvPr>
            <p:ph type="title"/>
          </p:nvPr>
        </p:nvSpPr>
        <p:spPr/>
        <p:txBody>
          <a:bodyPr/>
          <a:lstStyle/>
          <a:p>
            <a:r>
              <a:rPr lang="en-US" altLang="en-US" dirty="0"/>
              <a:t>Transactions – </a:t>
            </a:r>
            <a:br>
              <a:rPr lang="en-US" altLang="en-US" dirty="0"/>
            </a:br>
            <a:r>
              <a:rPr lang="en-US" altLang="en-US" dirty="0"/>
              <a:t>Precedence Graph - Method</a:t>
            </a:r>
          </a:p>
        </p:txBody>
      </p:sp>
      <p:sp>
        <p:nvSpPr>
          <p:cNvPr id="350211" name="Content Placeholder 2"/>
          <p:cNvSpPr>
            <a:spLocks noGrp="1"/>
          </p:cNvSpPr>
          <p:nvPr>
            <p:ph idx="1"/>
          </p:nvPr>
        </p:nvSpPr>
        <p:spPr>
          <a:xfrm>
            <a:off x="533400" y="1447800"/>
            <a:ext cx="8610600" cy="3810000"/>
          </a:xfrm>
        </p:spPr>
        <p:txBody>
          <a:bodyPr/>
          <a:lstStyle/>
          <a:p>
            <a:pPr>
              <a:buFont typeface="Wingdings" panose="05000000000000000000" pitchFamily="2" charset="2"/>
              <a:buNone/>
            </a:pPr>
            <a:r>
              <a:rPr lang="en-US" altLang="en-US" dirty="0"/>
              <a:t>To draw one:</a:t>
            </a:r>
          </a:p>
          <a:p>
            <a:pPr>
              <a:buFont typeface="Wingdings" panose="05000000000000000000" pitchFamily="2" charset="2"/>
              <a:buNone/>
            </a:pPr>
            <a:r>
              <a:rPr lang="en-US" altLang="en-US" dirty="0"/>
              <a:t>1. Draw a node for each transaction in the schedule</a:t>
            </a:r>
          </a:p>
          <a:p>
            <a:pPr>
              <a:buFont typeface="Wingdings" panose="05000000000000000000" pitchFamily="2" charset="2"/>
              <a:buNone/>
            </a:pPr>
            <a:r>
              <a:rPr lang="en-US" altLang="en-US" dirty="0"/>
              <a:t>2. Where transaction A writes to an attribute which transaction B has read from, draw a line pointing from B to A.</a:t>
            </a:r>
          </a:p>
          <a:p>
            <a:pPr>
              <a:buFont typeface="Wingdings" panose="05000000000000000000" pitchFamily="2" charset="2"/>
              <a:buNone/>
            </a:pPr>
            <a:r>
              <a:rPr lang="en-US" altLang="en-US" dirty="0"/>
              <a:t>3. Where transaction A writes to an attribute which transaction B has written to, draw a line pointing from B to A.</a:t>
            </a:r>
          </a:p>
          <a:p>
            <a:pPr>
              <a:buFont typeface="Wingdings" panose="05000000000000000000" pitchFamily="2" charset="2"/>
              <a:buNone/>
            </a:pPr>
            <a:r>
              <a:rPr lang="en-US" altLang="en-US" dirty="0"/>
              <a:t>4. Where transaction A reads from an attribute which transaction B has written to, draw a line pointing from B to A.</a:t>
            </a: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le 1"/>
          <p:cNvSpPr>
            <a:spLocks noGrp="1"/>
          </p:cNvSpPr>
          <p:nvPr>
            <p:ph type="title"/>
          </p:nvPr>
        </p:nvSpPr>
        <p:spPr/>
        <p:txBody>
          <a:bodyPr/>
          <a:lstStyle/>
          <a:p>
            <a:r>
              <a:rPr lang="en-US" altLang="en-US"/>
              <a:t>Transactions - Schedule – Ex. 1</a:t>
            </a:r>
          </a:p>
        </p:txBody>
      </p:sp>
      <p:sp>
        <p:nvSpPr>
          <p:cNvPr id="351235" name="Content Placeholder 2"/>
          <p:cNvSpPr>
            <a:spLocks noGrp="1"/>
          </p:cNvSpPr>
          <p:nvPr>
            <p:ph idx="1"/>
          </p:nvPr>
        </p:nvSpPr>
        <p:spPr/>
        <p:txBody>
          <a:bodyPr/>
          <a:lstStyle/>
          <a:p>
            <a:r>
              <a:rPr lang="en-US" altLang="en-US"/>
              <a:t>Consider the following Schedule:</a:t>
            </a:r>
          </a:p>
          <a:p>
            <a:endParaRPr lang="en-US" altLang="en-US"/>
          </a:p>
        </p:txBody>
      </p:sp>
      <p:graphicFrame>
        <p:nvGraphicFramePr>
          <p:cNvPr id="3" name="Table 2"/>
          <p:cNvGraphicFramePr>
            <a:graphicFrameLocks noGrp="1"/>
          </p:cNvGraphicFramePr>
          <p:nvPr/>
        </p:nvGraphicFramePr>
        <p:xfrm>
          <a:off x="914400" y="2286000"/>
          <a:ext cx="3351213" cy="2590800"/>
        </p:xfrm>
        <a:graphic>
          <a:graphicData uri="http://schemas.openxmlformats.org/drawingml/2006/table">
            <a:tbl>
              <a:tblPr firstRow="1" bandRow="1">
                <a:tableStyleId>{5C22544A-7EE6-4342-B048-85BDC9FD1C3A}</a:tableStyleId>
              </a:tblPr>
              <a:tblGrid>
                <a:gridCol w="775653">
                  <a:extLst>
                    <a:ext uri="{9D8B030D-6E8A-4147-A177-3AD203B41FA5}">
                      <a16:colId xmlns:a16="http://schemas.microsoft.com/office/drawing/2014/main" val="20000"/>
                    </a:ext>
                  </a:extLst>
                </a:gridCol>
                <a:gridCol w="1287780">
                  <a:extLst>
                    <a:ext uri="{9D8B030D-6E8A-4147-A177-3AD203B41FA5}">
                      <a16:colId xmlns:a16="http://schemas.microsoft.com/office/drawing/2014/main" val="20001"/>
                    </a:ext>
                  </a:extLst>
                </a:gridCol>
                <a:gridCol w="1287780">
                  <a:extLst>
                    <a:ext uri="{9D8B030D-6E8A-4147-A177-3AD203B41FA5}">
                      <a16:colId xmlns:a16="http://schemas.microsoft.com/office/drawing/2014/main" val="20002"/>
                    </a:ext>
                  </a:extLst>
                </a:gridCol>
              </a:tblGrid>
              <a:tr h="294640">
                <a:tc>
                  <a:txBody>
                    <a:bodyPr/>
                    <a:lstStyle/>
                    <a:p>
                      <a:r>
                        <a:rPr lang="en-US" dirty="0"/>
                        <a:t>Time</a:t>
                      </a:r>
                    </a:p>
                  </a:txBody>
                  <a:tcPr/>
                </a:tc>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10000"/>
                  </a:ext>
                </a:extLst>
              </a:tr>
              <a:tr h="370840">
                <a:tc>
                  <a:txBody>
                    <a:bodyPr/>
                    <a:lstStyle/>
                    <a:p>
                      <a:r>
                        <a:rPr lang="en-US" dirty="0"/>
                        <a:t>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READ(B)</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t3</a:t>
                      </a:r>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a:t>
                      </a:r>
                    </a:p>
                  </a:txBody>
                  <a:tcPr/>
                </a:tc>
                <a:extLst>
                  <a:ext uri="{0D108BD9-81ED-4DB2-BD59-A6C34878D82A}">
                    <a16:rowId xmlns:a16="http://schemas.microsoft.com/office/drawing/2014/main" val="10003"/>
                  </a:ext>
                </a:extLst>
              </a:tr>
              <a:tr h="370840">
                <a:tc>
                  <a:txBody>
                    <a:bodyPr/>
                    <a:lstStyle/>
                    <a:p>
                      <a:r>
                        <a:rPr lang="en-US" dirty="0"/>
                        <a:t>t4</a:t>
                      </a:r>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READ(B)</a:t>
                      </a:r>
                    </a:p>
                  </a:txBody>
                  <a:tcPr/>
                </a:tc>
                <a:extLst>
                  <a:ext uri="{0D108BD9-81ED-4DB2-BD59-A6C34878D82A}">
                    <a16:rowId xmlns:a16="http://schemas.microsoft.com/office/drawing/2014/main" val="10004"/>
                  </a:ext>
                </a:extLst>
              </a:tr>
              <a:tr h="370840">
                <a:tc>
                  <a:txBody>
                    <a:bodyPr/>
                    <a:lstStyle/>
                    <a:p>
                      <a:r>
                        <a:rPr lang="en-US" dirty="0"/>
                        <a:t>t5</a:t>
                      </a:r>
                    </a:p>
                  </a:txBody>
                  <a:tcPr/>
                </a:tc>
                <a:tc>
                  <a:txBody>
                    <a:bodyPr/>
                    <a:lstStyle/>
                    <a:p>
                      <a:r>
                        <a:rPr lang="en-US" dirty="0"/>
                        <a:t>WRITE(B)</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t6</a:t>
                      </a:r>
                    </a:p>
                  </a:txBody>
                  <a:tcPr/>
                </a:tc>
                <a:tc>
                  <a:txBody>
                    <a:bodyPr/>
                    <a:lstStyle/>
                    <a:p>
                      <a:endParaRPr lang="en-US"/>
                    </a:p>
                  </a:txBody>
                  <a:tcPr/>
                </a:tc>
                <a:tc>
                  <a:txBody>
                    <a:bodyPr/>
                    <a:lstStyle/>
                    <a:p>
                      <a:r>
                        <a:rPr lang="en-US" dirty="0"/>
                        <a:t>WRITE(B)</a:t>
                      </a:r>
                    </a:p>
                  </a:txBody>
                  <a:tcPr/>
                </a:tc>
                <a:extLst>
                  <a:ext uri="{0D108BD9-81ED-4DB2-BD59-A6C34878D82A}">
                    <a16:rowId xmlns:a16="http://schemas.microsoft.com/office/drawing/2014/main" val="10006"/>
                  </a:ext>
                </a:extLst>
              </a:tr>
            </a:tbl>
          </a:graphicData>
        </a:graphic>
      </p:graphicFrame>
      <p:pic>
        <p:nvPicPr>
          <p:cNvPr id="3512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209800"/>
            <a:ext cx="38893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itle 1"/>
          <p:cNvSpPr>
            <a:spLocks noGrp="1"/>
          </p:cNvSpPr>
          <p:nvPr>
            <p:ph type="title"/>
          </p:nvPr>
        </p:nvSpPr>
        <p:spPr/>
        <p:txBody>
          <a:bodyPr/>
          <a:lstStyle/>
          <a:p>
            <a:r>
              <a:rPr lang="en-US" altLang="en-US"/>
              <a:t>Transactions - Schedule – Ex. 2</a:t>
            </a:r>
          </a:p>
        </p:txBody>
      </p:sp>
      <p:sp>
        <p:nvSpPr>
          <p:cNvPr id="353283" name="Content Placeholder 2"/>
          <p:cNvSpPr>
            <a:spLocks noGrp="1"/>
          </p:cNvSpPr>
          <p:nvPr>
            <p:ph idx="1"/>
          </p:nvPr>
        </p:nvSpPr>
        <p:spPr>
          <a:xfrm>
            <a:off x="512047" y="1583943"/>
            <a:ext cx="8229600" cy="4530725"/>
          </a:xfrm>
        </p:spPr>
        <p:txBody>
          <a:bodyPr/>
          <a:lstStyle/>
          <a:p>
            <a:r>
              <a:rPr lang="en-US" altLang="en-US"/>
              <a:t>Consider the following Schedule:</a:t>
            </a:r>
          </a:p>
          <a:p>
            <a:endParaRPr lang="en-US" altLang="en-US"/>
          </a:p>
          <a:p>
            <a:endParaRPr lang="en-US" altLang="en-US"/>
          </a:p>
        </p:txBody>
      </p:sp>
      <p:graphicFrame>
        <p:nvGraphicFramePr>
          <p:cNvPr id="2" name="Table 1"/>
          <p:cNvGraphicFramePr>
            <a:graphicFrameLocks noGrp="1"/>
          </p:cNvGraphicFramePr>
          <p:nvPr/>
        </p:nvGraphicFramePr>
        <p:xfrm>
          <a:off x="457200" y="2209800"/>
          <a:ext cx="4664074" cy="3336921"/>
        </p:xfrm>
        <a:graphic>
          <a:graphicData uri="http://schemas.openxmlformats.org/drawingml/2006/table">
            <a:tbl>
              <a:tblPr firstRow="1" bandRow="1">
                <a:tableStyleId>{5C22544A-7EE6-4342-B048-85BDC9FD1C3A}</a:tableStyleId>
              </a:tblPr>
              <a:tblGrid>
                <a:gridCol w="775600">
                  <a:extLst>
                    <a:ext uri="{9D8B030D-6E8A-4147-A177-3AD203B41FA5}">
                      <a16:colId xmlns:a16="http://schemas.microsoft.com/office/drawing/2014/main" val="20000"/>
                    </a:ext>
                  </a:extLst>
                </a:gridCol>
                <a:gridCol w="1300391">
                  <a:extLst>
                    <a:ext uri="{9D8B030D-6E8A-4147-A177-3AD203B41FA5}">
                      <a16:colId xmlns:a16="http://schemas.microsoft.com/office/drawing/2014/main" val="20001"/>
                    </a:ext>
                  </a:extLst>
                </a:gridCol>
                <a:gridCol w="1300391">
                  <a:extLst>
                    <a:ext uri="{9D8B030D-6E8A-4147-A177-3AD203B41FA5}">
                      <a16:colId xmlns:a16="http://schemas.microsoft.com/office/drawing/2014/main" val="20002"/>
                    </a:ext>
                  </a:extLst>
                </a:gridCol>
                <a:gridCol w="1287692">
                  <a:extLst>
                    <a:ext uri="{9D8B030D-6E8A-4147-A177-3AD203B41FA5}">
                      <a16:colId xmlns:a16="http://schemas.microsoft.com/office/drawing/2014/main" val="20003"/>
                    </a:ext>
                  </a:extLst>
                </a:gridCol>
              </a:tblGrid>
              <a:tr h="370769">
                <a:tc>
                  <a:txBody>
                    <a:bodyPr/>
                    <a:lstStyle/>
                    <a:p>
                      <a:r>
                        <a:rPr lang="en-US" sz="1800" dirty="0"/>
                        <a:t>Time</a:t>
                      </a:r>
                    </a:p>
                  </a:txBody>
                  <a:tcPr marL="91434" marR="91434" marT="45711" marB="45711"/>
                </a:tc>
                <a:tc>
                  <a:txBody>
                    <a:bodyPr/>
                    <a:lstStyle/>
                    <a:p>
                      <a:r>
                        <a:rPr lang="en-US" sz="1800" dirty="0"/>
                        <a:t>T1</a:t>
                      </a:r>
                    </a:p>
                  </a:txBody>
                  <a:tcPr marL="91434" marR="91434" marT="45711" marB="45711"/>
                </a:tc>
                <a:tc>
                  <a:txBody>
                    <a:bodyPr/>
                    <a:lstStyle/>
                    <a:p>
                      <a:r>
                        <a:rPr lang="en-US" sz="1800" dirty="0"/>
                        <a:t>T2</a:t>
                      </a:r>
                    </a:p>
                  </a:txBody>
                  <a:tcPr marL="91434" marR="91434" marT="45711" marB="45711"/>
                </a:tc>
                <a:tc>
                  <a:txBody>
                    <a:bodyPr/>
                    <a:lstStyle/>
                    <a:p>
                      <a:r>
                        <a:rPr lang="en-US" sz="1800" dirty="0"/>
                        <a:t>T3</a:t>
                      </a:r>
                    </a:p>
                  </a:txBody>
                  <a:tcPr marL="91434" marR="91434" marT="45711" marB="45711"/>
                </a:tc>
                <a:extLst>
                  <a:ext uri="{0D108BD9-81ED-4DB2-BD59-A6C34878D82A}">
                    <a16:rowId xmlns:a16="http://schemas.microsoft.com/office/drawing/2014/main" val="10000"/>
                  </a:ext>
                </a:extLst>
              </a:tr>
              <a:tr h="370769">
                <a:tc>
                  <a:txBody>
                    <a:bodyPr/>
                    <a:lstStyle/>
                    <a:p>
                      <a:r>
                        <a:rPr lang="en-US" sz="1800" dirty="0"/>
                        <a:t>t1</a:t>
                      </a:r>
                    </a:p>
                  </a:txBody>
                  <a:tcPr marL="91434" marR="91434" marT="45711" marB="45711"/>
                </a:tc>
                <a:tc>
                  <a:txBody>
                    <a:bodyPr/>
                    <a:lstStyle/>
                    <a:p>
                      <a:r>
                        <a:rPr lang="en-US" sz="1800" dirty="0"/>
                        <a:t>READ(A)</a:t>
                      </a:r>
                    </a:p>
                  </a:txBody>
                  <a:tcPr marL="91434" marR="91434" marT="45711" marB="45711"/>
                </a:tc>
                <a:tc>
                  <a:txBody>
                    <a:bodyPr/>
                    <a:lstStyle/>
                    <a:p>
                      <a:endParaRPr lang="en-US" sz="1800"/>
                    </a:p>
                  </a:txBody>
                  <a:tcPr marL="91434" marR="91434" marT="45711" marB="45711"/>
                </a:tc>
                <a:tc>
                  <a:txBody>
                    <a:bodyPr/>
                    <a:lstStyle/>
                    <a:p>
                      <a:endParaRPr lang="en-US" sz="1800"/>
                    </a:p>
                  </a:txBody>
                  <a:tcPr marL="91434" marR="91434" marT="45711" marB="45711"/>
                </a:tc>
                <a:extLst>
                  <a:ext uri="{0D108BD9-81ED-4DB2-BD59-A6C34878D82A}">
                    <a16:rowId xmlns:a16="http://schemas.microsoft.com/office/drawing/2014/main" val="10001"/>
                  </a:ext>
                </a:extLst>
              </a:tr>
              <a:tr h="370769">
                <a:tc>
                  <a:txBody>
                    <a:bodyPr/>
                    <a:lstStyle/>
                    <a:p>
                      <a:r>
                        <a:rPr lang="en-US" sz="1800" dirty="0"/>
                        <a:t>t2</a:t>
                      </a:r>
                    </a:p>
                  </a:txBody>
                  <a:tcPr marL="91434" marR="91434" marT="45711" marB="45711"/>
                </a:tc>
                <a:tc>
                  <a:txBody>
                    <a:bodyPr/>
                    <a:lstStyle/>
                    <a:p>
                      <a:r>
                        <a:rPr lang="en-US" sz="1800" dirty="0"/>
                        <a:t>READ(B)</a:t>
                      </a:r>
                    </a:p>
                  </a:txBody>
                  <a:tcPr marL="91434" marR="91434" marT="45711" marB="45711"/>
                </a:tc>
                <a:tc>
                  <a:txBody>
                    <a:bodyPr/>
                    <a:lstStyle/>
                    <a:p>
                      <a:endParaRPr lang="en-US" sz="1800"/>
                    </a:p>
                  </a:txBody>
                  <a:tcPr marL="91434" marR="91434" marT="45711" marB="45711"/>
                </a:tc>
                <a:tc>
                  <a:txBody>
                    <a:bodyPr/>
                    <a:lstStyle/>
                    <a:p>
                      <a:endParaRPr lang="en-US" sz="1800"/>
                    </a:p>
                  </a:txBody>
                  <a:tcPr marL="91434" marR="91434" marT="45711" marB="45711"/>
                </a:tc>
                <a:extLst>
                  <a:ext uri="{0D108BD9-81ED-4DB2-BD59-A6C34878D82A}">
                    <a16:rowId xmlns:a16="http://schemas.microsoft.com/office/drawing/2014/main" val="10002"/>
                  </a:ext>
                </a:extLst>
              </a:tr>
              <a:tr h="370769">
                <a:tc>
                  <a:txBody>
                    <a:bodyPr/>
                    <a:lstStyle/>
                    <a:p>
                      <a:r>
                        <a:rPr lang="en-US" sz="1800" dirty="0"/>
                        <a:t>t3</a:t>
                      </a:r>
                    </a:p>
                  </a:txBody>
                  <a:tcPr marL="91434" marR="91434" marT="45711" marB="45711"/>
                </a:tc>
                <a:tc>
                  <a:txBody>
                    <a:bodyPr/>
                    <a:lstStyle/>
                    <a:p>
                      <a:endParaRPr lang="en-US" sz="1800"/>
                    </a:p>
                  </a:txBody>
                  <a:tcPr marL="91434" marR="91434" marT="45711" marB="45711"/>
                </a:tc>
                <a:tc>
                  <a:txBody>
                    <a:bodyPr/>
                    <a:lstStyle/>
                    <a:p>
                      <a:r>
                        <a:rPr lang="en-US" sz="1800" dirty="0"/>
                        <a:t>READ(A)</a:t>
                      </a:r>
                    </a:p>
                  </a:txBody>
                  <a:tcPr marL="91434" marR="91434" marT="45711" marB="45711"/>
                </a:tc>
                <a:tc>
                  <a:txBody>
                    <a:bodyPr/>
                    <a:lstStyle/>
                    <a:p>
                      <a:endParaRPr lang="en-US" sz="1800"/>
                    </a:p>
                  </a:txBody>
                  <a:tcPr marL="91434" marR="91434" marT="45711" marB="45711"/>
                </a:tc>
                <a:extLst>
                  <a:ext uri="{0D108BD9-81ED-4DB2-BD59-A6C34878D82A}">
                    <a16:rowId xmlns:a16="http://schemas.microsoft.com/office/drawing/2014/main" val="10003"/>
                  </a:ext>
                </a:extLst>
              </a:tr>
              <a:tr h="370769">
                <a:tc>
                  <a:txBody>
                    <a:bodyPr/>
                    <a:lstStyle/>
                    <a:p>
                      <a:r>
                        <a:rPr lang="en-US" sz="1800" dirty="0"/>
                        <a:t>t4</a:t>
                      </a:r>
                    </a:p>
                  </a:txBody>
                  <a:tcPr marL="91434" marR="91434" marT="45711" marB="45711"/>
                </a:tc>
                <a:tc>
                  <a:txBody>
                    <a:bodyPr/>
                    <a:lstStyle/>
                    <a:p>
                      <a:endParaRPr lang="en-US" sz="1800"/>
                    </a:p>
                  </a:txBody>
                  <a:tcPr marL="91434" marR="91434" marT="45711" marB="45711"/>
                </a:tc>
                <a:tc>
                  <a:txBody>
                    <a:bodyPr/>
                    <a:lstStyle/>
                    <a:p>
                      <a:r>
                        <a:rPr lang="en-US" sz="1800" dirty="0"/>
                        <a:t>READ(B)</a:t>
                      </a:r>
                    </a:p>
                  </a:txBody>
                  <a:tcPr marL="91434" marR="91434" marT="45711" marB="45711"/>
                </a:tc>
                <a:tc>
                  <a:txBody>
                    <a:bodyPr/>
                    <a:lstStyle/>
                    <a:p>
                      <a:endParaRPr lang="en-US" sz="1800"/>
                    </a:p>
                  </a:txBody>
                  <a:tcPr marL="91434" marR="91434" marT="45711" marB="45711"/>
                </a:tc>
                <a:extLst>
                  <a:ext uri="{0D108BD9-81ED-4DB2-BD59-A6C34878D82A}">
                    <a16:rowId xmlns:a16="http://schemas.microsoft.com/office/drawing/2014/main" val="10004"/>
                  </a:ext>
                </a:extLst>
              </a:tr>
              <a:tr h="370769">
                <a:tc>
                  <a:txBody>
                    <a:bodyPr/>
                    <a:lstStyle/>
                    <a:p>
                      <a:r>
                        <a:rPr lang="en-US" sz="1800" dirty="0"/>
                        <a:t>t5</a:t>
                      </a:r>
                    </a:p>
                  </a:txBody>
                  <a:tcPr marL="91434" marR="91434" marT="45711" marB="45711"/>
                </a:tc>
                <a:tc>
                  <a:txBody>
                    <a:bodyPr/>
                    <a:lstStyle/>
                    <a:p>
                      <a:endParaRPr lang="en-US" sz="1800"/>
                    </a:p>
                  </a:txBody>
                  <a:tcPr marL="91434" marR="91434" marT="45711" marB="45711"/>
                </a:tc>
                <a:tc>
                  <a:txBody>
                    <a:bodyPr/>
                    <a:lstStyle/>
                    <a:p>
                      <a:endParaRPr lang="en-US" sz="1800"/>
                    </a:p>
                  </a:txBody>
                  <a:tcPr marL="91434" marR="91434" marT="45711" marB="45711"/>
                </a:tc>
                <a:tc>
                  <a:txBody>
                    <a:bodyPr/>
                    <a:lstStyle/>
                    <a:p>
                      <a:r>
                        <a:rPr lang="en-US" sz="1800" dirty="0"/>
                        <a:t>WRITE(A)</a:t>
                      </a:r>
                    </a:p>
                  </a:txBody>
                  <a:tcPr marL="91434" marR="91434" marT="45711" marB="45711"/>
                </a:tc>
                <a:extLst>
                  <a:ext uri="{0D108BD9-81ED-4DB2-BD59-A6C34878D82A}">
                    <a16:rowId xmlns:a16="http://schemas.microsoft.com/office/drawing/2014/main" val="10005"/>
                  </a:ext>
                </a:extLst>
              </a:tr>
              <a:tr h="370769">
                <a:tc>
                  <a:txBody>
                    <a:bodyPr/>
                    <a:lstStyle/>
                    <a:p>
                      <a:r>
                        <a:rPr lang="en-US" sz="1800" dirty="0"/>
                        <a:t>t6</a:t>
                      </a:r>
                    </a:p>
                  </a:txBody>
                  <a:tcPr marL="91434" marR="91434" marT="45711" marB="45711"/>
                </a:tc>
                <a:tc>
                  <a:txBody>
                    <a:bodyPr/>
                    <a:lstStyle/>
                    <a:p>
                      <a:r>
                        <a:rPr lang="en-US" sz="1800" dirty="0"/>
                        <a:t>WRITE(C)</a:t>
                      </a:r>
                    </a:p>
                  </a:txBody>
                  <a:tcPr marL="91434" marR="91434" marT="45711" marB="45711"/>
                </a:tc>
                <a:tc>
                  <a:txBody>
                    <a:bodyPr/>
                    <a:lstStyle/>
                    <a:p>
                      <a:endParaRPr lang="en-US" sz="1800"/>
                    </a:p>
                  </a:txBody>
                  <a:tcPr marL="91434" marR="91434" marT="45711" marB="45711"/>
                </a:tc>
                <a:tc>
                  <a:txBody>
                    <a:bodyPr/>
                    <a:lstStyle/>
                    <a:p>
                      <a:endParaRPr lang="en-US" sz="1800"/>
                    </a:p>
                  </a:txBody>
                  <a:tcPr marL="91434" marR="91434" marT="45711" marB="45711"/>
                </a:tc>
                <a:extLst>
                  <a:ext uri="{0D108BD9-81ED-4DB2-BD59-A6C34878D82A}">
                    <a16:rowId xmlns:a16="http://schemas.microsoft.com/office/drawing/2014/main" val="10006"/>
                  </a:ext>
                </a:extLst>
              </a:tr>
              <a:tr h="370769">
                <a:tc>
                  <a:txBody>
                    <a:bodyPr/>
                    <a:lstStyle/>
                    <a:p>
                      <a:r>
                        <a:rPr lang="en-US" sz="1800" baseline="0" dirty="0"/>
                        <a:t>t</a:t>
                      </a:r>
                      <a:r>
                        <a:rPr lang="en-US" sz="1800" dirty="0"/>
                        <a:t>7</a:t>
                      </a:r>
                    </a:p>
                  </a:txBody>
                  <a:tcPr marL="91434" marR="91434" marT="45711" marB="45711"/>
                </a:tc>
                <a:tc>
                  <a:txBody>
                    <a:bodyPr/>
                    <a:lstStyle/>
                    <a:p>
                      <a:r>
                        <a:rPr lang="en-US" sz="1800" dirty="0"/>
                        <a:t>WRITE(B)</a:t>
                      </a:r>
                    </a:p>
                  </a:txBody>
                  <a:tcPr marL="91434" marR="91434" marT="45711" marB="45711"/>
                </a:tc>
                <a:tc>
                  <a:txBody>
                    <a:bodyPr/>
                    <a:lstStyle/>
                    <a:p>
                      <a:endParaRPr lang="en-US" sz="1800"/>
                    </a:p>
                  </a:txBody>
                  <a:tcPr marL="91434" marR="91434" marT="45711" marB="45711"/>
                </a:tc>
                <a:tc>
                  <a:txBody>
                    <a:bodyPr/>
                    <a:lstStyle/>
                    <a:p>
                      <a:endParaRPr lang="en-US" sz="1800" dirty="0"/>
                    </a:p>
                  </a:txBody>
                  <a:tcPr marL="91434" marR="91434" marT="45711" marB="45711"/>
                </a:tc>
                <a:extLst>
                  <a:ext uri="{0D108BD9-81ED-4DB2-BD59-A6C34878D82A}">
                    <a16:rowId xmlns:a16="http://schemas.microsoft.com/office/drawing/2014/main" val="10007"/>
                  </a:ext>
                </a:extLst>
              </a:tr>
              <a:tr h="370769">
                <a:tc>
                  <a:txBody>
                    <a:bodyPr/>
                    <a:lstStyle/>
                    <a:p>
                      <a:r>
                        <a:rPr lang="en-US" sz="1800" dirty="0"/>
                        <a:t>t8</a:t>
                      </a:r>
                    </a:p>
                  </a:txBody>
                  <a:tcPr marL="91434" marR="91434" marT="45711" marB="45711"/>
                </a:tc>
                <a:tc>
                  <a:txBody>
                    <a:bodyPr/>
                    <a:lstStyle/>
                    <a:p>
                      <a:endParaRPr lang="en-US" sz="1800" dirty="0"/>
                    </a:p>
                  </a:txBody>
                  <a:tcPr marL="91434" marR="91434" marT="45711" marB="45711"/>
                </a:tc>
                <a:tc>
                  <a:txBody>
                    <a:bodyPr/>
                    <a:lstStyle/>
                    <a:p>
                      <a:r>
                        <a:rPr lang="en-US" sz="1800" dirty="0"/>
                        <a:t>WRITE(C)</a:t>
                      </a:r>
                    </a:p>
                  </a:txBody>
                  <a:tcPr marL="91434" marR="91434" marT="45711" marB="45711"/>
                </a:tc>
                <a:tc>
                  <a:txBody>
                    <a:bodyPr/>
                    <a:lstStyle/>
                    <a:p>
                      <a:endParaRPr lang="en-US" sz="1800" dirty="0"/>
                    </a:p>
                  </a:txBody>
                  <a:tcPr marL="91434" marR="91434" marT="45711" marB="45711"/>
                </a:tc>
                <a:extLst>
                  <a:ext uri="{0D108BD9-81ED-4DB2-BD59-A6C34878D82A}">
                    <a16:rowId xmlns:a16="http://schemas.microsoft.com/office/drawing/2014/main" val="10008"/>
                  </a:ext>
                </a:extLst>
              </a:tr>
            </a:tbl>
          </a:graphicData>
        </a:graphic>
      </p:graphicFrame>
      <p:sp>
        <p:nvSpPr>
          <p:cNvPr id="4" name="Rectangle 3"/>
          <p:cNvSpPr/>
          <p:nvPr/>
        </p:nvSpPr>
        <p:spPr bwMode="auto">
          <a:xfrm>
            <a:off x="5181600" y="2133600"/>
            <a:ext cx="3565526" cy="3572256"/>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3" name="Oval 2"/>
          <p:cNvSpPr/>
          <p:nvPr/>
        </p:nvSpPr>
        <p:spPr bwMode="auto">
          <a:xfrm>
            <a:off x="5410200" y="2218944"/>
            <a:ext cx="990600" cy="9144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T1</a:t>
            </a:r>
          </a:p>
        </p:txBody>
      </p:sp>
      <p:sp>
        <p:nvSpPr>
          <p:cNvPr id="7" name="Oval 6"/>
          <p:cNvSpPr/>
          <p:nvPr/>
        </p:nvSpPr>
        <p:spPr bwMode="auto">
          <a:xfrm>
            <a:off x="7345363" y="3421060"/>
            <a:ext cx="990600" cy="9144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T2</a:t>
            </a:r>
          </a:p>
        </p:txBody>
      </p:sp>
      <p:sp>
        <p:nvSpPr>
          <p:cNvPr id="8" name="Oval 7"/>
          <p:cNvSpPr/>
          <p:nvPr/>
        </p:nvSpPr>
        <p:spPr bwMode="auto">
          <a:xfrm>
            <a:off x="5416296" y="4572000"/>
            <a:ext cx="990600" cy="9144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  </a:t>
            </a:r>
            <a:r>
              <a:rPr kumimoji="0" lang="en-US" sz="1800" b="0" i="0" u="none" strike="noStrike" cap="none" normalizeH="0" baseline="0" dirty="0">
                <a:ln>
                  <a:noFill/>
                </a:ln>
                <a:solidFill>
                  <a:schemeClr val="tx1"/>
                </a:solidFill>
                <a:effectLst/>
                <a:latin typeface="Arial" charset="0"/>
              </a:rPr>
              <a:t>T3</a:t>
            </a:r>
          </a:p>
        </p:txBody>
      </p:sp>
      <p:cxnSp>
        <p:nvCxnSpPr>
          <p:cNvPr id="6" name="Straight Arrow Connector 5"/>
          <p:cNvCxnSpPr>
            <a:stCxn id="7" idx="1"/>
          </p:cNvCxnSpPr>
          <p:nvPr/>
        </p:nvCxnSpPr>
        <p:spPr bwMode="auto">
          <a:xfrm flipH="1" flipV="1">
            <a:off x="6400800" y="2895600"/>
            <a:ext cx="1089633" cy="659371"/>
          </a:xfrm>
          <a:prstGeom prst="straightConnector1">
            <a:avLst/>
          </a:prstGeom>
          <a:solidFill>
            <a:schemeClr val="accent1"/>
          </a:solidFill>
          <a:ln w="69850" cap="flat" cmpd="sng" algn="ctr">
            <a:solidFill>
              <a:schemeClr val="tx2">
                <a:lumMod val="20000"/>
                <a:lumOff val="80000"/>
              </a:schemeClr>
            </a:solidFill>
            <a:prstDash val="solid"/>
            <a:round/>
            <a:headEnd type="none" w="med" len="med"/>
            <a:tailEnd type="triangle" w="lg" len="lg"/>
          </a:ln>
          <a:effectLst/>
        </p:spPr>
      </p:cxnSp>
      <p:sp>
        <p:nvSpPr>
          <p:cNvPr id="11" name="TextBox 10"/>
          <p:cNvSpPr txBox="1"/>
          <p:nvPr/>
        </p:nvSpPr>
        <p:spPr>
          <a:xfrm>
            <a:off x="7086600" y="2819400"/>
            <a:ext cx="48910" cy="369332"/>
          </a:xfrm>
          <a:prstGeom prst="rect">
            <a:avLst/>
          </a:prstGeom>
          <a:noFill/>
        </p:spPr>
        <p:txBody>
          <a:bodyPr wrap="square" rtlCol="0">
            <a:spAutoFit/>
          </a:bodyPr>
          <a:lstStyle/>
          <a:p>
            <a:r>
              <a:rPr lang="en-US" dirty="0">
                <a:solidFill>
                  <a:schemeClr val="tx2">
                    <a:lumMod val="40000"/>
                    <a:lumOff val="60000"/>
                  </a:schemeClr>
                </a:solidFill>
              </a:rPr>
              <a:t>B</a:t>
            </a:r>
          </a:p>
        </p:txBody>
      </p:sp>
      <p:cxnSp>
        <p:nvCxnSpPr>
          <p:cNvPr id="15" name="Straight Arrow Connector 14"/>
          <p:cNvCxnSpPr>
            <a:stCxn id="7" idx="3"/>
            <a:endCxn id="8" idx="6"/>
          </p:cNvCxnSpPr>
          <p:nvPr/>
        </p:nvCxnSpPr>
        <p:spPr bwMode="auto">
          <a:xfrm flipH="1">
            <a:off x="6406896" y="4201549"/>
            <a:ext cx="1083537" cy="827651"/>
          </a:xfrm>
          <a:prstGeom prst="straightConnector1">
            <a:avLst/>
          </a:prstGeom>
          <a:solidFill>
            <a:schemeClr val="accent1"/>
          </a:solidFill>
          <a:ln w="69850" cap="flat" cmpd="sng" algn="ctr">
            <a:solidFill>
              <a:schemeClr val="tx2">
                <a:lumMod val="20000"/>
                <a:lumOff val="80000"/>
              </a:schemeClr>
            </a:solidFill>
            <a:prstDash val="solid"/>
            <a:round/>
            <a:headEnd type="none" w="med" len="med"/>
            <a:tailEnd type="triangle" w="lg" len="lg"/>
          </a:ln>
          <a:effectLst/>
        </p:spPr>
      </p:cxnSp>
      <p:sp>
        <p:nvSpPr>
          <p:cNvPr id="14" name="TextBox 13"/>
          <p:cNvSpPr txBox="1"/>
          <p:nvPr/>
        </p:nvSpPr>
        <p:spPr>
          <a:xfrm>
            <a:off x="7086600" y="4572000"/>
            <a:ext cx="334963" cy="369332"/>
          </a:xfrm>
          <a:prstGeom prst="rect">
            <a:avLst/>
          </a:prstGeom>
          <a:noFill/>
        </p:spPr>
        <p:txBody>
          <a:bodyPr wrap="square" rtlCol="0">
            <a:spAutoFit/>
          </a:bodyPr>
          <a:lstStyle/>
          <a:p>
            <a:r>
              <a:rPr lang="en-US" dirty="0">
                <a:solidFill>
                  <a:schemeClr val="tx2">
                    <a:lumMod val="40000"/>
                    <a:lumOff val="60000"/>
                  </a:schemeClr>
                </a:solidFill>
              </a:rPr>
              <a:t>A</a:t>
            </a:r>
          </a:p>
        </p:txBody>
      </p:sp>
      <p:cxnSp>
        <p:nvCxnSpPr>
          <p:cNvPr id="19" name="Straight Arrow Connector 18"/>
          <p:cNvCxnSpPr>
            <a:stCxn id="3" idx="4"/>
            <a:endCxn id="8" idx="0"/>
          </p:cNvCxnSpPr>
          <p:nvPr/>
        </p:nvCxnSpPr>
        <p:spPr bwMode="auto">
          <a:xfrm>
            <a:off x="5905500" y="3133344"/>
            <a:ext cx="6096" cy="1438656"/>
          </a:xfrm>
          <a:prstGeom prst="straightConnector1">
            <a:avLst/>
          </a:prstGeom>
          <a:solidFill>
            <a:schemeClr val="accent1"/>
          </a:solidFill>
          <a:ln w="69850" cap="flat" cmpd="sng" algn="ctr">
            <a:solidFill>
              <a:schemeClr val="tx2">
                <a:lumMod val="20000"/>
                <a:lumOff val="80000"/>
              </a:schemeClr>
            </a:solidFill>
            <a:prstDash val="solid"/>
            <a:round/>
            <a:headEnd type="none" w="med" len="med"/>
            <a:tailEnd type="triangle" w="lg" len="lg"/>
          </a:ln>
          <a:effectLst/>
        </p:spPr>
      </p:cxnSp>
      <p:cxnSp>
        <p:nvCxnSpPr>
          <p:cNvPr id="22" name="Straight Arrow Connector 21"/>
          <p:cNvCxnSpPr>
            <a:stCxn id="3" idx="5"/>
          </p:cNvCxnSpPr>
          <p:nvPr/>
        </p:nvCxnSpPr>
        <p:spPr bwMode="auto">
          <a:xfrm>
            <a:off x="6255730" y="2999433"/>
            <a:ext cx="1165833" cy="691756"/>
          </a:xfrm>
          <a:prstGeom prst="straightConnector1">
            <a:avLst/>
          </a:prstGeom>
          <a:solidFill>
            <a:schemeClr val="accent1"/>
          </a:solidFill>
          <a:ln w="69850" cap="flat" cmpd="sng" algn="ctr">
            <a:solidFill>
              <a:schemeClr val="tx2">
                <a:lumMod val="20000"/>
                <a:lumOff val="80000"/>
              </a:schemeClr>
            </a:solidFill>
            <a:prstDash val="solid"/>
            <a:round/>
            <a:headEnd type="none" w="med" len="med"/>
            <a:tailEnd type="triangle" w="lg" len="lg"/>
          </a:ln>
          <a:effectLst/>
        </p:spPr>
      </p:cxnSp>
      <p:sp>
        <p:nvSpPr>
          <p:cNvPr id="27" name="TextBox 26"/>
          <p:cNvSpPr txBox="1"/>
          <p:nvPr/>
        </p:nvSpPr>
        <p:spPr>
          <a:xfrm>
            <a:off x="6499833" y="3339301"/>
            <a:ext cx="334963" cy="369332"/>
          </a:xfrm>
          <a:prstGeom prst="rect">
            <a:avLst/>
          </a:prstGeom>
          <a:noFill/>
        </p:spPr>
        <p:txBody>
          <a:bodyPr wrap="square" rtlCol="0">
            <a:spAutoFit/>
          </a:bodyPr>
          <a:lstStyle/>
          <a:p>
            <a:r>
              <a:rPr lang="en-US" dirty="0">
                <a:solidFill>
                  <a:schemeClr val="tx2">
                    <a:lumMod val="40000"/>
                    <a:lumOff val="60000"/>
                  </a:schemeClr>
                </a:solidFill>
              </a:rPr>
              <a:t>C</a:t>
            </a:r>
          </a:p>
        </p:txBody>
      </p:sp>
      <p:sp>
        <p:nvSpPr>
          <p:cNvPr id="28" name="TextBox 27"/>
          <p:cNvSpPr txBox="1"/>
          <p:nvPr/>
        </p:nvSpPr>
        <p:spPr>
          <a:xfrm>
            <a:off x="5520508" y="3664640"/>
            <a:ext cx="334963" cy="369332"/>
          </a:xfrm>
          <a:prstGeom prst="rect">
            <a:avLst/>
          </a:prstGeom>
          <a:noFill/>
        </p:spPr>
        <p:txBody>
          <a:bodyPr wrap="square" rtlCol="0">
            <a:spAutoFit/>
          </a:bodyPr>
          <a:lstStyle/>
          <a:p>
            <a:r>
              <a:rPr lang="en-US" dirty="0">
                <a:solidFill>
                  <a:schemeClr val="tx2">
                    <a:lumMod val="40000"/>
                    <a:lumOff val="60000"/>
                  </a:schemeClr>
                </a:solidFill>
              </a:rPr>
              <a:t>A</a:t>
            </a: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211D3D69-5360-4C1A-B483-60C6997297F7}"/>
              </a:ext>
            </a:extLst>
          </p:cNvPr>
          <p:cNvSpPr>
            <a:spLocks noGrp="1" noChangeArrowheads="1"/>
          </p:cNvSpPr>
          <p:nvPr>
            <p:ph type="title"/>
          </p:nvPr>
        </p:nvSpPr>
        <p:spPr/>
        <p:txBody>
          <a:bodyPr/>
          <a:lstStyle/>
          <a:p>
            <a:pPr eaLnBrk="1" hangingPunct="1"/>
            <a:r>
              <a:rPr lang="en-US" altLang="en-US"/>
              <a:t>What is JDBC ?</a:t>
            </a:r>
          </a:p>
        </p:txBody>
      </p:sp>
      <p:sp>
        <p:nvSpPr>
          <p:cNvPr id="373763" name="Rectangle 3">
            <a:extLst>
              <a:ext uri="{FF2B5EF4-FFF2-40B4-BE49-F238E27FC236}">
                <a16:creationId xmlns:a16="http://schemas.microsoft.com/office/drawing/2014/main" id="{4EA510A3-575A-4655-A372-1DBA9C0F016A}"/>
              </a:ext>
            </a:extLst>
          </p:cNvPr>
          <p:cNvSpPr>
            <a:spLocks noGrp="1" noChangeArrowheads="1"/>
          </p:cNvSpPr>
          <p:nvPr>
            <p:ph idx="1"/>
          </p:nvPr>
        </p:nvSpPr>
        <p:spPr/>
        <p:txBody>
          <a:bodyPr/>
          <a:lstStyle/>
          <a:p>
            <a:pPr eaLnBrk="1" hangingPunct="1"/>
            <a:r>
              <a:rPr lang="en-CA" altLang="en-US">
                <a:cs typeface="Times New Roman" panose="02020603050405020304" pitchFamily="18" charset="0"/>
              </a:rPr>
              <a:t>JDBC stands for “Java DataBase Connectivity”</a:t>
            </a:r>
            <a:r>
              <a:rPr lang="en-CA" altLang="en-US"/>
              <a:t> </a:t>
            </a:r>
          </a:p>
          <a:p>
            <a:pPr eaLnBrk="1" hangingPunct="1"/>
            <a:r>
              <a:rPr lang="en-CA" altLang="en-US">
                <a:cs typeface="Times New Roman" panose="02020603050405020304" pitchFamily="18" charset="0"/>
              </a:rPr>
              <a:t>The standard interface for communication between a Java application and a SQL database</a:t>
            </a:r>
          </a:p>
          <a:p>
            <a:pPr eaLnBrk="1" hangingPunct="1"/>
            <a:r>
              <a:rPr lang="en-CA" altLang="en-US"/>
              <a:t>Allows a Java program to issue SQL statements and process the results.</a:t>
            </a:r>
            <a:endParaRPr lang="en-US" altLang="en-US"/>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4">
            <a:extLst>
              <a:ext uri="{FF2B5EF4-FFF2-40B4-BE49-F238E27FC236}">
                <a16:creationId xmlns:a16="http://schemas.microsoft.com/office/drawing/2014/main" id="{DFB9C48F-6100-48F5-A08C-A2796000D73E}"/>
              </a:ext>
            </a:extLst>
          </p:cNvPr>
          <p:cNvSpPr>
            <a:spLocks noChangeArrowheads="1"/>
          </p:cNvSpPr>
          <p:nvPr/>
        </p:nvSpPr>
        <p:spPr bwMode="auto">
          <a:xfrm>
            <a:off x="609600" y="4270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400">
                <a:solidFill>
                  <a:schemeClr val="tx2"/>
                </a:solidFill>
              </a:rPr>
              <a:t>JDBC Classes and Interfaces</a:t>
            </a:r>
          </a:p>
        </p:txBody>
      </p:sp>
      <p:sp>
        <p:nvSpPr>
          <p:cNvPr id="375811" name="Rectangle 5">
            <a:extLst>
              <a:ext uri="{FF2B5EF4-FFF2-40B4-BE49-F238E27FC236}">
                <a16:creationId xmlns:a16="http://schemas.microsoft.com/office/drawing/2014/main" id="{F9D9C85E-DEFE-43FB-BA2F-3ABD098B0BD6}"/>
              </a:ext>
            </a:extLst>
          </p:cNvPr>
          <p:cNvSpPr>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914400" indent="-26670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295400" indent="-2667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714500" indent="-3048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171700" indent="-3429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628900" indent="-3429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3086100" indent="-3429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543300" indent="-3429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4000500" indent="-3429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None/>
            </a:pPr>
            <a:r>
              <a:rPr lang="en-US" altLang="en-US" sz="3200"/>
              <a:t>Steps to using a database query:</a:t>
            </a:r>
          </a:p>
          <a:p>
            <a:pPr eaLnBrk="1" hangingPunct="1">
              <a:buClrTx/>
              <a:buSzTx/>
              <a:buFontTx/>
              <a:buChar char="•"/>
            </a:pPr>
            <a:r>
              <a:rPr lang="en-US" altLang="en-US" sz="3200"/>
              <a:t>Load a JDBC “driver”</a:t>
            </a:r>
          </a:p>
          <a:p>
            <a:pPr eaLnBrk="1" hangingPunct="1">
              <a:buClrTx/>
              <a:buSzTx/>
              <a:buFontTx/>
              <a:buChar char="•"/>
            </a:pPr>
            <a:r>
              <a:rPr lang="en-US" altLang="en-US" sz="3200"/>
              <a:t>Connect to the data source</a:t>
            </a:r>
          </a:p>
          <a:p>
            <a:pPr eaLnBrk="1" hangingPunct="1">
              <a:buClrTx/>
              <a:buSzTx/>
              <a:buFontTx/>
              <a:buChar char="•"/>
            </a:pPr>
            <a:r>
              <a:rPr lang="en-US" altLang="en-US" sz="3200"/>
              <a:t>Send/execute SQL statements</a:t>
            </a:r>
          </a:p>
          <a:p>
            <a:pPr eaLnBrk="1" hangingPunct="1">
              <a:buClrTx/>
              <a:buSzTx/>
              <a:buFontTx/>
              <a:buChar char="•"/>
            </a:pPr>
            <a:r>
              <a:rPr lang="en-US" altLang="en-US" sz="3200"/>
              <a:t>Process the results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8E33826-0284-4B14-9C04-076CEA8AC8DE}"/>
              </a:ext>
            </a:extLst>
          </p:cNvPr>
          <p:cNvSpPr>
            <a:spLocks noGrp="1" noChangeArrowheads="1"/>
          </p:cNvSpPr>
          <p:nvPr>
            <p:ph type="title"/>
          </p:nvPr>
        </p:nvSpPr>
        <p:spPr/>
        <p:txBody>
          <a:bodyPr/>
          <a:lstStyle/>
          <a:p>
            <a:pPr eaLnBrk="1" hangingPunct="1"/>
            <a:r>
              <a:rPr lang="en-US" altLang="en-US" sz="4000"/>
              <a:t>Basic Structures: Associations – Relation Scheme</a:t>
            </a:r>
          </a:p>
        </p:txBody>
      </p:sp>
      <p:sp>
        <p:nvSpPr>
          <p:cNvPr id="45059" name="Rectangle 3">
            <a:extLst>
              <a:ext uri="{FF2B5EF4-FFF2-40B4-BE49-F238E27FC236}">
                <a16:creationId xmlns:a16="http://schemas.microsoft.com/office/drawing/2014/main" id="{135F0877-53A0-483D-97C4-6A433F878973}"/>
              </a:ext>
            </a:extLst>
          </p:cNvPr>
          <p:cNvSpPr>
            <a:spLocks noGrp="1" noChangeArrowheads="1"/>
          </p:cNvSpPr>
          <p:nvPr>
            <p:ph type="body" idx="1"/>
          </p:nvPr>
        </p:nvSpPr>
        <p:spPr/>
        <p:txBody>
          <a:bodyPr/>
          <a:lstStyle/>
          <a:p>
            <a:pPr eaLnBrk="1" hangingPunct="1"/>
            <a:r>
              <a:rPr lang="en-US" altLang="en-US"/>
              <a:t>The relation scheme for the new Orders table contains all of the attributes from the class diagram as before. But we also need to represent the association in the database – which customer placed each order. This is done by copying the PK attributes of the Customer into the Orders scheme. </a:t>
            </a:r>
          </a:p>
          <a:p>
            <a:pPr eaLnBrk="1" hangingPunct="1"/>
            <a:r>
              <a:rPr lang="en-US" altLang="en-US"/>
              <a:t>The copied attributes are called a </a:t>
            </a:r>
            <a:r>
              <a:rPr lang="en-US" altLang="en-US" b="1" i="1"/>
              <a:t>foreign key</a:t>
            </a:r>
            <a:r>
              <a:rPr lang="en-US" altLang="en-US"/>
              <a:t>.</a:t>
            </a:r>
          </a:p>
        </p:txBody>
      </p:sp>
    </p:spTree>
  </p:cSld>
  <p:clrMapOvr>
    <a:masterClrMapping/>
  </p:clrMapOv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EFBEB4F4-824C-48FA-ACD3-5DF460C4B0B7}"/>
              </a:ext>
            </a:extLst>
          </p:cNvPr>
          <p:cNvSpPr>
            <a:spLocks noGrp="1" noChangeArrowheads="1"/>
          </p:cNvSpPr>
          <p:nvPr>
            <p:ph type="title"/>
          </p:nvPr>
        </p:nvSpPr>
        <p:spPr/>
        <p:txBody>
          <a:bodyPr/>
          <a:lstStyle/>
          <a:p>
            <a:pPr eaLnBrk="1" hangingPunct="1"/>
            <a:r>
              <a:rPr lang="en-US" altLang="en-US"/>
              <a:t>JDBC Driver</a:t>
            </a:r>
          </a:p>
        </p:txBody>
      </p:sp>
      <p:sp>
        <p:nvSpPr>
          <p:cNvPr id="377859" name="Rectangle 3">
            <a:extLst>
              <a:ext uri="{FF2B5EF4-FFF2-40B4-BE49-F238E27FC236}">
                <a16:creationId xmlns:a16="http://schemas.microsoft.com/office/drawing/2014/main" id="{1CE32288-A953-41F2-919A-8A811B5D706F}"/>
              </a:ext>
            </a:extLst>
          </p:cNvPr>
          <p:cNvSpPr>
            <a:spLocks noGrp="1" noChangeArrowheads="1"/>
          </p:cNvSpPr>
          <p:nvPr>
            <p:ph idx="1"/>
          </p:nvPr>
        </p:nvSpPr>
        <p:spPr/>
        <p:txBody>
          <a:bodyPr/>
          <a:lstStyle/>
          <a:p>
            <a:pPr eaLnBrk="1" hangingPunct="1"/>
            <a:r>
              <a:rPr lang="en-US" altLang="en-US"/>
              <a:t>Acts as the gateway to a database</a:t>
            </a:r>
          </a:p>
          <a:p>
            <a:pPr eaLnBrk="1" hangingPunct="1"/>
            <a:r>
              <a:rPr lang="en-US" altLang="en-US"/>
              <a:t>Not actually a “driver”, just a .jar file</a:t>
            </a:r>
          </a:p>
        </p:txBody>
      </p:sp>
      <p:pic>
        <p:nvPicPr>
          <p:cNvPr id="377860" name="Picture 4" descr="MMj02544460000[1]">
            <a:extLst>
              <a:ext uri="{FF2B5EF4-FFF2-40B4-BE49-F238E27FC236}">
                <a16:creationId xmlns:a16="http://schemas.microsoft.com/office/drawing/2014/main" id="{0D44078E-6E45-4B86-A242-47174BFD85D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81400"/>
            <a:ext cx="213360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861" name="Text Box 5">
            <a:extLst>
              <a:ext uri="{FF2B5EF4-FFF2-40B4-BE49-F238E27FC236}">
                <a16:creationId xmlns:a16="http://schemas.microsoft.com/office/drawing/2014/main" id="{A9018123-8F49-466A-97F0-B6295067D1FE}"/>
              </a:ext>
            </a:extLst>
          </p:cNvPr>
          <p:cNvSpPr txBox="1">
            <a:spLocks noChangeArrowheads="1"/>
          </p:cNvSpPr>
          <p:nvPr/>
        </p:nvSpPr>
        <p:spPr bwMode="auto">
          <a:xfrm>
            <a:off x="914400" y="31242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Java application</a:t>
            </a:r>
          </a:p>
        </p:txBody>
      </p:sp>
      <p:pic>
        <p:nvPicPr>
          <p:cNvPr id="377862" name="Picture 7" descr="MPj03999810000[1]">
            <a:extLst>
              <a:ext uri="{FF2B5EF4-FFF2-40B4-BE49-F238E27FC236}">
                <a16:creationId xmlns:a16="http://schemas.microsoft.com/office/drawing/2014/main" id="{D3A6A39D-D9B8-42C8-9FF7-EE0A0C107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57600"/>
            <a:ext cx="18669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863" name="Text Box 8">
            <a:extLst>
              <a:ext uri="{FF2B5EF4-FFF2-40B4-BE49-F238E27FC236}">
                <a16:creationId xmlns:a16="http://schemas.microsoft.com/office/drawing/2014/main" id="{52AACC6A-2429-486E-A6A0-87E65C02045B}"/>
              </a:ext>
            </a:extLst>
          </p:cNvPr>
          <p:cNvSpPr txBox="1">
            <a:spLocks noChangeArrowheads="1"/>
          </p:cNvSpPr>
          <p:nvPr/>
        </p:nvSpPr>
        <p:spPr bwMode="auto">
          <a:xfrm>
            <a:off x="6019800" y="3124200"/>
            <a:ext cx="189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Database Server</a:t>
            </a:r>
          </a:p>
        </p:txBody>
      </p:sp>
      <p:sp>
        <p:nvSpPr>
          <p:cNvPr id="377864" name="Line 9">
            <a:extLst>
              <a:ext uri="{FF2B5EF4-FFF2-40B4-BE49-F238E27FC236}">
                <a16:creationId xmlns:a16="http://schemas.microsoft.com/office/drawing/2014/main" id="{5EBEFAE1-D0E4-4662-9B4A-1AAD6CC2D452}"/>
              </a:ext>
            </a:extLst>
          </p:cNvPr>
          <p:cNvSpPr>
            <a:spLocks noChangeShapeType="1"/>
          </p:cNvSpPr>
          <p:nvPr/>
        </p:nvSpPr>
        <p:spPr bwMode="auto">
          <a:xfrm>
            <a:off x="3124200" y="4572000"/>
            <a:ext cx="3124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5" name="Text Box 10">
            <a:extLst>
              <a:ext uri="{FF2B5EF4-FFF2-40B4-BE49-F238E27FC236}">
                <a16:creationId xmlns:a16="http://schemas.microsoft.com/office/drawing/2014/main" id="{9291C84C-F32A-44A6-B52F-C06EE67CDC12}"/>
              </a:ext>
            </a:extLst>
          </p:cNvPr>
          <p:cNvSpPr txBox="1">
            <a:spLocks noChangeArrowheads="1"/>
          </p:cNvSpPr>
          <p:nvPr/>
        </p:nvSpPr>
        <p:spPr bwMode="auto">
          <a:xfrm>
            <a:off x="4419600" y="3733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77866" name="Text Box 11">
            <a:extLst>
              <a:ext uri="{FF2B5EF4-FFF2-40B4-BE49-F238E27FC236}">
                <a16:creationId xmlns:a16="http://schemas.microsoft.com/office/drawing/2014/main" id="{BF4EA093-2A6D-4B64-BC6D-EA4BEFF13588}"/>
              </a:ext>
            </a:extLst>
          </p:cNvPr>
          <p:cNvSpPr txBox="1">
            <a:spLocks noChangeArrowheads="1"/>
          </p:cNvSpPr>
          <p:nvPr/>
        </p:nvSpPr>
        <p:spPr bwMode="auto">
          <a:xfrm>
            <a:off x="4038600" y="3810000"/>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JDBC Driver</a:t>
            </a:r>
          </a:p>
        </p:txBody>
      </p:sp>
      <p:sp>
        <p:nvSpPr>
          <p:cNvPr id="377867" name="Line 12">
            <a:extLst>
              <a:ext uri="{FF2B5EF4-FFF2-40B4-BE49-F238E27FC236}">
                <a16:creationId xmlns:a16="http://schemas.microsoft.com/office/drawing/2014/main" id="{8B1081A8-EE72-4547-A6C7-6318A9EF88E5}"/>
              </a:ext>
            </a:extLst>
          </p:cNvPr>
          <p:cNvSpPr>
            <a:spLocks noChangeShapeType="1"/>
          </p:cNvSpPr>
          <p:nvPr/>
        </p:nvSpPr>
        <p:spPr bwMode="auto">
          <a:xfrm>
            <a:off x="4800600" y="4114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026">
            <a:extLst>
              <a:ext uri="{FF2B5EF4-FFF2-40B4-BE49-F238E27FC236}">
                <a16:creationId xmlns:a16="http://schemas.microsoft.com/office/drawing/2014/main" id="{0851DE50-C657-4209-AD1F-30D39E01E9CA}"/>
              </a:ext>
            </a:extLst>
          </p:cNvPr>
          <p:cNvSpPr>
            <a:spLocks noGrp="1" noChangeArrowheads="1"/>
          </p:cNvSpPr>
          <p:nvPr>
            <p:ph type="title"/>
          </p:nvPr>
        </p:nvSpPr>
        <p:spPr/>
        <p:txBody>
          <a:bodyPr/>
          <a:lstStyle/>
          <a:p>
            <a:pPr eaLnBrk="1" hangingPunct="1"/>
            <a:r>
              <a:rPr lang="en-US" altLang="en-US"/>
              <a:t>JDBC Driver Installation</a:t>
            </a:r>
          </a:p>
        </p:txBody>
      </p:sp>
      <p:sp>
        <p:nvSpPr>
          <p:cNvPr id="379907" name="Rectangle 1027">
            <a:extLst>
              <a:ext uri="{FF2B5EF4-FFF2-40B4-BE49-F238E27FC236}">
                <a16:creationId xmlns:a16="http://schemas.microsoft.com/office/drawing/2014/main" id="{B17D7121-43E4-4D77-A761-95E5DB5CE426}"/>
              </a:ext>
            </a:extLst>
          </p:cNvPr>
          <p:cNvSpPr>
            <a:spLocks noGrp="1" noChangeArrowheads="1"/>
          </p:cNvSpPr>
          <p:nvPr>
            <p:ph idx="1"/>
          </p:nvPr>
        </p:nvSpPr>
        <p:spPr/>
        <p:txBody>
          <a:bodyPr/>
          <a:lstStyle/>
          <a:p>
            <a:pPr eaLnBrk="1" hangingPunct="1"/>
            <a:r>
              <a:rPr lang="en-US" altLang="en-US"/>
              <a:t>Must download the driver, then add the .jar file to your $CLASSPATH or NetBeans project</a:t>
            </a:r>
          </a:p>
          <a:p>
            <a:pPr eaLnBrk="1" hangingPunct="1"/>
            <a:r>
              <a:rPr lang="en-US" altLang="en-US"/>
              <a:t>To set up your classpath on Windows</a:t>
            </a:r>
          </a:p>
          <a:p>
            <a:pPr lvl="1" eaLnBrk="1" hangingPunct="1"/>
            <a:r>
              <a:rPr lang="en-US" altLang="en-US"/>
              <a:t>Control panel</a:t>
            </a:r>
          </a:p>
          <a:p>
            <a:pPr lvl="1" eaLnBrk="1" hangingPunct="1"/>
            <a:r>
              <a:rPr lang="en-US" altLang="en-US"/>
              <a:t>Search for Environment Variables</a:t>
            </a:r>
          </a:p>
          <a:p>
            <a:pPr lvl="1" eaLnBrk="1" hangingPunct="1"/>
            <a:r>
              <a:rPr lang="en-US" altLang="en-US"/>
              <a:t>Add the jar file to your CLASSPATH variable</a:t>
            </a:r>
          </a:p>
        </p:txBody>
      </p:sp>
      <p:sp>
        <p:nvSpPr>
          <p:cNvPr id="379908" name="Text Box 1033">
            <a:extLst>
              <a:ext uri="{FF2B5EF4-FFF2-40B4-BE49-F238E27FC236}">
                <a16:creationId xmlns:a16="http://schemas.microsoft.com/office/drawing/2014/main" id="{767E1D99-2723-4EA2-B01E-04F6A77F2407}"/>
              </a:ext>
            </a:extLst>
          </p:cNvPr>
          <p:cNvSpPr txBox="1">
            <a:spLocks noChangeArrowheads="1"/>
          </p:cNvSpPr>
          <p:nvPr/>
        </p:nvSpPr>
        <p:spPr bwMode="auto">
          <a:xfrm>
            <a:off x="4419600" y="3733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14F43D6A-9454-494F-8015-AEC1D04CE2B1}"/>
              </a:ext>
            </a:extLst>
          </p:cNvPr>
          <p:cNvSpPr>
            <a:spLocks noGrp="1" noChangeArrowheads="1"/>
          </p:cNvSpPr>
          <p:nvPr>
            <p:ph type="title"/>
          </p:nvPr>
        </p:nvSpPr>
        <p:spPr/>
        <p:txBody>
          <a:bodyPr lIns="90488" tIns="44450" rIns="90488" bIns="44450"/>
          <a:lstStyle/>
          <a:p>
            <a:pPr eaLnBrk="1" hangingPunct="1"/>
            <a:r>
              <a:rPr lang="en-US" altLang="en-US"/>
              <a:t>JDBC Driver Management</a:t>
            </a:r>
          </a:p>
        </p:txBody>
      </p:sp>
      <p:sp>
        <p:nvSpPr>
          <p:cNvPr id="381955" name="Rectangle 3">
            <a:extLst>
              <a:ext uri="{FF2B5EF4-FFF2-40B4-BE49-F238E27FC236}">
                <a16:creationId xmlns:a16="http://schemas.microsoft.com/office/drawing/2014/main" id="{4124CC9C-CB78-4550-89FB-68D7BBEA8064}"/>
              </a:ext>
            </a:extLst>
          </p:cNvPr>
          <p:cNvSpPr>
            <a:spLocks noGrp="1" noChangeArrowheads="1"/>
          </p:cNvSpPr>
          <p:nvPr>
            <p:ph idx="1"/>
          </p:nvPr>
        </p:nvSpPr>
        <p:spPr/>
        <p:txBody>
          <a:bodyPr lIns="90488" tIns="44450" rIns="90488" bIns="44450"/>
          <a:lstStyle/>
          <a:p>
            <a:pPr eaLnBrk="1" hangingPunct="1"/>
            <a:r>
              <a:rPr lang="en-US" altLang="en-US"/>
              <a:t>All drivers are managed by the DriverManager class</a:t>
            </a:r>
          </a:p>
          <a:p>
            <a:pPr eaLnBrk="1" hangingPunct="1"/>
            <a:r>
              <a:rPr lang="en-US" altLang="en-US"/>
              <a:t>Example - loading an Oracle JDBC driver:</a:t>
            </a:r>
          </a:p>
          <a:p>
            <a:pPr lvl="1" eaLnBrk="1" hangingPunct="1"/>
            <a:r>
              <a:rPr lang="en-US" altLang="en-US"/>
              <a:t>In the Java code:</a:t>
            </a:r>
            <a:br>
              <a:rPr lang="en-US" altLang="en-US"/>
            </a:br>
            <a:r>
              <a:rPr lang="en-US" altLang="en-US">
                <a:ea typeface="Arial Unicode MS" panose="020B0604020202020204" pitchFamily="34" charset="-128"/>
                <a:cs typeface="Arial Unicode MS" panose="020B0604020202020204" pitchFamily="34" charset="-128"/>
              </a:rPr>
              <a:t>Class.forName(“</a:t>
            </a:r>
            <a:r>
              <a:rPr lang="en-CA" altLang="en-US">
                <a:solidFill>
                  <a:schemeClr val="folHlink"/>
                </a:solidFill>
                <a:cs typeface="Times New Roman" panose="02020603050405020304" pitchFamily="18" charset="0"/>
              </a:rPr>
              <a:t>oracle.jdbc.driver.OracleDriver</a:t>
            </a:r>
            <a:r>
              <a:rPr lang="en-US" altLang="en-US">
                <a:ea typeface="Arial Unicode MS" panose="020B0604020202020204" pitchFamily="34" charset="-128"/>
                <a:cs typeface="Arial Unicode MS" panose="020B0604020202020204" pitchFamily="34" charset="-128"/>
              </a:rPr>
              <a:t>”)</a:t>
            </a:r>
          </a:p>
          <a:p>
            <a:pPr eaLnBrk="1" hangingPunct="1"/>
            <a:r>
              <a:rPr lang="en-CA" altLang="en-US">
                <a:cs typeface="Times New Roman" panose="02020603050405020304" pitchFamily="18" charset="0"/>
              </a:rPr>
              <a:t>Driver class names:</a:t>
            </a:r>
            <a:r>
              <a:rPr lang="en-CA" altLang="en-US" sz="2400">
                <a:cs typeface="Times New Roman" panose="02020603050405020304" pitchFamily="18" charset="0"/>
              </a:rPr>
              <a:t> </a:t>
            </a:r>
          </a:p>
          <a:p>
            <a:pPr lvl="1" eaLnBrk="1" hangingPunct="1">
              <a:buFontTx/>
              <a:buNone/>
            </a:pPr>
            <a:r>
              <a:rPr lang="en-CA" altLang="en-US">
                <a:solidFill>
                  <a:srgbClr val="000000"/>
                </a:solidFill>
                <a:cs typeface="Times New Roman" panose="02020603050405020304" pitchFamily="18" charset="0"/>
              </a:rPr>
              <a:t>Oracle: 	</a:t>
            </a:r>
            <a:r>
              <a:rPr lang="en-CA" altLang="en-US">
                <a:solidFill>
                  <a:schemeClr val="folHlink"/>
                </a:solidFill>
                <a:cs typeface="Times New Roman" panose="02020603050405020304" pitchFamily="18" charset="0"/>
              </a:rPr>
              <a:t>oracle.jdbc.driver.OracleDriver</a:t>
            </a:r>
            <a:endParaRPr lang="en-CA" altLang="en-US">
              <a:solidFill>
                <a:srgbClr val="000000"/>
              </a:solidFill>
              <a:cs typeface="Times New Roman" panose="02020603050405020304" pitchFamily="18" charset="0"/>
            </a:endParaRPr>
          </a:p>
          <a:p>
            <a:pPr lvl="1" eaLnBrk="1" hangingPunct="1">
              <a:buFontTx/>
              <a:buNone/>
            </a:pPr>
            <a:r>
              <a:rPr lang="en-CA" altLang="en-US">
                <a:cs typeface="Times New Roman" panose="02020603050405020304" pitchFamily="18" charset="0"/>
              </a:rPr>
              <a:t>MySQL:	</a:t>
            </a:r>
            <a:r>
              <a:rPr lang="en-CA" altLang="en-US">
                <a:solidFill>
                  <a:schemeClr val="folHlink"/>
                </a:solidFill>
                <a:cs typeface="Times New Roman" panose="02020603050405020304" pitchFamily="18" charset="0"/>
              </a:rPr>
              <a:t>com.mysql.jdbc.Driver</a:t>
            </a:r>
            <a:endParaRPr lang="en-CA" altLang="en-US">
              <a:cs typeface="Times New Roman" panose="02020603050405020304" pitchFamily="18" charset="0"/>
            </a:endParaRPr>
          </a:p>
          <a:p>
            <a:pPr lvl="1" eaLnBrk="1" hangingPunct="1">
              <a:buFontTx/>
              <a:buNone/>
            </a:pPr>
            <a:r>
              <a:rPr lang="en-CA" altLang="en-US">
                <a:solidFill>
                  <a:srgbClr val="000000"/>
                </a:solidFill>
                <a:cs typeface="Times New Roman" panose="02020603050405020304" pitchFamily="18" charset="0"/>
              </a:rPr>
              <a:t>MS SQL Server: </a:t>
            </a:r>
          </a:p>
          <a:p>
            <a:pPr lvl="1" eaLnBrk="1" hangingPunct="1">
              <a:buFontTx/>
              <a:buNone/>
            </a:pPr>
            <a:r>
              <a:rPr lang="en-CA" altLang="en-US">
                <a:solidFill>
                  <a:schemeClr val="folHlink"/>
                </a:solidFill>
                <a:cs typeface="Times New Roman" panose="02020603050405020304" pitchFamily="18" charset="0"/>
              </a:rPr>
              <a:t>com.microsoft.jdbc.sqlserver.SQLServerDriver</a:t>
            </a: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B0AC2466-6139-451A-8A02-8F06114D9DF0}"/>
              </a:ext>
            </a:extLst>
          </p:cNvPr>
          <p:cNvSpPr>
            <a:spLocks noChangeArrowheads="1"/>
          </p:cNvSpPr>
          <p:nvPr/>
        </p:nvSpPr>
        <p:spPr bwMode="auto">
          <a:xfrm>
            <a:off x="533400" y="304800"/>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CA" altLang="en-US" sz="4400">
                <a:solidFill>
                  <a:schemeClr val="tx2"/>
                </a:solidFill>
              </a:rPr>
              <a:t>Establishing a Connection</a:t>
            </a:r>
          </a:p>
        </p:txBody>
      </p:sp>
      <p:sp>
        <p:nvSpPr>
          <p:cNvPr id="384003" name="Rectangle 3">
            <a:extLst>
              <a:ext uri="{FF2B5EF4-FFF2-40B4-BE49-F238E27FC236}">
                <a16:creationId xmlns:a16="http://schemas.microsoft.com/office/drawing/2014/main" id="{D8C34037-B40F-45AF-8D9B-00BAC1B611E6}"/>
              </a:ext>
            </a:extLst>
          </p:cNvPr>
          <p:cNvSpPr>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CA" altLang="en-US">
                <a:solidFill>
                  <a:srgbClr val="000000"/>
                </a:solidFill>
                <a:cs typeface="Times New Roman" panose="02020603050405020304" pitchFamily="18" charset="0"/>
              </a:rPr>
              <a:t>Create a Connection object</a:t>
            </a:r>
          </a:p>
          <a:p>
            <a:pPr eaLnBrk="1" hangingPunct="1">
              <a:buClrTx/>
              <a:buSzTx/>
              <a:buFontTx/>
              <a:buChar char="•"/>
            </a:pPr>
            <a:r>
              <a:rPr lang="en-CA" altLang="en-US">
                <a:solidFill>
                  <a:srgbClr val="000000"/>
                </a:solidFill>
                <a:cs typeface="Times New Roman" panose="02020603050405020304" pitchFamily="18" charset="0"/>
              </a:rPr>
              <a:t>Use the DriverManager to grab a connection with the getConnection method</a:t>
            </a:r>
          </a:p>
          <a:p>
            <a:pPr eaLnBrk="1" hangingPunct="1">
              <a:buClrTx/>
              <a:buSzTx/>
              <a:buFontTx/>
              <a:buChar char="•"/>
            </a:pPr>
            <a:r>
              <a:rPr lang="en-CA" altLang="en-US">
                <a:solidFill>
                  <a:srgbClr val="000000"/>
                </a:solidFill>
                <a:cs typeface="Times New Roman" panose="02020603050405020304" pitchFamily="18" charset="0"/>
              </a:rPr>
              <a:t>Necessary to follow exact connection syntax</a:t>
            </a:r>
          </a:p>
          <a:p>
            <a:pPr eaLnBrk="1" hangingPunct="1">
              <a:buClrTx/>
              <a:buSzTx/>
              <a:buFontTx/>
              <a:buChar char="•"/>
            </a:pPr>
            <a:r>
              <a:rPr lang="en-CA" altLang="en-US">
                <a:solidFill>
                  <a:srgbClr val="000000"/>
                </a:solidFill>
                <a:cs typeface="Times New Roman" panose="02020603050405020304" pitchFamily="18" charset="0"/>
              </a:rPr>
              <a:t>Problem 1: the parameter syntax for getConnection varies between JDBC drivers</a:t>
            </a:r>
          </a:p>
          <a:p>
            <a:pPr eaLnBrk="1" hangingPunct="1">
              <a:buClrTx/>
              <a:buSzTx/>
              <a:buFontTx/>
              <a:buChar char="•"/>
            </a:pPr>
            <a:r>
              <a:rPr lang="en-CA" altLang="en-US"/>
              <a:t>Problem 2: one driver can have several different legal syntaxes</a:t>
            </a: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824E9CDF-3908-4C9E-A6C5-E9ED225AB265}"/>
              </a:ext>
            </a:extLst>
          </p:cNvPr>
          <p:cNvSpPr>
            <a:spLocks noChangeArrowheads="1"/>
          </p:cNvSpPr>
          <p:nvPr/>
        </p:nvSpPr>
        <p:spPr bwMode="auto">
          <a:xfrm>
            <a:off x="560388" y="152400"/>
            <a:ext cx="7794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CA" altLang="en-US" sz="4000">
                <a:solidFill>
                  <a:schemeClr val="tx2"/>
                </a:solidFill>
              </a:rPr>
              <a:t>Establishing a Connection (cont.)</a:t>
            </a:r>
            <a:br>
              <a:rPr lang="en-CA" altLang="en-US" sz="4000">
                <a:solidFill>
                  <a:schemeClr val="tx2"/>
                </a:solidFill>
              </a:rPr>
            </a:br>
            <a:r>
              <a:rPr lang="en-CA" altLang="en-US" sz="4000" i="1">
                <a:solidFill>
                  <a:schemeClr val="tx2"/>
                </a:solidFill>
              </a:rPr>
              <a:t>Oracle Example</a:t>
            </a:r>
          </a:p>
        </p:txBody>
      </p:sp>
      <p:sp>
        <p:nvSpPr>
          <p:cNvPr id="386051" name="Rectangle 3">
            <a:extLst>
              <a:ext uri="{FF2B5EF4-FFF2-40B4-BE49-F238E27FC236}">
                <a16:creationId xmlns:a16="http://schemas.microsoft.com/office/drawing/2014/main" id="{232D26F2-F02E-46DA-B9EF-517FE2838D61}"/>
              </a:ext>
            </a:extLst>
          </p:cNvPr>
          <p:cNvSpPr>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CA" altLang="en-US" sz="3200">
                <a:solidFill>
                  <a:srgbClr val="000000"/>
                </a:solidFill>
                <a:cs typeface="Times New Roman" panose="02020603050405020304" pitchFamily="18" charset="0"/>
              </a:rPr>
              <a:t>Connection con = DriverManager.getConnection(</a:t>
            </a:r>
            <a:r>
              <a:rPr lang="en-CA" altLang="en-US" sz="3200">
                <a:solidFill>
                  <a:schemeClr val="folHlink"/>
                </a:solidFill>
                <a:cs typeface="Times New Roman" panose="02020603050405020304" pitchFamily="18" charset="0"/>
              </a:rPr>
              <a:t>string, “username", “password"</a:t>
            </a:r>
            <a:r>
              <a:rPr lang="en-CA" altLang="en-US" sz="3200">
                <a:cs typeface="Times New Roman" panose="02020603050405020304" pitchFamily="18" charset="0"/>
              </a:rPr>
              <a:t>);</a:t>
            </a:r>
          </a:p>
          <a:p>
            <a:pPr eaLnBrk="1" hangingPunct="1">
              <a:buClrTx/>
              <a:buSzTx/>
              <a:buFontTx/>
              <a:buChar char="•"/>
            </a:pPr>
            <a:r>
              <a:rPr lang="en-CA" altLang="en-US" sz="3200">
                <a:solidFill>
                  <a:srgbClr val="000000"/>
                </a:solidFill>
                <a:cs typeface="Times New Roman" panose="02020603050405020304" pitchFamily="18" charset="0"/>
              </a:rPr>
              <a:t>what to supply for string ?</a:t>
            </a:r>
          </a:p>
          <a:p>
            <a:pPr eaLnBrk="1" hangingPunct="1">
              <a:buClrTx/>
              <a:buSzTx/>
              <a:buFontTx/>
              <a:buChar char="•"/>
            </a:pPr>
            <a:r>
              <a:rPr lang="en-CA" altLang="en-US" sz="3200">
                <a:solidFill>
                  <a:srgbClr val="000000"/>
                </a:solidFill>
                <a:cs typeface="Times New Roman" panose="02020603050405020304" pitchFamily="18" charset="0"/>
              </a:rPr>
              <a:t>“</a:t>
            </a:r>
            <a:r>
              <a:rPr lang="en-CA" altLang="en-US" sz="2000"/>
              <a:t>jdbc:oracle:thin:@augur.seas.gwu.edu:1521:orcl10g2</a:t>
            </a:r>
            <a:r>
              <a:rPr lang="en-CA" altLang="en-US" sz="3200"/>
              <a:t>”</a:t>
            </a:r>
            <a:endParaRPr lang="en-CA" altLang="en-US" sz="3200">
              <a:solidFill>
                <a:srgbClr val="000000"/>
              </a:solidFill>
              <a:cs typeface="Times New Roman" panose="02020603050405020304" pitchFamily="18" charset="0"/>
            </a:endParaRPr>
          </a:p>
          <a:p>
            <a:pPr eaLnBrk="1" hangingPunct="1">
              <a:buClrTx/>
              <a:buSzTx/>
              <a:buFontTx/>
              <a:buChar char="•"/>
            </a:pPr>
            <a:endParaRPr lang="en-CA" altLang="en-US" sz="3200"/>
          </a:p>
        </p:txBody>
      </p:sp>
      <p:sp>
        <p:nvSpPr>
          <p:cNvPr id="386052" name="Line 4">
            <a:extLst>
              <a:ext uri="{FF2B5EF4-FFF2-40B4-BE49-F238E27FC236}">
                <a16:creationId xmlns:a16="http://schemas.microsoft.com/office/drawing/2014/main" id="{048DA6CE-24ED-4456-9A8F-AAAD78511CB1}"/>
              </a:ext>
            </a:extLst>
          </p:cNvPr>
          <p:cNvSpPr>
            <a:spLocks noChangeShapeType="1"/>
          </p:cNvSpPr>
          <p:nvPr/>
        </p:nvSpPr>
        <p:spPr bwMode="auto">
          <a:xfrm>
            <a:off x="1219200" y="4648200"/>
            <a:ext cx="1219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3" name="Line 5">
            <a:extLst>
              <a:ext uri="{FF2B5EF4-FFF2-40B4-BE49-F238E27FC236}">
                <a16:creationId xmlns:a16="http://schemas.microsoft.com/office/drawing/2014/main" id="{C191E669-FA77-456D-A79E-32964938654D}"/>
              </a:ext>
            </a:extLst>
          </p:cNvPr>
          <p:cNvSpPr>
            <a:spLocks noChangeShapeType="1"/>
          </p:cNvSpPr>
          <p:nvPr/>
        </p:nvSpPr>
        <p:spPr bwMode="auto">
          <a:xfrm>
            <a:off x="3352800" y="4648200"/>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4" name="Line 6">
            <a:extLst>
              <a:ext uri="{FF2B5EF4-FFF2-40B4-BE49-F238E27FC236}">
                <a16:creationId xmlns:a16="http://schemas.microsoft.com/office/drawing/2014/main" id="{054E657E-B62F-4D96-8406-953835B62178}"/>
              </a:ext>
            </a:extLst>
          </p:cNvPr>
          <p:cNvSpPr>
            <a:spLocks noChangeShapeType="1"/>
          </p:cNvSpPr>
          <p:nvPr/>
        </p:nvSpPr>
        <p:spPr bwMode="auto">
          <a:xfrm>
            <a:off x="6324600" y="464820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5" name="Line 7">
            <a:extLst>
              <a:ext uri="{FF2B5EF4-FFF2-40B4-BE49-F238E27FC236}">
                <a16:creationId xmlns:a16="http://schemas.microsoft.com/office/drawing/2014/main" id="{84B3EC64-5334-4EEF-8D89-F50D1D16F589}"/>
              </a:ext>
            </a:extLst>
          </p:cNvPr>
          <p:cNvSpPr>
            <a:spLocks noChangeShapeType="1"/>
          </p:cNvSpPr>
          <p:nvPr/>
        </p:nvSpPr>
        <p:spPr bwMode="auto">
          <a:xfrm>
            <a:off x="5715000" y="46482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6" name="Line 8">
            <a:extLst>
              <a:ext uri="{FF2B5EF4-FFF2-40B4-BE49-F238E27FC236}">
                <a16:creationId xmlns:a16="http://schemas.microsoft.com/office/drawing/2014/main" id="{1F8AA6D8-09E3-4DFC-913A-DC223284C672}"/>
              </a:ext>
            </a:extLst>
          </p:cNvPr>
          <p:cNvSpPr>
            <a:spLocks noChangeShapeType="1"/>
          </p:cNvSpPr>
          <p:nvPr/>
        </p:nvSpPr>
        <p:spPr bwMode="auto">
          <a:xfrm flipV="1">
            <a:off x="1828800" y="46482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7" name="Line 9">
            <a:extLst>
              <a:ext uri="{FF2B5EF4-FFF2-40B4-BE49-F238E27FC236}">
                <a16:creationId xmlns:a16="http://schemas.microsoft.com/office/drawing/2014/main" id="{AB66E018-6584-4E11-896C-423424A75907}"/>
              </a:ext>
            </a:extLst>
          </p:cNvPr>
          <p:cNvSpPr>
            <a:spLocks noChangeShapeType="1"/>
          </p:cNvSpPr>
          <p:nvPr/>
        </p:nvSpPr>
        <p:spPr bwMode="auto">
          <a:xfrm flipV="1">
            <a:off x="4343400" y="46482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8" name="Line 10">
            <a:extLst>
              <a:ext uri="{FF2B5EF4-FFF2-40B4-BE49-F238E27FC236}">
                <a16:creationId xmlns:a16="http://schemas.microsoft.com/office/drawing/2014/main" id="{9D235A50-7EB4-4D85-B2A2-EBBED77E76AB}"/>
              </a:ext>
            </a:extLst>
          </p:cNvPr>
          <p:cNvSpPr>
            <a:spLocks noChangeShapeType="1"/>
          </p:cNvSpPr>
          <p:nvPr/>
        </p:nvSpPr>
        <p:spPr bwMode="auto">
          <a:xfrm flipV="1">
            <a:off x="5943600" y="46482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59" name="Line 11">
            <a:extLst>
              <a:ext uri="{FF2B5EF4-FFF2-40B4-BE49-F238E27FC236}">
                <a16:creationId xmlns:a16="http://schemas.microsoft.com/office/drawing/2014/main" id="{5EB55CC8-C7A4-4A21-9ABE-CB96616C196C}"/>
              </a:ext>
            </a:extLst>
          </p:cNvPr>
          <p:cNvSpPr>
            <a:spLocks noChangeShapeType="1"/>
          </p:cNvSpPr>
          <p:nvPr/>
        </p:nvSpPr>
        <p:spPr bwMode="auto">
          <a:xfrm flipV="1">
            <a:off x="6781800" y="46482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60" name="Text Box 12">
            <a:extLst>
              <a:ext uri="{FF2B5EF4-FFF2-40B4-BE49-F238E27FC236}">
                <a16:creationId xmlns:a16="http://schemas.microsoft.com/office/drawing/2014/main" id="{9D3F4E9F-4DD8-48C7-99E6-E92189A7FD62}"/>
              </a:ext>
            </a:extLst>
          </p:cNvPr>
          <p:cNvSpPr txBox="1">
            <a:spLocks noChangeArrowheads="1"/>
          </p:cNvSpPr>
          <p:nvPr/>
        </p:nvSpPr>
        <p:spPr bwMode="auto">
          <a:xfrm>
            <a:off x="1295400" y="52720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Driver</a:t>
            </a:r>
          </a:p>
        </p:txBody>
      </p:sp>
      <p:sp>
        <p:nvSpPr>
          <p:cNvPr id="386061" name="Text Box 13">
            <a:extLst>
              <a:ext uri="{FF2B5EF4-FFF2-40B4-BE49-F238E27FC236}">
                <a16:creationId xmlns:a16="http://schemas.microsoft.com/office/drawing/2014/main" id="{21BB5C37-E0A9-490C-87DC-324C25BB895C}"/>
              </a:ext>
            </a:extLst>
          </p:cNvPr>
          <p:cNvSpPr txBox="1">
            <a:spLocks noChangeArrowheads="1"/>
          </p:cNvSpPr>
          <p:nvPr/>
        </p:nvSpPr>
        <p:spPr bwMode="auto">
          <a:xfrm>
            <a:off x="3505200" y="52720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Database URL</a:t>
            </a:r>
          </a:p>
        </p:txBody>
      </p:sp>
      <p:sp>
        <p:nvSpPr>
          <p:cNvPr id="386062" name="Text Box 14">
            <a:extLst>
              <a:ext uri="{FF2B5EF4-FFF2-40B4-BE49-F238E27FC236}">
                <a16:creationId xmlns:a16="http://schemas.microsoft.com/office/drawing/2014/main" id="{5BDC4C4B-C740-4C8E-AE89-835B6E053033}"/>
              </a:ext>
            </a:extLst>
          </p:cNvPr>
          <p:cNvSpPr txBox="1">
            <a:spLocks noChangeArrowheads="1"/>
          </p:cNvSpPr>
          <p:nvPr/>
        </p:nvSpPr>
        <p:spPr bwMode="auto">
          <a:xfrm>
            <a:off x="5105400" y="52720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Port #</a:t>
            </a:r>
          </a:p>
        </p:txBody>
      </p:sp>
      <p:sp>
        <p:nvSpPr>
          <p:cNvPr id="386063" name="Text Box 15">
            <a:extLst>
              <a:ext uri="{FF2B5EF4-FFF2-40B4-BE49-F238E27FC236}">
                <a16:creationId xmlns:a16="http://schemas.microsoft.com/office/drawing/2014/main" id="{C6C62593-065F-417C-9A8C-775590F4E981}"/>
              </a:ext>
            </a:extLst>
          </p:cNvPr>
          <p:cNvSpPr txBox="1">
            <a:spLocks noChangeArrowheads="1"/>
          </p:cNvSpPr>
          <p:nvPr/>
        </p:nvSpPr>
        <p:spPr bwMode="auto">
          <a:xfrm>
            <a:off x="5943600" y="52720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SID</a:t>
            </a:r>
          </a:p>
        </p:txBody>
      </p:sp>
      <p:sp>
        <p:nvSpPr>
          <p:cNvPr id="386064" name="Line 17">
            <a:extLst>
              <a:ext uri="{FF2B5EF4-FFF2-40B4-BE49-F238E27FC236}">
                <a16:creationId xmlns:a16="http://schemas.microsoft.com/office/drawing/2014/main" id="{A16BFFBB-CDAA-4728-886E-1A5B36D0F425}"/>
              </a:ext>
            </a:extLst>
          </p:cNvPr>
          <p:cNvSpPr>
            <a:spLocks noChangeShapeType="1"/>
          </p:cNvSpPr>
          <p:nvPr/>
        </p:nvSpPr>
        <p:spPr bwMode="auto">
          <a:xfrm>
            <a:off x="2590800" y="4648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65" name="Line 18">
            <a:extLst>
              <a:ext uri="{FF2B5EF4-FFF2-40B4-BE49-F238E27FC236}">
                <a16:creationId xmlns:a16="http://schemas.microsoft.com/office/drawing/2014/main" id="{2E3B706C-F27F-40FE-BBDE-8790AB113161}"/>
              </a:ext>
            </a:extLst>
          </p:cNvPr>
          <p:cNvSpPr>
            <a:spLocks noChangeShapeType="1"/>
          </p:cNvSpPr>
          <p:nvPr/>
        </p:nvSpPr>
        <p:spPr bwMode="auto">
          <a:xfrm flipV="1">
            <a:off x="2743200" y="46482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6066" name="Text Box 19">
            <a:extLst>
              <a:ext uri="{FF2B5EF4-FFF2-40B4-BE49-F238E27FC236}">
                <a16:creationId xmlns:a16="http://schemas.microsoft.com/office/drawing/2014/main" id="{ABF2B848-09AA-4BB1-B419-67ADF21B7B5B}"/>
              </a:ext>
            </a:extLst>
          </p:cNvPr>
          <p:cNvSpPr txBox="1">
            <a:spLocks noChangeArrowheads="1"/>
          </p:cNvSpPr>
          <p:nvPr/>
        </p:nvSpPr>
        <p:spPr bwMode="auto">
          <a:xfrm>
            <a:off x="2209800" y="52720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Type</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E70B6FBB-72C3-4332-A30D-329167316FF7}"/>
              </a:ext>
            </a:extLst>
          </p:cNvPr>
          <p:cNvSpPr>
            <a:spLocks noChangeArrowheads="1"/>
          </p:cNvSpPr>
          <p:nvPr/>
        </p:nvSpPr>
        <p:spPr bwMode="auto">
          <a:xfrm>
            <a:off x="588963" y="131763"/>
            <a:ext cx="77930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CA" altLang="en-US" sz="4000">
                <a:solidFill>
                  <a:schemeClr val="tx2"/>
                </a:solidFill>
              </a:rPr>
              <a:t>Establishing a Connection (cont.)</a:t>
            </a:r>
            <a:br>
              <a:rPr lang="en-CA" altLang="en-US" sz="4000">
                <a:solidFill>
                  <a:schemeClr val="tx2"/>
                </a:solidFill>
              </a:rPr>
            </a:br>
            <a:r>
              <a:rPr lang="en-CA" altLang="en-US" sz="4000" i="1">
                <a:solidFill>
                  <a:schemeClr val="tx2"/>
                </a:solidFill>
              </a:rPr>
              <a:t>MySQL Example</a:t>
            </a:r>
          </a:p>
        </p:txBody>
      </p:sp>
      <p:sp>
        <p:nvSpPr>
          <p:cNvPr id="388099" name="Rectangle 3">
            <a:extLst>
              <a:ext uri="{FF2B5EF4-FFF2-40B4-BE49-F238E27FC236}">
                <a16:creationId xmlns:a16="http://schemas.microsoft.com/office/drawing/2014/main" id="{CD369653-3FEC-47D0-AF38-A88B21EF1CAC}"/>
              </a:ext>
            </a:extLst>
          </p:cNvPr>
          <p:cNvSpPr>
            <a:spLocks noChangeArrowheads="1"/>
          </p:cNvSpPr>
          <p:nvPr/>
        </p:nvSpPr>
        <p:spPr bwMode="auto">
          <a:xfrm>
            <a:off x="685800" y="19050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CA" altLang="en-US" sz="3200">
                <a:solidFill>
                  <a:srgbClr val="000000"/>
                </a:solidFill>
                <a:cs typeface="Times New Roman" panose="02020603050405020304" pitchFamily="18" charset="0"/>
              </a:rPr>
              <a:t>Connection con = DriverManager.getConnection(</a:t>
            </a:r>
            <a:r>
              <a:rPr lang="en-CA" altLang="en-US" sz="3200">
                <a:solidFill>
                  <a:schemeClr val="folHlink"/>
                </a:solidFill>
                <a:cs typeface="Times New Roman" panose="02020603050405020304" pitchFamily="18" charset="0"/>
              </a:rPr>
              <a:t>string</a:t>
            </a:r>
            <a:r>
              <a:rPr lang="en-CA" altLang="en-US" sz="3200">
                <a:cs typeface="Times New Roman" panose="02020603050405020304" pitchFamily="18" charset="0"/>
              </a:rPr>
              <a:t>);</a:t>
            </a:r>
          </a:p>
          <a:p>
            <a:pPr eaLnBrk="1" hangingPunct="1">
              <a:buClrTx/>
              <a:buSzTx/>
              <a:buFontTx/>
              <a:buChar char="•"/>
            </a:pPr>
            <a:r>
              <a:rPr lang="en-CA" altLang="en-US" sz="3200">
                <a:solidFill>
                  <a:srgbClr val="000000"/>
                </a:solidFill>
                <a:cs typeface="Times New Roman" panose="02020603050405020304" pitchFamily="18" charset="0"/>
              </a:rPr>
              <a:t>what to supply for string ?</a:t>
            </a:r>
          </a:p>
          <a:p>
            <a:pPr eaLnBrk="1" hangingPunct="1">
              <a:buClrTx/>
              <a:buSzTx/>
              <a:buFontTx/>
              <a:buChar char="•"/>
            </a:pPr>
            <a:r>
              <a:rPr lang="en-CA" altLang="en-US" sz="3200">
                <a:solidFill>
                  <a:srgbClr val="000000"/>
                </a:solidFill>
                <a:cs typeface="Times New Roman" panose="02020603050405020304" pitchFamily="18" charset="0"/>
              </a:rPr>
              <a:t>“</a:t>
            </a:r>
            <a:r>
              <a:rPr lang="en-US" altLang="en-US" sz="2000"/>
              <a:t>jdbc:mysql://</a:t>
            </a:r>
            <a:r>
              <a:rPr lang="en-US" altLang="en-US" sz="2000">
                <a:solidFill>
                  <a:srgbClr val="FF0000"/>
                </a:solidFill>
              </a:rPr>
              <a:t>&lt;URL&gt;</a:t>
            </a:r>
            <a:r>
              <a:rPr lang="en-US" altLang="en-US" sz="2000"/>
              <a:t>:3306/</a:t>
            </a:r>
            <a:r>
              <a:rPr lang="en-US" altLang="en-US" sz="2000">
                <a:solidFill>
                  <a:srgbClr val="FF0000"/>
                </a:solidFill>
              </a:rPr>
              <a:t>&lt;DB&gt;</a:t>
            </a:r>
            <a:r>
              <a:rPr lang="en-US" altLang="en-US" sz="2000"/>
              <a:t>?user=</a:t>
            </a:r>
            <a:r>
              <a:rPr lang="en-US" altLang="en-US" sz="2000">
                <a:solidFill>
                  <a:srgbClr val="FF0000"/>
                </a:solidFill>
              </a:rPr>
              <a:t>&lt;user&gt;</a:t>
            </a:r>
            <a:r>
              <a:rPr lang="en-US" altLang="en-US" sz="2000"/>
              <a:t>&amp;password=</a:t>
            </a:r>
            <a:r>
              <a:rPr lang="en-US" altLang="en-US" sz="2000">
                <a:solidFill>
                  <a:srgbClr val="FF0000"/>
                </a:solidFill>
              </a:rPr>
              <a:t>&lt;pw&gt;</a:t>
            </a:r>
            <a:r>
              <a:rPr lang="en-CA" altLang="en-US" sz="3200"/>
              <a:t>”</a:t>
            </a:r>
            <a:endParaRPr lang="en-CA" altLang="en-US" sz="3200">
              <a:solidFill>
                <a:srgbClr val="000000"/>
              </a:solidFill>
              <a:cs typeface="Times New Roman" panose="02020603050405020304" pitchFamily="18" charset="0"/>
            </a:endParaRPr>
          </a:p>
          <a:p>
            <a:pPr eaLnBrk="1" hangingPunct="1">
              <a:buClrTx/>
              <a:buSzTx/>
              <a:buFontTx/>
              <a:buChar char="•"/>
            </a:pPr>
            <a:endParaRPr lang="en-CA" altLang="en-US" sz="3200"/>
          </a:p>
        </p:txBody>
      </p:sp>
      <p:sp>
        <p:nvSpPr>
          <p:cNvPr id="388100" name="Line 4">
            <a:extLst>
              <a:ext uri="{FF2B5EF4-FFF2-40B4-BE49-F238E27FC236}">
                <a16:creationId xmlns:a16="http://schemas.microsoft.com/office/drawing/2014/main" id="{19F53193-81FE-447F-B706-D5DEE68FE905}"/>
              </a:ext>
            </a:extLst>
          </p:cNvPr>
          <p:cNvSpPr>
            <a:spLocks noChangeShapeType="1"/>
          </p:cNvSpPr>
          <p:nvPr/>
        </p:nvSpPr>
        <p:spPr bwMode="auto">
          <a:xfrm>
            <a:off x="1219200" y="4114800"/>
            <a:ext cx="1219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1" name="Line 5">
            <a:extLst>
              <a:ext uri="{FF2B5EF4-FFF2-40B4-BE49-F238E27FC236}">
                <a16:creationId xmlns:a16="http://schemas.microsoft.com/office/drawing/2014/main" id="{4BAAADEA-D86E-478C-87EF-4EDDFE74FDD1}"/>
              </a:ext>
            </a:extLst>
          </p:cNvPr>
          <p:cNvSpPr>
            <a:spLocks noChangeShapeType="1"/>
          </p:cNvSpPr>
          <p:nvPr/>
        </p:nvSpPr>
        <p:spPr bwMode="auto">
          <a:xfrm>
            <a:off x="3581400" y="41148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2" name="Line 6">
            <a:extLst>
              <a:ext uri="{FF2B5EF4-FFF2-40B4-BE49-F238E27FC236}">
                <a16:creationId xmlns:a16="http://schemas.microsoft.com/office/drawing/2014/main" id="{3AB16875-0152-485D-AA51-FC8AC389AEB6}"/>
              </a:ext>
            </a:extLst>
          </p:cNvPr>
          <p:cNvSpPr>
            <a:spLocks noChangeShapeType="1"/>
          </p:cNvSpPr>
          <p:nvPr/>
        </p:nvSpPr>
        <p:spPr bwMode="auto">
          <a:xfrm>
            <a:off x="7848600" y="4114800"/>
            <a:ext cx="533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3" name="Line 7">
            <a:extLst>
              <a:ext uri="{FF2B5EF4-FFF2-40B4-BE49-F238E27FC236}">
                <a16:creationId xmlns:a16="http://schemas.microsoft.com/office/drawing/2014/main" id="{3449E708-65FE-4933-92CD-39AB0D1ECB4A}"/>
              </a:ext>
            </a:extLst>
          </p:cNvPr>
          <p:cNvSpPr>
            <a:spLocks noChangeShapeType="1"/>
          </p:cNvSpPr>
          <p:nvPr/>
        </p:nvSpPr>
        <p:spPr bwMode="auto">
          <a:xfrm>
            <a:off x="5638800" y="4114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4" name="Line 8">
            <a:extLst>
              <a:ext uri="{FF2B5EF4-FFF2-40B4-BE49-F238E27FC236}">
                <a16:creationId xmlns:a16="http://schemas.microsoft.com/office/drawing/2014/main" id="{EA984227-6B13-4EB6-A1C6-6EC40C6B1C41}"/>
              </a:ext>
            </a:extLst>
          </p:cNvPr>
          <p:cNvSpPr>
            <a:spLocks noChangeShapeType="1"/>
          </p:cNvSpPr>
          <p:nvPr/>
        </p:nvSpPr>
        <p:spPr bwMode="auto">
          <a:xfrm flipV="1">
            <a:off x="182880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5" name="Line 9">
            <a:extLst>
              <a:ext uri="{FF2B5EF4-FFF2-40B4-BE49-F238E27FC236}">
                <a16:creationId xmlns:a16="http://schemas.microsoft.com/office/drawing/2014/main" id="{6B3B8ED9-9BC0-4B7F-B51E-741EDB91EE80}"/>
              </a:ext>
            </a:extLst>
          </p:cNvPr>
          <p:cNvSpPr>
            <a:spLocks noChangeShapeType="1"/>
          </p:cNvSpPr>
          <p:nvPr/>
        </p:nvSpPr>
        <p:spPr bwMode="auto">
          <a:xfrm flipV="1">
            <a:off x="449580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6" name="Line 10">
            <a:extLst>
              <a:ext uri="{FF2B5EF4-FFF2-40B4-BE49-F238E27FC236}">
                <a16:creationId xmlns:a16="http://schemas.microsoft.com/office/drawing/2014/main" id="{1BE849AC-08BB-4DF0-9B34-76D9509E33A5}"/>
              </a:ext>
            </a:extLst>
          </p:cNvPr>
          <p:cNvSpPr>
            <a:spLocks noChangeShapeType="1"/>
          </p:cNvSpPr>
          <p:nvPr/>
        </p:nvSpPr>
        <p:spPr bwMode="auto">
          <a:xfrm flipV="1">
            <a:off x="601980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7" name="Line 11">
            <a:extLst>
              <a:ext uri="{FF2B5EF4-FFF2-40B4-BE49-F238E27FC236}">
                <a16:creationId xmlns:a16="http://schemas.microsoft.com/office/drawing/2014/main" id="{40ECC1E9-0FA1-47C7-A43F-3AA0B66F268A}"/>
              </a:ext>
            </a:extLst>
          </p:cNvPr>
          <p:cNvSpPr>
            <a:spLocks noChangeShapeType="1"/>
          </p:cNvSpPr>
          <p:nvPr/>
        </p:nvSpPr>
        <p:spPr bwMode="auto">
          <a:xfrm flipV="1">
            <a:off x="810895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8" name="Text Box 12">
            <a:extLst>
              <a:ext uri="{FF2B5EF4-FFF2-40B4-BE49-F238E27FC236}">
                <a16:creationId xmlns:a16="http://schemas.microsoft.com/office/drawing/2014/main" id="{FB590DC1-D6AF-4B36-A540-E4E97CCEA3EC}"/>
              </a:ext>
            </a:extLst>
          </p:cNvPr>
          <p:cNvSpPr txBox="1">
            <a:spLocks noChangeArrowheads="1"/>
          </p:cNvSpPr>
          <p:nvPr/>
        </p:nvSpPr>
        <p:spPr bwMode="auto">
          <a:xfrm>
            <a:off x="1295400" y="47386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Driver</a:t>
            </a:r>
          </a:p>
        </p:txBody>
      </p:sp>
      <p:sp>
        <p:nvSpPr>
          <p:cNvPr id="388109" name="Text Box 13">
            <a:extLst>
              <a:ext uri="{FF2B5EF4-FFF2-40B4-BE49-F238E27FC236}">
                <a16:creationId xmlns:a16="http://schemas.microsoft.com/office/drawing/2014/main" id="{D6C10F91-81B4-40D1-BFC2-D3C93BEE02E1}"/>
              </a:ext>
            </a:extLst>
          </p:cNvPr>
          <p:cNvSpPr txBox="1">
            <a:spLocks noChangeArrowheads="1"/>
          </p:cNvSpPr>
          <p:nvPr/>
        </p:nvSpPr>
        <p:spPr bwMode="auto">
          <a:xfrm>
            <a:off x="3505200" y="47386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Port </a:t>
            </a:r>
          </a:p>
        </p:txBody>
      </p:sp>
      <p:sp>
        <p:nvSpPr>
          <p:cNvPr id="388110" name="Text Box 14">
            <a:extLst>
              <a:ext uri="{FF2B5EF4-FFF2-40B4-BE49-F238E27FC236}">
                <a16:creationId xmlns:a16="http://schemas.microsoft.com/office/drawing/2014/main" id="{D1B1A26C-C3CA-4A9D-9FB0-2A4D034F356F}"/>
              </a:ext>
            </a:extLst>
          </p:cNvPr>
          <p:cNvSpPr txBox="1">
            <a:spLocks noChangeArrowheads="1"/>
          </p:cNvSpPr>
          <p:nvPr/>
        </p:nvSpPr>
        <p:spPr bwMode="auto">
          <a:xfrm>
            <a:off x="5105400" y="47386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Username</a:t>
            </a:r>
          </a:p>
        </p:txBody>
      </p:sp>
      <p:sp>
        <p:nvSpPr>
          <p:cNvPr id="388111" name="Text Box 15">
            <a:extLst>
              <a:ext uri="{FF2B5EF4-FFF2-40B4-BE49-F238E27FC236}">
                <a16:creationId xmlns:a16="http://schemas.microsoft.com/office/drawing/2014/main" id="{B6586F76-7160-454D-8331-591070B67532}"/>
              </a:ext>
            </a:extLst>
          </p:cNvPr>
          <p:cNvSpPr txBox="1">
            <a:spLocks noChangeArrowheads="1"/>
          </p:cNvSpPr>
          <p:nvPr/>
        </p:nvSpPr>
        <p:spPr bwMode="auto">
          <a:xfrm>
            <a:off x="7239000" y="47386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Password</a:t>
            </a:r>
          </a:p>
        </p:txBody>
      </p:sp>
      <p:sp>
        <p:nvSpPr>
          <p:cNvPr id="388112" name="Line 16">
            <a:extLst>
              <a:ext uri="{FF2B5EF4-FFF2-40B4-BE49-F238E27FC236}">
                <a16:creationId xmlns:a16="http://schemas.microsoft.com/office/drawing/2014/main" id="{10778F6B-70A9-4D56-9FBC-6AFD0E47DE2F}"/>
              </a:ext>
            </a:extLst>
          </p:cNvPr>
          <p:cNvSpPr>
            <a:spLocks noChangeShapeType="1"/>
          </p:cNvSpPr>
          <p:nvPr/>
        </p:nvSpPr>
        <p:spPr bwMode="auto">
          <a:xfrm>
            <a:off x="2743200" y="4114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3" name="Line 17">
            <a:extLst>
              <a:ext uri="{FF2B5EF4-FFF2-40B4-BE49-F238E27FC236}">
                <a16:creationId xmlns:a16="http://schemas.microsoft.com/office/drawing/2014/main" id="{C72A4EF4-6A3A-4074-A3F0-B7EC904EFDB7}"/>
              </a:ext>
            </a:extLst>
          </p:cNvPr>
          <p:cNvSpPr>
            <a:spLocks noChangeShapeType="1"/>
          </p:cNvSpPr>
          <p:nvPr/>
        </p:nvSpPr>
        <p:spPr bwMode="auto">
          <a:xfrm flipV="1">
            <a:off x="304800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4" name="Text Box 18">
            <a:extLst>
              <a:ext uri="{FF2B5EF4-FFF2-40B4-BE49-F238E27FC236}">
                <a16:creationId xmlns:a16="http://schemas.microsoft.com/office/drawing/2014/main" id="{1A781EDC-21F2-4FD5-BF37-2EE7E9795C45}"/>
              </a:ext>
            </a:extLst>
          </p:cNvPr>
          <p:cNvSpPr txBox="1">
            <a:spLocks noChangeArrowheads="1"/>
          </p:cNvSpPr>
          <p:nvPr/>
        </p:nvSpPr>
        <p:spPr bwMode="auto">
          <a:xfrm>
            <a:off x="2541588" y="47386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URL</a:t>
            </a:r>
          </a:p>
        </p:txBody>
      </p:sp>
      <p:sp>
        <p:nvSpPr>
          <p:cNvPr id="388115" name="Line 19">
            <a:extLst>
              <a:ext uri="{FF2B5EF4-FFF2-40B4-BE49-F238E27FC236}">
                <a16:creationId xmlns:a16="http://schemas.microsoft.com/office/drawing/2014/main" id="{37AB4D6A-627A-4EA4-A7D0-E15D1374EF8E}"/>
              </a:ext>
            </a:extLst>
          </p:cNvPr>
          <p:cNvSpPr>
            <a:spLocks noChangeShapeType="1"/>
          </p:cNvSpPr>
          <p:nvPr/>
        </p:nvSpPr>
        <p:spPr bwMode="auto">
          <a:xfrm>
            <a:off x="4191000" y="4114800"/>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6" name="Line 20">
            <a:extLst>
              <a:ext uri="{FF2B5EF4-FFF2-40B4-BE49-F238E27FC236}">
                <a16:creationId xmlns:a16="http://schemas.microsoft.com/office/drawing/2014/main" id="{765496E1-24E2-4104-92FF-FC7478E8D89E}"/>
              </a:ext>
            </a:extLst>
          </p:cNvPr>
          <p:cNvSpPr>
            <a:spLocks noChangeShapeType="1"/>
          </p:cNvSpPr>
          <p:nvPr/>
        </p:nvSpPr>
        <p:spPr bwMode="auto">
          <a:xfrm flipV="1">
            <a:off x="3810000" y="4114800"/>
            <a:ext cx="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7" name="Text Box 21">
            <a:extLst>
              <a:ext uri="{FF2B5EF4-FFF2-40B4-BE49-F238E27FC236}">
                <a16:creationId xmlns:a16="http://schemas.microsoft.com/office/drawing/2014/main" id="{7C7AF3D0-BFEA-47BD-883C-B1F44076BE24}"/>
              </a:ext>
            </a:extLst>
          </p:cNvPr>
          <p:cNvSpPr txBox="1">
            <a:spLocks noChangeArrowheads="1"/>
          </p:cNvSpPr>
          <p:nvPr/>
        </p:nvSpPr>
        <p:spPr bwMode="auto">
          <a:xfrm>
            <a:off x="4038600" y="47244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t>DB Name </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4">
            <a:extLst>
              <a:ext uri="{FF2B5EF4-FFF2-40B4-BE49-F238E27FC236}">
                <a16:creationId xmlns:a16="http://schemas.microsoft.com/office/drawing/2014/main" id="{CDC4F4AC-AE2E-4693-BC87-09BFE9DD0709}"/>
              </a:ext>
            </a:extLst>
          </p:cNvPr>
          <p:cNvSpPr>
            <a:spLocks noGrp="1" noChangeArrowheads="1"/>
          </p:cNvSpPr>
          <p:nvPr>
            <p:ph type="title"/>
          </p:nvPr>
        </p:nvSpPr>
        <p:spPr>
          <a:xfrm>
            <a:off x="533400" y="381000"/>
            <a:ext cx="7793038" cy="1143000"/>
          </a:xfrm>
        </p:spPr>
        <p:txBody>
          <a:bodyPr/>
          <a:lstStyle/>
          <a:p>
            <a:pPr eaLnBrk="1" hangingPunct="1"/>
            <a:r>
              <a:rPr lang="en-CA" altLang="en-US"/>
              <a:t>Executing Statements</a:t>
            </a:r>
          </a:p>
        </p:txBody>
      </p:sp>
      <p:sp>
        <p:nvSpPr>
          <p:cNvPr id="390147" name="Rectangle 5">
            <a:extLst>
              <a:ext uri="{FF2B5EF4-FFF2-40B4-BE49-F238E27FC236}">
                <a16:creationId xmlns:a16="http://schemas.microsoft.com/office/drawing/2014/main" id="{F68879CB-A645-4B49-BEFC-DC7DEB24BA41}"/>
              </a:ext>
            </a:extLst>
          </p:cNvPr>
          <p:cNvSpPr>
            <a:spLocks noGrp="1" noChangeArrowheads="1"/>
          </p:cNvSpPr>
          <p:nvPr>
            <p:ph idx="1"/>
          </p:nvPr>
        </p:nvSpPr>
        <p:spPr>
          <a:xfrm>
            <a:off x="565150" y="1781175"/>
            <a:ext cx="7772400" cy="4114800"/>
          </a:xfrm>
        </p:spPr>
        <p:txBody>
          <a:bodyPr/>
          <a:lstStyle/>
          <a:p>
            <a:pPr eaLnBrk="1" hangingPunct="1"/>
            <a:r>
              <a:rPr lang="en-CA" altLang="en-US"/>
              <a:t>Obtain a statement object from the connection:</a:t>
            </a:r>
          </a:p>
          <a:p>
            <a:pPr lvl="1" eaLnBrk="1" hangingPunct="1"/>
            <a:r>
              <a:rPr lang="en-CA" altLang="en-US"/>
              <a:t>Statement stmt = con.createStatement ();</a:t>
            </a:r>
          </a:p>
          <a:p>
            <a:pPr eaLnBrk="1" hangingPunct="1"/>
            <a:r>
              <a:rPr lang="en-CA" altLang="en-US"/>
              <a:t>Execute the SQL statements:</a:t>
            </a:r>
          </a:p>
          <a:p>
            <a:pPr lvl="1" eaLnBrk="1" hangingPunct="1"/>
            <a:r>
              <a:rPr lang="en-CA" altLang="en-US"/>
              <a:t>stmt.executeUpdate(“update table set field=‘value’”);</a:t>
            </a:r>
          </a:p>
          <a:p>
            <a:pPr lvl="1" eaLnBrk="1" hangingPunct="1"/>
            <a:r>
              <a:rPr lang="en-CA" altLang="en-US"/>
              <a:t>stmt.executeUpdate(“INSERT INTO mytable VALUES (1, ‘name’)”);</a:t>
            </a:r>
          </a:p>
          <a:p>
            <a:pPr lvl="1" eaLnBrk="1" hangingPunct="1"/>
            <a:r>
              <a:rPr lang="en-CA" altLang="en-US"/>
              <a:t>stmt.executeQuery(“SELECT * FROM mytable”);</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523BE9E7-B28E-4BFA-9EFE-3D680DF2CE80}"/>
              </a:ext>
            </a:extLst>
          </p:cNvPr>
          <p:cNvSpPr>
            <a:spLocks noGrp="1" noChangeArrowheads="1"/>
          </p:cNvSpPr>
          <p:nvPr>
            <p:ph type="title"/>
          </p:nvPr>
        </p:nvSpPr>
        <p:spPr/>
        <p:txBody>
          <a:bodyPr/>
          <a:lstStyle/>
          <a:p>
            <a:pPr eaLnBrk="1" hangingPunct="1"/>
            <a:r>
              <a:rPr lang="en-US" altLang="en-US"/>
              <a:t>Retrieving Data</a:t>
            </a:r>
          </a:p>
        </p:txBody>
      </p:sp>
      <p:sp>
        <p:nvSpPr>
          <p:cNvPr id="392195" name="Rectangle 5">
            <a:extLst>
              <a:ext uri="{FF2B5EF4-FFF2-40B4-BE49-F238E27FC236}">
                <a16:creationId xmlns:a16="http://schemas.microsoft.com/office/drawing/2014/main" id="{04430E47-CFEE-44D3-8FA1-A794488B5A8F}"/>
              </a:ext>
            </a:extLst>
          </p:cNvPr>
          <p:cNvSpPr>
            <a:spLocks noChangeArrowheads="1"/>
          </p:cNvSpPr>
          <p:nvPr/>
        </p:nvSpPr>
        <p:spPr bwMode="auto">
          <a:xfrm>
            <a:off x="533400" y="1447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SzTx/>
              <a:buFontTx/>
              <a:buChar char="•"/>
            </a:pPr>
            <a:r>
              <a:rPr lang="en-CA" altLang="en-US" sz="3200">
                <a:cs typeface="Times New Roman" panose="02020603050405020304" pitchFamily="18" charset="0"/>
              </a:rPr>
              <a:t>ResultSet rs = stmt.executeQuery(“</a:t>
            </a:r>
            <a:r>
              <a:rPr lang="en-CA" altLang="en-US">
                <a:solidFill>
                  <a:schemeClr val="folHlink"/>
                </a:solidFill>
                <a:cs typeface="Times New Roman" panose="02020603050405020304" pitchFamily="18" charset="0"/>
              </a:rPr>
              <a:t>SELECT id,name FROM employees where id = 1000</a:t>
            </a:r>
            <a:r>
              <a:rPr lang="en-CA" altLang="en-US" sz="3200">
                <a:cs typeface="Times New Roman" panose="02020603050405020304" pitchFamily="18" charset="0"/>
              </a:rPr>
              <a:t>”)</a:t>
            </a:r>
            <a:r>
              <a:rPr lang="en-CA" altLang="en-US" sz="3200"/>
              <a:t> </a:t>
            </a:r>
          </a:p>
          <a:p>
            <a:pPr eaLnBrk="1" hangingPunct="1">
              <a:buClrTx/>
              <a:buSzTx/>
              <a:buFontTx/>
              <a:buChar char="•"/>
            </a:pPr>
            <a:r>
              <a:rPr lang="en-CA" altLang="en-US" sz="3200"/>
              <a:t>Some methods used in ResultSet:</a:t>
            </a:r>
          </a:p>
          <a:p>
            <a:pPr lvl="1" eaLnBrk="1" hangingPunct="1">
              <a:buClrTx/>
              <a:buSzTx/>
              <a:buFontTx/>
              <a:buChar char="–"/>
            </a:pPr>
            <a:r>
              <a:rPr lang="en-CA" altLang="en-US" sz="2800"/>
              <a:t>next()</a:t>
            </a:r>
          </a:p>
          <a:p>
            <a:pPr lvl="1" eaLnBrk="1" hangingPunct="1">
              <a:buClrTx/>
              <a:buSzTx/>
              <a:buFontTx/>
              <a:buChar char="–"/>
            </a:pPr>
            <a:r>
              <a:rPr lang="en-CA" altLang="en-US" sz="2800"/>
              <a:t>getString()</a:t>
            </a:r>
          </a:p>
          <a:p>
            <a:pPr lvl="1" eaLnBrk="1" hangingPunct="1">
              <a:buClrTx/>
              <a:buSzTx/>
              <a:buFontTx/>
              <a:buChar char="–"/>
            </a:pPr>
            <a:r>
              <a:rPr lang="en-CA" altLang="en-US" sz="2800"/>
              <a:t>getInt()</a:t>
            </a:r>
          </a:p>
          <a:p>
            <a:pPr lvl="1" eaLnBrk="1" hangingPunct="1">
              <a:buClrTx/>
              <a:buSzTx/>
              <a:buFontTx/>
              <a:buNone/>
            </a:pPr>
            <a:endParaRPr lang="en-CA" altLang="en-US" sz="280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575A7804-35A1-48A0-A515-0D42D7C51FEB}"/>
              </a:ext>
            </a:extLst>
          </p:cNvPr>
          <p:cNvSpPr>
            <a:spLocks noGrp="1" noChangeArrowheads="1"/>
          </p:cNvSpPr>
          <p:nvPr>
            <p:ph type="title"/>
          </p:nvPr>
        </p:nvSpPr>
        <p:spPr/>
        <p:txBody>
          <a:bodyPr/>
          <a:lstStyle/>
          <a:p>
            <a:pPr eaLnBrk="1" hangingPunct="1"/>
            <a:r>
              <a:rPr lang="en-US" altLang="en-US"/>
              <a:t>Using the Results</a:t>
            </a:r>
          </a:p>
        </p:txBody>
      </p:sp>
      <p:sp>
        <p:nvSpPr>
          <p:cNvPr id="394243" name="Rectangle 3">
            <a:extLst>
              <a:ext uri="{FF2B5EF4-FFF2-40B4-BE49-F238E27FC236}">
                <a16:creationId xmlns:a16="http://schemas.microsoft.com/office/drawing/2014/main" id="{680B2438-59A2-4D00-B964-FCE693BEC3D4}"/>
              </a:ext>
            </a:extLst>
          </p:cNvPr>
          <p:cNvSpPr>
            <a:spLocks noGrp="1" noChangeArrowheads="1"/>
          </p:cNvSpPr>
          <p:nvPr>
            <p:ph idx="1"/>
          </p:nvPr>
        </p:nvSpPr>
        <p:spPr/>
        <p:txBody>
          <a:bodyPr/>
          <a:lstStyle/>
          <a:p>
            <a:pPr eaLnBrk="1" hangingPunct="1">
              <a:buFontTx/>
              <a:buNone/>
            </a:pPr>
            <a:r>
              <a:rPr lang="en-CA" altLang="en-US">
                <a:cs typeface="Courier New" panose="02070309020205020404" pitchFamily="49" charset="0"/>
              </a:rPr>
              <a:t>while (rs.next()) </a:t>
            </a:r>
          </a:p>
          <a:p>
            <a:pPr eaLnBrk="1" hangingPunct="1">
              <a:buFontTx/>
              <a:buNone/>
            </a:pPr>
            <a:r>
              <a:rPr lang="en-CA" altLang="en-US">
                <a:cs typeface="Courier New" panose="02070309020205020404" pitchFamily="49" charset="0"/>
              </a:rPr>
              <a:t>{    </a:t>
            </a:r>
          </a:p>
          <a:p>
            <a:pPr lvl="1" eaLnBrk="1" hangingPunct="1">
              <a:buFontTx/>
              <a:buNone/>
            </a:pPr>
            <a:r>
              <a:rPr lang="en-CA" altLang="en-US" sz="3200">
                <a:cs typeface="Courier New" panose="02070309020205020404" pitchFamily="49" charset="0"/>
              </a:rPr>
              <a:t>int s = rs.getInt("id");</a:t>
            </a:r>
            <a:r>
              <a:rPr lang="en-CA" altLang="en-US">
                <a:cs typeface="Courier New" panose="02070309020205020404" pitchFamily="49" charset="0"/>
              </a:rPr>
              <a:t>    </a:t>
            </a:r>
          </a:p>
          <a:p>
            <a:pPr lvl="1" eaLnBrk="1" hangingPunct="1">
              <a:buFontTx/>
              <a:buNone/>
            </a:pPr>
            <a:r>
              <a:rPr lang="en-CA" altLang="en-US" sz="3200">
                <a:cs typeface="Courier New" panose="02070309020205020404" pitchFamily="49" charset="0"/>
              </a:rPr>
              <a:t>String n = rs.getString("name");</a:t>
            </a:r>
            <a:r>
              <a:rPr lang="en-CA" altLang="en-US">
                <a:cs typeface="Courier New" panose="02070309020205020404" pitchFamily="49" charset="0"/>
              </a:rPr>
              <a:t>    </a:t>
            </a:r>
          </a:p>
          <a:p>
            <a:pPr lvl="1" eaLnBrk="1" hangingPunct="1">
              <a:buFontTx/>
              <a:buNone/>
            </a:pPr>
            <a:r>
              <a:rPr lang="en-CA" altLang="en-US" sz="3200">
                <a:cs typeface="Courier New" panose="02070309020205020404" pitchFamily="49" charset="0"/>
              </a:rPr>
              <a:t>System.out.println(s + "   " + n);</a:t>
            </a:r>
          </a:p>
          <a:p>
            <a:pPr eaLnBrk="1" hangingPunct="1">
              <a:buFontTx/>
              <a:buNone/>
            </a:pPr>
            <a:r>
              <a:rPr lang="en-CA" altLang="en-US">
                <a:cs typeface="Courier New" panose="02070309020205020404" pitchFamily="49" charset="0"/>
              </a:rPr>
              <a:t>}</a:t>
            </a:r>
            <a:r>
              <a:rPr lang="en-CA" altLang="en-US"/>
              <a:t> </a:t>
            </a:r>
          </a:p>
          <a:p>
            <a:pPr eaLnBrk="1" hangingPunct="1"/>
            <a:endParaRPr lang="en-US" altLang="en-US"/>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0D909099-1CB4-4BA7-A3A0-E62F1EE72A20}"/>
              </a:ext>
            </a:extLst>
          </p:cNvPr>
          <p:cNvSpPr>
            <a:spLocks noGrp="1" noChangeArrowheads="1"/>
          </p:cNvSpPr>
          <p:nvPr>
            <p:ph type="title"/>
          </p:nvPr>
        </p:nvSpPr>
        <p:spPr/>
        <p:txBody>
          <a:bodyPr lIns="90488" tIns="44450" rIns="90488" bIns="44450"/>
          <a:lstStyle/>
          <a:p>
            <a:pPr eaLnBrk="1" hangingPunct="1"/>
            <a:r>
              <a:rPr lang="en-US" altLang="en-US"/>
              <a:t>Executing SQL Statements</a:t>
            </a:r>
          </a:p>
        </p:txBody>
      </p:sp>
      <p:sp>
        <p:nvSpPr>
          <p:cNvPr id="396291" name="Rectangle 3">
            <a:extLst>
              <a:ext uri="{FF2B5EF4-FFF2-40B4-BE49-F238E27FC236}">
                <a16:creationId xmlns:a16="http://schemas.microsoft.com/office/drawing/2014/main" id="{5252201B-DCCD-4BDE-B418-64AA5E94B49F}"/>
              </a:ext>
            </a:extLst>
          </p:cNvPr>
          <p:cNvSpPr>
            <a:spLocks noGrp="1" noChangeArrowheads="1"/>
          </p:cNvSpPr>
          <p:nvPr>
            <p:ph idx="1"/>
          </p:nvPr>
        </p:nvSpPr>
        <p:spPr>
          <a:xfrm>
            <a:off x="838200" y="1600200"/>
            <a:ext cx="7772400" cy="4457700"/>
          </a:xfrm>
        </p:spPr>
        <p:txBody>
          <a:bodyPr lIns="90488" tIns="44450" rIns="90488" bIns="44450"/>
          <a:lstStyle/>
          <a:p>
            <a:pPr eaLnBrk="1" hangingPunct="1">
              <a:lnSpc>
                <a:spcPct val="90000"/>
              </a:lnSpc>
            </a:pPr>
            <a:r>
              <a:rPr lang="en-US" altLang="en-US"/>
              <a:t>Three different ways of executing SQL statements:</a:t>
            </a:r>
          </a:p>
          <a:p>
            <a:pPr lvl="1" eaLnBrk="1" hangingPunct="1">
              <a:lnSpc>
                <a:spcPct val="90000"/>
              </a:lnSpc>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Statement</a:t>
            </a:r>
            <a:r>
              <a:rPr lang="en-US" altLang="en-US"/>
              <a:t> (both static and dynamic SQL statements)</a:t>
            </a:r>
          </a:p>
          <a:p>
            <a:pPr lvl="1" eaLnBrk="1" hangingPunct="1">
              <a:lnSpc>
                <a:spcPct val="90000"/>
              </a:lnSpc>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PreparedStatement</a:t>
            </a:r>
            <a:r>
              <a:rPr lang="en-US" altLang="en-US"/>
              <a:t> (semi-static SQL statements)</a:t>
            </a:r>
          </a:p>
          <a:p>
            <a:pPr lvl="1" eaLnBrk="1" hangingPunct="1">
              <a:lnSpc>
                <a:spcPct val="90000"/>
              </a:lnSpc>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CallableStatment</a:t>
            </a:r>
            <a:r>
              <a:rPr lang="en-US" altLang="en-US"/>
              <a:t> (stored procedures)</a:t>
            </a:r>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PreparedStatement</a:t>
            </a:r>
            <a:r>
              <a:rPr lang="en-US" altLang="en-US"/>
              <a:t> class:Precompiled, parametrized SQL statements:</a:t>
            </a:r>
          </a:p>
          <a:p>
            <a:pPr lvl="1" eaLnBrk="1" hangingPunct="1">
              <a:lnSpc>
                <a:spcPct val="90000"/>
              </a:lnSpc>
            </a:pPr>
            <a:r>
              <a:rPr lang="en-US" altLang="en-US"/>
              <a:t>Structure is fixed</a:t>
            </a:r>
          </a:p>
          <a:p>
            <a:pPr lvl="1" eaLnBrk="1" hangingPunct="1">
              <a:lnSpc>
                <a:spcPct val="90000"/>
              </a:lnSpc>
            </a:pPr>
            <a:r>
              <a:rPr lang="en-US" altLang="en-US"/>
              <a:t>Values of parameters are determined at run-time</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C0B62C8-4F88-49FF-B1D4-A348B56469A6}"/>
              </a:ext>
            </a:extLst>
          </p:cNvPr>
          <p:cNvSpPr>
            <a:spLocks noGrp="1" noChangeArrowheads="1"/>
          </p:cNvSpPr>
          <p:nvPr>
            <p:ph type="title"/>
          </p:nvPr>
        </p:nvSpPr>
        <p:spPr/>
        <p:txBody>
          <a:bodyPr/>
          <a:lstStyle/>
          <a:p>
            <a:r>
              <a:rPr lang="en-US" altLang="en-US"/>
              <a:t>Different Types of Databases</a:t>
            </a:r>
          </a:p>
        </p:txBody>
      </p:sp>
      <p:sp>
        <p:nvSpPr>
          <p:cNvPr id="9219" name="Content Placeholder 2">
            <a:extLst>
              <a:ext uri="{FF2B5EF4-FFF2-40B4-BE49-F238E27FC236}">
                <a16:creationId xmlns:a16="http://schemas.microsoft.com/office/drawing/2014/main" id="{6908037C-D40D-4676-8541-053BCF1788A9}"/>
              </a:ext>
            </a:extLst>
          </p:cNvPr>
          <p:cNvSpPr>
            <a:spLocks noGrp="1" noChangeArrowheads="1"/>
          </p:cNvSpPr>
          <p:nvPr>
            <p:ph idx="1"/>
          </p:nvPr>
        </p:nvSpPr>
        <p:spPr/>
        <p:txBody>
          <a:bodyPr/>
          <a:lstStyle/>
          <a:p>
            <a:r>
              <a:rPr lang="en-US" altLang="en-US"/>
              <a:t>Paper</a:t>
            </a:r>
          </a:p>
          <a:p>
            <a:r>
              <a:rPr lang="en-US" altLang="en-US"/>
              <a:t>Flatfile</a:t>
            </a:r>
          </a:p>
          <a:p>
            <a:r>
              <a:rPr lang="en-US" altLang="en-US"/>
              <a:t>Hierarchical</a:t>
            </a:r>
          </a:p>
          <a:p>
            <a:r>
              <a:rPr lang="en-US" altLang="en-US"/>
              <a:t>Network</a:t>
            </a:r>
          </a:p>
          <a:p>
            <a:r>
              <a:rPr lang="en-US" altLang="en-US"/>
              <a:t>Relational</a:t>
            </a:r>
          </a:p>
          <a:p>
            <a:r>
              <a:rPr lang="en-US" altLang="en-US"/>
              <a:t>Object</a:t>
            </a:r>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71B65E-5A9B-4279-AC2B-8413F19E65B8}"/>
              </a:ext>
            </a:extLst>
          </p:cNvPr>
          <p:cNvSpPr>
            <a:spLocks noGrp="1" noChangeArrowheads="1"/>
          </p:cNvSpPr>
          <p:nvPr>
            <p:ph type="title"/>
          </p:nvPr>
        </p:nvSpPr>
        <p:spPr/>
        <p:txBody>
          <a:bodyPr/>
          <a:lstStyle/>
          <a:p>
            <a:pPr eaLnBrk="1" hangingPunct="1"/>
            <a:r>
              <a:rPr lang="en-US" altLang="en-US" sz="4000"/>
              <a:t>Basic Structures: Associations – Relation Scheme Diagram</a:t>
            </a:r>
          </a:p>
        </p:txBody>
      </p:sp>
      <p:pic>
        <p:nvPicPr>
          <p:cNvPr id="46083" name="Picture 3">
            <a:extLst>
              <a:ext uri="{FF2B5EF4-FFF2-40B4-BE49-F238E27FC236}">
                <a16:creationId xmlns:a16="http://schemas.microsoft.com/office/drawing/2014/main" id="{8F2141E9-A273-4072-B218-9AA9950C42C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12A3B33-723A-44A1-8A6F-26C530DA95A2}"/>
              </a:ext>
            </a:extLst>
          </p:cNvPr>
          <p:cNvSpPr>
            <a:spLocks noGrp="1"/>
          </p:cNvSpPr>
          <p:nvPr>
            <p:ph idx="1"/>
          </p:nvPr>
        </p:nvSpPr>
        <p:spPr/>
        <p:txBody>
          <a:bodyPr>
            <a:normAutofit fontScale="92500" lnSpcReduction="20000"/>
          </a:bodyPr>
          <a:lstStyle/>
          <a:p>
            <a:pPr>
              <a:defRPr/>
            </a:pPr>
            <a:r>
              <a:rPr lang="en-US" dirty="0"/>
              <a:t>The </a:t>
            </a:r>
            <a:r>
              <a:rPr lang="en-US" dirty="0" err="1"/>
              <a:t>createStatement</a:t>
            </a:r>
            <a:r>
              <a:rPr lang="en-US" dirty="0"/>
              <a:t> objects that you saw in the example code are OK for simple statements, but they become cumbersome if you want to prompt the user for values at runtime.</a:t>
            </a:r>
          </a:p>
          <a:p>
            <a:pPr>
              <a:defRPr/>
            </a:pPr>
            <a:r>
              <a:rPr lang="en-US" dirty="0"/>
              <a:t>Also, the database optimizer (at least in Oracle) will take the literal string of a statement, and create a map from that string to the compiled version.</a:t>
            </a:r>
          </a:p>
          <a:p>
            <a:pPr lvl="1">
              <a:defRPr/>
            </a:pPr>
            <a:r>
              <a:rPr lang="en-US" dirty="0"/>
              <a:t>If you run the same exact statement twice, with the only difference being the value of a literal, the optimizer will </a:t>
            </a:r>
            <a:r>
              <a:rPr lang="en-US" b="1" dirty="0"/>
              <a:t>not</a:t>
            </a:r>
            <a:r>
              <a:rPr lang="en-US" dirty="0"/>
              <a:t> recognize that, and parse the statement from scratch each time you submit it with a new literal.</a:t>
            </a:r>
          </a:p>
          <a:p>
            <a:pPr lvl="1">
              <a:defRPr/>
            </a:pPr>
            <a:r>
              <a:rPr lang="en-US" dirty="0"/>
              <a:t>Also, it’s cumbersome to have to translate your variables to String before including them into the statement.</a:t>
            </a:r>
          </a:p>
        </p:txBody>
      </p:sp>
      <p:sp>
        <p:nvSpPr>
          <p:cNvPr id="398339" name="Title 12">
            <a:extLst>
              <a:ext uri="{FF2B5EF4-FFF2-40B4-BE49-F238E27FC236}">
                <a16:creationId xmlns:a16="http://schemas.microsoft.com/office/drawing/2014/main" id="{E76C4F11-EAAF-433F-A785-151BE3E628BB}"/>
              </a:ext>
            </a:extLst>
          </p:cNvPr>
          <p:cNvSpPr>
            <a:spLocks noGrp="1" noChangeArrowheads="1"/>
          </p:cNvSpPr>
          <p:nvPr>
            <p:ph type="title"/>
          </p:nvPr>
        </p:nvSpPr>
        <p:spPr/>
        <p:txBody>
          <a:bodyPr/>
          <a:lstStyle/>
          <a:p>
            <a:r>
              <a:rPr lang="en-US" altLang="en-US"/>
              <a:t>The Challenge</a:t>
            </a:r>
          </a:p>
        </p:txBody>
      </p:sp>
    </p:spTree>
  </p:cSld>
  <p:clrMapOvr>
    <a:masterClrMapping/>
  </p:clrMapOvr>
  <p:transition spd="slow"/>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FA1175-DB4E-4011-8A5C-DF02BDDF7257}"/>
              </a:ext>
            </a:extLst>
          </p:cNvPr>
          <p:cNvSpPr>
            <a:spLocks noGrp="1"/>
          </p:cNvSpPr>
          <p:nvPr>
            <p:ph idx="1"/>
          </p:nvPr>
        </p:nvSpPr>
        <p:spPr>
          <a:xfrm>
            <a:off x="628650" y="1860550"/>
            <a:ext cx="7886700" cy="4768850"/>
          </a:xfrm>
        </p:spPr>
        <p:txBody>
          <a:bodyPr>
            <a:normAutofit fontScale="77500" lnSpcReduction="20000"/>
          </a:bodyPr>
          <a:lstStyle/>
          <a:p>
            <a:pPr>
              <a:defRPr/>
            </a:pPr>
            <a:r>
              <a:rPr lang="en-US" dirty="0"/>
              <a:t>The </a:t>
            </a:r>
            <a:r>
              <a:rPr lang="en-US" dirty="0" err="1"/>
              <a:t>PreparedStatement</a:t>
            </a:r>
            <a:r>
              <a:rPr lang="en-US" dirty="0"/>
              <a:t> is an alternative that is </a:t>
            </a:r>
            <a:r>
              <a:rPr lang="en-US" b="1" dirty="0"/>
              <a:t>somewhat</a:t>
            </a:r>
            <a:r>
              <a:rPr lang="en-US" dirty="0"/>
              <a:t> better.</a:t>
            </a:r>
          </a:p>
          <a:p>
            <a:pPr>
              <a:defRPr/>
            </a:pPr>
            <a:r>
              <a:rPr lang="en-US" dirty="0"/>
              <a:t>For example, to prompt the user for the name of the album that they wish to query on, you would:</a:t>
            </a:r>
          </a:p>
          <a:p>
            <a:pPr lvl="1">
              <a:defRPr/>
            </a:pPr>
            <a:r>
              <a:rPr lang="en-US" dirty="0"/>
              <a:t>String </a:t>
            </a:r>
            <a:r>
              <a:rPr lang="en-US" dirty="0" err="1"/>
              <a:t>stmt</a:t>
            </a:r>
            <a:r>
              <a:rPr lang="en-US" dirty="0"/>
              <a:t> = “select * from albums where </a:t>
            </a:r>
            <a:r>
              <a:rPr lang="en-US" dirty="0" err="1"/>
              <a:t>albumtitle</a:t>
            </a:r>
            <a:r>
              <a:rPr lang="en-US" dirty="0"/>
              <a:t> = ?”;</a:t>
            </a:r>
          </a:p>
          <a:p>
            <a:pPr lvl="1">
              <a:defRPr/>
            </a:pPr>
            <a:r>
              <a:rPr lang="en-US" dirty="0" err="1"/>
              <a:t>PreparedStatement</a:t>
            </a:r>
            <a:r>
              <a:rPr lang="en-US" dirty="0"/>
              <a:t> </a:t>
            </a:r>
            <a:r>
              <a:rPr lang="en-US" dirty="0" err="1"/>
              <a:t>pstmt</a:t>
            </a:r>
            <a:r>
              <a:rPr lang="en-US" dirty="0"/>
              <a:t> = </a:t>
            </a:r>
            <a:r>
              <a:rPr lang="en-US" dirty="0" err="1"/>
              <a:t>conn.prepareStatement</a:t>
            </a:r>
            <a:r>
              <a:rPr lang="en-US" dirty="0"/>
              <a:t>(</a:t>
            </a:r>
            <a:r>
              <a:rPr lang="en-US" dirty="0" err="1"/>
              <a:t>stmt</a:t>
            </a:r>
            <a:r>
              <a:rPr lang="en-US" dirty="0"/>
              <a:t>);</a:t>
            </a:r>
          </a:p>
          <a:p>
            <a:pPr>
              <a:defRPr/>
            </a:pPr>
            <a:r>
              <a:rPr lang="en-US" dirty="0"/>
              <a:t>What’s going on is that </a:t>
            </a:r>
            <a:r>
              <a:rPr lang="en-US" dirty="0" err="1"/>
              <a:t>stmt</a:t>
            </a:r>
            <a:r>
              <a:rPr lang="en-US" dirty="0"/>
              <a:t> string has a bind variable, that “?” in it, that stands for a value.  In this case, it’s a String, but it could be any supported primitive datatype.</a:t>
            </a:r>
          </a:p>
          <a:p>
            <a:pPr>
              <a:defRPr/>
            </a:pPr>
            <a:r>
              <a:rPr lang="en-US" dirty="0"/>
              <a:t>The beauty of the prepared statement, even in this case, is that the value that is substituted in at run time for that “?” could have embedded quotes.</a:t>
            </a:r>
          </a:p>
          <a:p>
            <a:pPr>
              <a:defRPr/>
            </a:pPr>
            <a:r>
              <a:rPr lang="en-US" dirty="0"/>
              <a:t>The next line creates the </a:t>
            </a:r>
            <a:r>
              <a:rPr lang="en-US" dirty="0" err="1"/>
              <a:t>pstmt</a:t>
            </a:r>
            <a:r>
              <a:rPr lang="en-US" dirty="0"/>
              <a:t> object.  It’s not ready to execute yet, we still need to supply the value that we want to substitute in for the “?”.  That is called </a:t>
            </a:r>
            <a:r>
              <a:rPr lang="en-US" b="1" dirty="0"/>
              <a:t>binding</a:t>
            </a:r>
            <a:r>
              <a:rPr lang="en-US" dirty="0"/>
              <a:t> the variable.</a:t>
            </a:r>
          </a:p>
        </p:txBody>
      </p:sp>
      <p:sp>
        <p:nvSpPr>
          <p:cNvPr id="399363" name="Title 2">
            <a:extLst>
              <a:ext uri="{FF2B5EF4-FFF2-40B4-BE49-F238E27FC236}">
                <a16:creationId xmlns:a16="http://schemas.microsoft.com/office/drawing/2014/main" id="{0E9D9772-4E4E-43BF-8F50-2F6D92F17FC8}"/>
              </a:ext>
            </a:extLst>
          </p:cNvPr>
          <p:cNvSpPr>
            <a:spLocks noGrp="1" noChangeArrowheads="1"/>
          </p:cNvSpPr>
          <p:nvPr>
            <p:ph type="title"/>
          </p:nvPr>
        </p:nvSpPr>
        <p:spPr>
          <a:xfrm>
            <a:off x="620713" y="381000"/>
            <a:ext cx="7886700" cy="993775"/>
          </a:xfrm>
        </p:spPr>
        <p:txBody>
          <a:bodyPr/>
          <a:lstStyle/>
          <a:p>
            <a:r>
              <a:rPr lang="en-US" altLang="en-US"/>
              <a:t>Bind ambition</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81A86-A008-4CB9-8C92-538045142D3A}"/>
              </a:ext>
            </a:extLst>
          </p:cNvPr>
          <p:cNvSpPr>
            <a:spLocks noGrp="1"/>
          </p:cNvSpPr>
          <p:nvPr>
            <p:ph idx="1"/>
          </p:nvPr>
        </p:nvSpPr>
        <p:spPr/>
        <p:txBody>
          <a:bodyPr>
            <a:normAutofit lnSpcReduction="10000"/>
          </a:bodyPr>
          <a:lstStyle/>
          <a:p>
            <a:pPr>
              <a:defRPr/>
            </a:pPr>
            <a:r>
              <a:rPr lang="en-US" dirty="0" err="1"/>
              <a:t>pstmt.setString</a:t>
            </a:r>
            <a:r>
              <a:rPr lang="en-US" dirty="0"/>
              <a:t>(1, “Please </a:t>
            </a:r>
            <a:r>
              <a:rPr lang="en-US" dirty="0" err="1"/>
              <a:t>Please</a:t>
            </a:r>
            <a:r>
              <a:rPr lang="en-US" dirty="0"/>
              <a:t> Me”); tells JDBC to map the value “Please </a:t>
            </a:r>
            <a:r>
              <a:rPr lang="en-US" dirty="0" err="1"/>
              <a:t>Please</a:t>
            </a:r>
            <a:r>
              <a:rPr lang="en-US" dirty="0"/>
              <a:t> Me” to the first (this is where this gets messy) bind variable in the </a:t>
            </a:r>
            <a:r>
              <a:rPr lang="en-US" dirty="0" err="1"/>
              <a:t>pstmt</a:t>
            </a:r>
            <a:r>
              <a:rPr lang="en-US" dirty="0"/>
              <a:t> statement.</a:t>
            </a:r>
          </a:p>
          <a:p>
            <a:pPr>
              <a:defRPr/>
            </a:pPr>
            <a:r>
              <a:rPr lang="en-US" dirty="0"/>
              <a:t>That’s not too bad if you only have one or two bind variables, you just have to keep track of which is in which order, and call the proper set method with the proper index.</a:t>
            </a:r>
          </a:p>
          <a:p>
            <a:pPr>
              <a:defRPr/>
            </a:pPr>
            <a:r>
              <a:rPr lang="en-US" dirty="0"/>
              <a:t>However, be </a:t>
            </a:r>
            <a:r>
              <a:rPr lang="en-US" b="1" dirty="0"/>
              <a:t>very careful</a:t>
            </a:r>
            <a:r>
              <a:rPr lang="en-US" dirty="0"/>
              <a:t> if you should ever insert a new bind variable into the middle of your statement.</a:t>
            </a:r>
          </a:p>
        </p:txBody>
      </p:sp>
      <p:sp>
        <p:nvSpPr>
          <p:cNvPr id="3" name="Title 2">
            <a:extLst>
              <a:ext uri="{FF2B5EF4-FFF2-40B4-BE49-F238E27FC236}">
                <a16:creationId xmlns:a16="http://schemas.microsoft.com/office/drawing/2014/main" id="{2956718D-1FF2-4EBD-B00D-C20D35869721}"/>
              </a:ext>
            </a:extLst>
          </p:cNvPr>
          <p:cNvSpPr>
            <a:spLocks noGrp="1"/>
          </p:cNvSpPr>
          <p:nvPr>
            <p:ph type="title"/>
          </p:nvPr>
        </p:nvSpPr>
        <p:spPr/>
        <p:txBody>
          <a:bodyPr>
            <a:normAutofit fontScale="90000"/>
          </a:bodyPr>
          <a:lstStyle/>
          <a:p>
            <a:pPr>
              <a:defRPr/>
            </a:pPr>
            <a:r>
              <a:rPr lang="en-US" dirty="0"/>
              <a:t>Mapping from the bind variables to a value</a:t>
            </a: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Content Placeholder 1">
            <a:extLst>
              <a:ext uri="{FF2B5EF4-FFF2-40B4-BE49-F238E27FC236}">
                <a16:creationId xmlns:a16="http://schemas.microsoft.com/office/drawing/2014/main" id="{55B0138A-9404-4619-9273-08BBE5F97055}"/>
              </a:ext>
            </a:extLst>
          </p:cNvPr>
          <p:cNvSpPr>
            <a:spLocks noGrp="1" noChangeArrowheads="1"/>
          </p:cNvSpPr>
          <p:nvPr>
            <p:ph idx="1"/>
          </p:nvPr>
        </p:nvSpPr>
        <p:spPr/>
        <p:txBody>
          <a:bodyPr/>
          <a:lstStyle/>
          <a:p>
            <a:r>
              <a:rPr lang="en-US" altLang="en-US" sz="2400"/>
              <a:t>If you go to URL: </a:t>
            </a:r>
            <a:r>
              <a:rPr lang="en-US" altLang="en-US" sz="2400">
                <a:hlinkClick r:id="rId2"/>
              </a:rPr>
              <a:t>http://docs.oracle.com/javase/8/docs/api/</a:t>
            </a:r>
            <a:r>
              <a:rPr lang="en-US" altLang="en-US" sz="2400"/>
              <a:t>, and then click on the link labeled “java.sql”, you’ll find that there is an API just for the various JDBC methods.</a:t>
            </a:r>
          </a:p>
          <a:p>
            <a:r>
              <a:rPr lang="en-US" altLang="en-US" sz="2400"/>
              <a:t>Once in the java.sql API, if you select PreparedStatement, you’ll see a collection of set methods, like setDate, setFloat (I’ll have root beer in mine thank you) setInt to name just a few.</a:t>
            </a:r>
          </a:p>
          <a:p>
            <a:r>
              <a:rPr lang="en-US" altLang="en-US" sz="2400"/>
              <a:t>The setDate will take a java Date object (which you can build once you import the java.util.date package).</a:t>
            </a:r>
          </a:p>
        </p:txBody>
      </p:sp>
      <p:sp>
        <p:nvSpPr>
          <p:cNvPr id="401411" name="Title 2">
            <a:extLst>
              <a:ext uri="{FF2B5EF4-FFF2-40B4-BE49-F238E27FC236}">
                <a16:creationId xmlns:a16="http://schemas.microsoft.com/office/drawing/2014/main" id="{5E62EB46-D204-4F05-84A2-DBCA04D9ED40}"/>
              </a:ext>
            </a:extLst>
          </p:cNvPr>
          <p:cNvSpPr>
            <a:spLocks noGrp="1" noChangeArrowheads="1"/>
          </p:cNvSpPr>
          <p:nvPr>
            <p:ph type="title"/>
          </p:nvPr>
        </p:nvSpPr>
        <p:spPr/>
        <p:txBody>
          <a:bodyPr/>
          <a:lstStyle/>
          <a:p>
            <a:r>
              <a:rPr lang="en-US" altLang="en-US"/>
              <a:t>A set of sets</a:t>
            </a:r>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42F1D-CFD5-4393-962E-E13A7BF2EF89}"/>
              </a:ext>
            </a:extLst>
          </p:cNvPr>
          <p:cNvSpPr>
            <a:spLocks noGrp="1"/>
          </p:cNvSpPr>
          <p:nvPr>
            <p:ph idx="1"/>
          </p:nvPr>
        </p:nvSpPr>
        <p:spPr/>
        <p:txBody>
          <a:bodyPr>
            <a:normAutofit lnSpcReduction="10000"/>
          </a:bodyPr>
          <a:lstStyle/>
          <a:p>
            <a:pPr>
              <a:defRPr/>
            </a:pPr>
            <a:r>
              <a:rPr lang="en-US" dirty="0"/>
              <a:t>Once you have prepared the statement, and bound all of its variables, you’re ready to execute.</a:t>
            </a:r>
          </a:p>
          <a:p>
            <a:pPr>
              <a:defRPr/>
            </a:pPr>
            <a:r>
              <a:rPr lang="en-US" dirty="0"/>
              <a:t>There is an </a:t>
            </a:r>
            <a:r>
              <a:rPr lang="en-US" dirty="0" err="1"/>
              <a:t>executeQuery</a:t>
            </a:r>
            <a:r>
              <a:rPr lang="en-US" dirty="0"/>
              <a:t>, </a:t>
            </a:r>
            <a:r>
              <a:rPr lang="en-US" dirty="0" err="1"/>
              <a:t>executeUpdate</a:t>
            </a:r>
            <a:r>
              <a:rPr lang="en-US" dirty="0"/>
              <a:t> or just execute.</a:t>
            </a:r>
          </a:p>
          <a:p>
            <a:pPr lvl="1">
              <a:defRPr/>
            </a:pPr>
            <a:r>
              <a:rPr lang="en-US" dirty="0"/>
              <a:t>The </a:t>
            </a:r>
            <a:r>
              <a:rPr lang="en-US" dirty="0" err="1"/>
              <a:t>executeQuery</a:t>
            </a:r>
            <a:r>
              <a:rPr lang="en-US" dirty="0"/>
              <a:t> returns a </a:t>
            </a:r>
            <a:r>
              <a:rPr lang="en-US" dirty="0" err="1"/>
              <a:t>ResultSet</a:t>
            </a:r>
            <a:r>
              <a:rPr lang="en-US" dirty="0"/>
              <a:t> object that you’re already familiar with.</a:t>
            </a:r>
          </a:p>
          <a:p>
            <a:pPr lvl="1">
              <a:defRPr/>
            </a:pPr>
            <a:r>
              <a:rPr lang="en-US" dirty="0"/>
              <a:t>The </a:t>
            </a:r>
            <a:r>
              <a:rPr lang="en-US" dirty="0" err="1"/>
              <a:t>executeUpdate</a:t>
            </a:r>
            <a:r>
              <a:rPr lang="en-US" dirty="0"/>
              <a:t> method will not just do updates, it performs inserts and deletes as well, and returns the integer number of records impacted by your DDL statement.</a:t>
            </a:r>
          </a:p>
        </p:txBody>
      </p:sp>
      <p:sp>
        <p:nvSpPr>
          <p:cNvPr id="402435" name="Title 2">
            <a:extLst>
              <a:ext uri="{FF2B5EF4-FFF2-40B4-BE49-F238E27FC236}">
                <a16:creationId xmlns:a16="http://schemas.microsoft.com/office/drawing/2014/main" id="{0CF1483E-21C3-4941-A885-174E3183E9D1}"/>
              </a:ext>
            </a:extLst>
          </p:cNvPr>
          <p:cNvSpPr>
            <a:spLocks noGrp="1" noChangeArrowheads="1"/>
          </p:cNvSpPr>
          <p:nvPr>
            <p:ph type="title"/>
          </p:nvPr>
        </p:nvSpPr>
        <p:spPr/>
        <p:txBody>
          <a:bodyPr/>
          <a:lstStyle/>
          <a:p>
            <a:r>
              <a:rPr lang="en-US" altLang="en-US"/>
              <a:t>The execution</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9389CB-69BE-45F3-B64B-9ABC8B828470}"/>
              </a:ext>
            </a:extLst>
          </p:cNvPr>
          <p:cNvSpPr>
            <a:spLocks noGrp="1" noChangeArrowheads="1"/>
          </p:cNvSpPr>
          <p:nvPr>
            <p:ph type="title"/>
          </p:nvPr>
        </p:nvSpPr>
        <p:spPr/>
        <p:txBody>
          <a:bodyPr lIns="90488" tIns="44450" rIns="90488" bIns="44450">
            <a:normAutofit fontScale="90000"/>
          </a:bodyPr>
          <a:lstStyle/>
          <a:p>
            <a:pPr eaLnBrk="1" hangingPunct="1">
              <a:defRPr/>
            </a:pPr>
            <a:r>
              <a:rPr lang="en-US" altLang="en-US"/>
              <a:t>Executing SQL Statements (cont.)</a:t>
            </a:r>
          </a:p>
        </p:txBody>
      </p:sp>
      <p:sp>
        <p:nvSpPr>
          <p:cNvPr id="403459" name="Rectangle 3">
            <a:extLst>
              <a:ext uri="{FF2B5EF4-FFF2-40B4-BE49-F238E27FC236}">
                <a16:creationId xmlns:a16="http://schemas.microsoft.com/office/drawing/2014/main" id="{AFB32E77-C07C-4301-9CC6-B4CCEB038DE0}"/>
              </a:ext>
            </a:extLst>
          </p:cNvPr>
          <p:cNvSpPr>
            <a:spLocks noGrp="1" noChangeArrowheads="1"/>
          </p:cNvSpPr>
          <p:nvPr>
            <p:ph idx="1"/>
          </p:nvPr>
        </p:nvSpPr>
        <p:spPr>
          <a:xfrm>
            <a:off x="457200" y="1524000"/>
            <a:ext cx="8153400" cy="4533900"/>
          </a:xfrm>
        </p:spPr>
        <p:txBody>
          <a:bodyPr lIns="90488" tIns="44450" rIns="90488" bIns="44450"/>
          <a:lstStyle/>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String sql=“INSERT INTO Sailors (SailorID,SailorName,Rating,Age) VALUES(?,?,?,?)”;</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PreparedStatment pstmt=con.prepareStatement(sql);</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pstmt.clearParameters();</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pstmt.setInt(1,sid);</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pstmt.setString(2,sname);</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pstmt.setInt(3, rating);</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pstmt.setFloat(4,age);</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 we know that no rows are returned, thus we use executeUpdate()</a:t>
            </a:r>
          </a:p>
          <a:p>
            <a:pPr eaLnBrk="1" hangingPunct="1">
              <a:lnSpc>
                <a:spcPct val="90000"/>
              </a:lnSpc>
              <a:buFontTx/>
              <a:buNone/>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int numRows = pstmt.executeUpdate();</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E6AF3160-2471-4340-AA70-73628BCFCB13}"/>
              </a:ext>
            </a:extLst>
          </p:cNvPr>
          <p:cNvSpPr>
            <a:spLocks noGrp="1" noChangeArrowheads="1"/>
          </p:cNvSpPr>
          <p:nvPr>
            <p:ph type="title"/>
          </p:nvPr>
        </p:nvSpPr>
        <p:spPr/>
        <p:txBody>
          <a:bodyPr lIns="90488" tIns="44450" rIns="90488" bIns="44450"/>
          <a:lstStyle/>
          <a:p>
            <a:pPr eaLnBrk="1" hangingPunct="1"/>
            <a:r>
              <a:rPr lang="en-US" altLang="en-US"/>
              <a:t>ResultSets</a:t>
            </a:r>
          </a:p>
        </p:txBody>
      </p:sp>
      <p:sp>
        <p:nvSpPr>
          <p:cNvPr id="405507" name="Rectangle 3">
            <a:extLst>
              <a:ext uri="{FF2B5EF4-FFF2-40B4-BE49-F238E27FC236}">
                <a16:creationId xmlns:a16="http://schemas.microsoft.com/office/drawing/2014/main" id="{B28B286F-FCAF-4463-9C42-B2FE07242AC6}"/>
              </a:ext>
            </a:extLst>
          </p:cNvPr>
          <p:cNvSpPr>
            <a:spLocks noGrp="1" noChangeArrowheads="1"/>
          </p:cNvSpPr>
          <p:nvPr>
            <p:ph idx="1"/>
          </p:nvPr>
        </p:nvSpPr>
        <p:spPr/>
        <p:txBody>
          <a:bodyPr lIns="90488" tIns="44450" rIns="90488" bIns="44450"/>
          <a:lstStyle/>
          <a:p>
            <a:pPr eaLnBrk="1" hangingPunct="1">
              <a:lnSpc>
                <a:spcPct val="90000"/>
              </a:lnSpc>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PreparedStatement.executeUpdate</a:t>
            </a:r>
            <a:r>
              <a:rPr lang="en-US" altLang="en-US"/>
              <a:t> only returns the number of affected records</a:t>
            </a:r>
          </a:p>
          <a:p>
            <a:pPr eaLnBrk="1" hangingPunct="1">
              <a:lnSpc>
                <a:spcPct val="90000"/>
              </a:lnSpc>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PreparedStatement.executeQuery</a:t>
            </a:r>
            <a:r>
              <a:rPr lang="en-US" altLang="en-US"/>
              <a:t> returns data, encapsulated in a </a:t>
            </a: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ResultSet</a:t>
            </a:r>
            <a:r>
              <a:rPr lang="en-US" altLang="en-US"/>
              <a:t> object (a cursor)</a:t>
            </a:r>
          </a:p>
          <a:p>
            <a:pPr eaLnBrk="1" hangingPunct="1">
              <a:lnSpc>
                <a:spcPct val="90000"/>
              </a:lnSpc>
              <a:buFontTx/>
              <a:buNone/>
            </a:pPr>
            <a:endParaRPr lang="en-US" altLang="en-US"/>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ResultSet rs=pstmt.executeQuery();</a:t>
            </a:r>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 rs is now a cursor</a:t>
            </a:r>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While (rs.next()) {</a:t>
            </a:r>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  // process the data</a:t>
            </a:r>
          </a:p>
          <a:p>
            <a:pPr eaLnBrk="1" hangingPunct="1">
              <a:lnSpc>
                <a:spcPct val="90000"/>
              </a:lnSpc>
              <a:buFontTx/>
              <a:buNone/>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a:t>
            </a:r>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B31F3E3D-9FD0-46BC-BB1B-251FD944E346}"/>
              </a:ext>
            </a:extLst>
          </p:cNvPr>
          <p:cNvSpPr>
            <a:spLocks noGrp="1" noChangeArrowheads="1"/>
          </p:cNvSpPr>
          <p:nvPr>
            <p:ph type="title"/>
          </p:nvPr>
        </p:nvSpPr>
        <p:spPr/>
        <p:txBody>
          <a:bodyPr lIns="90488" tIns="44450" rIns="90488" bIns="44450"/>
          <a:lstStyle/>
          <a:p>
            <a:pPr eaLnBrk="1" hangingPunct="1"/>
            <a:r>
              <a:rPr lang="en-US" altLang="en-US"/>
              <a:t>ResultSets (cont.)</a:t>
            </a:r>
          </a:p>
        </p:txBody>
      </p:sp>
      <p:sp>
        <p:nvSpPr>
          <p:cNvPr id="407555" name="Rectangle 3">
            <a:extLst>
              <a:ext uri="{FF2B5EF4-FFF2-40B4-BE49-F238E27FC236}">
                <a16:creationId xmlns:a16="http://schemas.microsoft.com/office/drawing/2014/main" id="{B87D3403-C2B0-4D1D-91E6-F6FCD1DF0A1D}"/>
              </a:ext>
            </a:extLst>
          </p:cNvPr>
          <p:cNvSpPr>
            <a:spLocks noGrp="1" noChangeArrowheads="1"/>
          </p:cNvSpPr>
          <p:nvPr>
            <p:ph idx="1"/>
          </p:nvPr>
        </p:nvSpPr>
        <p:spPr/>
        <p:txBody>
          <a:bodyPr lIns="90488" tIns="44450" rIns="90488" bIns="44450"/>
          <a:lstStyle/>
          <a:p>
            <a:pPr eaLnBrk="1" hangingPunct="1">
              <a:buFontTx/>
              <a:buNone/>
            </a:pPr>
            <a:r>
              <a:rPr lang="en-US" altLang="en-US"/>
              <a:t>A ResultSet is a very powerful cursor:</a:t>
            </a:r>
          </a:p>
          <a:p>
            <a:pPr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previous()</a:t>
            </a:r>
            <a:r>
              <a:rPr lang="en-US" altLang="en-US"/>
              <a:t>: moves one row back</a:t>
            </a:r>
          </a:p>
          <a:p>
            <a:pPr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absolute(int num)</a:t>
            </a:r>
            <a:r>
              <a:rPr lang="en-US" altLang="en-US"/>
              <a:t>: moves to the row with the specified number</a:t>
            </a:r>
          </a:p>
          <a:p>
            <a:pPr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relative (int num)</a:t>
            </a:r>
            <a:r>
              <a:rPr lang="en-US" altLang="en-US"/>
              <a:t>: moves forward or backward</a:t>
            </a:r>
          </a:p>
          <a:p>
            <a:pPr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first()</a:t>
            </a:r>
            <a:r>
              <a:rPr lang="en-US" altLang="en-US"/>
              <a:t> and </a:t>
            </a: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last()</a:t>
            </a: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Content Placeholder 1">
            <a:extLst>
              <a:ext uri="{FF2B5EF4-FFF2-40B4-BE49-F238E27FC236}">
                <a16:creationId xmlns:a16="http://schemas.microsoft.com/office/drawing/2014/main" id="{C218ADAD-F5FF-41AB-A506-09812BCC8F18}"/>
              </a:ext>
            </a:extLst>
          </p:cNvPr>
          <p:cNvSpPr>
            <a:spLocks noGrp="1" noChangeArrowheads="1"/>
          </p:cNvSpPr>
          <p:nvPr>
            <p:ph idx="1"/>
          </p:nvPr>
        </p:nvSpPr>
        <p:spPr/>
        <p:txBody>
          <a:bodyPr/>
          <a:lstStyle/>
          <a:p>
            <a:r>
              <a:rPr lang="en-US" altLang="en-US"/>
              <a:t>The ResultSet interface sports getDate, getInt, getString, and so on to convert from the database representation of the data to a Java representation of the data.</a:t>
            </a:r>
          </a:p>
        </p:txBody>
      </p:sp>
      <p:sp>
        <p:nvSpPr>
          <p:cNvPr id="409603" name="Title 2">
            <a:extLst>
              <a:ext uri="{FF2B5EF4-FFF2-40B4-BE49-F238E27FC236}">
                <a16:creationId xmlns:a16="http://schemas.microsoft.com/office/drawing/2014/main" id="{0C8BA1FD-6564-4A0C-9DBF-EFCD9138561E}"/>
              </a:ext>
            </a:extLst>
          </p:cNvPr>
          <p:cNvSpPr>
            <a:spLocks noGrp="1" noChangeArrowheads="1"/>
          </p:cNvSpPr>
          <p:nvPr>
            <p:ph type="title"/>
          </p:nvPr>
        </p:nvSpPr>
        <p:spPr/>
        <p:txBody>
          <a:bodyPr/>
          <a:lstStyle/>
          <a:p>
            <a:r>
              <a:rPr lang="en-US" altLang="en-US"/>
              <a:t>Retrieving the results</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C6C1B70B-EB21-4B93-B39D-575B21DFCC1C}"/>
              </a:ext>
            </a:extLst>
          </p:cNvPr>
          <p:cNvSpPr>
            <a:spLocks noGrp="1" noChangeArrowheads="1"/>
          </p:cNvSpPr>
          <p:nvPr>
            <p:ph type="title"/>
          </p:nvPr>
        </p:nvSpPr>
        <p:spPr/>
        <p:txBody>
          <a:bodyPr lIns="90488" tIns="44450" rIns="90488" bIns="44450"/>
          <a:lstStyle/>
          <a:p>
            <a:pPr eaLnBrk="1" hangingPunct="1"/>
            <a:r>
              <a:rPr lang="en-US" altLang="en-US"/>
              <a:t>Matching Java-SQL Data Types</a:t>
            </a:r>
          </a:p>
        </p:txBody>
      </p:sp>
      <p:grpSp>
        <p:nvGrpSpPr>
          <p:cNvPr id="410627" name="Group 3">
            <a:extLst>
              <a:ext uri="{FF2B5EF4-FFF2-40B4-BE49-F238E27FC236}">
                <a16:creationId xmlns:a16="http://schemas.microsoft.com/office/drawing/2014/main" id="{6892A74F-CC34-4DF6-910D-7CF265401324}"/>
              </a:ext>
            </a:extLst>
          </p:cNvPr>
          <p:cNvGrpSpPr>
            <a:grpSpLocks/>
          </p:cNvGrpSpPr>
          <p:nvPr/>
        </p:nvGrpSpPr>
        <p:grpSpPr bwMode="auto">
          <a:xfrm>
            <a:off x="457200" y="1481138"/>
            <a:ext cx="8382000" cy="5011737"/>
            <a:chOff x="288" y="933"/>
            <a:chExt cx="5280" cy="3157"/>
          </a:xfrm>
        </p:grpSpPr>
        <p:sp>
          <p:nvSpPr>
            <p:cNvPr id="410628" name="Rectangle 4">
              <a:extLst>
                <a:ext uri="{FF2B5EF4-FFF2-40B4-BE49-F238E27FC236}">
                  <a16:creationId xmlns:a16="http://schemas.microsoft.com/office/drawing/2014/main" id="{8D4E4F67-F568-4882-BF87-72C21B526E37}"/>
                </a:ext>
              </a:extLst>
            </p:cNvPr>
            <p:cNvSpPr>
              <a:spLocks noChangeArrowheads="1"/>
            </p:cNvSpPr>
            <p:nvPr/>
          </p:nvSpPr>
          <p:spPr bwMode="auto">
            <a:xfrm>
              <a:off x="3504" y="3803"/>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getTimestamp()</a:t>
              </a:r>
            </a:p>
          </p:txBody>
        </p:sp>
        <p:sp>
          <p:nvSpPr>
            <p:cNvPr id="410629" name="Rectangle 5">
              <a:extLst>
                <a:ext uri="{FF2B5EF4-FFF2-40B4-BE49-F238E27FC236}">
                  <a16:creationId xmlns:a16="http://schemas.microsoft.com/office/drawing/2014/main" id="{1FD57B2A-69FA-4804-8EFE-32A2EC75FFB8}"/>
                </a:ext>
              </a:extLst>
            </p:cNvPr>
            <p:cNvSpPr>
              <a:spLocks noChangeArrowheads="1"/>
            </p:cNvSpPr>
            <p:nvPr/>
          </p:nvSpPr>
          <p:spPr bwMode="auto">
            <a:xfrm>
              <a:off x="1680" y="3803"/>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java.sql.TimeStamp</a:t>
              </a:r>
            </a:p>
          </p:txBody>
        </p:sp>
        <p:sp>
          <p:nvSpPr>
            <p:cNvPr id="410630" name="Rectangle 6">
              <a:extLst>
                <a:ext uri="{FF2B5EF4-FFF2-40B4-BE49-F238E27FC236}">
                  <a16:creationId xmlns:a16="http://schemas.microsoft.com/office/drawing/2014/main" id="{BC26F4D5-AA95-4EC8-B435-F0C69EFDAEAD}"/>
                </a:ext>
              </a:extLst>
            </p:cNvPr>
            <p:cNvSpPr>
              <a:spLocks noChangeArrowheads="1"/>
            </p:cNvSpPr>
            <p:nvPr/>
          </p:nvSpPr>
          <p:spPr bwMode="auto">
            <a:xfrm>
              <a:off x="288" y="3803"/>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TIMESTAMP</a:t>
              </a:r>
            </a:p>
          </p:txBody>
        </p:sp>
        <p:sp>
          <p:nvSpPr>
            <p:cNvPr id="410631" name="Rectangle 7">
              <a:extLst>
                <a:ext uri="{FF2B5EF4-FFF2-40B4-BE49-F238E27FC236}">
                  <a16:creationId xmlns:a16="http://schemas.microsoft.com/office/drawing/2014/main" id="{6E2C1A4F-B287-4033-945C-C78FCE137FB2}"/>
                </a:ext>
              </a:extLst>
            </p:cNvPr>
            <p:cNvSpPr>
              <a:spLocks noChangeArrowheads="1"/>
            </p:cNvSpPr>
            <p:nvPr/>
          </p:nvSpPr>
          <p:spPr bwMode="auto">
            <a:xfrm>
              <a:off x="3504" y="3516"/>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getTime()</a:t>
              </a:r>
            </a:p>
          </p:txBody>
        </p:sp>
        <p:sp>
          <p:nvSpPr>
            <p:cNvPr id="410632" name="Rectangle 8">
              <a:extLst>
                <a:ext uri="{FF2B5EF4-FFF2-40B4-BE49-F238E27FC236}">
                  <a16:creationId xmlns:a16="http://schemas.microsoft.com/office/drawing/2014/main" id="{91B78C1A-802F-43BD-AB42-EC220A84689F}"/>
                </a:ext>
              </a:extLst>
            </p:cNvPr>
            <p:cNvSpPr>
              <a:spLocks noChangeArrowheads="1"/>
            </p:cNvSpPr>
            <p:nvPr/>
          </p:nvSpPr>
          <p:spPr bwMode="auto">
            <a:xfrm>
              <a:off x="1680" y="3516"/>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java.sql.Time</a:t>
              </a:r>
            </a:p>
          </p:txBody>
        </p:sp>
        <p:sp>
          <p:nvSpPr>
            <p:cNvPr id="410633" name="Rectangle 9">
              <a:extLst>
                <a:ext uri="{FF2B5EF4-FFF2-40B4-BE49-F238E27FC236}">
                  <a16:creationId xmlns:a16="http://schemas.microsoft.com/office/drawing/2014/main" id="{67B8C625-7653-49FA-A473-AE653DD72051}"/>
                </a:ext>
              </a:extLst>
            </p:cNvPr>
            <p:cNvSpPr>
              <a:spLocks noChangeArrowheads="1"/>
            </p:cNvSpPr>
            <p:nvPr/>
          </p:nvSpPr>
          <p:spPr bwMode="auto">
            <a:xfrm>
              <a:off x="288" y="3516"/>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TIME</a:t>
              </a:r>
            </a:p>
          </p:txBody>
        </p:sp>
        <p:sp>
          <p:nvSpPr>
            <p:cNvPr id="410634" name="Rectangle 10">
              <a:extLst>
                <a:ext uri="{FF2B5EF4-FFF2-40B4-BE49-F238E27FC236}">
                  <a16:creationId xmlns:a16="http://schemas.microsoft.com/office/drawing/2014/main" id="{D0E2D928-A011-4CE5-BC32-656F428D2D4E}"/>
                </a:ext>
              </a:extLst>
            </p:cNvPr>
            <p:cNvSpPr>
              <a:spLocks noChangeArrowheads="1"/>
            </p:cNvSpPr>
            <p:nvPr/>
          </p:nvSpPr>
          <p:spPr bwMode="auto">
            <a:xfrm>
              <a:off x="3504" y="3229"/>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getDate()</a:t>
              </a:r>
            </a:p>
          </p:txBody>
        </p:sp>
        <p:sp>
          <p:nvSpPr>
            <p:cNvPr id="410635" name="Rectangle 11">
              <a:extLst>
                <a:ext uri="{FF2B5EF4-FFF2-40B4-BE49-F238E27FC236}">
                  <a16:creationId xmlns:a16="http://schemas.microsoft.com/office/drawing/2014/main" id="{61EFD389-F37B-46F2-986B-F58EE1D89691}"/>
                </a:ext>
              </a:extLst>
            </p:cNvPr>
            <p:cNvSpPr>
              <a:spLocks noChangeArrowheads="1"/>
            </p:cNvSpPr>
            <p:nvPr/>
          </p:nvSpPr>
          <p:spPr bwMode="auto">
            <a:xfrm>
              <a:off x="1680" y="3229"/>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java.sql.Date</a:t>
              </a:r>
            </a:p>
          </p:txBody>
        </p:sp>
        <p:sp>
          <p:nvSpPr>
            <p:cNvPr id="410636" name="Rectangle 12">
              <a:extLst>
                <a:ext uri="{FF2B5EF4-FFF2-40B4-BE49-F238E27FC236}">
                  <a16:creationId xmlns:a16="http://schemas.microsoft.com/office/drawing/2014/main" id="{463F9437-B985-4E8E-836C-04B148A7DC09}"/>
                </a:ext>
              </a:extLst>
            </p:cNvPr>
            <p:cNvSpPr>
              <a:spLocks noChangeArrowheads="1"/>
            </p:cNvSpPr>
            <p:nvPr/>
          </p:nvSpPr>
          <p:spPr bwMode="auto">
            <a:xfrm>
              <a:off x="288" y="3229"/>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DATE</a:t>
              </a:r>
            </a:p>
          </p:txBody>
        </p:sp>
        <p:sp>
          <p:nvSpPr>
            <p:cNvPr id="410637" name="Rectangle 13">
              <a:extLst>
                <a:ext uri="{FF2B5EF4-FFF2-40B4-BE49-F238E27FC236}">
                  <a16:creationId xmlns:a16="http://schemas.microsoft.com/office/drawing/2014/main" id="{04C131F5-3FEF-479D-8501-964935CA4668}"/>
                </a:ext>
              </a:extLst>
            </p:cNvPr>
            <p:cNvSpPr>
              <a:spLocks noChangeArrowheads="1"/>
            </p:cNvSpPr>
            <p:nvPr/>
          </p:nvSpPr>
          <p:spPr bwMode="auto">
            <a:xfrm>
              <a:off x="3504" y="2942"/>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getFloat()</a:t>
              </a:r>
            </a:p>
          </p:txBody>
        </p:sp>
        <p:sp>
          <p:nvSpPr>
            <p:cNvPr id="410638" name="Rectangle 14">
              <a:extLst>
                <a:ext uri="{FF2B5EF4-FFF2-40B4-BE49-F238E27FC236}">
                  <a16:creationId xmlns:a16="http://schemas.microsoft.com/office/drawing/2014/main" id="{5757D413-FAFF-4547-9222-96B08B6AF17E}"/>
                </a:ext>
              </a:extLst>
            </p:cNvPr>
            <p:cNvSpPr>
              <a:spLocks noChangeArrowheads="1"/>
            </p:cNvSpPr>
            <p:nvPr/>
          </p:nvSpPr>
          <p:spPr bwMode="auto">
            <a:xfrm>
              <a:off x="1680" y="2942"/>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Double</a:t>
              </a:r>
            </a:p>
          </p:txBody>
        </p:sp>
        <p:sp>
          <p:nvSpPr>
            <p:cNvPr id="410639" name="Rectangle 15">
              <a:extLst>
                <a:ext uri="{FF2B5EF4-FFF2-40B4-BE49-F238E27FC236}">
                  <a16:creationId xmlns:a16="http://schemas.microsoft.com/office/drawing/2014/main" id="{72FE3A15-DE51-48FB-80A2-1A8D76AA5841}"/>
                </a:ext>
              </a:extLst>
            </p:cNvPr>
            <p:cNvSpPr>
              <a:spLocks noChangeArrowheads="1"/>
            </p:cNvSpPr>
            <p:nvPr/>
          </p:nvSpPr>
          <p:spPr bwMode="auto">
            <a:xfrm>
              <a:off x="288" y="2942"/>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REAL</a:t>
              </a:r>
            </a:p>
          </p:txBody>
        </p:sp>
        <p:sp>
          <p:nvSpPr>
            <p:cNvPr id="410640" name="Rectangle 16">
              <a:extLst>
                <a:ext uri="{FF2B5EF4-FFF2-40B4-BE49-F238E27FC236}">
                  <a16:creationId xmlns:a16="http://schemas.microsoft.com/office/drawing/2014/main" id="{CEF5E915-2973-4333-AD9A-8C412BEF75C1}"/>
                </a:ext>
              </a:extLst>
            </p:cNvPr>
            <p:cNvSpPr>
              <a:spLocks noChangeArrowheads="1"/>
            </p:cNvSpPr>
            <p:nvPr/>
          </p:nvSpPr>
          <p:spPr bwMode="auto">
            <a:xfrm>
              <a:off x="3504" y="2655"/>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getInt()</a:t>
              </a:r>
            </a:p>
          </p:txBody>
        </p:sp>
        <p:sp>
          <p:nvSpPr>
            <p:cNvPr id="410641" name="Rectangle 17">
              <a:extLst>
                <a:ext uri="{FF2B5EF4-FFF2-40B4-BE49-F238E27FC236}">
                  <a16:creationId xmlns:a16="http://schemas.microsoft.com/office/drawing/2014/main" id="{246D9ABB-D36E-482D-A68B-0345C62D18FF}"/>
                </a:ext>
              </a:extLst>
            </p:cNvPr>
            <p:cNvSpPr>
              <a:spLocks noChangeArrowheads="1"/>
            </p:cNvSpPr>
            <p:nvPr/>
          </p:nvSpPr>
          <p:spPr bwMode="auto">
            <a:xfrm>
              <a:off x="1680" y="2655"/>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Integer</a:t>
              </a:r>
            </a:p>
          </p:txBody>
        </p:sp>
        <p:sp>
          <p:nvSpPr>
            <p:cNvPr id="410642" name="Rectangle 18">
              <a:extLst>
                <a:ext uri="{FF2B5EF4-FFF2-40B4-BE49-F238E27FC236}">
                  <a16:creationId xmlns:a16="http://schemas.microsoft.com/office/drawing/2014/main" id="{AD5EA691-DC68-4C85-927E-A838B5E1FD00}"/>
                </a:ext>
              </a:extLst>
            </p:cNvPr>
            <p:cNvSpPr>
              <a:spLocks noChangeArrowheads="1"/>
            </p:cNvSpPr>
            <p:nvPr/>
          </p:nvSpPr>
          <p:spPr bwMode="auto">
            <a:xfrm>
              <a:off x="288" y="2655"/>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INTEGER</a:t>
              </a:r>
            </a:p>
          </p:txBody>
        </p:sp>
        <p:sp>
          <p:nvSpPr>
            <p:cNvPr id="410643" name="Rectangle 19">
              <a:extLst>
                <a:ext uri="{FF2B5EF4-FFF2-40B4-BE49-F238E27FC236}">
                  <a16:creationId xmlns:a16="http://schemas.microsoft.com/office/drawing/2014/main" id="{7C2F485C-9BC5-4FC0-ACDD-95AD22C4C901}"/>
                </a:ext>
              </a:extLst>
            </p:cNvPr>
            <p:cNvSpPr>
              <a:spLocks noChangeArrowheads="1"/>
            </p:cNvSpPr>
            <p:nvPr/>
          </p:nvSpPr>
          <p:spPr bwMode="auto">
            <a:xfrm>
              <a:off x="3504" y="2368"/>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getDouble()</a:t>
              </a:r>
            </a:p>
          </p:txBody>
        </p:sp>
        <p:sp>
          <p:nvSpPr>
            <p:cNvPr id="410644" name="Rectangle 20">
              <a:extLst>
                <a:ext uri="{FF2B5EF4-FFF2-40B4-BE49-F238E27FC236}">
                  <a16:creationId xmlns:a16="http://schemas.microsoft.com/office/drawing/2014/main" id="{1252E007-BB2F-4F45-8A38-5B52611599F3}"/>
                </a:ext>
              </a:extLst>
            </p:cNvPr>
            <p:cNvSpPr>
              <a:spLocks noChangeArrowheads="1"/>
            </p:cNvSpPr>
            <p:nvPr/>
          </p:nvSpPr>
          <p:spPr bwMode="auto">
            <a:xfrm>
              <a:off x="1680" y="2368"/>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Double</a:t>
              </a:r>
            </a:p>
          </p:txBody>
        </p:sp>
        <p:sp>
          <p:nvSpPr>
            <p:cNvPr id="410645" name="Rectangle 21">
              <a:extLst>
                <a:ext uri="{FF2B5EF4-FFF2-40B4-BE49-F238E27FC236}">
                  <a16:creationId xmlns:a16="http://schemas.microsoft.com/office/drawing/2014/main" id="{805308BA-4D55-42BA-8F17-3364EBFA6EF1}"/>
                </a:ext>
              </a:extLst>
            </p:cNvPr>
            <p:cNvSpPr>
              <a:spLocks noChangeArrowheads="1"/>
            </p:cNvSpPr>
            <p:nvPr/>
          </p:nvSpPr>
          <p:spPr bwMode="auto">
            <a:xfrm>
              <a:off x="288" y="2368"/>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FLOAT</a:t>
              </a:r>
            </a:p>
          </p:txBody>
        </p:sp>
        <p:sp>
          <p:nvSpPr>
            <p:cNvPr id="410646" name="Rectangle 22">
              <a:extLst>
                <a:ext uri="{FF2B5EF4-FFF2-40B4-BE49-F238E27FC236}">
                  <a16:creationId xmlns:a16="http://schemas.microsoft.com/office/drawing/2014/main" id="{36EB27BE-8034-4485-AB94-4CCFC253DD68}"/>
                </a:ext>
              </a:extLst>
            </p:cNvPr>
            <p:cNvSpPr>
              <a:spLocks noChangeArrowheads="1"/>
            </p:cNvSpPr>
            <p:nvPr/>
          </p:nvSpPr>
          <p:spPr bwMode="auto">
            <a:xfrm>
              <a:off x="3504" y="2081"/>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getDouble()</a:t>
              </a:r>
            </a:p>
          </p:txBody>
        </p:sp>
        <p:sp>
          <p:nvSpPr>
            <p:cNvPr id="410647" name="Rectangle 23">
              <a:extLst>
                <a:ext uri="{FF2B5EF4-FFF2-40B4-BE49-F238E27FC236}">
                  <a16:creationId xmlns:a16="http://schemas.microsoft.com/office/drawing/2014/main" id="{2B995215-3683-4048-9F63-DEF5A5DA82F5}"/>
                </a:ext>
              </a:extLst>
            </p:cNvPr>
            <p:cNvSpPr>
              <a:spLocks noChangeArrowheads="1"/>
            </p:cNvSpPr>
            <p:nvPr/>
          </p:nvSpPr>
          <p:spPr bwMode="auto">
            <a:xfrm>
              <a:off x="1680" y="2081"/>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Double</a:t>
              </a:r>
            </a:p>
          </p:txBody>
        </p:sp>
        <p:sp>
          <p:nvSpPr>
            <p:cNvPr id="410648" name="Rectangle 24">
              <a:extLst>
                <a:ext uri="{FF2B5EF4-FFF2-40B4-BE49-F238E27FC236}">
                  <a16:creationId xmlns:a16="http://schemas.microsoft.com/office/drawing/2014/main" id="{15C1BF71-4C1B-440C-8A82-89120CBC4818}"/>
                </a:ext>
              </a:extLst>
            </p:cNvPr>
            <p:cNvSpPr>
              <a:spLocks noChangeArrowheads="1"/>
            </p:cNvSpPr>
            <p:nvPr/>
          </p:nvSpPr>
          <p:spPr bwMode="auto">
            <a:xfrm>
              <a:off x="288" y="2081"/>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DOUBLE</a:t>
              </a:r>
            </a:p>
          </p:txBody>
        </p:sp>
        <p:sp>
          <p:nvSpPr>
            <p:cNvPr id="410649" name="Rectangle 25">
              <a:extLst>
                <a:ext uri="{FF2B5EF4-FFF2-40B4-BE49-F238E27FC236}">
                  <a16:creationId xmlns:a16="http://schemas.microsoft.com/office/drawing/2014/main" id="{61DADE6A-4BB0-4DBD-80BA-2A853611C719}"/>
                </a:ext>
              </a:extLst>
            </p:cNvPr>
            <p:cNvSpPr>
              <a:spLocks noChangeArrowheads="1"/>
            </p:cNvSpPr>
            <p:nvPr/>
          </p:nvSpPr>
          <p:spPr bwMode="auto">
            <a:xfrm>
              <a:off x="3504" y="1794"/>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getString()</a:t>
              </a:r>
            </a:p>
          </p:txBody>
        </p:sp>
        <p:sp>
          <p:nvSpPr>
            <p:cNvPr id="410650" name="Rectangle 26">
              <a:extLst>
                <a:ext uri="{FF2B5EF4-FFF2-40B4-BE49-F238E27FC236}">
                  <a16:creationId xmlns:a16="http://schemas.microsoft.com/office/drawing/2014/main" id="{F0179E25-D018-4B39-8920-ADD9AFF51925}"/>
                </a:ext>
              </a:extLst>
            </p:cNvPr>
            <p:cNvSpPr>
              <a:spLocks noChangeArrowheads="1"/>
            </p:cNvSpPr>
            <p:nvPr/>
          </p:nvSpPr>
          <p:spPr bwMode="auto">
            <a:xfrm>
              <a:off x="1680" y="1794"/>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String</a:t>
              </a:r>
            </a:p>
          </p:txBody>
        </p:sp>
        <p:sp>
          <p:nvSpPr>
            <p:cNvPr id="410651" name="Rectangle 27">
              <a:extLst>
                <a:ext uri="{FF2B5EF4-FFF2-40B4-BE49-F238E27FC236}">
                  <a16:creationId xmlns:a16="http://schemas.microsoft.com/office/drawing/2014/main" id="{58EF8813-97BA-4678-9470-2F0E259D94B9}"/>
                </a:ext>
              </a:extLst>
            </p:cNvPr>
            <p:cNvSpPr>
              <a:spLocks noChangeArrowheads="1"/>
            </p:cNvSpPr>
            <p:nvPr/>
          </p:nvSpPr>
          <p:spPr bwMode="auto">
            <a:xfrm>
              <a:off x="288" y="1794"/>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VARCHAR</a:t>
              </a:r>
            </a:p>
          </p:txBody>
        </p:sp>
        <p:sp>
          <p:nvSpPr>
            <p:cNvPr id="410652" name="Rectangle 28">
              <a:extLst>
                <a:ext uri="{FF2B5EF4-FFF2-40B4-BE49-F238E27FC236}">
                  <a16:creationId xmlns:a16="http://schemas.microsoft.com/office/drawing/2014/main" id="{4849C096-74A8-4B39-908C-8742CAAF1360}"/>
                </a:ext>
              </a:extLst>
            </p:cNvPr>
            <p:cNvSpPr>
              <a:spLocks noChangeArrowheads="1"/>
            </p:cNvSpPr>
            <p:nvPr/>
          </p:nvSpPr>
          <p:spPr bwMode="auto">
            <a:xfrm>
              <a:off x="3504" y="1507"/>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getString()</a:t>
              </a:r>
            </a:p>
          </p:txBody>
        </p:sp>
        <p:sp>
          <p:nvSpPr>
            <p:cNvPr id="410653" name="Rectangle 29">
              <a:extLst>
                <a:ext uri="{FF2B5EF4-FFF2-40B4-BE49-F238E27FC236}">
                  <a16:creationId xmlns:a16="http://schemas.microsoft.com/office/drawing/2014/main" id="{01E65621-8C15-4D80-BD89-CD8131B17094}"/>
                </a:ext>
              </a:extLst>
            </p:cNvPr>
            <p:cNvSpPr>
              <a:spLocks noChangeArrowheads="1"/>
            </p:cNvSpPr>
            <p:nvPr/>
          </p:nvSpPr>
          <p:spPr bwMode="auto">
            <a:xfrm>
              <a:off x="1680" y="1507"/>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String</a:t>
              </a:r>
            </a:p>
          </p:txBody>
        </p:sp>
        <p:sp>
          <p:nvSpPr>
            <p:cNvPr id="410654" name="Rectangle 30">
              <a:extLst>
                <a:ext uri="{FF2B5EF4-FFF2-40B4-BE49-F238E27FC236}">
                  <a16:creationId xmlns:a16="http://schemas.microsoft.com/office/drawing/2014/main" id="{84CD4BE7-DA5E-4DD1-905F-C0B46CC2B834}"/>
                </a:ext>
              </a:extLst>
            </p:cNvPr>
            <p:cNvSpPr>
              <a:spLocks noChangeArrowheads="1"/>
            </p:cNvSpPr>
            <p:nvPr/>
          </p:nvSpPr>
          <p:spPr bwMode="auto">
            <a:xfrm>
              <a:off x="288" y="1507"/>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CHAR</a:t>
              </a:r>
            </a:p>
          </p:txBody>
        </p:sp>
        <p:sp>
          <p:nvSpPr>
            <p:cNvPr id="410655" name="Rectangle 31">
              <a:extLst>
                <a:ext uri="{FF2B5EF4-FFF2-40B4-BE49-F238E27FC236}">
                  <a16:creationId xmlns:a16="http://schemas.microsoft.com/office/drawing/2014/main" id="{0243858C-C290-4A78-99DA-353EF1BA558E}"/>
                </a:ext>
              </a:extLst>
            </p:cNvPr>
            <p:cNvSpPr>
              <a:spLocks noChangeArrowheads="1"/>
            </p:cNvSpPr>
            <p:nvPr/>
          </p:nvSpPr>
          <p:spPr bwMode="auto">
            <a:xfrm>
              <a:off x="3504" y="1220"/>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getBoolean()</a:t>
              </a:r>
            </a:p>
          </p:txBody>
        </p:sp>
        <p:sp>
          <p:nvSpPr>
            <p:cNvPr id="410656" name="Rectangle 32">
              <a:extLst>
                <a:ext uri="{FF2B5EF4-FFF2-40B4-BE49-F238E27FC236}">
                  <a16:creationId xmlns:a16="http://schemas.microsoft.com/office/drawing/2014/main" id="{690CF35B-48A3-4768-92FD-AC2A11E01768}"/>
                </a:ext>
              </a:extLst>
            </p:cNvPr>
            <p:cNvSpPr>
              <a:spLocks noChangeArrowheads="1"/>
            </p:cNvSpPr>
            <p:nvPr/>
          </p:nvSpPr>
          <p:spPr bwMode="auto">
            <a:xfrm>
              <a:off x="1680" y="1220"/>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Boolean</a:t>
              </a:r>
            </a:p>
          </p:txBody>
        </p:sp>
        <p:sp>
          <p:nvSpPr>
            <p:cNvPr id="410657" name="Rectangle 33">
              <a:extLst>
                <a:ext uri="{FF2B5EF4-FFF2-40B4-BE49-F238E27FC236}">
                  <a16:creationId xmlns:a16="http://schemas.microsoft.com/office/drawing/2014/main" id="{E78897C0-B8ED-4648-9BF8-FD0CD02272FB}"/>
                </a:ext>
              </a:extLst>
            </p:cNvPr>
            <p:cNvSpPr>
              <a:spLocks noChangeArrowheads="1"/>
            </p:cNvSpPr>
            <p:nvPr/>
          </p:nvSpPr>
          <p:spPr bwMode="auto">
            <a:xfrm>
              <a:off x="288" y="1220"/>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a:latin typeface="Book Antiqua" panose="02040602050305030304" pitchFamily="18" charset="0"/>
                </a:rPr>
                <a:t>BIT</a:t>
              </a:r>
            </a:p>
          </p:txBody>
        </p:sp>
        <p:sp>
          <p:nvSpPr>
            <p:cNvPr id="410658" name="Rectangle 34">
              <a:extLst>
                <a:ext uri="{FF2B5EF4-FFF2-40B4-BE49-F238E27FC236}">
                  <a16:creationId xmlns:a16="http://schemas.microsoft.com/office/drawing/2014/main" id="{D88C25FD-FEE9-4263-B785-148E8C45EEE9}"/>
                </a:ext>
              </a:extLst>
            </p:cNvPr>
            <p:cNvSpPr>
              <a:spLocks noChangeArrowheads="1"/>
            </p:cNvSpPr>
            <p:nvPr/>
          </p:nvSpPr>
          <p:spPr bwMode="auto">
            <a:xfrm>
              <a:off x="3504" y="933"/>
              <a:ext cx="20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i="1" u="sng">
                  <a:latin typeface="Book Antiqua" panose="02040602050305030304" pitchFamily="18" charset="0"/>
                </a:rPr>
                <a:t>ResultSet get method</a:t>
              </a:r>
            </a:p>
          </p:txBody>
        </p:sp>
        <p:sp>
          <p:nvSpPr>
            <p:cNvPr id="410659" name="Rectangle 35">
              <a:extLst>
                <a:ext uri="{FF2B5EF4-FFF2-40B4-BE49-F238E27FC236}">
                  <a16:creationId xmlns:a16="http://schemas.microsoft.com/office/drawing/2014/main" id="{1E0C2796-B307-46A2-A524-F9849D3FDBA2}"/>
                </a:ext>
              </a:extLst>
            </p:cNvPr>
            <p:cNvSpPr>
              <a:spLocks noChangeArrowheads="1"/>
            </p:cNvSpPr>
            <p:nvPr/>
          </p:nvSpPr>
          <p:spPr bwMode="auto">
            <a:xfrm>
              <a:off x="1680" y="933"/>
              <a:ext cx="18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i="1" u="sng">
                  <a:latin typeface="Book Antiqua" panose="02040602050305030304" pitchFamily="18" charset="0"/>
                </a:rPr>
                <a:t>Java class</a:t>
              </a:r>
            </a:p>
          </p:txBody>
        </p:sp>
        <p:sp>
          <p:nvSpPr>
            <p:cNvPr id="410660" name="Rectangle 36">
              <a:extLst>
                <a:ext uri="{FF2B5EF4-FFF2-40B4-BE49-F238E27FC236}">
                  <a16:creationId xmlns:a16="http://schemas.microsoft.com/office/drawing/2014/main" id="{F10E1189-A878-4A32-BC13-8C11862CAB68}"/>
                </a:ext>
              </a:extLst>
            </p:cNvPr>
            <p:cNvSpPr>
              <a:spLocks noChangeArrowheads="1"/>
            </p:cNvSpPr>
            <p:nvPr/>
          </p:nvSpPr>
          <p:spPr bwMode="auto">
            <a:xfrm>
              <a:off x="288" y="933"/>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ClrTx/>
                <a:buSzTx/>
                <a:buFontTx/>
                <a:buNone/>
              </a:pPr>
              <a:r>
                <a:rPr lang="en-US" altLang="en-US" sz="2400" i="1" u="sng">
                  <a:latin typeface="Book Antiqua" panose="02040602050305030304" pitchFamily="18" charset="0"/>
                </a:rPr>
                <a:t>SQL Type</a:t>
              </a:r>
            </a:p>
          </p:txBody>
        </p:sp>
        <p:sp>
          <p:nvSpPr>
            <p:cNvPr id="410661" name="Line 37">
              <a:extLst>
                <a:ext uri="{FF2B5EF4-FFF2-40B4-BE49-F238E27FC236}">
                  <a16:creationId xmlns:a16="http://schemas.microsoft.com/office/drawing/2014/main" id="{6ACD086D-15D0-485A-8714-E2581164C3A6}"/>
                </a:ext>
              </a:extLst>
            </p:cNvPr>
            <p:cNvSpPr>
              <a:spLocks noChangeShapeType="1"/>
            </p:cNvSpPr>
            <p:nvPr/>
          </p:nvSpPr>
          <p:spPr bwMode="auto">
            <a:xfrm>
              <a:off x="288" y="933"/>
              <a:ext cx="5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2" name="Line 38">
              <a:extLst>
                <a:ext uri="{FF2B5EF4-FFF2-40B4-BE49-F238E27FC236}">
                  <a16:creationId xmlns:a16="http://schemas.microsoft.com/office/drawing/2014/main" id="{42D7ADD3-8E76-4FF7-B8DB-FECFA2214643}"/>
                </a:ext>
              </a:extLst>
            </p:cNvPr>
            <p:cNvSpPr>
              <a:spLocks noChangeShapeType="1"/>
            </p:cNvSpPr>
            <p:nvPr/>
          </p:nvSpPr>
          <p:spPr bwMode="auto">
            <a:xfrm>
              <a:off x="288" y="1220"/>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3" name="Line 39">
              <a:extLst>
                <a:ext uri="{FF2B5EF4-FFF2-40B4-BE49-F238E27FC236}">
                  <a16:creationId xmlns:a16="http://schemas.microsoft.com/office/drawing/2014/main" id="{6233D40B-831B-4981-B95D-E9F5F6817405}"/>
                </a:ext>
              </a:extLst>
            </p:cNvPr>
            <p:cNvSpPr>
              <a:spLocks noChangeShapeType="1"/>
            </p:cNvSpPr>
            <p:nvPr/>
          </p:nvSpPr>
          <p:spPr bwMode="auto">
            <a:xfrm>
              <a:off x="288" y="1507"/>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4" name="Line 40">
              <a:extLst>
                <a:ext uri="{FF2B5EF4-FFF2-40B4-BE49-F238E27FC236}">
                  <a16:creationId xmlns:a16="http://schemas.microsoft.com/office/drawing/2014/main" id="{E8401F68-8576-4A9A-A027-4DA44ED939E3}"/>
                </a:ext>
              </a:extLst>
            </p:cNvPr>
            <p:cNvSpPr>
              <a:spLocks noChangeShapeType="1"/>
            </p:cNvSpPr>
            <p:nvPr/>
          </p:nvSpPr>
          <p:spPr bwMode="auto">
            <a:xfrm>
              <a:off x="288" y="1794"/>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5" name="Line 41">
              <a:extLst>
                <a:ext uri="{FF2B5EF4-FFF2-40B4-BE49-F238E27FC236}">
                  <a16:creationId xmlns:a16="http://schemas.microsoft.com/office/drawing/2014/main" id="{42A9D8D5-9742-486B-9569-847F981EA96F}"/>
                </a:ext>
              </a:extLst>
            </p:cNvPr>
            <p:cNvSpPr>
              <a:spLocks noChangeShapeType="1"/>
            </p:cNvSpPr>
            <p:nvPr/>
          </p:nvSpPr>
          <p:spPr bwMode="auto">
            <a:xfrm>
              <a:off x="288" y="2081"/>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6" name="Line 42">
              <a:extLst>
                <a:ext uri="{FF2B5EF4-FFF2-40B4-BE49-F238E27FC236}">
                  <a16:creationId xmlns:a16="http://schemas.microsoft.com/office/drawing/2014/main" id="{CCA75D44-94FD-4FFA-B0BD-32BA57192447}"/>
                </a:ext>
              </a:extLst>
            </p:cNvPr>
            <p:cNvSpPr>
              <a:spLocks noChangeShapeType="1"/>
            </p:cNvSpPr>
            <p:nvPr/>
          </p:nvSpPr>
          <p:spPr bwMode="auto">
            <a:xfrm>
              <a:off x="288" y="2368"/>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7" name="Line 43">
              <a:extLst>
                <a:ext uri="{FF2B5EF4-FFF2-40B4-BE49-F238E27FC236}">
                  <a16:creationId xmlns:a16="http://schemas.microsoft.com/office/drawing/2014/main" id="{510B6B11-A22A-43CD-A7A4-056B63AD84F7}"/>
                </a:ext>
              </a:extLst>
            </p:cNvPr>
            <p:cNvSpPr>
              <a:spLocks noChangeShapeType="1"/>
            </p:cNvSpPr>
            <p:nvPr/>
          </p:nvSpPr>
          <p:spPr bwMode="auto">
            <a:xfrm>
              <a:off x="288" y="2655"/>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8" name="Line 44">
              <a:extLst>
                <a:ext uri="{FF2B5EF4-FFF2-40B4-BE49-F238E27FC236}">
                  <a16:creationId xmlns:a16="http://schemas.microsoft.com/office/drawing/2014/main" id="{98582DA6-138C-4E0E-B3F2-C9F6B685D00B}"/>
                </a:ext>
              </a:extLst>
            </p:cNvPr>
            <p:cNvSpPr>
              <a:spLocks noChangeShapeType="1"/>
            </p:cNvSpPr>
            <p:nvPr/>
          </p:nvSpPr>
          <p:spPr bwMode="auto">
            <a:xfrm>
              <a:off x="288" y="2942"/>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69" name="Line 45">
              <a:extLst>
                <a:ext uri="{FF2B5EF4-FFF2-40B4-BE49-F238E27FC236}">
                  <a16:creationId xmlns:a16="http://schemas.microsoft.com/office/drawing/2014/main" id="{6B9C3BB0-7E9F-41F2-81F0-7B97B359F2D3}"/>
                </a:ext>
              </a:extLst>
            </p:cNvPr>
            <p:cNvSpPr>
              <a:spLocks noChangeShapeType="1"/>
            </p:cNvSpPr>
            <p:nvPr/>
          </p:nvSpPr>
          <p:spPr bwMode="auto">
            <a:xfrm>
              <a:off x="288" y="3229"/>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0" name="Line 46">
              <a:extLst>
                <a:ext uri="{FF2B5EF4-FFF2-40B4-BE49-F238E27FC236}">
                  <a16:creationId xmlns:a16="http://schemas.microsoft.com/office/drawing/2014/main" id="{78F00F82-1FAC-46CA-A116-D0215BAA80CD}"/>
                </a:ext>
              </a:extLst>
            </p:cNvPr>
            <p:cNvSpPr>
              <a:spLocks noChangeShapeType="1"/>
            </p:cNvSpPr>
            <p:nvPr/>
          </p:nvSpPr>
          <p:spPr bwMode="auto">
            <a:xfrm>
              <a:off x="288" y="3516"/>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1" name="Line 47">
              <a:extLst>
                <a:ext uri="{FF2B5EF4-FFF2-40B4-BE49-F238E27FC236}">
                  <a16:creationId xmlns:a16="http://schemas.microsoft.com/office/drawing/2014/main" id="{04F6BC13-3EA5-4E3E-A542-4EA54228E2A6}"/>
                </a:ext>
              </a:extLst>
            </p:cNvPr>
            <p:cNvSpPr>
              <a:spLocks noChangeShapeType="1"/>
            </p:cNvSpPr>
            <p:nvPr/>
          </p:nvSpPr>
          <p:spPr bwMode="auto">
            <a:xfrm>
              <a:off x="288" y="3803"/>
              <a:ext cx="5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2" name="Line 48">
              <a:extLst>
                <a:ext uri="{FF2B5EF4-FFF2-40B4-BE49-F238E27FC236}">
                  <a16:creationId xmlns:a16="http://schemas.microsoft.com/office/drawing/2014/main" id="{DD2094A3-D7ED-47FE-BF68-4290A2B06EA0}"/>
                </a:ext>
              </a:extLst>
            </p:cNvPr>
            <p:cNvSpPr>
              <a:spLocks noChangeShapeType="1"/>
            </p:cNvSpPr>
            <p:nvPr/>
          </p:nvSpPr>
          <p:spPr bwMode="auto">
            <a:xfrm>
              <a:off x="288" y="4090"/>
              <a:ext cx="5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3" name="Line 49">
              <a:extLst>
                <a:ext uri="{FF2B5EF4-FFF2-40B4-BE49-F238E27FC236}">
                  <a16:creationId xmlns:a16="http://schemas.microsoft.com/office/drawing/2014/main" id="{61551C0E-FF7A-4DEB-842C-7238110E2B6E}"/>
                </a:ext>
              </a:extLst>
            </p:cNvPr>
            <p:cNvSpPr>
              <a:spLocks noChangeShapeType="1"/>
            </p:cNvSpPr>
            <p:nvPr/>
          </p:nvSpPr>
          <p:spPr bwMode="auto">
            <a:xfrm>
              <a:off x="288" y="933"/>
              <a:ext cx="0" cy="3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4" name="Line 50">
              <a:extLst>
                <a:ext uri="{FF2B5EF4-FFF2-40B4-BE49-F238E27FC236}">
                  <a16:creationId xmlns:a16="http://schemas.microsoft.com/office/drawing/2014/main" id="{D0C7F2AC-9842-45AE-9BF9-C8EC4FDC6586}"/>
                </a:ext>
              </a:extLst>
            </p:cNvPr>
            <p:cNvSpPr>
              <a:spLocks noChangeShapeType="1"/>
            </p:cNvSpPr>
            <p:nvPr/>
          </p:nvSpPr>
          <p:spPr bwMode="auto">
            <a:xfrm>
              <a:off x="1680" y="933"/>
              <a:ext cx="0" cy="31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5" name="Line 51">
              <a:extLst>
                <a:ext uri="{FF2B5EF4-FFF2-40B4-BE49-F238E27FC236}">
                  <a16:creationId xmlns:a16="http://schemas.microsoft.com/office/drawing/2014/main" id="{50DB8164-872C-436F-B804-FDAEE5CE9B53}"/>
                </a:ext>
              </a:extLst>
            </p:cNvPr>
            <p:cNvSpPr>
              <a:spLocks noChangeShapeType="1"/>
            </p:cNvSpPr>
            <p:nvPr/>
          </p:nvSpPr>
          <p:spPr bwMode="auto">
            <a:xfrm>
              <a:off x="3504" y="933"/>
              <a:ext cx="0" cy="31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76" name="Line 52">
              <a:extLst>
                <a:ext uri="{FF2B5EF4-FFF2-40B4-BE49-F238E27FC236}">
                  <a16:creationId xmlns:a16="http://schemas.microsoft.com/office/drawing/2014/main" id="{6A745D03-278B-43E3-9138-C23FEEF0850D}"/>
                </a:ext>
              </a:extLst>
            </p:cNvPr>
            <p:cNvSpPr>
              <a:spLocks noChangeShapeType="1"/>
            </p:cNvSpPr>
            <p:nvPr/>
          </p:nvSpPr>
          <p:spPr bwMode="auto">
            <a:xfrm>
              <a:off x="5568" y="933"/>
              <a:ext cx="0" cy="3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4000" dirty="0"/>
              <a:t>Basic Structures: Associations – Identifying Relationship</a:t>
            </a:r>
          </a:p>
        </p:txBody>
      </p:sp>
      <p:sp>
        <p:nvSpPr>
          <p:cNvPr id="54275" name="Rectangle 3"/>
          <p:cNvSpPr>
            <a:spLocks noGrp="1" noChangeArrowheads="1"/>
          </p:cNvSpPr>
          <p:nvPr>
            <p:ph type="body" idx="1"/>
          </p:nvPr>
        </p:nvSpPr>
        <p:spPr>
          <a:xfrm>
            <a:off x="457200" y="1600200"/>
            <a:ext cx="8229600" cy="5105400"/>
          </a:xfrm>
        </p:spPr>
        <p:txBody>
          <a:bodyPr>
            <a:normAutofit lnSpcReduction="10000"/>
          </a:bodyPr>
          <a:lstStyle/>
          <a:p>
            <a:pPr eaLnBrk="1" hangingPunct="1"/>
            <a:r>
              <a:rPr lang="en-US" altLang="en-US" dirty="0"/>
              <a:t>Note that in the previous diagram, the three migrating foreign key attributes are all included in the key of the child.</a:t>
            </a:r>
          </a:p>
          <a:p>
            <a:pPr eaLnBrk="1" hangingPunct="1"/>
            <a:r>
              <a:rPr lang="en-US" altLang="en-US" dirty="0"/>
              <a:t>The way to think about this is that we need to know the customer who placed the order </a:t>
            </a:r>
            <a:r>
              <a:rPr lang="en-US" altLang="en-US" b="1" dirty="0"/>
              <a:t>and</a:t>
            </a:r>
            <a:r>
              <a:rPr lang="en-US" altLang="en-US" dirty="0"/>
              <a:t> the order date in order to identify the order.</a:t>
            </a:r>
          </a:p>
          <a:p>
            <a:pPr eaLnBrk="1" hangingPunct="1"/>
            <a:r>
              <a:rPr lang="en-US" altLang="en-US" dirty="0"/>
              <a:t>It is important to regard the migrating foreign key attributes as a package.  You can</a:t>
            </a:r>
            <a:r>
              <a:rPr lang="en-US" altLang="en-US" b="1" dirty="0"/>
              <a:t>not</a:t>
            </a:r>
            <a:r>
              <a:rPr lang="en-US" altLang="en-US" dirty="0"/>
              <a:t> just put some of them in the primary key of the child.</a:t>
            </a:r>
          </a:p>
          <a:p>
            <a:pPr eaLnBrk="1" hangingPunct="1"/>
            <a:r>
              <a:rPr lang="en-US" altLang="en-US" dirty="0"/>
              <a:t>As you have probably already guessed, if Orders has a child, that association will migrate </a:t>
            </a:r>
            <a:r>
              <a:rPr lang="en-US" altLang="en-US" b="1" dirty="0"/>
              <a:t>four</a:t>
            </a:r>
            <a:r>
              <a:rPr lang="en-US" altLang="en-US" dirty="0"/>
              <a:t> primary keys attributes.</a:t>
            </a:r>
          </a:p>
        </p:txBody>
      </p:sp>
    </p:spTree>
    <p:extLst>
      <p:ext uri="{BB962C8B-B14F-4D97-AF65-F5344CB8AC3E}">
        <p14:creationId xmlns:p14="http://schemas.microsoft.com/office/powerpoint/2010/main" val="2171710622"/>
      </p:ext>
    </p:extLst>
  </p:cSld>
  <p:clrMapOvr>
    <a:masterClrMapping/>
  </p:clrMapOvr>
  <p:transition/>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2FD3E6-390C-4D7D-A598-5EA35C735897}"/>
              </a:ext>
            </a:extLst>
          </p:cNvPr>
          <p:cNvSpPr>
            <a:spLocks noGrp="1"/>
          </p:cNvSpPr>
          <p:nvPr>
            <p:ph idx="1"/>
          </p:nvPr>
        </p:nvSpPr>
        <p:spPr>
          <a:xfrm>
            <a:off x="628650" y="1885950"/>
            <a:ext cx="7886700" cy="3949700"/>
          </a:xfrm>
        </p:spPr>
        <p:txBody>
          <a:bodyPr>
            <a:normAutofit fontScale="85000" lnSpcReduction="20000"/>
          </a:bodyPr>
          <a:lstStyle/>
          <a:p>
            <a:pPr>
              <a:defRPr/>
            </a:pPr>
            <a:r>
              <a:rPr lang="en-US" dirty="0" err="1"/>
              <a:t>ResultSetMetaData</a:t>
            </a:r>
            <a:r>
              <a:rPr lang="en-US" dirty="0"/>
              <a:t> </a:t>
            </a:r>
            <a:r>
              <a:rPr lang="en-US" dirty="0" err="1"/>
              <a:t>rsmd</a:t>
            </a:r>
            <a:r>
              <a:rPr lang="en-US" dirty="0"/>
              <a:t> = </a:t>
            </a:r>
            <a:r>
              <a:rPr lang="en-US" dirty="0" err="1"/>
              <a:t>rs.getMetaData</a:t>
            </a:r>
            <a:r>
              <a:rPr lang="en-US" dirty="0"/>
              <a:t>();</a:t>
            </a:r>
          </a:p>
          <a:p>
            <a:pPr>
              <a:defRPr/>
            </a:pPr>
            <a:r>
              <a:rPr lang="en-US" dirty="0"/>
              <a:t>Use the import: java.sql.* for the </a:t>
            </a:r>
            <a:r>
              <a:rPr lang="en-US" dirty="0" err="1"/>
              <a:t>ResultSetMetaData</a:t>
            </a:r>
            <a:r>
              <a:rPr lang="en-US" dirty="0"/>
              <a:t> interface.</a:t>
            </a:r>
          </a:p>
          <a:p>
            <a:pPr>
              <a:defRPr/>
            </a:pPr>
            <a:r>
              <a:rPr lang="en-US" dirty="0"/>
              <a:t>For more information, see the documentation at: </a:t>
            </a:r>
            <a:r>
              <a:rPr lang="en-US" dirty="0">
                <a:hlinkClick r:id="rId2"/>
              </a:rPr>
              <a:t>https://docs.oracle.com/javase/8/docs/api/java/sql/ResultSetMetaData.html</a:t>
            </a:r>
            <a:r>
              <a:rPr lang="en-US" dirty="0"/>
              <a:t>.</a:t>
            </a:r>
          </a:p>
          <a:p>
            <a:pPr>
              <a:defRPr/>
            </a:pPr>
            <a:r>
              <a:rPr lang="en-US" dirty="0"/>
              <a:t>What I’m going to cover is just a fraction of what this class can do.</a:t>
            </a:r>
          </a:p>
          <a:p>
            <a:pPr>
              <a:defRPr/>
            </a:pPr>
            <a:r>
              <a:rPr lang="en-US" dirty="0"/>
              <a:t>Bear in mind that these methods are all operating on the entire result set, not any given row in the result set.</a:t>
            </a:r>
          </a:p>
        </p:txBody>
      </p:sp>
      <p:sp>
        <p:nvSpPr>
          <p:cNvPr id="412675" name="Title 2">
            <a:extLst>
              <a:ext uri="{FF2B5EF4-FFF2-40B4-BE49-F238E27FC236}">
                <a16:creationId xmlns:a16="http://schemas.microsoft.com/office/drawing/2014/main" id="{0C6F11A1-0245-40B4-AB6D-B51476182B5A}"/>
              </a:ext>
            </a:extLst>
          </p:cNvPr>
          <p:cNvSpPr>
            <a:spLocks noGrp="1" noChangeArrowheads="1"/>
          </p:cNvSpPr>
          <p:nvPr>
            <p:ph type="title"/>
          </p:nvPr>
        </p:nvSpPr>
        <p:spPr>
          <a:xfrm>
            <a:off x="657225" y="381000"/>
            <a:ext cx="7886700" cy="993775"/>
          </a:xfrm>
        </p:spPr>
        <p:txBody>
          <a:bodyPr/>
          <a:lstStyle/>
          <a:p>
            <a:r>
              <a:rPr lang="en-US" altLang="en-US"/>
              <a:t>Data About the Data</a:t>
            </a: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81A424-AD9C-4FC6-9FAE-B8958A449E7B}"/>
              </a:ext>
            </a:extLst>
          </p:cNvPr>
          <p:cNvSpPr>
            <a:spLocks noGrp="1"/>
          </p:cNvSpPr>
          <p:nvPr>
            <p:ph idx="1"/>
          </p:nvPr>
        </p:nvSpPr>
        <p:spPr/>
        <p:txBody>
          <a:bodyPr>
            <a:normAutofit fontScale="85000" lnSpcReduction="20000"/>
          </a:bodyPr>
          <a:lstStyle/>
          <a:p>
            <a:pPr>
              <a:defRPr/>
            </a:pPr>
            <a:r>
              <a:rPr lang="en-US" dirty="0" err="1"/>
              <a:t>int</a:t>
            </a:r>
            <a:r>
              <a:rPr lang="en-US" dirty="0"/>
              <a:t> – </a:t>
            </a:r>
            <a:r>
              <a:rPr lang="en-US" dirty="0" err="1"/>
              <a:t>getColumnCount</a:t>
            </a:r>
            <a:r>
              <a:rPr lang="en-US" dirty="0"/>
              <a:t>() returns the # of columns in the result set.  Good first call to make when looping through the meta data for a given result set.</a:t>
            </a:r>
          </a:p>
          <a:p>
            <a:pPr>
              <a:defRPr/>
            </a:pPr>
            <a:r>
              <a:rPr lang="en-US" dirty="0"/>
              <a:t>These utilities all start at 1 for the first column.  Do not let that confuse you with starting at 0 for arrays.</a:t>
            </a:r>
          </a:p>
          <a:p>
            <a:pPr>
              <a:defRPr/>
            </a:pPr>
            <a:r>
              <a:rPr lang="en-US" dirty="0" err="1"/>
              <a:t>int</a:t>
            </a:r>
            <a:r>
              <a:rPr lang="en-US" dirty="0"/>
              <a:t> – </a:t>
            </a:r>
            <a:r>
              <a:rPr lang="en-US" dirty="0" err="1"/>
              <a:t>getColumnDisplaySize</a:t>
            </a:r>
            <a:r>
              <a:rPr lang="en-US" dirty="0"/>
              <a:t> (</a:t>
            </a:r>
            <a:r>
              <a:rPr lang="en-US" dirty="0" err="1"/>
              <a:t>int</a:t>
            </a:r>
            <a:r>
              <a:rPr lang="en-US" dirty="0"/>
              <a:t>) – returns the designated column’s maximum width.</a:t>
            </a:r>
          </a:p>
          <a:p>
            <a:pPr>
              <a:defRPr/>
            </a:pPr>
            <a:r>
              <a:rPr lang="en-US" dirty="0"/>
              <a:t>String – </a:t>
            </a:r>
            <a:r>
              <a:rPr lang="en-US" dirty="0" err="1"/>
              <a:t>getColumnName</a:t>
            </a:r>
            <a:r>
              <a:rPr lang="en-US" dirty="0"/>
              <a:t> (</a:t>
            </a:r>
            <a:r>
              <a:rPr lang="en-US" dirty="0" err="1"/>
              <a:t>int</a:t>
            </a:r>
            <a:r>
              <a:rPr lang="en-US" dirty="0"/>
              <a:t>)</a:t>
            </a:r>
          </a:p>
          <a:p>
            <a:pPr>
              <a:defRPr/>
            </a:pPr>
            <a:r>
              <a:rPr lang="en-US" dirty="0" err="1"/>
              <a:t>int</a:t>
            </a:r>
            <a:r>
              <a:rPr lang="en-US" dirty="0"/>
              <a:t> </a:t>
            </a:r>
            <a:r>
              <a:rPr lang="en-US" dirty="0" err="1"/>
              <a:t>getColumnType</a:t>
            </a:r>
            <a:r>
              <a:rPr lang="en-US" dirty="0"/>
              <a:t> (</a:t>
            </a:r>
            <a:r>
              <a:rPr lang="en-US" dirty="0" err="1"/>
              <a:t>int</a:t>
            </a:r>
            <a:r>
              <a:rPr lang="en-US" dirty="0"/>
              <a:t>) – returns an integer corresponding to the column type.  See </a:t>
            </a:r>
            <a:r>
              <a:rPr lang="en-US" dirty="0" err="1"/>
              <a:t>java.sql.Types</a:t>
            </a:r>
            <a:r>
              <a:rPr lang="en-US" dirty="0"/>
              <a:t> for the list of valid types that can be returned.</a:t>
            </a:r>
          </a:p>
          <a:p>
            <a:pPr>
              <a:defRPr/>
            </a:pPr>
            <a:r>
              <a:rPr lang="en-US" dirty="0"/>
              <a:t>String </a:t>
            </a:r>
            <a:r>
              <a:rPr lang="en-US" dirty="0" err="1"/>
              <a:t>getColumnTypeName</a:t>
            </a:r>
            <a:r>
              <a:rPr lang="en-US" dirty="0"/>
              <a:t> (</a:t>
            </a:r>
            <a:r>
              <a:rPr lang="en-US" dirty="0" err="1"/>
              <a:t>int</a:t>
            </a:r>
            <a:r>
              <a:rPr lang="en-US" dirty="0"/>
              <a:t>) – returns name of the column type.</a:t>
            </a:r>
          </a:p>
        </p:txBody>
      </p:sp>
      <p:sp>
        <p:nvSpPr>
          <p:cNvPr id="413699" name="Title 2">
            <a:extLst>
              <a:ext uri="{FF2B5EF4-FFF2-40B4-BE49-F238E27FC236}">
                <a16:creationId xmlns:a16="http://schemas.microsoft.com/office/drawing/2014/main" id="{D5D8400C-00D1-42B0-BD47-EC7895AD5263}"/>
              </a:ext>
            </a:extLst>
          </p:cNvPr>
          <p:cNvSpPr>
            <a:spLocks noGrp="1" noChangeArrowheads="1"/>
          </p:cNvSpPr>
          <p:nvPr>
            <p:ph type="title"/>
          </p:nvPr>
        </p:nvSpPr>
        <p:spPr/>
        <p:txBody>
          <a:bodyPr/>
          <a:lstStyle/>
          <a:p>
            <a:r>
              <a:rPr lang="en-US" altLang="en-US"/>
              <a:t>Useful methods</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Content Placeholder 1">
            <a:extLst>
              <a:ext uri="{FF2B5EF4-FFF2-40B4-BE49-F238E27FC236}">
                <a16:creationId xmlns:a16="http://schemas.microsoft.com/office/drawing/2014/main" id="{EA29CCE1-8225-49E7-A1C1-52D5BF3F2BA8}"/>
              </a:ext>
            </a:extLst>
          </p:cNvPr>
          <p:cNvSpPr>
            <a:spLocks noGrp="1" noChangeArrowheads="1"/>
          </p:cNvSpPr>
          <p:nvPr>
            <p:ph idx="1"/>
          </p:nvPr>
        </p:nvSpPr>
        <p:spPr/>
        <p:txBody>
          <a:bodyPr/>
          <a:lstStyle/>
          <a:p>
            <a:r>
              <a:rPr lang="en-US" altLang="en-US"/>
              <a:t>int isNullable (int) – you receive an integer {columnNoNulls, columnNullable, columnNullableUnknown} in return</a:t>
            </a:r>
          </a:p>
          <a:p>
            <a:r>
              <a:rPr lang="en-US" altLang="en-US"/>
              <a:t>String getTableName (int) – returns the table name from the specified column index</a:t>
            </a:r>
          </a:p>
          <a:p>
            <a:r>
              <a:rPr lang="en-US" altLang="en-US"/>
              <a:t>boolean isReadOnly (int)</a:t>
            </a:r>
          </a:p>
          <a:p>
            <a:r>
              <a:rPr lang="en-US" altLang="en-US"/>
              <a:t>boolean isWriteable (int)</a:t>
            </a:r>
          </a:p>
        </p:txBody>
      </p:sp>
      <p:sp>
        <p:nvSpPr>
          <p:cNvPr id="414723" name="Title 2">
            <a:extLst>
              <a:ext uri="{FF2B5EF4-FFF2-40B4-BE49-F238E27FC236}">
                <a16:creationId xmlns:a16="http://schemas.microsoft.com/office/drawing/2014/main" id="{1DB885DA-9DEF-4AFA-A292-D8967399A08A}"/>
              </a:ext>
            </a:extLst>
          </p:cNvPr>
          <p:cNvSpPr>
            <a:spLocks noGrp="1" noChangeArrowheads="1"/>
          </p:cNvSpPr>
          <p:nvPr>
            <p:ph type="title"/>
          </p:nvPr>
        </p:nvSpPr>
        <p:spPr/>
        <p:txBody>
          <a:bodyPr/>
          <a:lstStyle/>
          <a:p>
            <a:r>
              <a:rPr lang="en-US" altLang="en-US"/>
              <a:t>You Also Might be Interested In:</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EFB3DE6-7AC7-463D-96A2-3954677B97F1}"/>
              </a:ext>
            </a:extLst>
          </p:cNvPr>
          <p:cNvSpPr>
            <a:spLocks noGrp="1" noChangeArrowheads="1"/>
          </p:cNvSpPr>
          <p:nvPr>
            <p:ph type="title"/>
          </p:nvPr>
        </p:nvSpPr>
        <p:spPr/>
        <p:txBody>
          <a:bodyPr lIns="90488" tIns="44450" rIns="90488" bIns="44450"/>
          <a:lstStyle/>
          <a:p>
            <a:pPr eaLnBrk="1" hangingPunct="1"/>
            <a:r>
              <a:rPr lang="en-US" altLang="en-US"/>
              <a:t>JDBC: Exceptions and Warnings</a:t>
            </a:r>
          </a:p>
        </p:txBody>
      </p:sp>
      <p:sp>
        <p:nvSpPr>
          <p:cNvPr id="415747" name="Rectangle 3">
            <a:extLst>
              <a:ext uri="{FF2B5EF4-FFF2-40B4-BE49-F238E27FC236}">
                <a16:creationId xmlns:a16="http://schemas.microsoft.com/office/drawing/2014/main" id="{86962C84-1FB7-489A-82C4-2C6FB4B1C752}"/>
              </a:ext>
            </a:extLst>
          </p:cNvPr>
          <p:cNvSpPr>
            <a:spLocks noGrp="1" noChangeArrowheads="1"/>
          </p:cNvSpPr>
          <p:nvPr>
            <p:ph idx="1"/>
          </p:nvPr>
        </p:nvSpPr>
        <p:spPr/>
        <p:txBody>
          <a:bodyPr lIns="90488" tIns="44450" rIns="90488" bIns="44450"/>
          <a:lstStyle/>
          <a:p>
            <a:pPr eaLnBrk="1" hangingPunct="1"/>
            <a:r>
              <a:rPr lang="en-US" altLang="en-US"/>
              <a:t>Most of java.sql can throw and SQLException if an error occurs (use try/catch blocks to find connection problems)</a:t>
            </a:r>
          </a:p>
          <a:p>
            <a:pPr eaLnBrk="1" hangingPunct="1"/>
            <a:r>
              <a:rPr lang="en-US" altLang="en-US"/>
              <a:t>SQLWarning is a subclass of SQLException; not as severe (they are not thrown and their existence has to be explicitly tested)</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D1267200-7669-42D2-950A-A6E8B68E3BB1}"/>
              </a:ext>
            </a:extLst>
          </p:cNvPr>
          <p:cNvSpPr>
            <a:spLocks noGrp="1" noChangeArrowheads="1"/>
          </p:cNvSpPr>
          <p:nvPr>
            <p:ph type="title"/>
          </p:nvPr>
        </p:nvSpPr>
        <p:spPr/>
        <p:txBody>
          <a:bodyPr lIns="90488" tIns="44450" rIns="90488" bIns="44450"/>
          <a:lstStyle/>
          <a:p>
            <a:pPr eaLnBrk="1" hangingPunct="1"/>
            <a:r>
              <a:rPr lang="en-US" altLang="en-US"/>
              <a:t>JDBC MySQL example:</a:t>
            </a:r>
          </a:p>
        </p:txBody>
      </p:sp>
      <p:sp>
        <p:nvSpPr>
          <p:cNvPr id="417795" name="Content Placeholder 1">
            <a:extLst>
              <a:ext uri="{FF2B5EF4-FFF2-40B4-BE49-F238E27FC236}">
                <a16:creationId xmlns:a16="http://schemas.microsoft.com/office/drawing/2014/main" id="{FBF67004-087B-4F31-A5E1-D5323DB6DE11}"/>
              </a:ext>
            </a:extLst>
          </p:cNvPr>
          <p:cNvSpPr>
            <a:spLocks noGrp="1" noChangeArrowheads="1"/>
          </p:cNvSpPr>
          <p:nvPr>
            <p:ph idx="1"/>
          </p:nvPr>
        </p:nvSpPr>
        <p:spPr/>
        <p:txBody>
          <a:bodyPr/>
          <a:lstStyle/>
          <a:p>
            <a:pPr eaLnBrk="1" hangingPunct="1"/>
            <a:r>
              <a:rPr lang="en-US" altLang="en-US"/>
              <a:t>Excellent instructions can be found at:</a:t>
            </a:r>
          </a:p>
          <a:p>
            <a:pPr eaLnBrk="1" hangingPunct="1"/>
            <a:r>
              <a:rPr lang="en-US" altLang="en-US">
                <a:hlinkClick r:id="rId3"/>
              </a:rPr>
              <a:t>http://www.tutorialspoint.com/jdbc/</a:t>
            </a:r>
            <a:endParaRPr lang="en-US" altLang="en-US"/>
          </a:p>
          <a:p>
            <a:pPr eaLnBrk="1" hangingPunct="1"/>
            <a:r>
              <a:rPr lang="en-US" altLang="en-US"/>
              <a:t>Sample Code can be found at:</a:t>
            </a:r>
          </a:p>
          <a:p>
            <a:pPr eaLnBrk="1" hangingPunct="1"/>
            <a:r>
              <a:rPr lang="en-US" altLang="en-US">
                <a:hlinkClick r:id="rId4"/>
              </a:rPr>
              <a:t>http://www.csulb.edu/~mopkins/cecs323/FirstExample.java</a:t>
            </a: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36DC75-1371-4D15-A9F1-0337190518BD}"/>
              </a:ext>
            </a:extLst>
          </p:cNvPr>
          <p:cNvSpPr>
            <a:spLocks noGrp="1" noChangeArrowheads="1"/>
          </p:cNvSpPr>
          <p:nvPr>
            <p:ph type="title"/>
          </p:nvPr>
        </p:nvSpPr>
        <p:spPr/>
        <p:txBody>
          <a:bodyPr/>
          <a:lstStyle/>
          <a:p>
            <a:pPr eaLnBrk="1" hangingPunct="1"/>
            <a:r>
              <a:rPr lang="en-US" altLang="en-US" sz="4000"/>
              <a:t>Basic structures: Associations – Relation Scheme Data Dictionary</a:t>
            </a:r>
          </a:p>
        </p:txBody>
      </p:sp>
      <p:sp>
        <p:nvSpPr>
          <p:cNvPr id="47107" name="Rectangle 4">
            <a:extLst>
              <a:ext uri="{FF2B5EF4-FFF2-40B4-BE49-F238E27FC236}">
                <a16:creationId xmlns:a16="http://schemas.microsoft.com/office/drawing/2014/main" id="{4061AE6F-1E75-45E1-980F-B0132FA268B9}"/>
              </a:ext>
            </a:extLst>
          </p:cNvPr>
          <p:cNvSpPr>
            <a:spLocks noGrp="1" noChangeArrowheads="1"/>
          </p:cNvSpPr>
          <p:nvPr>
            <p:ph type="body" idx="1"/>
          </p:nvPr>
        </p:nvSpPr>
        <p:spPr/>
        <p:txBody>
          <a:bodyPr/>
          <a:lstStyle/>
          <a:p>
            <a:pPr eaLnBrk="1" hangingPunct="1">
              <a:lnSpc>
                <a:spcPct val="80000"/>
              </a:lnSpc>
            </a:pPr>
            <a:r>
              <a:rPr lang="en-US" altLang="en-US" sz="1800"/>
              <a:t>The Customers relation scheme attributes are:</a:t>
            </a:r>
          </a:p>
          <a:p>
            <a:pPr lvl="1" eaLnBrk="1" hangingPunct="1">
              <a:lnSpc>
                <a:spcPct val="80000"/>
              </a:lnSpc>
            </a:pPr>
            <a:r>
              <a:rPr lang="en-US" altLang="en-US" sz="1600"/>
              <a:t>Customer first name, a person's first name. </a:t>
            </a:r>
          </a:p>
          <a:p>
            <a:pPr lvl="1" eaLnBrk="1" hangingPunct="1">
              <a:lnSpc>
                <a:spcPct val="80000"/>
              </a:lnSpc>
            </a:pPr>
            <a:r>
              <a:rPr lang="en-US" altLang="en-US" sz="1600"/>
              <a:t>Customer last name, a person's last name. </a:t>
            </a:r>
          </a:p>
          <a:p>
            <a:pPr lvl="1" eaLnBrk="1" hangingPunct="1">
              <a:lnSpc>
                <a:spcPct val="80000"/>
              </a:lnSpc>
            </a:pPr>
            <a:r>
              <a:rPr lang="en-US" altLang="en-US" sz="1600"/>
              <a:t>Customer phone, a valid telephone number. </a:t>
            </a:r>
          </a:p>
          <a:p>
            <a:pPr lvl="1" eaLnBrk="1" hangingPunct="1">
              <a:lnSpc>
                <a:spcPct val="80000"/>
              </a:lnSpc>
            </a:pPr>
            <a:r>
              <a:rPr lang="en-US" altLang="en-US" sz="1600"/>
              <a:t>Customer street, a street address. </a:t>
            </a:r>
          </a:p>
          <a:p>
            <a:pPr lvl="1" eaLnBrk="1" hangingPunct="1">
              <a:lnSpc>
                <a:spcPct val="80000"/>
              </a:lnSpc>
            </a:pPr>
            <a:r>
              <a:rPr lang="en-US" altLang="en-US" sz="1600"/>
              <a:t>Customer zip code, a zip code designated by the United States Postal Service. </a:t>
            </a:r>
          </a:p>
          <a:p>
            <a:pPr eaLnBrk="1" hangingPunct="1">
              <a:lnSpc>
                <a:spcPct val="80000"/>
              </a:lnSpc>
            </a:pPr>
            <a:r>
              <a:rPr lang="en-US" altLang="en-US" sz="1800"/>
              <a:t>The primary key attributes of the Customers relation are the first name, last name, and phone.</a:t>
            </a:r>
          </a:p>
          <a:p>
            <a:pPr eaLnBrk="1" hangingPunct="1">
              <a:lnSpc>
                <a:spcPct val="80000"/>
              </a:lnSpc>
            </a:pPr>
            <a:r>
              <a:rPr lang="en-US" altLang="en-US" sz="1800"/>
              <a:t>The Orders relation scheme attributes are:</a:t>
            </a:r>
          </a:p>
          <a:p>
            <a:pPr lvl="1" eaLnBrk="1" hangingPunct="1">
              <a:lnSpc>
                <a:spcPct val="80000"/>
              </a:lnSpc>
            </a:pPr>
            <a:r>
              <a:rPr lang="en-US" altLang="en-US" sz="1600"/>
              <a:t>Customer first name, foreign key from Customers. </a:t>
            </a:r>
          </a:p>
          <a:p>
            <a:pPr lvl="1" eaLnBrk="1" hangingPunct="1">
              <a:lnSpc>
                <a:spcPct val="80000"/>
              </a:lnSpc>
            </a:pPr>
            <a:r>
              <a:rPr lang="en-US" altLang="en-US" sz="1600"/>
              <a:t>Customer last name, foreign key from Customers. </a:t>
            </a:r>
          </a:p>
          <a:p>
            <a:pPr lvl="1" eaLnBrk="1" hangingPunct="1">
              <a:lnSpc>
                <a:spcPct val="80000"/>
              </a:lnSpc>
            </a:pPr>
            <a:r>
              <a:rPr lang="en-US" altLang="en-US" sz="1600"/>
              <a:t>Customer phone, foreign key from Customers. </a:t>
            </a:r>
          </a:p>
          <a:p>
            <a:pPr lvl="1" eaLnBrk="1" hangingPunct="1">
              <a:lnSpc>
                <a:spcPct val="80000"/>
              </a:lnSpc>
            </a:pPr>
            <a:r>
              <a:rPr lang="en-US" altLang="en-US" sz="1600"/>
              <a:t>Order date, a calendar date possibly with the clock time. </a:t>
            </a:r>
          </a:p>
          <a:p>
            <a:pPr lvl="1" eaLnBrk="1" hangingPunct="1">
              <a:lnSpc>
                <a:spcPct val="80000"/>
              </a:lnSpc>
            </a:pPr>
            <a:r>
              <a:rPr lang="en-US" altLang="en-US" sz="1600"/>
              <a:t>Sold by, the first name of the sales person taking the order. </a:t>
            </a:r>
          </a:p>
          <a:p>
            <a:pPr eaLnBrk="1" hangingPunct="1">
              <a:lnSpc>
                <a:spcPct val="80000"/>
              </a:lnSpc>
            </a:pPr>
            <a:r>
              <a:rPr lang="en-US" altLang="en-US" sz="1800"/>
              <a:t>The primary key attributes of the Orders relation are the three foreign key attributes plus the order date.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vs. </a:t>
            </a:r>
            <a:r>
              <a:rPr lang="en-US" b="1" dirty="0"/>
              <a:t>non</a:t>
            </a:r>
            <a:r>
              <a:rPr lang="en-US" dirty="0"/>
              <a:t>-identifying</a:t>
            </a:r>
          </a:p>
        </p:txBody>
      </p:sp>
      <p:sp>
        <p:nvSpPr>
          <p:cNvPr id="3" name="Content Placeholder 2"/>
          <p:cNvSpPr>
            <a:spLocks noGrp="1"/>
          </p:cNvSpPr>
          <p:nvPr>
            <p:ph idx="1"/>
          </p:nvPr>
        </p:nvSpPr>
        <p:spPr/>
        <p:txBody>
          <a:bodyPr/>
          <a:lstStyle/>
          <a:p>
            <a:r>
              <a:rPr lang="en-US" dirty="0"/>
              <a:t>In the previous example, to properly identify the order, we need to know who placed the order.</a:t>
            </a:r>
          </a:p>
          <a:p>
            <a:r>
              <a:rPr lang="en-US" dirty="0"/>
              <a:t>But consider a different scenario – identifying the owner of a vehicle.</a:t>
            </a:r>
          </a:p>
          <a:p>
            <a:pPr lvl="1"/>
            <a:r>
              <a:rPr lang="en-US" dirty="0"/>
              <a:t>The vehicle is identified, not by the owner, but by the Vehicle Identification Number (VIN).</a:t>
            </a:r>
          </a:p>
          <a:p>
            <a:pPr lvl="1"/>
            <a:r>
              <a:rPr lang="en-US" dirty="0"/>
              <a:t>The owner of the vehicle is merely another attribute of the vehicle.</a:t>
            </a:r>
          </a:p>
          <a:p>
            <a:pPr lvl="1"/>
            <a:r>
              <a:rPr lang="en-US" dirty="0"/>
              <a:t>In fact, the vehicle has a VIN in advance of anyone purchasing the vehicle initially, so there is no existential dependency of the vehicle on the owner.</a:t>
            </a:r>
          </a:p>
        </p:txBody>
      </p:sp>
    </p:spTree>
    <p:extLst>
      <p:ext uri="{BB962C8B-B14F-4D97-AF65-F5344CB8AC3E}">
        <p14:creationId xmlns:p14="http://schemas.microsoft.com/office/powerpoint/2010/main" val="482778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that in pictures</a:t>
            </a:r>
          </a:p>
        </p:txBody>
      </p:sp>
      <p:sp>
        <p:nvSpPr>
          <p:cNvPr id="5" name="Content Placeholder 2"/>
          <p:cNvSpPr>
            <a:spLocks noGrp="1"/>
          </p:cNvSpPr>
          <p:nvPr>
            <p:ph idx="1"/>
          </p:nvPr>
        </p:nvSpPr>
        <p:spPr>
          <a:xfrm>
            <a:off x="356461" y="4990212"/>
            <a:ext cx="8229600" cy="1676400"/>
          </a:xfrm>
        </p:spPr>
        <p:txBody>
          <a:bodyPr>
            <a:normAutofit fontScale="85000" lnSpcReduction="20000"/>
          </a:bodyPr>
          <a:lstStyle/>
          <a:p>
            <a:r>
              <a:rPr lang="en-US" dirty="0"/>
              <a:t>Note that the minimum cardinality is zero at </a:t>
            </a:r>
            <a:r>
              <a:rPr lang="en-US" b="1" dirty="0"/>
              <a:t>both</a:t>
            </a:r>
            <a:r>
              <a:rPr lang="en-US" dirty="0"/>
              <a:t> ends of this relationship.</a:t>
            </a:r>
          </a:p>
          <a:p>
            <a:pPr lvl="1"/>
            <a:r>
              <a:rPr lang="en-US" dirty="0"/>
              <a:t>A driver could exist in the DMV database without any registered vehicles</a:t>
            </a:r>
          </a:p>
          <a:p>
            <a:pPr lvl="1"/>
            <a:r>
              <a:rPr lang="en-US" dirty="0"/>
              <a:t>A vehicle can exist without any driver for it at some point in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871662"/>
            <a:ext cx="8401050" cy="3114675"/>
          </a:xfrm>
          <a:prstGeom prst="rect">
            <a:avLst/>
          </a:prstGeom>
        </p:spPr>
      </p:pic>
    </p:spTree>
    <p:extLst>
      <p:ext uri="{BB962C8B-B14F-4D97-AF65-F5344CB8AC3E}">
        <p14:creationId xmlns:p14="http://schemas.microsoft.com/office/powerpoint/2010/main" val="433159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z="4000" dirty="0"/>
              <a:t>Adding the Foreign Key Constraint</a:t>
            </a:r>
          </a:p>
        </p:txBody>
      </p:sp>
      <p:sp>
        <p:nvSpPr>
          <p:cNvPr id="64515" name="Rectangle 3"/>
          <p:cNvSpPr>
            <a:spLocks noGrp="1" noChangeArrowheads="1"/>
          </p:cNvSpPr>
          <p:nvPr>
            <p:ph type="body" idx="1"/>
          </p:nvPr>
        </p:nvSpPr>
        <p:spPr>
          <a:xfrm>
            <a:off x="457200" y="1600200"/>
            <a:ext cx="8229600" cy="5105400"/>
          </a:xfrm>
        </p:spPr>
        <p:txBody>
          <a:bodyPr>
            <a:normAutofit fontScale="92500"/>
          </a:bodyPr>
          <a:lstStyle/>
          <a:p>
            <a:pPr eaLnBrk="1" hangingPunct="1"/>
            <a:r>
              <a:rPr lang="en-US" altLang="en-US" dirty="0"/>
              <a:t>To make sure that we never assign an invalid owner to a given vehicle, we impose the constraint that the owner has to be found in the driver table:</a:t>
            </a:r>
          </a:p>
          <a:p>
            <a:pPr eaLnBrk="1" hangingPunct="1">
              <a:buFont typeface="Wingdings" panose="05000000000000000000" pitchFamily="2" charset="2"/>
              <a:buNone/>
            </a:pPr>
            <a:r>
              <a:rPr lang="en-US" altLang="en-US" dirty="0">
                <a:latin typeface="Lucida Sans Typewriter" pitchFamily="49" charset="0"/>
              </a:rPr>
              <a:t>	ALTER TABLE AUTOMOBILE </a:t>
            </a:r>
          </a:p>
          <a:p>
            <a:pPr eaLnBrk="1" hangingPunct="1">
              <a:buFont typeface="Wingdings" panose="05000000000000000000" pitchFamily="2" charset="2"/>
              <a:buNone/>
            </a:pPr>
            <a:r>
              <a:rPr lang="en-US" altLang="en-US" dirty="0">
                <a:latin typeface="Lucida Sans Typewriter" pitchFamily="49" charset="0"/>
              </a:rPr>
              <a:t>	ADD CONSTRAINT automobile_driver_fk_01 </a:t>
            </a:r>
          </a:p>
          <a:p>
            <a:pPr eaLnBrk="1" hangingPunct="1">
              <a:buFont typeface="Wingdings" panose="05000000000000000000" pitchFamily="2" charset="2"/>
              <a:buNone/>
            </a:pPr>
            <a:r>
              <a:rPr lang="en-US" altLang="en-US" dirty="0">
                <a:latin typeface="Lucida Sans Typewriter" pitchFamily="49" charset="0"/>
              </a:rPr>
              <a:t>	FOREIGN KEY (</a:t>
            </a:r>
            <a:r>
              <a:rPr lang="en-US" altLang="en-US" dirty="0" err="1">
                <a:latin typeface="Lucida Sans Typewriter" pitchFamily="49" charset="0"/>
              </a:rPr>
              <a:t>LicenseNumber</a:t>
            </a:r>
            <a:r>
              <a:rPr lang="en-US" altLang="en-US" dirty="0">
                <a:latin typeface="Lucida Sans Typewriter" pitchFamily="49" charset="0"/>
              </a:rPr>
              <a:t>, </a:t>
            </a:r>
            <a:r>
              <a:rPr lang="en-US" altLang="en-US">
                <a:latin typeface="Lucida Sans Typewriter" pitchFamily="49" charset="0"/>
              </a:rPr>
              <a:t>DriverStateCode</a:t>
            </a:r>
            <a:r>
              <a:rPr lang="en-US" altLang="en-US" dirty="0">
                <a:latin typeface="Lucida Sans Typewriter" pitchFamily="49" charset="0"/>
              </a:rPr>
              <a:t>) REFERENCES DRIVER (</a:t>
            </a:r>
            <a:r>
              <a:rPr lang="en-US" altLang="en-US" dirty="0" err="1">
                <a:latin typeface="Lucida Sans Typewriter" pitchFamily="49" charset="0"/>
              </a:rPr>
              <a:t>LicenseNumber</a:t>
            </a:r>
            <a:r>
              <a:rPr lang="en-US" altLang="en-US" dirty="0">
                <a:latin typeface="Lucida Sans Typewriter" pitchFamily="49" charset="0"/>
              </a:rPr>
              <a:t>, </a:t>
            </a:r>
            <a:r>
              <a:rPr lang="en-US" altLang="en-US" dirty="0" err="1">
                <a:latin typeface="Lucida Sans Typewriter" pitchFamily="49" charset="0"/>
              </a:rPr>
              <a:t>StateCode</a:t>
            </a:r>
            <a:r>
              <a:rPr lang="en-US" altLang="en-US" dirty="0">
                <a:latin typeface="Lucida Sans Typewriter" pitchFamily="49" charset="0"/>
              </a:rPr>
              <a:t>); </a:t>
            </a:r>
          </a:p>
          <a:p>
            <a:pPr eaLnBrk="1" hangingPunct="1">
              <a:buFont typeface="Wingdings" panose="05000000000000000000" pitchFamily="2" charset="2"/>
              <a:buChar char="q"/>
            </a:pPr>
            <a:r>
              <a:rPr lang="en-US" altLang="en-US" dirty="0"/>
              <a:t>Note that the </a:t>
            </a:r>
            <a:r>
              <a:rPr lang="en-US" altLang="en-US" dirty="0" err="1"/>
              <a:t>StateCode</a:t>
            </a:r>
            <a:r>
              <a:rPr lang="en-US" altLang="en-US" dirty="0"/>
              <a:t> migrates into an attribute called </a:t>
            </a:r>
            <a:r>
              <a:rPr lang="en-US" altLang="en-US" b="1" dirty="0" err="1"/>
              <a:t>Driver</a:t>
            </a:r>
            <a:r>
              <a:rPr lang="en-US" altLang="en-US" dirty="0" err="1"/>
              <a:t>StateCode</a:t>
            </a:r>
            <a:r>
              <a:rPr lang="en-US" altLang="en-US" dirty="0"/>
              <a:t> to distinguish it from the </a:t>
            </a:r>
            <a:r>
              <a:rPr lang="en-US" altLang="en-US" dirty="0" err="1"/>
              <a:t>statecode</a:t>
            </a:r>
            <a:r>
              <a:rPr lang="en-US" altLang="en-US" dirty="0"/>
              <a:t> associated with the automobile itself.</a:t>
            </a:r>
          </a:p>
          <a:p>
            <a:pPr eaLnBrk="1" hangingPunct="1">
              <a:buFont typeface="Wingdings" panose="05000000000000000000" pitchFamily="2" charset="2"/>
              <a:buNone/>
            </a:pPr>
            <a:endParaRPr lang="en-US" altLang="en-US" dirty="0">
              <a:latin typeface="Lucida Sans Typewriter" pitchFamily="49" charset="0"/>
            </a:endParaRPr>
          </a:p>
        </p:txBody>
      </p:sp>
    </p:spTree>
    <p:extLst>
      <p:ext uri="{BB962C8B-B14F-4D97-AF65-F5344CB8AC3E}">
        <p14:creationId xmlns:p14="http://schemas.microsoft.com/office/powerpoint/2010/main" val="30696108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33211AD-D501-4C5C-AFFA-C66BA6CB19FD}"/>
              </a:ext>
            </a:extLst>
          </p:cNvPr>
          <p:cNvSpPr>
            <a:spLocks noGrp="1" noChangeArrowheads="1"/>
          </p:cNvSpPr>
          <p:nvPr>
            <p:ph type="title"/>
          </p:nvPr>
        </p:nvSpPr>
        <p:spPr/>
        <p:txBody>
          <a:bodyPr/>
          <a:lstStyle/>
          <a:p>
            <a:pPr eaLnBrk="1" hangingPunct="1"/>
            <a:r>
              <a:rPr lang="en-US" altLang="en-US" sz="4000"/>
              <a:t>Basic Structures: Associations – Relation Scheme Description</a:t>
            </a:r>
          </a:p>
        </p:txBody>
      </p:sp>
      <p:sp>
        <p:nvSpPr>
          <p:cNvPr id="48131" name="Rectangle 3">
            <a:extLst>
              <a:ext uri="{FF2B5EF4-FFF2-40B4-BE49-F238E27FC236}">
                <a16:creationId xmlns:a16="http://schemas.microsoft.com/office/drawing/2014/main" id="{BC5BA641-7E77-4125-9993-A48A93C35550}"/>
              </a:ext>
            </a:extLst>
          </p:cNvPr>
          <p:cNvSpPr>
            <a:spLocks noGrp="1" noChangeArrowheads="1"/>
          </p:cNvSpPr>
          <p:nvPr>
            <p:ph type="body" idx="1"/>
          </p:nvPr>
        </p:nvSpPr>
        <p:spPr/>
        <p:txBody>
          <a:bodyPr/>
          <a:lstStyle/>
          <a:p>
            <a:pPr eaLnBrk="1" hangingPunct="1">
              <a:lnSpc>
                <a:spcPct val="90000"/>
              </a:lnSpc>
            </a:pPr>
            <a:r>
              <a:rPr lang="en-US" altLang="en-US" sz="2400"/>
              <a:t>Since we can’t have an order without a customer, we call Customers the </a:t>
            </a:r>
            <a:r>
              <a:rPr lang="en-US" altLang="en-US" sz="2400" b="1" i="1"/>
              <a:t>parent</a:t>
            </a:r>
            <a:r>
              <a:rPr lang="en-US" altLang="en-US" sz="2400"/>
              <a:t> and Orders the </a:t>
            </a:r>
            <a:r>
              <a:rPr lang="en-US" altLang="en-US" sz="2400" b="1" i="1"/>
              <a:t>child</a:t>
            </a:r>
            <a:r>
              <a:rPr lang="en-US" altLang="en-US" sz="2400"/>
              <a:t> scheme in this association. </a:t>
            </a:r>
          </a:p>
          <a:p>
            <a:pPr eaLnBrk="1" hangingPunct="1">
              <a:lnSpc>
                <a:spcPct val="90000"/>
              </a:lnSpc>
            </a:pPr>
            <a:r>
              <a:rPr lang="en-US" altLang="en-US" sz="2400"/>
              <a:t>The “one” side of an association is always the parent, and provides the PK attributes to be copied. </a:t>
            </a:r>
          </a:p>
          <a:p>
            <a:pPr eaLnBrk="1" hangingPunct="1">
              <a:lnSpc>
                <a:spcPct val="90000"/>
              </a:lnSpc>
            </a:pPr>
            <a:r>
              <a:rPr lang="en-US" altLang="en-US" sz="2400"/>
              <a:t>The “many” side of an association is always the child, into which the FK attributes are copied. </a:t>
            </a:r>
          </a:p>
          <a:p>
            <a:pPr eaLnBrk="1" hangingPunct="1">
              <a:lnSpc>
                <a:spcPct val="90000"/>
              </a:lnSpc>
            </a:pPr>
            <a:r>
              <a:rPr lang="en-US" altLang="en-US" sz="2400"/>
              <a:t>Memorize it: one, parent, PK; many, child, FK.</a:t>
            </a:r>
          </a:p>
          <a:p>
            <a:pPr eaLnBrk="1" hangingPunct="1">
              <a:lnSpc>
                <a:spcPct val="90000"/>
              </a:lnSpc>
            </a:pPr>
            <a:r>
              <a:rPr lang="en-US" altLang="en-US" sz="2400"/>
              <a:t>An FK might or might not become part of the PK of the child relation into which it is copied. In this case, it does, since we need to know both </a:t>
            </a:r>
            <a:r>
              <a:rPr lang="en-US" altLang="en-US" sz="2400" i="1"/>
              <a:t>who</a:t>
            </a:r>
            <a:r>
              <a:rPr lang="en-US" altLang="en-US" sz="2400"/>
              <a:t> placed an order and </a:t>
            </a:r>
            <a:r>
              <a:rPr lang="en-US" altLang="en-US" sz="2400" i="1"/>
              <a:t>when</a:t>
            </a:r>
            <a:r>
              <a:rPr lang="en-US" altLang="en-US" sz="2400"/>
              <a:t> the order was placed in order to identify it uniquely.</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1850F87-FE4C-4B88-BE58-30E27AC49CBA}"/>
              </a:ext>
            </a:extLst>
          </p:cNvPr>
          <p:cNvSpPr>
            <a:spLocks noGrp="1" noChangeArrowheads="1"/>
          </p:cNvSpPr>
          <p:nvPr>
            <p:ph type="title"/>
          </p:nvPr>
        </p:nvSpPr>
        <p:spPr/>
        <p:txBody>
          <a:bodyPr/>
          <a:lstStyle/>
          <a:p>
            <a:pPr eaLnBrk="1" hangingPunct="1"/>
            <a:r>
              <a:rPr lang="en-US" altLang="en-US" sz="4000"/>
              <a:t>Basic Structures: Associations – The Child Table</a:t>
            </a:r>
          </a:p>
        </p:txBody>
      </p:sp>
      <p:sp>
        <p:nvSpPr>
          <p:cNvPr id="49155" name="Rectangle 3">
            <a:extLst>
              <a:ext uri="{FF2B5EF4-FFF2-40B4-BE49-F238E27FC236}">
                <a16:creationId xmlns:a16="http://schemas.microsoft.com/office/drawing/2014/main" id="{60922AF4-D6FB-43B4-B3B7-9F2321CB5AB8}"/>
              </a:ext>
            </a:extLst>
          </p:cNvPr>
          <p:cNvSpPr>
            <a:spLocks noGrp="1" noChangeArrowheads="1"/>
          </p:cNvSpPr>
          <p:nvPr>
            <p:ph type="body" idx="1"/>
          </p:nvPr>
        </p:nvSpPr>
        <p:spPr>
          <a:xfrm>
            <a:off x="473927" y="1417638"/>
            <a:ext cx="8229600" cy="4530725"/>
          </a:xfrm>
        </p:spPr>
        <p:txBody>
          <a:bodyPr/>
          <a:lstStyle/>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CREATE TABLE orders ( </a:t>
            </a:r>
          </a:p>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cfirstname</a:t>
            </a:r>
            <a:r>
              <a:rPr lang="en-US" altLang="en-US" sz="2400" dirty="0">
                <a:latin typeface="Lucida Sans Typewriter" panose="020B0509030504030204" pitchFamily="49" charset="0"/>
              </a:rPr>
              <a:t> VARCHAR(20) NOT NULL, </a:t>
            </a:r>
          </a:p>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clastname</a:t>
            </a:r>
            <a:r>
              <a:rPr lang="en-US" altLang="en-US" sz="2400" dirty="0">
                <a:latin typeface="Lucida Sans Typewriter" panose="020B0509030504030204" pitchFamily="49" charset="0"/>
              </a:rPr>
              <a:t> VARCHAR(20) NOT NULL, </a:t>
            </a:r>
          </a:p>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cphone</a:t>
            </a:r>
            <a:r>
              <a:rPr lang="en-US" altLang="en-US" sz="2400" dirty="0">
                <a:latin typeface="Lucida Sans Typewriter" panose="020B0509030504030204" pitchFamily="49" charset="0"/>
              </a:rPr>
              <a:t> VARCHAR(20) NOT NULL, </a:t>
            </a:r>
          </a:p>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orderdate</a:t>
            </a:r>
            <a:r>
              <a:rPr lang="en-US" altLang="en-US" sz="2400" dirty="0">
                <a:latin typeface="Lucida Sans Typewriter" panose="020B0509030504030204" pitchFamily="49" charset="0"/>
              </a:rPr>
              <a:t> DATE NOT NULL, </a:t>
            </a:r>
          </a:p>
          <a:p>
            <a:pPr eaLnBrk="1" hangingPunct="1">
              <a:lnSpc>
                <a:spcPct val="90000"/>
              </a:lnSpc>
              <a:buFont typeface="Wingdings" panose="05000000000000000000" pitchFamily="2" charset="2"/>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soldby</a:t>
            </a:r>
            <a:r>
              <a:rPr lang="en-US" altLang="en-US" sz="2400" dirty="0">
                <a:latin typeface="Lucida Sans Typewriter" panose="020B0509030504030204" pitchFamily="49" charset="0"/>
              </a:rPr>
              <a:t> VARCHAR(20));</a:t>
            </a:r>
            <a:r>
              <a:rPr lang="en-US" altLang="en-US" sz="2400" dirty="0"/>
              <a:t> </a:t>
            </a:r>
          </a:p>
          <a:p>
            <a:pPr eaLnBrk="1" hangingPunct="1">
              <a:lnSpc>
                <a:spcPct val="90000"/>
              </a:lnSpc>
            </a:pPr>
            <a:r>
              <a:rPr lang="en-US" altLang="en-US" dirty="0"/>
              <a:t>The FK attributes must be exactly the same data type and size as in the PK table</a:t>
            </a:r>
          </a:p>
          <a:p>
            <a:pPr eaLnBrk="1" hangingPunct="1">
              <a:lnSpc>
                <a:spcPct val="90000"/>
              </a:lnSpc>
            </a:pPr>
            <a:r>
              <a:rPr lang="en-US" altLang="en-US" dirty="0"/>
              <a:t>In some DBMS, </a:t>
            </a:r>
            <a:r>
              <a:rPr lang="en-US" altLang="en-US" dirty="0">
                <a:latin typeface="Lucida Sans Typewriter" panose="020B0509030504030204" pitchFamily="49" charset="0"/>
              </a:rPr>
              <a:t>DATE</a:t>
            </a:r>
            <a:r>
              <a:rPr lang="en-US" altLang="en-US" dirty="0"/>
              <a:t> is both Date and Time</a:t>
            </a:r>
          </a:p>
          <a:p>
            <a:pPr eaLnBrk="1" hangingPunct="1">
              <a:lnSpc>
                <a:spcPct val="90000"/>
              </a:lnSpc>
            </a:pPr>
            <a:r>
              <a:rPr lang="en-US" altLang="en-US" dirty="0"/>
              <a:t>Note that the migrated foreign key attributes must be </a:t>
            </a:r>
            <a:r>
              <a:rPr lang="en-US" altLang="en-US" b="1" dirty="0"/>
              <a:t>not</a:t>
            </a:r>
            <a:r>
              <a:rPr lang="en-US" altLang="en-US" dirty="0"/>
              <a:t> null because the relationship is </a:t>
            </a:r>
            <a:r>
              <a:rPr lang="en-US" altLang="en-US" b="1" dirty="0"/>
              <a:t>identifying</a:t>
            </a:r>
            <a:r>
              <a:rPr lang="en-US" altLang="en-US" dirty="0"/>
              <a:t>.</a:t>
            </a:r>
          </a:p>
          <a:p>
            <a:pPr eaLnBrk="1" hangingPunct="1">
              <a:lnSpc>
                <a:spcPct val="90000"/>
              </a:lnSpc>
            </a:pPr>
            <a:endParaRPr lang="en-US"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6D762D-AE6C-4907-ACC3-C2AF487BD6A5}"/>
              </a:ext>
            </a:extLst>
          </p:cNvPr>
          <p:cNvSpPr>
            <a:spLocks noGrp="1" noChangeArrowheads="1"/>
          </p:cNvSpPr>
          <p:nvPr>
            <p:ph type="title"/>
          </p:nvPr>
        </p:nvSpPr>
        <p:spPr/>
        <p:txBody>
          <a:bodyPr/>
          <a:lstStyle/>
          <a:p>
            <a:pPr eaLnBrk="1" hangingPunct="1"/>
            <a:r>
              <a:rPr lang="en-US" altLang="en-US" sz="4000"/>
              <a:t>Basic Structures: Associations – Uniqueness</a:t>
            </a:r>
          </a:p>
        </p:txBody>
      </p:sp>
      <p:sp>
        <p:nvSpPr>
          <p:cNvPr id="50179" name="Rectangle 3">
            <a:extLst>
              <a:ext uri="{FF2B5EF4-FFF2-40B4-BE49-F238E27FC236}">
                <a16:creationId xmlns:a16="http://schemas.microsoft.com/office/drawing/2014/main" id="{D86CF0F1-EAA1-45D4-A7E7-B964D819EA5E}"/>
              </a:ext>
            </a:extLst>
          </p:cNvPr>
          <p:cNvSpPr>
            <a:spLocks noGrp="1" noChangeArrowheads="1"/>
          </p:cNvSpPr>
          <p:nvPr>
            <p:ph type="body" idx="1"/>
          </p:nvPr>
        </p:nvSpPr>
        <p:spPr/>
        <p:txBody>
          <a:bodyPr/>
          <a:lstStyle/>
          <a:p>
            <a:pPr eaLnBrk="1" hangingPunct="1"/>
            <a:r>
              <a:rPr lang="en-US" altLang="en-US" dirty="0"/>
              <a:t>To ensure that every row of the Orders table is unique, we need to know both who the customer is and what day (and time) the order was placed.</a:t>
            </a:r>
          </a:p>
          <a:p>
            <a:pPr eaLnBrk="1" hangingPunct="1"/>
            <a:r>
              <a:rPr lang="en-US" altLang="en-US" dirty="0"/>
              <a:t> We specify all of these attributes as the pk:</a:t>
            </a:r>
          </a:p>
          <a:p>
            <a:pPr eaLnBrk="1" hangingPunct="1">
              <a:buFont typeface="Wingdings" panose="05000000000000000000" pitchFamily="2" charset="2"/>
              <a:buNone/>
            </a:pPr>
            <a:r>
              <a:rPr lang="en-US" altLang="en-US" dirty="0">
                <a:latin typeface="Lucida Sans Typewriter" panose="020B0509030504030204" pitchFamily="49" charset="0"/>
              </a:rPr>
              <a:t>	ALTER TABLE orders </a:t>
            </a:r>
          </a:p>
          <a:p>
            <a:pPr eaLnBrk="1" hangingPunct="1">
              <a:buFont typeface="Wingdings" panose="05000000000000000000" pitchFamily="2" charset="2"/>
              <a:buNone/>
            </a:pPr>
            <a:r>
              <a:rPr lang="en-US" altLang="en-US" dirty="0">
                <a:latin typeface="Lucida Sans Typewriter" panose="020B0509030504030204" pitchFamily="49" charset="0"/>
              </a:rPr>
              <a:t>	ADD CONSTRAINT </a:t>
            </a:r>
            <a:r>
              <a:rPr lang="en-US" altLang="en-US" dirty="0" err="1">
                <a:latin typeface="Lucida Sans Typewriter" panose="020B0509030504030204" pitchFamily="49" charset="0"/>
              </a:rPr>
              <a:t>orders_pk</a:t>
            </a:r>
            <a:r>
              <a:rPr lang="en-US" altLang="en-US" dirty="0">
                <a:latin typeface="Lucida Sans Typewriter" panose="020B0509030504030204" pitchFamily="49" charset="0"/>
              </a:rPr>
              <a:t> </a:t>
            </a:r>
          </a:p>
          <a:p>
            <a:pPr eaLnBrk="1" hangingPunct="1">
              <a:buFont typeface="Wingdings" panose="05000000000000000000" pitchFamily="2" charset="2"/>
              <a:buNone/>
            </a:pPr>
            <a:r>
              <a:rPr lang="en-US" altLang="en-US" dirty="0">
                <a:latin typeface="Lucida Sans Typewriter" panose="020B0509030504030204" pitchFamily="49" charset="0"/>
              </a:rPr>
              <a:t>	PRIMARY KEY (</a:t>
            </a:r>
            <a:r>
              <a:rPr lang="en-US" altLang="en-US" dirty="0" err="1">
                <a:latin typeface="Lucida Sans Typewriter" panose="020B0509030504030204" pitchFamily="49" charset="0"/>
              </a:rPr>
              <a:t>cfirstname</a:t>
            </a:r>
            <a:r>
              <a:rPr lang="en-US" altLang="en-US" dirty="0">
                <a:latin typeface="Lucida Sans Typewriter" panose="020B0509030504030204" pitchFamily="49" charset="0"/>
              </a:rPr>
              <a:t>, </a:t>
            </a:r>
            <a:r>
              <a:rPr lang="en-US" altLang="en-US" dirty="0" err="1">
                <a:latin typeface="Lucida Sans Typewriter" panose="020B0509030504030204" pitchFamily="49" charset="0"/>
              </a:rPr>
              <a:t>clastname</a:t>
            </a:r>
            <a:r>
              <a:rPr lang="en-US" altLang="en-US" dirty="0">
                <a:latin typeface="Lucida Sans Typewriter" panose="020B0509030504030204" pitchFamily="49" charset="0"/>
              </a:rPr>
              <a:t>, </a:t>
            </a:r>
            <a:r>
              <a:rPr lang="en-US" altLang="en-US" dirty="0" err="1">
                <a:latin typeface="Lucida Sans Typewriter" panose="020B0509030504030204" pitchFamily="49" charset="0"/>
              </a:rPr>
              <a:t>cphone</a:t>
            </a:r>
            <a:r>
              <a:rPr lang="en-US" altLang="en-US" dirty="0">
                <a:latin typeface="Lucida Sans Typewriter" panose="020B0509030504030204" pitchFamily="49" charset="0"/>
              </a:rPr>
              <a:t>, </a:t>
            </a:r>
            <a:r>
              <a:rPr lang="en-US" altLang="en-US" dirty="0" err="1">
                <a:latin typeface="Lucida Sans Typewriter" panose="020B0509030504030204" pitchFamily="49" charset="0"/>
              </a:rPr>
              <a:t>orderdate</a:t>
            </a:r>
            <a:r>
              <a:rPr lang="en-US" altLang="en-US" dirty="0">
                <a:latin typeface="Lucida Sans Typewriter" panose="020B0509030504030204" pitchFamily="49" charset="0"/>
              </a:rPr>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489FF83-7A84-4A25-8FE3-3318809AA7F4}"/>
              </a:ext>
            </a:extLst>
          </p:cNvPr>
          <p:cNvSpPr>
            <a:spLocks noGrp="1" noChangeArrowheads="1"/>
          </p:cNvSpPr>
          <p:nvPr>
            <p:ph type="title"/>
          </p:nvPr>
        </p:nvSpPr>
        <p:spPr/>
        <p:txBody>
          <a:bodyPr/>
          <a:lstStyle/>
          <a:p>
            <a:pPr eaLnBrk="1" hangingPunct="1"/>
            <a:r>
              <a:rPr lang="en-US" altLang="en-US" sz="4000"/>
              <a:t>Basic Structures: Associations –Referential Integrity</a:t>
            </a:r>
          </a:p>
        </p:txBody>
      </p:sp>
      <p:sp>
        <p:nvSpPr>
          <p:cNvPr id="51203" name="Rectangle 3">
            <a:extLst>
              <a:ext uri="{FF2B5EF4-FFF2-40B4-BE49-F238E27FC236}">
                <a16:creationId xmlns:a16="http://schemas.microsoft.com/office/drawing/2014/main" id="{77EDA244-2720-4949-BB61-1822406C668A}"/>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t>In addition, we need to identify which attributes make up the FK, and where they are found as a PK. The FK constraint will insure that every order contains a valid customer name and phone number—this is called maintaining the </a:t>
            </a:r>
            <a:r>
              <a:rPr lang="en-US" altLang="en-US" sz="2400" b="1" i="1"/>
              <a:t>referential integrity</a:t>
            </a:r>
            <a:r>
              <a:rPr lang="en-US" altLang="en-US" sz="2400"/>
              <a:t> of the database.</a:t>
            </a:r>
          </a:p>
          <a:p>
            <a:pPr eaLnBrk="1" hangingPunct="1">
              <a:buFont typeface="Wingdings" panose="05000000000000000000" pitchFamily="2" charset="2"/>
              <a:buNone/>
            </a:pPr>
            <a:r>
              <a:rPr lang="en-US" altLang="en-US" sz="2400">
                <a:latin typeface="Lucida Sans Typewriter" panose="020B0509030504030204" pitchFamily="49" charset="0"/>
              </a:rPr>
              <a:t>	ALTER TABLE orders </a:t>
            </a:r>
          </a:p>
          <a:p>
            <a:pPr eaLnBrk="1" hangingPunct="1">
              <a:buFont typeface="Wingdings" panose="05000000000000000000" pitchFamily="2" charset="2"/>
              <a:buNone/>
            </a:pPr>
            <a:r>
              <a:rPr lang="en-US" altLang="en-US" sz="2400">
                <a:latin typeface="Lucida Sans Typewriter" panose="020B0509030504030204" pitchFamily="49" charset="0"/>
              </a:rPr>
              <a:t>	ADD CONSTRAINT orders_customers_fk </a:t>
            </a:r>
          </a:p>
          <a:p>
            <a:pPr eaLnBrk="1" hangingPunct="1">
              <a:buFont typeface="Wingdings" panose="05000000000000000000" pitchFamily="2" charset="2"/>
              <a:buNone/>
            </a:pPr>
            <a:r>
              <a:rPr lang="en-US" altLang="en-US" sz="2400">
                <a:latin typeface="Lucida Sans Typewriter" panose="020B0509030504030204" pitchFamily="49" charset="0"/>
              </a:rPr>
              <a:t>	FOREIGN KEY(cfirstname, clastname, cphone) </a:t>
            </a:r>
          </a:p>
          <a:p>
            <a:pPr eaLnBrk="1" hangingPunct="1">
              <a:buFont typeface="Wingdings" panose="05000000000000000000" pitchFamily="2" charset="2"/>
              <a:buNone/>
            </a:pPr>
            <a:r>
              <a:rPr lang="en-US" altLang="en-US" sz="2400">
                <a:latin typeface="Lucida Sans Typewriter" panose="020B0509030504030204" pitchFamily="49" charset="0"/>
              </a:rPr>
              <a:t>	REFERENCES customers (cfirstname, clastname, cphone);</a:t>
            </a:r>
            <a:r>
              <a:rPr lang="en-US" altLang="en-US" sz="2400">
                <a:latin typeface="Lucida Console" panose="020B0609040504020204" pitchFamily="49" charset="0"/>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B04C9A5-CED6-4D20-8A51-FD5C53312597}"/>
              </a:ext>
            </a:extLst>
          </p:cNvPr>
          <p:cNvSpPr>
            <a:spLocks noGrp="1" noChangeArrowheads="1"/>
          </p:cNvSpPr>
          <p:nvPr>
            <p:ph type="title"/>
          </p:nvPr>
        </p:nvSpPr>
        <p:spPr/>
        <p:txBody>
          <a:bodyPr/>
          <a:lstStyle/>
          <a:p>
            <a:pPr eaLnBrk="1" hangingPunct="1"/>
            <a:r>
              <a:rPr lang="en-US" altLang="en-US"/>
              <a:t>Introduction – Redundancy</a:t>
            </a:r>
          </a:p>
        </p:txBody>
      </p:sp>
      <p:sp>
        <p:nvSpPr>
          <p:cNvPr id="10243" name="Content Placeholder 2">
            <a:extLst>
              <a:ext uri="{FF2B5EF4-FFF2-40B4-BE49-F238E27FC236}">
                <a16:creationId xmlns:a16="http://schemas.microsoft.com/office/drawing/2014/main" id="{C7FAD3C0-5C1E-4BA2-B496-AE9824B4B5A4}"/>
              </a:ext>
            </a:extLst>
          </p:cNvPr>
          <p:cNvSpPr>
            <a:spLocks noGrp="1" noChangeArrowheads="1"/>
          </p:cNvSpPr>
          <p:nvPr>
            <p:ph idx="1"/>
          </p:nvPr>
        </p:nvSpPr>
        <p:spPr/>
        <p:txBody>
          <a:bodyPr/>
          <a:lstStyle/>
          <a:p>
            <a:pPr eaLnBrk="1" hangingPunct="1"/>
            <a:r>
              <a:rPr lang="en-US" altLang="en-US"/>
              <a:t>The duplication of information in multiple tables within a database </a:t>
            </a:r>
          </a:p>
          <a:p>
            <a:pPr eaLnBrk="1" hangingPunct="1"/>
            <a:r>
              <a:rPr lang="en-US" altLang="en-US"/>
              <a:t>Ex. School Records may all have info about you</a:t>
            </a:r>
          </a:p>
          <a:p>
            <a:pPr lvl="1" eaLnBrk="1" hangingPunct="1"/>
            <a:r>
              <a:rPr lang="en-US" altLang="en-US"/>
              <a:t>Admissions</a:t>
            </a:r>
          </a:p>
          <a:p>
            <a:pPr lvl="1" eaLnBrk="1" hangingPunct="1"/>
            <a:r>
              <a:rPr lang="en-US" altLang="en-US"/>
              <a:t>Enrollment Services</a:t>
            </a:r>
          </a:p>
          <a:p>
            <a:pPr lvl="1" eaLnBrk="1" hangingPunct="1"/>
            <a:r>
              <a:rPr lang="en-US" altLang="en-US"/>
              <a:t>Department</a:t>
            </a:r>
          </a:p>
          <a:p>
            <a:pPr lvl="1" eaLnBrk="1" hangingPunct="1"/>
            <a:r>
              <a:rPr lang="en-US" altLang="en-US"/>
              <a:t>Student Union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0822696-19EF-4238-8573-B8EC83F7C79E}"/>
              </a:ext>
            </a:extLst>
          </p:cNvPr>
          <p:cNvSpPr>
            <a:spLocks noGrp="1" noChangeArrowheads="1"/>
          </p:cNvSpPr>
          <p:nvPr>
            <p:ph type="title"/>
          </p:nvPr>
        </p:nvSpPr>
        <p:spPr/>
        <p:txBody>
          <a:bodyPr/>
          <a:lstStyle/>
          <a:p>
            <a:pPr eaLnBrk="1" hangingPunct="1"/>
            <a:r>
              <a:rPr lang="en-US" altLang="en-US" sz="4000"/>
              <a:t>Basic Structures: Associations – The Orders Table</a:t>
            </a:r>
          </a:p>
        </p:txBody>
      </p:sp>
      <p:pic>
        <p:nvPicPr>
          <p:cNvPr id="52227" name="Picture 68">
            <a:extLst>
              <a:ext uri="{FF2B5EF4-FFF2-40B4-BE49-F238E27FC236}">
                <a16:creationId xmlns:a16="http://schemas.microsoft.com/office/drawing/2014/main" id="{F8B25CFA-07BC-46F6-B077-5A19EE8631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2362200"/>
            <a:ext cx="5656263" cy="2500313"/>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F0E9ED5-6CDB-413D-89F2-F40D1308D63A}"/>
              </a:ext>
            </a:extLst>
          </p:cNvPr>
          <p:cNvSpPr>
            <a:spLocks noGrp="1" noChangeArrowheads="1"/>
          </p:cNvSpPr>
          <p:nvPr>
            <p:ph type="title"/>
          </p:nvPr>
        </p:nvSpPr>
        <p:spPr/>
        <p:txBody>
          <a:bodyPr/>
          <a:lstStyle/>
          <a:p>
            <a:r>
              <a:rPr lang="en-US" altLang="en-US"/>
              <a:t>Another Example</a:t>
            </a:r>
          </a:p>
        </p:txBody>
      </p:sp>
      <p:sp>
        <p:nvSpPr>
          <p:cNvPr id="53251" name="Content Placeholder 2">
            <a:extLst>
              <a:ext uri="{FF2B5EF4-FFF2-40B4-BE49-F238E27FC236}">
                <a16:creationId xmlns:a16="http://schemas.microsoft.com/office/drawing/2014/main" id="{8E62EB41-A695-4512-839B-20A7D82909C3}"/>
              </a:ext>
            </a:extLst>
          </p:cNvPr>
          <p:cNvSpPr>
            <a:spLocks noGrp="1" noChangeArrowheads="1"/>
          </p:cNvSpPr>
          <p:nvPr>
            <p:ph idx="1"/>
          </p:nvPr>
        </p:nvSpPr>
        <p:spPr/>
        <p:txBody>
          <a:bodyPr/>
          <a:lstStyle/>
          <a:p>
            <a:r>
              <a:rPr lang="en-US" altLang="en-US"/>
              <a:t>Let’s limit this enterprise to consider the relationship between a University instructor and the students in one class</a:t>
            </a:r>
          </a:p>
          <a:p>
            <a:endParaRPr lang="en-US" altLang="en-US"/>
          </a:p>
        </p:txBody>
      </p:sp>
      <p:pic>
        <p:nvPicPr>
          <p:cNvPr id="53252" name="Picture 3">
            <a:extLst>
              <a:ext uri="{FF2B5EF4-FFF2-40B4-BE49-F238E27FC236}">
                <a16:creationId xmlns:a16="http://schemas.microsoft.com/office/drawing/2014/main" id="{C24F1EF0-F152-49B0-A088-37EE2D31A7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57610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6FBCD8C-1D4C-4D12-9E62-E619EE517F18}"/>
              </a:ext>
            </a:extLst>
          </p:cNvPr>
          <p:cNvSpPr>
            <a:spLocks noGrp="1" noChangeArrowheads="1"/>
          </p:cNvSpPr>
          <p:nvPr>
            <p:ph type="title"/>
          </p:nvPr>
        </p:nvSpPr>
        <p:spPr/>
        <p:txBody>
          <a:bodyPr/>
          <a:lstStyle/>
          <a:p>
            <a:r>
              <a:rPr lang="en-US" altLang="en-US"/>
              <a:t>Class Definitions</a:t>
            </a:r>
          </a:p>
        </p:txBody>
      </p:sp>
      <p:sp>
        <p:nvSpPr>
          <p:cNvPr id="54275" name="Content Placeholder 2">
            <a:extLst>
              <a:ext uri="{FF2B5EF4-FFF2-40B4-BE49-F238E27FC236}">
                <a16:creationId xmlns:a16="http://schemas.microsoft.com/office/drawing/2014/main" id="{CF748A5A-7D8F-464D-B6D7-4840D3389D7C}"/>
              </a:ext>
            </a:extLst>
          </p:cNvPr>
          <p:cNvSpPr>
            <a:spLocks noGrp="1" noChangeArrowheads="1"/>
          </p:cNvSpPr>
          <p:nvPr>
            <p:ph idx="1"/>
          </p:nvPr>
        </p:nvSpPr>
        <p:spPr/>
        <p:txBody>
          <a:bodyPr/>
          <a:lstStyle/>
          <a:p>
            <a:r>
              <a:rPr lang="en-US" altLang="en-US"/>
              <a:t>A teacher is a person that instructs students taking courses to learn.</a:t>
            </a:r>
          </a:p>
          <a:p>
            <a:r>
              <a:rPr lang="en-US" altLang="en-US"/>
              <a:t>A student is someone enrolled in classes to receive an education.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6DC88D9-C450-41B8-855B-448DFAD9F66B}"/>
              </a:ext>
            </a:extLst>
          </p:cNvPr>
          <p:cNvSpPr>
            <a:spLocks noGrp="1" noChangeArrowheads="1"/>
          </p:cNvSpPr>
          <p:nvPr>
            <p:ph type="title"/>
          </p:nvPr>
        </p:nvSpPr>
        <p:spPr/>
        <p:txBody>
          <a:bodyPr/>
          <a:lstStyle/>
          <a:p>
            <a:r>
              <a:rPr lang="en-US" altLang="en-US"/>
              <a:t>Relationship Definitions</a:t>
            </a:r>
          </a:p>
        </p:txBody>
      </p:sp>
      <p:sp>
        <p:nvSpPr>
          <p:cNvPr id="3" name="Content Placeholder 2">
            <a:extLst>
              <a:ext uri="{FF2B5EF4-FFF2-40B4-BE49-F238E27FC236}">
                <a16:creationId xmlns:a16="http://schemas.microsoft.com/office/drawing/2014/main" id="{84FDED17-94B8-4908-9E73-5ADD1F3EFEBA}"/>
              </a:ext>
            </a:extLst>
          </p:cNvPr>
          <p:cNvSpPr>
            <a:spLocks noGrp="1"/>
          </p:cNvSpPr>
          <p:nvPr>
            <p:ph idx="1"/>
          </p:nvPr>
        </p:nvSpPr>
        <p:spPr/>
        <p:txBody>
          <a:bodyPr/>
          <a:lstStyle/>
          <a:p>
            <a:pPr>
              <a:defRPr/>
            </a:pPr>
            <a:r>
              <a:rPr lang="en-US" dirty="0"/>
              <a:t>One teacher teaches one to many students.</a:t>
            </a:r>
          </a:p>
          <a:p>
            <a:pPr>
              <a:defRPr/>
            </a:pPr>
            <a:r>
              <a:rPr lang="en-US" dirty="0"/>
              <a:t>One student is taught by one and only one teacher.</a:t>
            </a:r>
          </a:p>
          <a:p>
            <a:pPr marL="0" indent="0">
              <a:buFont typeface="Wingdings" panose="05000000000000000000" pitchFamily="2" charset="2"/>
              <a:buNone/>
              <a:defRP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EA6A407-5A55-4E4A-A12F-ADE480A132D1}"/>
              </a:ext>
            </a:extLst>
          </p:cNvPr>
          <p:cNvSpPr>
            <a:spLocks noGrp="1" noChangeArrowheads="1"/>
          </p:cNvSpPr>
          <p:nvPr>
            <p:ph type="title"/>
          </p:nvPr>
        </p:nvSpPr>
        <p:spPr/>
        <p:txBody>
          <a:bodyPr/>
          <a:lstStyle/>
          <a:p>
            <a:r>
              <a:rPr lang="en-US" altLang="en-US"/>
              <a:t>Primary Key</a:t>
            </a:r>
          </a:p>
        </p:txBody>
      </p:sp>
      <p:sp>
        <p:nvSpPr>
          <p:cNvPr id="56323" name="Content Placeholder 2">
            <a:extLst>
              <a:ext uri="{FF2B5EF4-FFF2-40B4-BE49-F238E27FC236}">
                <a16:creationId xmlns:a16="http://schemas.microsoft.com/office/drawing/2014/main" id="{284E8C91-3A2D-49E4-8340-81A8DD24AB93}"/>
              </a:ext>
            </a:extLst>
          </p:cNvPr>
          <p:cNvSpPr>
            <a:spLocks noGrp="1" noChangeArrowheads="1"/>
          </p:cNvSpPr>
          <p:nvPr>
            <p:ph idx="1"/>
          </p:nvPr>
        </p:nvSpPr>
        <p:spPr/>
        <p:txBody>
          <a:bodyPr/>
          <a:lstStyle/>
          <a:p>
            <a:r>
              <a:rPr lang="en-US" altLang="en-US"/>
              <a:t>For the primary key of Teacher, use </a:t>
            </a:r>
            <a:r>
              <a:rPr lang="en-US" altLang="en-US" b="1" i="1"/>
              <a:t>tname</a:t>
            </a:r>
            <a:r>
              <a:rPr lang="en-US" altLang="en-US"/>
              <a:t> and </a:t>
            </a:r>
            <a:r>
              <a:rPr lang="en-US" altLang="en-US" b="1" i="1"/>
              <a:t>tdob</a:t>
            </a:r>
            <a:r>
              <a:rPr lang="en-US" altLang="en-US"/>
              <a:t>.</a:t>
            </a:r>
          </a:p>
          <a:p>
            <a:r>
              <a:rPr lang="en-US" altLang="en-US"/>
              <a:t>Copy these PK attributes from the parent (Teacher) to the child (Student) and mark them as Foreign Keys.</a:t>
            </a:r>
          </a:p>
          <a:p>
            <a:r>
              <a:rPr lang="en-US" altLang="en-US"/>
              <a:t>Question: does a Student need a Teacher to be unique? No, the email itself can be used as the PK of the student.</a:t>
            </a:r>
          </a:p>
          <a:p>
            <a:r>
              <a:rPr lang="en-US" altLang="en-US"/>
              <a:t>This is an example of when the PK of the parent is NOT part of the PK of a child.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1E61A07-F5C5-4CBF-8ADD-FF639255AA6A}"/>
              </a:ext>
            </a:extLst>
          </p:cNvPr>
          <p:cNvSpPr>
            <a:spLocks noGrp="1" noChangeArrowheads="1"/>
          </p:cNvSpPr>
          <p:nvPr>
            <p:ph type="title"/>
          </p:nvPr>
        </p:nvSpPr>
        <p:spPr/>
        <p:txBody>
          <a:bodyPr/>
          <a:lstStyle/>
          <a:p>
            <a:r>
              <a:rPr lang="en-US" altLang="en-US"/>
              <a:t>Relation Scheme</a:t>
            </a:r>
          </a:p>
        </p:txBody>
      </p:sp>
      <p:pic>
        <p:nvPicPr>
          <p:cNvPr id="57347" name="Content Placeholder 2">
            <a:extLst>
              <a:ext uri="{FF2B5EF4-FFF2-40B4-BE49-F238E27FC236}">
                <a16:creationId xmlns:a16="http://schemas.microsoft.com/office/drawing/2014/main" id="{27BDB799-F289-4B52-8F95-98755A4174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1752600"/>
            <a:ext cx="6753225" cy="4414838"/>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E15747A-1D8D-4EAC-BFF8-80706DF631CB}"/>
              </a:ext>
            </a:extLst>
          </p:cNvPr>
          <p:cNvSpPr>
            <a:spLocks noGrp="1" noChangeArrowheads="1"/>
          </p:cNvSpPr>
          <p:nvPr>
            <p:ph type="title"/>
          </p:nvPr>
        </p:nvSpPr>
        <p:spPr/>
        <p:txBody>
          <a:bodyPr/>
          <a:lstStyle/>
          <a:p>
            <a:r>
              <a:rPr lang="en-US" altLang="en-US"/>
              <a:t>SQL</a:t>
            </a:r>
          </a:p>
        </p:txBody>
      </p:sp>
      <p:sp>
        <p:nvSpPr>
          <p:cNvPr id="58371" name="Content Placeholder 2">
            <a:extLst>
              <a:ext uri="{FF2B5EF4-FFF2-40B4-BE49-F238E27FC236}">
                <a16:creationId xmlns:a16="http://schemas.microsoft.com/office/drawing/2014/main" id="{4C4C5726-7A59-467F-BBB9-348248E78D5B}"/>
              </a:ext>
            </a:extLst>
          </p:cNvPr>
          <p:cNvSpPr>
            <a:spLocks noGrp="1" noChangeArrowheads="1"/>
          </p:cNvSpPr>
          <p:nvPr>
            <p:ph idx="1"/>
          </p:nvPr>
        </p:nvSpPr>
        <p:spPr/>
        <p:txBody>
          <a:bodyPr/>
          <a:lstStyle/>
          <a:p>
            <a:r>
              <a:rPr lang="en-US" altLang="en-US"/>
              <a:t>Even though in this example, the FK of the parent does not become part of the PK of the child, the Students table still needs to have the FK attributes as part of the table and a FK constraint must still be created.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AB28AED-E1A4-4171-A1FA-B0A7393C80B1}"/>
              </a:ext>
            </a:extLst>
          </p:cNvPr>
          <p:cNvSpPr>
            <a:spLocks noGrp="1" noChangeArrowheads="1"/>
          </p:cNvSpPr>
          <p:nvPr>
            <p:ph type="title"/>
          </p:nvPr>
        </p:nvSpPr>
        <p:spPr/>
        <p:txBody>
          <a:bodyPr/>
          <a:lstStyle/>
          <a:p>
            <a:endParaRPr lang="en-US" altLang="en-US"/>
          </a:p>
        </p:txBody>
      </p:sp>
      <p:sp>
        <p:nvSpPr>
          <p:cNvPr id="59395" name="Content Placeholder 2">
            <a:extLst>
              <a:ext uri="{FF2B5EF4-FFF2-40B4-BE49-F238E27FC236}">
                <a16:creationId xmlns:a16="http://schemas.microsoft.com/office/drawing/2014/main" id="{056ED651-F13D-497D-99AD-EA5D10E6327E}"/>
              </a:ext>
            </a:extLst>
          </p:cNvPr>
          <p:cNvSpPr>
            <a:spLocks noGrp="1" noChangeArrowheads="1"/>
          </p:cNvSpPr>
          <p:nvPr>
            <p:ph idx="1"/>
          </p:nvPr>
        </p:nvSpPr>
        <p:spPr/>
        <p:txBody>
          <a:bodyPr/>
          <a:lstStyle/>
          <a:p>
            <a:pPr marL="0" indent="0">
              <a:buFont typeface="Wingdings" panose="05000000000000000000" pitchFamily="2" charset="2"/>
              <a:buNone/>
            </a:pPr>
            <a:r>
              <a:rPr lang="en-US" altLang="en-US" sz="1800"/>
              <a:t>CREATE TABLE teachers (</a:t>
            </a:r>
          </a:p>
          <a:p>
            <a:pPr marL="0" indent="0">
              <a:buFont typeface="Wingdings" panose="05000000000000000000" pitchFamily="2" charset="2"/>
              <a:buNone/>
            </a:pPr>
            <a:r>
              <a:rPr lang="en-US" altLang="en-US" sz="1800"/>
              <a:t>          tname    VARCHAR(20) NOT NULL,</a:t>
            </a:r>
          </a:p>
          <a:p>
            <a:pPr marL="0" indent="0">
              <a:buFont typeface="Wingdings" panose="05000000000000000000" pitchFamily="2" charset="2"/>
              <a:buNone/>
            </a:pPr>
            <a:r>
              <a:rPr lang="en-US" altLang="en-US" sz="1800"/>
              <a:t>          tdept     VARCHAR(20) NOT NULL,</a:t>
            </a:r>
          </a:p>
          <a:p>
            <a:pPr marL="0" indent="0">
              <a:buFont typeface="Wingdings" panose="05000000000000000000" pitchFamily="2" charset="2"/>
              <a:buNone/>
            </a:pPr>
            <a:r>
              <a:rPr lang="en-US" altLang="en-US" sz="1800"/>
              <a:t>          tdob        DATE NOT NULL);</a:t>
            </a:r>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a:t>ALTER TABLE teachers</a:t>
            </a:r>
          </a:p>
          <a:p>
            <a:pPr marL="0" indent="0">
              <a:buFont typeface="Wingdings" panose="05000000000000000000" pitchFamily="2" charset="2"/>
              <a:buNone/>
            </a:pPr>
            <a:r>
              <a:rPr lang="en-US" altLang="en-US" sz="1800"/>
              <a:t>          ADD CONSTRAINT teachers_pk</a:t>
            </a:r>
          </a:p>
          <a:p>
            <a:pPr marL="0" indent="0">
              <a:buFont typeface="Wingdings" panose="05000000000000000000" pitchFamily="2" charset="2"/>
              <a:buNone/>
            </a:pPr>
            <a:r>
              <a:rPr lang="en-US" altLang="en-US" sz="1800"/>
              <a:t>          PRIMARY KEY (tname,tdob);</a:t>
            </a:r>
          </a:p>
          <a:p>
            <a:pPr marL="0" indent="0">
              <a:buFont typeface="Wingdings" panose="05000000000000000000" pitchFamily="2" charset="2"/>
              <a:buNone/>
            </a:pPr>
            <a:endParaRPr lang="en-US" alt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238BEBB-DB13-4411-8C24-0FE618C959BB}"/>
              </a:ext>
            </a:extLst>
          </p:cNvPr>
          <p:cNvSpPr>
            <a:spLocks noGrp="1" noChangeArrowheads="1"/>
          </p:cNvSpPr>
          <p:nvPr>
            <p:ph type="title"/>
          </p:nvPr>
        </p:nvSpPr>
        <p:spPr/>
        <p:txBody>
          <a:bodyPr/>
          <a:lstStyle/>
          <a:p>
            <a:r>
              <a:rPr lang="en-US" altLang="en-US"/>
              <a:t>Students Table</a:t>
            </a:r>
          </a:p>
        </p:txBody>
      </p:sp>
      <p:sp>
        <p:nvSpPr>
          <p:cNvPr id="60419" name="Content Placeholder 2">
            <a:extLst>
              <a:ext uri="{FF2B5EF4-FFF2-40B4-BE49-F238E27FC236}">
                <a16:creationId xmlns:a16="http://schemas.microsoft.com/office/drawing/2014/main" id="{D43FD544-6B0A-4DFC-9CA6-26140A04744F}"/>
              </a:ext>
            </a:extLst>
          </p:cNvPr>
          <p:cNvSpPr>
            <a:spLocks noGrp="1" noChangeArrowheads="1"/>
          </p:cNvSpPr>
          <p:nvPr>
            <p:ph idx="1"/>
          </p:nvPr>
        </p:nvSpPr>
        <p:spPr/>
        <p:txBody>
          <a:bodyPr/>
          <a:lstStyle/>
          <a:p>
            <a:pPr marL="0" indent="0">
              <a:buFont typeface="Wingdings" panose="05000000000000000000" pitchFamily="2" charset="2"/>
              <a:buNone/>
            </a:pPr>
            <a:r>
              <a:rPr lang="en-US" altLang="en-US" sz="1800"/>
              <a:t>CREATE TABLE students (</a:t>
            </a:r>
          </a:p>
          <a:p>
            <a:pPr marL="0" indent="0">
              <a:buFont typeface="Wingdings" panose="05000000000000000000" pitchFamily="2" charset="2"/>
              <a:buNone/>
            </a:pPr>
            <a:r>
              <a:rPr lang="en-US" altLang="en-US" sz="1800"/>
              <a:t>          tname    VARCHAR(20) NOT NULL,</a:t>
            </a:r>
          </a:p>
          <a:p>
            <a:pPr marL="0" indent="0">
              <a:buFont typeface="Wingdings" panose="05000000000000000000" pitchFamily="2" charset="2"/>
              <a:buNone/>
            </a:pPr>
            <a:r>
              <a:rPr lang="en-US" altLang="en-US" sz="1800"/>
              <a:t>          tdob       DATE NOT NULL,</a:t>
            </a:r>
          </a:p>
          <a:p>
            <a:pPr marL="0" indent="0">
              <a:buFont typeface="Wingdings" panose="05000000000000000000" pitchFamily="2" charset="2"/>
              <a:buNone/>
            </a:pPr>
            <a:r>
              <a:rPr lang="en-US" altLang="en-US" sz="1800"/>
              <a:t>          sname   VARCHAR(20) NOT NULL,</a:t>
            </a:r>
          </a:p>
          <a:p>
            <a:pPr marL="0" indent="0">
              <a:buFont typeface="Wingdings" panose="05000000000000000000" pitchFamily="2" charset="2"/>
              <a:buNone/>
            </a:pPr>
            <a:r>
              <a:rPr lang="en-US" altLang="en-US" sz="1800"/>
              <a:t>          smajor    VARCHAR(20)  NOT NULL,</a:t>
            </a:r>
          </a:p>
          <a:p>
            <a:pPr marL="0" indent="0">
              <a:buFont typeface="Wingdings" panose="05000000000000000000" pitchFamily="2" charset="2"/>
              <a:buNone/>
            </a:pPr>
            <a:r>
              <a:rPr lang="en-US" altLang="en-US" sz="1800"/>
              <a:t>          semail     VARCHAR(90) NOT NULL);</a:t>
            </a:r>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a:t>ALTER TABLE students</a:t>
            </a:r>
          </a:p>
          <a:p>
            <a:pPr marL="0" indent="0">
              <a:buFont typeface="Wingdings" panose="05000000000000000000" pitchFamily="2" charset="2"/>
              <a:buNone/>
            </a:pPr>
            <a:r>
              <a:rPr lang="en-US" altLang="en-US" sz="1800"/>
              <a:t>          ADD CONSTRAINT students_pk</a:t>
            </a:r>
          </a:p>
          <a:p>
            <a:pPr marL="0" indent="0">
              <a:buFont typeface="Wingdings" panose="05000000000000000000" pitchFamily="2" charset="2"/>
              <a:buNone/>
            </a:pPr>
            <a:r>
              <a:rPr lang="en-US" altLang="en-US" sz="1800"/>
              <a:t>          PRIMARY KEY (semail);</a:t>
            </a:r>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a:t>ALTER TABLE students</a:t>
            </a:r>
          </a:p>
          <a:p>
            <a:pPr marL="0" indent="0">
              <a:buFont typeface="Wingdings" panose="05000000000000000000" pitchFamily="2" charset="2"/>
              <a:buNone/>
            </a:pPr>
            <a:r>
              <a:rPr lang="en-US" altLang="en-US" sz="1800"/>
              <a:t>          ADD CONSTRAINT students_teachers_fk</a:t>
            </a:r>
          </a:p>
          <a:p>
            <a:pPr marL="0" indent="0">
              <a:buFont typeface="Wingdings" panose="05000000000000000000" pitchFamily="2" charset="2"/>
              <a:buNone/>
            </a:pPr>
            <a:r>
              <a:rPr lang="en-US" altLang="en-US" sz="1800"/>
              <a:t>          FOREIGN KEY (tname,tdob)</a:t>
            </a:r>
          </a:p>
          <a:p>
            <a:pPr marL="0" indent="0">
              <a:buFont typeface="Wingdings" panose="05000000000000000000" pitchFamily="2" charset="2"/>
              <a:buNone/>
            </a:pPr>
            <a:r>
              <a:rPr lang="en-US" altLang="en-US" sz="1800"/>
              <a:t>          REFERENCES teachers (tname,tdob);</a:t>
            </a:r>
          </a:p>
          <a:p>
            <a:pPr marL="0" indent="0">
              <a:buFont typeface="Wingdings" panose="05000000000000000000" pitchFamily="2" charset="2"/>
              <a:buNone/>
            </a:pPr>
            <a:endParaRPr lang="en-US" altLang="en-US"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AECC3F9-91EE-4374-8495-9FC767F3C9A1}"/>
              </a:ext>
            </a:extLst>
          </p:cNvPr>
          <p:cNvSpPr>
            <a:spLocks noGrp="1" noChangeArrowheads="1"/>
          </p:cNvSpPr>
          <p:nvPr>
            <p:ph type="title"/>
          </p:nvPr>
        </p:nvSpPr>
        <p:spPr/>
        <p:txBody>
          <a:bodyPr/>
          <a:lstStyle/>
          <a:p>
            <a:pPr eaLnBrk="1" hangingPunct="1"/>
            <a:r>
              <a:rPr lang="en-US" altLang="en-US"/>
              <a:t>Discussion: More About Keys</a:t>
            </a:r>
          </a:p>
        </p:txBody>
      </p:sp>
      <p:pic>
        <p:nvPicPr>
          <p:cNvPr id="65539" name="Picture 3">
            <a:extLst>
              <a:ext uri="{FF2B5EF4-FFF2-40B4-BE49-F238E27FC236}">
                <a16:creationId xmlns:a16="http://schemas.microsoft.com/office/drawing/2014/main" id="{BD074351-F5BF-43CD-B914-641416FDB09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BF13815-F57D-43CE-A541-5BCA39DD9249}"/>
              </a:ext>
            </a:extLst>
          </p:cNvPr>
          <p:cNvSpPr>
            <a:spLocks noGrp="1" noChangeArrowheads="1"/>
          </p:cNvSpPr>
          <p:nvPr>
            <p:ph type="title"/>
          </p:nvPr>
        </p:nvSpPr>
        <p:spPr/>
        <p:txBody>
          <a:bodyPr/>
          <a:lstStyle/>
          <a:p>
            <a:pPr eaLnBrk="1" hangingPunct="1"/>
            <a:r>
              <a:rPr lang="en-US" altLang="en-US"/>
              <a:t>Introduction – Data Integrity</a:t>
            </a:r>
          </a:p>
        </p:txBody>
      </p:sp>
      <p:sp>
        <p:nvSpPr>
          <p:cNvPr id="11267" name="Content Placeholder 2">
            <a:extLst>
              <a:ext uri="{FF2B5EF4-FFF2-40B4-BE49-F238E27FC236}">
                <a16:creationId xmlns:a16="http://schemas.microsoft.com/office/drawing/2014/main" id="{E997897C-F50A-4508-B41F-6F1CEE2B1D84}"/>
              </a:ext>
            </a:extLst>
          </p:cNvPr>
          <p:cNvSpPr>
            <a:spLocks noGrp="1" noChangeArrowheads="1"/>
          </p:cNvSpPr>
          <p:nvPr>
            <p:ph idx="1"/>
          </p:nvPr>
        </p:nvSpPr>
        <p:spPr/>
        <p:txBody>
          <a:bodyPr/>
          <a:lstStyle/>
          <a:p>
            <a:pPr eaLnBrk="1" hangingPunct="1"/>
            <a:r>
              <a:rPr lang="en-US" altLang="en-US"/>
              <a:t>Refers to the validity of data. </a:t>
            </a:r>
          </a:p>
          <a:p>
            <a:pPr eaLnBrk="1" hangingPunct="1"/>
            <a:r>
              <a:rPr lang="en-US" altLang="en-US"/>
              <a:t>Data integrity can be compromised in a number of ways: </a:t>
            </a:r>
          </a:p>
          <a:p>
            <a:pPr lvl="1" eaLnBrk="1" hangingPunct="1"/>
            <a:r>
              <a:rPr lang="en-US" altLang="en-US"/>
              <a:t>Human errors when data is entered </a:t>
            </a:r>
          </a:p>
          <a:p>
            <a:pPr lvl="1" eaLnBrk="1" hangingPunct="1"/>
            <a:r>
              <a:rPr lang="en-US" altLang="en-US"/>
              <a:t>Errors that occur when data is transmitted from one computer to another </a:t>
            </a:r>
          </a:p>
          <a:p>
            <a:pPr lvl="1" eaLnBrk="1" hangingPunct="1"/>
            <a:r>
              <a:rPr lang="en-US" altLang="en-US"/>
              <a:t>Software bugs or viruses </a:t>
            </a:r>
          </a:p>
          <a:p>
            <a:pPr lvl="1" eaLnBrk="1" hangingPunct="1"/>
            <a:r>
              <a:rPr lang="en-US" altLang="en-US"/>
              <a:t>Hardware malfunctions, such as disk crashes </a:t>
            </a:r>
          </a:p>
          <a:p>
            <a:pPr lvl="1" eaLnBrk="1" hangingPunct="1"/>
            <a:r>
              <a:rPr lang="en-US" altLang="en-US"/>
              <a:t>Natural disasters, such as fires and floods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DABF2D3-24C2-43AD-ACAC-97EC06667249}"/>
              </a:ext>
            </a:extLst>
          </p:cNvPr>
          <p:cNvSpPr>
            <a:spLocks noGrp="1" noChangeArrowheads="1"/>
          </p:cNvSpPr>
          <p:nvPr>
            <p:ph type="title"/>
          </p:nvPr>
        </p:nvSpPr>
        <p:spPr/>
        <p:txBody>
          <a:bodyPr/>
          <a:lstStyle/>
          <a:p>
            <a:pPr eaLnBrk="1" hangingPunct="1"/>
            <a:r>
              <a:rPr lang="en-US" altLang="en-US" sz="4000"/>
              <a:t>Discussion: More About Keys – Super Key</a:t>
            </a:r>
          </a:p>
        </p:txBody>
      </p:sp>
      <p:sp>
        <p:nvSpPr>
          <p:cNvPr id="66563" name="Rectangle 4">
            <a:extLst>
              <a:ext uri="{FF2B5EF4-FFF2-40B4-BE49-F238E27FC236}">
                <a16:creationId xmlns:a16="http://schemas.microsoft.com/office/drawing/2014/main" id="{7F34494F-9F8F-40AD-8520-295415D39ADD}"/>
              </a:ext>
            </a:extLst>
          </p:cNvPr>
          <p:cNvSpPr>
            <a:spLocks noGrp="1" noChangeArrowheads="1"/>
          </p:cNvSpPr>
          <p:nvPr>
            <p:ph type="body" idx="1"/>
          </p:nvPr>
        </p:nvSpPr>
        <p:spPr/>
        <p:txBody>
          <a:bodyPr/>
          <a:lstStyle/>
          <a:p>
            <a:pPr eaLnBrk="1" hangingPunct="1"/>
            <a:r>
              <a:rPr lang="en-US" altLang="en-US"/>
              <a:t>Remember that a super key is </a:t>
            </a:r>
            <a:r>
              <a:rPr lang="en-US" altLang="en-US" i="1"/>
              <a:t>any</a:t>
            </a:r>
            <a:r>
              <a:rPr lang="en-US" altLang="en-US"/>
              <a:t> set of attributes whose values, taken together, uniquely identify each row of a table—and that a primary key is the specific super key set of attributes that we picked to serve as the unique identifier for rows of this table. </a:t>
            </a:r>
          </a:p>
          <a:p>
            <a:pPr eaLnBrk="1" hangingPunct="1"/>
            <a:r>
              <a:rPr lang="en-US" altLang="en-US"/>
              <a:t>We are showing these attributes in the scheme diagram for convenience, understanding that keys are a property of the table (relation), not of the scheme.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B22B0AB-7F2C-4223-9436-037E9900B288}"/>
              </a:ext>
            </a:extLst>
          </p:cNvPr>
          <p:cNvSpPr>
            <a:spLocks noGrp="1" noChangeArrowheads="1"/>
          </p:cNvSpPr>
          <p:nvPr>
            <p:ph type="title"/>
          </p:nvPr>
        </p:nvSpPr>
        <p:spPr/>
        <p:txBody>
          <a:bodyPr/>
          <a:lstStyle/>
          <a:p>
            <a:pPr eaLnBrk="1" hangingPunct="1"/>
            <a:r>
              <a:rPr lang="en-US" altLang="en-US" sz="4000"/>
              <a:t>Discussion: More About Keys – Candidate Keys</a:t>
            </a:r>
          </a:p>
        </p:txBody>
      </p:sp>
      <p:sp>
        <p:nvSpPr>
          <p:cNvPr id="67587" name="Rectangle 3">
            <a:extLst>
              <a:ext uri="{FF2B5EF4-FFF2-40B4-BE49-F238E27FC236}">
                <a16:creationId xmlns:a16="http://schemas.microsoft.com/office/drawing/2014/main" id="{515CC918-5A88-4C3E-8B65-8E7CBEDB7D85}"/>
              </a:ext>
            </a:extLst>
          </p:cNvPr>
          <p:cNvSpPr>
            <a:spLocks noGrp="1" noChangeArrowheads="1"/>
          </p:cNvSpPr>
          <p:nvPr>
            <p:ph type="body" idx="1"/>
          </p:nvPr>
        </p:nvSpPr>
        <p:spPr/>
        <p:txBody>
          <a:bodyPr/>
          <a:lstStyle/>
          <a:p>
            <a:pPr eaLnBrk="1" hangingPunct="1">
              <a:lnSpc>
                <a:spcPct val="90000"/>
              </a:lnSpc>
            </a:pPr>
            <a:r>
              <a:rPr lang="en-US" altLang="en-US" sz="2000"/>
              <a:t>Before picking the PK, we need to identify any </a:t>
            </a:r>
            <a:r>
              <a:rPr lang="en-US" altLang="en-US" sz="2000" b="1" i="1"/>
              <a:t>candidate key</a:t>
            </a:r>
            <a:r>
              <a:rPr lang="en-US" altLang="en-US" sz="2000"/>
              <a:t> or keys that we can find for the table. A CK is a minimal super key. Minimal means that if you take away any one attribute from the set, it is no longer a super key.  </a:t>
            </a:r>
          </a:p>
          <a:p>
            <a:pPr eaLnBrk="1" hangingPunct="1">
              <a:lnSpc>
                <a:spcPct val="90000"/>
              </a:lnSpc>
              <a:buFont typeface="Wingdings" panose="05000000000000000000" pitchFamily="2" charset="2"/>
              <a:buNone/>
            </a:pPr>
            <a:r>
              <a:rPr lang="en-US" altLang="en-US" sz="2000"/>
              <a:t>	If you add one attribute to the set, it is no longer minimal but it’s still a super key. The word “candidate” simply means that this set of attributes could be used as the primary key.  </a:t>
            </a:r>
          </a:p>
          <a:p>
            <a:pPr eaLnBrk="1" hangingPunct="1">
              <a:lnSpc>
                <a:spcPct val="90000"/>
              </a:lnSpc>
              <a:buFont typeface="Wingdings" panose="05000000000000000000" pitchFamily="2" charset="2"/>
              <a:buNone/>
            </a:pPr>
            <a:r>
              <a:rPr lang="en-US" altLang="en-US" sz="2000"/>
              <a:t>	Whether a set of attributes constitutes a CK or not depends entirely on the data in the table – not just on whatever data happens to be in the table at that moment but on any set of data that could be realistically be in the table over the life of the database. </a:t>
            </a:r>
          </a:p>
          <a:p>
            <a:pPr eaLnBrk="1" hangingPunct="1">
              <a:lnSpc>
                <a:spcPct val="90000"/>
              </a:lnSpc>
            </a:pPr>
            <a:r>
              <a:rPr lang="en-US" altLang="en-US" sz="2000"/>
              <a:t>Does the set </a:t>
            </a:r>
            <a:r>
              <a:rPr lang="en-US" altLang="en-US" sz="2000">
                <a:latin typeface="Lucida Sans Typewriter" panose="020B0509030504030204" pitchFamily="49" charset="0"/>
              </a:rPr>
              <a:t>{cFirstName,cLastName,cPhone}</a:t>
            </a:r>
            <a:r>
              <a:rPr lang="en-US" altLang="en-US" sz="2000"/>
              <a:t> meets the test. If not, what other attributes might we need in the table to make a candidate key?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919356F-4AB2-4F0D-BAED-82E9AB3FE872}"/>
              </a:ext>
            </a:extLst>
          </p:cNvPr>
          <p:cNvSpPr>
            <a:spLocks noGrp="1" noChangeArrowheads="1"/>
          </p:cNvSpPr>
          <p:nvPr>
            <p:ph type="title"/>
          </p:nvPr>
        </p:nvSpPr>
        <p:spPr/>
        <p:txBody>
          <a:bodyPr/>
          <a:lstStyle/>
          <a:p>
            <a:pPr eaLnBrk="1" hangingPunct="1"/>
            <a:r>
              <a:rPr lang="en-US" altLang="en-US" sz="4000"/>
              <a:t>Discussion: More About Keys – PK Size Might Matter</a:t>
            </a:r>
          </a:p>
        </p:txBody>
      </p:sp>
      <p:sp>
        <p:nvSpPr>
          <p:cNvPr id="68611" name="Rectangle 3">
            <a:extLst>
              <a:ext uri="{FF2B5EF4-FFF2-40B4-BE49-F238E27FC236}">
                <a16:creationId xmlns:a16="http://schemas.microsoft.com/office/drawing/2014/main" id="{22806A32-15E2-4A3E-83B5-4EABB119E480}"/>
              </a:ext>
            </a:extLst>
          </p:cNvPr>
          <p:cNvSpPr>
            <a:spLocks noGrp="1" noChangeArrowheads="1"/>
          </p:cNvSpPr>
          <p:nvPr>
            <p:ph type="body" idx="1"/>
          </p:nvPr>
        </p:nvSpPr>
        <p:spPr/>
        <p:txBody>
          <a:bodyPr/>
          <a:lstStyle/>
          <a:p>
            <a:pPr eaLnBrk="1" hangingPunct="1"/>
            <a:r>
              <a:rPr lang="en-US" altLang="en-US" sz="2400"/>
              <a:t>Copying three attributes from the parent table to the child table each time a child record is created can be a lot of data even if we have a valid candidate key.  It may make sense to “make up” a PK that is small enough. There are two types of “made up” PKs:</a:t>
            </a:r>
            <a:endParaRPr lang="en-US" altLang="en-US" sz="2400" b="1" i="1"/>
          </a:p>
          <a:p>
            <a:pPr eaLnBrk="1" hangingPunct="1"/>
            <a:r>
              <a:rPr lang="en-US" altLang="en-US" sz="2400" b="1" i="1"/>
              <a:t>surrogate PK – </a:t>
            </a:r>
            <a:r>
              <a:rPr lang="en-US" altLang="en-US" sz="2400"/>
              <a:t>a single, small attribute (such as a number) that has no descriptive value such as an id number</a:t>
            </a:r>
            <a:endParaRPr lang="en-US" altLang="en-US" sz="2400" b="1" i="1"/>
          </a:p>
          <a:p>
            <a:pPr eaLnBrk="1" hangingPunct="1"/>
            <a:r>
              <a:rPr lang="en-US" altLang="en-US" sz="2400" b="1" i="1"/>
              <a:t>substitute PK – </a:t>
            </a:r>
            <a:r>
              <a:rPr lang="en-US" altLang="en-US" sz="2400"/>
              <a:t>a single, small attribute (such as an abbreviation) that has at least some descriptive value.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792039-1300-47F0-8ED3-3A5F646789CE}"/>
              </a:ext>
            </a:extLst>
          </p:cNvPr>
          <p:cNvSpPr>
            <a:spLocks noGrp="1" noChangeArrowheads="1"/>
          </p:cNvSpPr>
          <p:nvPr>
            <p:ph type="title"/>
          </p:nvPr>
        </p:nvSpPr>
        <p:spPr/>
        <p:txBody>
          <a:bodyPr/>
          <a:lstStyle/>
          <a:p>
            <a:pPr eaLnBrk="1" hangingPunct="1"/>
            <a:r>
              <a:rPr lang="en-US" altLang="en-US" sz="4000"/>
              <a:t>Discussion: More About Keys – Surrogate/Substitute Keys</a:t>
            </a:r>
          </a:p>
        </p:txBody>
      </p:sp>
      <p:sp>
        <p:nvSpPr>
          <p:cNvPr id="69635" name="Rectangle 3">
            <a:extLst>
              <a:ext uri="{FF2B5EF4-FFF2-40B4-BE49-F238E27FC236}">
                <a16:creationId xmlns:a16="http://schemas.microsoft.com/office/drawing/2014/main" id="{40167566-E4FF-4F0D-A358-98485439C2B0}"/>
              </a:ext>
            </a:extLst>
          </p:cNvPr>
          <p:cNvSpPr>
            <a:spLocks noGrp="1" noChangeArrowheads="1"/>
          </p:cNvSpPr>
          <p:nvPr>
            <p:ph type="body" idx="1"/>
          </p:nvPr>
        </p:nvSpPr>
        <p:spPr/>
        <p:txBody>
          <a:bodyPr/>
          <a:lstStyle/>
          <a:p>
            <a:pPr marL="457200" indent="-457200" eaLnBrk="1" hangingPunct="1"/>
            <a:r>
              <a:rPr lang="en-US" altLang="en-US" sz="2400"/>
              <a:t>Do not automatically add surrogate or substitute keys to a table until you are sure that </a:t>
            </a:r>
          </a:p>
          <a:p>
            <a:pPr marL="838200" lvl="1" indent="-381000" eaLnBrk="1" hangingPunct="1">
              <a:buFont typeface="Wingdings" panose="05000000000000000000" pitchFamily="2" charset="2"/>
              <a:buAutoNum type="arabicPeriod"/>
            </a:pPr>
            <a:r>
              <a:rPr lang="en-US" altLang="en-US" sz="2000"/>
              <a:t>there is at least one candidate key before the surrogate is added</a:t>
            </a:r>
          </a:p>
          <a:p>
            <a:pPr marL="838200" lvl="1" indent="-381000" eaLnBrk="1" hangingPunct="1">
              <a:buFont typeface="Wingdings" panose="05000000000000000000" pitchFamily="2" charset="2"/>
              <a:buAutoNum type="arabicPeriod"/>
            </a:pPr>
            <a:r>
              <a:rPr lang="en-US" altLang="en-US" sz="2000"/>
              <a:t>the table is a parent in at least one association</a:t>
            </a:r>
          </a:p>
          <a:p>
            <a:pPr marL="838200" lvl="1" indent="-381000" eaLnBrk="1" hangingPunct="1">
              <a:buFont typeface="Wingdings" panose="05000000000000000000" pitchFamily="2" charset="2"/>
              <a:buAutoNum type="arabicPeriod"/>
            </a:pPr>
            <a:r>
              <a:rPr lang="en-US" altLang="en-US" sz="2000"/>
              <a:t>there is no candidate key small enough for its values to be copied many times into the child table</a:t>
            </a:r>
          </a:p>
          <a:p>
            <a:pPr marL="457200" indent="-457200" eaLnBrk="1" hangingPunct="1"/>
            <a:r>
              <a:rPr lang="en-US" altLang="en-US" sz="2400" b="1" i="1"/>
              <a:t>external key</a:t>
            </a:r>
            <a:r>
              <a:rPr lang="en-US" altLang="en-US" sz="2400"/>
              <a:t> – a surrogate or substitute key already defined by someone else such as a zip code, UPC, ISBN</a:t>
            </a:r>
          </a:p>
          <a:p>
            <a:pPr marL="457200" indent="-457200" eaLnBrk="1" hangingPunct="1"/>
            <a:r>
              <a:rPr lang="en-US" altLang="en-US" sz="2400"/>
              <a:t>Only use a Social Security Number as a </a:t>
            </a:r>
            <a:r>
              <a:rPr lang="en-US" altLang="en-US" sz="2400" b="1"/>
              <a:t>NON-KEY</a:t>
            </a:r>
            <a:r>
              <a:rPr lang="en-US" altLang="en-US" sz="2400"/>
              <a:t> field if required by law</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51AB778-7B35-4F1E-A7D1-C6BE637603E7}"/>
              </a:ext>
            </a:extLst>
          </p:cNvPr>
          <p:cNvSpPr>
            <a:spLocks noGrp="1" noChangeArrowheads="1"/>
          </p:cNvSpPr>
          <p:nvPr>
            <p:ph type="title"/>
          </p:nvPr>
        </p:nvSpPr>
        <p:spPr/>
        <p:txBody>
          <a:bodyPr/>
          <a:lstStyle/>
          <a:p>
            <a:pPr eaLnBrk="1" hangingPunct="1"/>
            <a:r>
              <a:rPr lang="en-US" altLang="en-US" sz="4000"/>
              <a:t>Discussion: More About Keys – Revising the Relation Scheme</a:t>
            </a:r>
          </a:p>
        </p:txBody>
      </p:sp>
      <p:pic>
        <p:nvPicPr>
          <p:cNvPr id="70659" name="Picture 3">
            <a:extLst>
              <a:ext uri="{FF2B5EF4-FFF2-40B4-BE49-F238E27FC236}">
                <a16:creationId xmlns:a16="http://schemas.microsoft.com/office/drawing/2014/main" id="{5A66C06E-C75F-4BE8-BD5F-30D13DF6036A}"/>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 Enforcement</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Remember from lab that when you create a primary key, the database automatically creates what is called a </a:t>
            </a:r>
            <a:r>
              <a:rPr lang="en-US" i="1" dirty="0"/>
              <a:t>backing index</a:t>
            </a:r>
            <a:r>
              <a:rPr lang="en-US" dirty="0"/>
              <a:t> on the columns in the primary key to enforce uniqueness.</a:t>
            </a:r>
          </a:p>
          <a:p>
            <a:r>
              <a:rPr lang="en-US" dirty="0"/>
              <a:t>The candidate key is more than just a concept, it is a constraint on the data.</a:t>
            </a:r>
          </a:p>
          <a:p>
            <a:r>
              <a:rPr lang="en-US" dirty="0"/>
              <a:t>Therefore, each candidate key that you model must be declared to the database in the form of a uniqueness constraint which will, in turn, cause the database to create a unique index for the candidate key.</a:t>
            </a:r>
          </a:p>
        </p:txBody>
      </p:sp>
    </p:spTree>
    <p:extLst>
      <p:ext uri="{BB962C8B-B14F-4D97-AF65-F5344CB8AC3E}">
        <p14:creationId xmlns:p14="http://schemas.microsoft.com/office/powerpoint/2010/main" val="2868849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2AD4D21-96B3-47F9-8A91-D35113C31C4E}"/>
              </a:ext>
            </a:extLst>
          </p:cNvPr>
          <p:cNvSpPr>
            <a:spLocks noGrp="1" noChangeArrowheads="1"/>
          </p:cNvSpPr>
          <p:nvPr>
            <p:ph type="title"/>
          </p:nvPr>
        </p:nvSpPr>
        <p:spPr/>
        <p:txBody>
          <a:bodyPr/>
          <a:lstStyle/>
          <a:p>
            <a:pPr eaLnBrk="1" hangingPunct="1"/>
            <a:r>
              <a:rPr lang="en-US" altLang="en-US" sz="4000"/>
              <a:t>Discussion: More About Keys –Customer Joined to Orders</a:t>
            </a:r>
          </a:p>
        </p:txBody>
      </p:sp>
      <p:pic>
        <p:nvPicPr>
          <p:cNvPr id="71683" name="Picture 65">
            <a:extLst>
              <a:ext uri="{FF2B5EF4-FFF2-40B4-BE49-F238E27FC236}">
                <a16:creationId xmlns:a16="http://schemas.microsoft.com/office/drawing/2014/main" id="{16C7721B-5437-428C-93A5-9706FD4AF1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4329113"/>
            <a:ext cx="7356475" cy="2339975"/>
          </a:xfrm>
        </p:spPr>
      </p:pic>
      <p:pic>
        <p:nvPicPr>
          <p:cNvPr id="71684" name="Picture 66">
            <a:extLst>
              <a:ext uri="{FF2B5EF4-FFF2-40B4-BE49-F238E27FC236}">
                <a16:creationId xmlns:a16="http://schemas.microsoft.com/office/drawing/2014/main" id="{432E5BF4-AA5F-46E2-A775-265D414FD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63246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67">
            <a:extLst>
              <a:ext uri="{FF2B5EF4-FFF2-40B4-BE49-F238E27FC236}">
                <a16:creationId xmlns:a16="http://schemas.microsoft.com/office/drawing/2014/main" id="{E441A7C4-916A-4036-8DBB-240E7E53D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752600"/>
            <a:ext cx="27432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12D85F0-A3E3-4B28-B3D4-F1F835A2FAA3}"/>
              </a:ext>
            </a:extLst>
          </p:cNvPr>
          <p:cNvSpPr>
            <a:spLocks noGrp="1" noChangeArrowheads="1"/>
          </p:cNvSpPr>
          <p:nvPr>
            <p:ph type="title"/>
          </p:nvPr>
        </p:nvSpPr>
        <p:spPr/>
        <p:txBody>
          <a:bodyPr/>
          <a:lstStyle/>
          <a:p>
            <a:pPr eaLnBrk="1" hangingPunct="1"/>
            <a:r>
              <a:rPr lang="en-US" altLang="en-US" sz="4000"/>
              <a:t>Design Pattern: Many-to-Many (Order Entry)</a:t>
            </a:r>
          </a:p>
        </p:txBody>
      </p:sp>
      <p:sp>
        <p:nvSpPr>
          <p:cNvPr id="72707" name="Rectangle 3">
            <a:extLst>
              <a:ext uri="{FF2B5EF4-FFF2-40B4-BE49-F238E27FC236}">
                <a16:creationId xmlns:a16="http://schemas.microsoft.com/office/drawing/2014/main" id="{2E764231-A371-4C79-83FD-29B9D10B80DB}"/>
              </a:ext>
            </a:extLst>
          </p:cNvPr>
          <p:cNvSpPr>
            <a:spLocks noGrp="1" noChangeArrowheads="1"/>
          </p:cNvSpPr>
          <p:nvPr>
            <p:ph type="body" idx="1"/>
          </p:nvPr>
        </p:nvSpPr>
        <p:spPr/>
        <p:txBody>
          <a:bodyPr/>
          <a:lstStyle/>
          <a:p>
            <a:pPr eaLnBrk="1" hangingPunct="1"/>
            <a:r>
              <a:rPr lang="en-US" altLang="en-US" b="1" i="1"/>
              <a:t>Design patterns</a:t>
            </a:r>
            <a:r>
              <a:rPr lang="en-US" altLang="en-US"/>
              <a:t> are modeling situations that you will find over and over again as you design real databases. These become tools that you use constantly use to build enterprise models. </a:t>
            </a:r>
          </a:p>
          <a:p>
            <a:pPr eaLnBrk="1" hangingPunct="1"/>
            <a:r>
              <a:rPr lang="en-US" altLang="en-US"/>
              <a:t>The sales database represents one of these design patterns called “many-to-many.”  In order to complete the pattern we need products to sell.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6423A5C-70A6-46B6-B3C9-CBA0C7BBDF9D}"/>
              </a:ext>
            </a:extLst>
          </p:cNvPr>
          <p:cNvSpPr>
            <a:spLocks noGrp="1" noChangeArrowheads="1"/>
          </p:cNvSpPr>
          <p:nvPr>
            <p:ph type="title"/>
          </p:nvPr>
        </p:nvSpPr>
        <p:spPr/>
        <p:txBody>
          <a:bodyPr/>
          <a:lstStyle/>
          <a:p>
            <a:pPr eaLnBrk="1" hangingPunct="1"/>
            <a:r>
              <a:rPr lang="en-US" altLang="en-US" sz="4000"/>
              <a:t>Design Pattern: Many-to-Many (Order Entry)–Finishing the Pattern</a:t>
            </a:r>
          </a:p>
        </p:txBody>
      </p:sp>
      <p:sp>
        <p:nvSpPr>
          <p:cNvPr id="73731" name="Rectangle 3">
            <a:extLst>
              <a:ext uri="{FF2B5EF4-FFF2-40B4-BE49-F238E27FC236}">
                <a16:creationId xmlns:a16="http://schemas.microsoft.com/office/drawing/2014/main" id="{48DDF0A0-4D2D-4244-9D8B-F59A667DB6B2}"/>
              </a:ext>
            </a:extLst>
          </p:cNvPr>
          <p:cNvSpPr>
            <a:spLocks noGrp="1" noChangeArrowheads="1"/>
          </p:cNvSpPr>
          <p:nvPr>
            <p:ph type="body" idx="1"/>
          </p:nvPr>
        </p:nvSpPr>
        <p:spPr/>
        <p:txBody>
          <a:bodyPr/>
          <a:lstStyle/>
          <a:p>
            <a:pPr marL="457200" indent="-457200" eaLnBrk="1" hangingPunct="1">
              <a:lnSpc>
                <a:spcPct val="80000"/>
              </a:lnSpc>
              <a:buFont typeface="Wingdings" panose="05000000000000000000" pitchFamily="2" charset="2"/>
              <a:buAutoNum type="arabicPeriod"/>
            </a:pPr>
            <a:r>
              <a:rPr lang="en-US" altLang="en-US" sz="2400"/>
              <a:t>Define the product</a:t>
            </a:r>
          </a:p>
          <a:p>
            <a:pPr marL="457200" indent="-457200" eaLnBrk="1" hangingPunct="1">
              <a:lnSpc>
                <a:spcPct val="80000"/>
              </a:lnSpc>
              <a:buFont typeface="Wingdings" panose="05000000000000000000" pitchFamily="2" charset="2"/>
              <a:buAutoNum type="arabicPeriod"/>
            </a:pPr>
            <a:r>
              <a:rPr lang="en-US" altLang="en-US" sz="2400"/>
              <a:t>Define the relationship between orders and products</a:t>
            </a:r>
          </a:p>
          <a:p>
            <a:pPr marL="457200" indent="-457200" eaLnBrk="1" hangingPunct="1">
              <a:lnSpc>
                <a:spcPct val="80000"/>
              </a:lnSpc>
              <a:buFont typeface="Wingdings" panose="05000000000000000000" pitchFamily="2" charset="2"/>
              <a:buAutoNum type="arabicPeriod"/>
            </a:pPr>
            <a:r>
              <a:rPr lang="en-US" altLang="en-US" sz="2400"/>
              <a:t>Define the need for orderlines </a:t>
            </a:r>
          </a:p>
          <a:p>
            <a:pPr marL="457200" indent="-457200" eaLnBrk="1" hangingPunct="1">
              <a:lnSpc>
                <a:spcPct val="80000"/>
              </a:lnSpc>
            </a:pPr>
            <a:r>
              <a:rPr lang="en-US" altLang="en-US" sz="2400"/>
              <a:t>Since the maximum multiplicity in each direction is “many,” this is called a </a:t>
            </a:r>
            <a:r>
              <a:rPr lang="en-US" altLang="en-US" sz="2400" b="1" i="1"/>
              <a:t>many-to-many</a:t>
            </a:r>
            <a:r>
              <a:rPr lang="en-US" altLang="en-US" sz="2400"/>
              <a:t> association between Orders and Products. </a:t>
            </a:r>
          </a:p>
          <a:p>
            <a:pPr marL="457200" indent="-457200" eaLnBrk="1" hangingPunct="1">
              <a:lnSpc>
                <a:spcPct val="80000"/>
              </a:lnSpc>
            </a:pPr>
            <a:r>
              <a:rPr lang="en-US" altLang="en-US" sz="2400"/>
              <a:t>Each time an order is placed for a product, we need to know how many units of that product are being ordered and what price we are actually selling the product for. These attributes are a result of the association between the Order and the Product. We show them in an </a:t>
            </a:r>
            <a:r>
              <a:rPr lang="en-US" altLang="en-US" sz="2400" b="1" i="1"/>
              <a:t>association class</a:t>
            </a:r>
            <a:r>
              <a:rPr lang="en-US" altLang="en-US" sz="2400"/>
              <a:t> that is connected to the association by a dotted line.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E445241-C81D-4AC2-B4DE-2EE1612EDE1D}"/>
              </a:ext>
            </a:extLst>
          </p:cNvPr>
          <p:cNvSpPr>
            <a:spLocks noGrp="1" noChangeArrowheads="1"/>
          </p:cNvSpPr>
          <p:nvPr>
            <p:ph type="title"/>
          </p:nvPr>
        </p:nvSpPr>
        <p:spPr/>
        <p:txBody>
          <a:bodyPr/>
          <a:lstStyle/>
          <a:p>
            <a:pPr eaLnBrk="1" hangingPunct="1"/>
            <a:r>
              <a:rPr lang="en-US" altLang="en-US" sz="4000"/>
              <a:t>Design Pattern: Many-to-Many (Order Entry) – Class Diagram</a:t>
            </a:r>
          </a:p>
        </p:txBody>
      </p:sp>
      <p:pic>
        <p:nvPicPr>
          <p:cNvPr id="74755" name="Picture 3">
            <a:extLst>
              <a:ext uri="{FF2B5EF4-FFF2-40B4-BE49-F238E27FC236}">
                <a16:creationId xmlns:a16="http://schemas.microsoft.com/office/drawing/2014/main" id="{82977BED-3C9A-4D38-B098-CD8130B3630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4C0952D-A3D3-492D-AC70-D3DB3C2337D9}"/>
              </a:ext>
            </a:extLst>
          </p:cNvPr>
          <p:cNvSpPr>
            <a:spLocks noGrp="1" noChangeArrowheads="1"/>
          </p:cNvSpPr>
          <p:nvPr>
            <p:ph type="title"/>
          </p:nvPr>
        </p:nvSpPr>
        <p:spPr>
          <a:xfrm>
            <a:off x="228600" y="277813"/>
            <a:ext cx="8915400" cy="1139825"/>
          </a:xfrm>
        </p:spPr>
        <p:txBody>
          <a:bodyPr/>
          <a:lstStyle/>
          <a:p>
            <a:pPr eaLnBrk="1" hangingPunct="1"/>
            <a:r>
              <a:rPr lang="en-US" altLang="en-US"/>
              <a:t>Introduction – Referential Integrity</a:t>
            </a:r>
          </a:p>
        </p:txBody>
      </p:sp>
      <p:sp>
        <p:nvSpPr>
          <p:cNvPr id="12291" name="Content Placeholder 2">
            <a:extLst>
              <a:ext uri="{FF2B5EF4-FFF2-40B4-BE49-F238E27FC236}">
                <a16:creationId xmlns:a16="http://schemas.microsoft.com/office/drawing/2014/main" id="{3EE17F8B-4FA2-4FC0-8D92-E6BA2412F90A}"/>
              </a:ext>
            </a:extLst>
          </p:cNvPr>
          <p:cNvSpPr>
            <a:spLocks noGrp="1" noChangeArrowheads="1"/>
          </p:cNvSpPr>
          <p:nvPr>
            <p:ph idx="1"/>
          </p:nvPr>
        </p:nvSpPr>
        <p:spPr/>
        <p:txBody>
          <a:bodyPr/>
          <a:lstStyle/>
          <a:p>
            <a:pPr eaLnBrk="1" hangingPunct="1"/>
            <a:r>
              <a:rPr lang="en-US" altLang="en-US"/>
              <a:t>Referential integrity ensures that relationships between tables remain consistent.</a:t>
            </a:r>
          </a:p>
          <a:p>
            <a:pPr eaLnBrk="1" hangingPunct="1"/>
            <a:r>
              <a:rPr lang="en-US" altLang="en-US"/>
              <a:t>When one table has a foreign key to another table, the concept of referential integrity states that you may not add a record to the table that contains the foreign key unless there is a corresponding record in the linked table. </a:t>
            </a:r>
          </a:p>
          <a:p>
            <a:pPr eaLnBrk="1" hangingPunct="1"/>
            <a:r>
              <a:rPr lang="en-US" altLang="en-US"/>
              <a:t>It also includes the techniques known as cascading update and cascading delete, which ensure that changes made to the linked table are reflected in the primary table.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Style Note</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There are those modelers who would argue that if you don’t have anything to put into the association class, then leave the class out.</a:t>
            </a:r>
          </a:p>
          <a:p>
            <a:r>
              <a:rPr lang="en-US" dirty="0"/>
              <a:t>I will </a:t>
            </a:r>
            <a:r>
              <a:rPr lang="en-US" b="1" dirty="0"/>
              <a:t>insist</a:t>
            </a:r>
            <a:r>
              <a:rPr lang="en-US" dirty="0"/>
              <a:t> that you show the association class every time you have a many to many relationship without fail:</a:t>
            </a:r>
          </a:p>
          <a:p>
            <a:pPr lvl="1"/>
            <a:r>
              <a:rPr lang="en-US" dirty="0"/>
              <a:t>It is there as a reminder in case association class attributes and/or associations to/from the association class emerge later</a:t>
            </a:r>
          </a:p>
          <a:p>
            <a:pPr lvl="1"/>
            <a:r>
              <a:rPr lang="en-US" dirty="0"/>
              <a:t>It makes mapping the conceptual model into the physical model easier because the association class materializes as the junction table.</a:t>
            </a:r>
          </a:p>
        </p:txBody>
      </p:sp>
    </p:spTree>
    <p:extLst>
      <p:ext uri="{BB962C8B-B14F-4D97-AF65-F5344CB8AC3E}">
        <p14:creationId xmlns:p14="http://schemas.microsoft.com/office/powerpoint/2010/main" val="343646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63842B9-7FF2-4071-92C6-E126E95F4B1D}"/>
              </a:ext>
            </a:extLst>
          </p:cNvPr>
          <p:cNvSpPr>
            <a:spLocks noGrp="1" noChangeArrowheads="1"/>
          </p:cNvSpPr>
          <p:nvPr>
            <p:ph type="title"/>
          </p:nvPr>
        </p:nvSpPr>
        <p:spPr/>
        <p:txBody>
          <a:bodyPr/>
          <a:lstStyle/>
          <a:p>
            <a:pPr eaLnBrk="1" hangingPunct="1"/>
            <a:r>
              <a:rPr lang="en-US" altLang="en-US" sz="4000"/>
              <a:t>Design Pattern: Many-to-Many (Order Entry) – Junction Table</a:t>
            </a:r>
          </a:p>
        </p:txBody>
      </p:sp>
      <p:sp>
        <p:nvSpPr>
          <p:cNvPr id="75779" name="Rectangle 4">
            <a:extLst>
              <a:ext uri="{FF2B5EF4-FFF2-40B4-BE49-F238E27FC236}">
                <a16:creationId xmlns:a16="http://schemas.microsoft.com/office/drawing/2014/main" id="{5CA3AA10-66E8-4951-BF20-7354B41B6FDE}"/>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We can’t represent a many-to-many association directly in a relation scheme, because two tables can’t be children of each other—there’s no place to put the foreign keys. So for </a:t>
            </a:r>
            <a:r>
              <a:rPr lang="en-US" altLang="en-US" i="1"/>
              <a:t>every</a:t>
            </a:r>
            <a:r>
              <a:rPr lang="en-US" altLang="en-US"/>
              <a:t> many-to-many, we will need a </a:t>
            </a:r>
            <a:r>
              <a:rPr lang="en-US" altLang="en-US" b="1" i="1"/>
              <a:t>junction table</a:t>
            </a:r>
            <a:r>
              <a:rPr lang="en-US" altLang="en-US"/>
              <a:t> in the database, and we need to show the scheme of this table in our diagram.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DE53935-E713-45E1-8DB2-7FC458530660}"/>
              </a:ext>
            </a:extLst>
          </p:cNvPr>
          <p:cNvSpPr>
            <a:spLocks noGrp="1" noChangeArrowheads="1"/>
          </p:cNvSpPr>
          <p:nvPr>
            <p:ph type="title"/>
          </p:nvPr>
        </p:nvSpPr>
        <p:spPr/>
        <p:txBody>
          <a:bodyPr/>
          <a:lstStyle/>
          <a:p>
            <a:pPr eaLnBrk="1" hangingPunct="1"/>
            <a:r>
              <a:rPr lang="en-US" altLang="en-US" sz="4000"/>
              <a:t>Design Pattern: Many-to-Many (Order Entry) – Relation Scheme</a:t>
            </a:r>
          </a:p>
        </p:txBody>
      </p:sp>
      <p:pic>
        <p:nvPicPr>
          <p:cNvPr id="76803" name="Picture 3">
            <a:extLst>
              <a:ext uri="{FF2B5EF4-FFF2-40B4-BE49-F238E27FC236}">
                <a16:creationId xmlns:a16="http://schemas.microsoft.com/office/drawing/2014/main" id="{5070E4F2-BE58-4619-8314-3649284E472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98E7F25-73D9-44A0-95AF-2D3199FBEEF9}"/>
              </a:ext>
            </a:extLst>
          </p:cNvPr>
          <p:cNvSpPr>
            <a:spLocks noGrp="1" noChangeArrowheads="1"/>
          </p:cNvSpPr>
          <p:nvPr>
            <p:ph type="title"/>
          </p:nvPr>
        </p:nvSpPr>
        <p:spPr>
          <a:xfrm>
            <a:off x="457200" y="277813"/>
            <a:ext cx="8458200" cy="1139825"/>
          </a:xfrm>
        </p:spPr>
        <p:txBody>
          <a:bodyPr/>
          <a:lstStyle/>
          <a:p>
            <a:pPr eaLnBrk="1" hangingPunct="1"/>
            <a:r>
              <a:rPr lang="en-US" altLang="en-US" sz="4000"/>
              <a:t>Design Pattern: Many-to-Many (Order Entry) – Data Representation</a:t>
            </a:r>
          </a:p>
        </p:txBody>
      </p:sp>
      <p:pic>
        <p:nvPicPr>
          <p:cNvPr id="77827" name="Picture 4">
            <a:extLst>
              <a:ext uri="{FF2B5EF4-FFF2-40B4-BE49-F238E27FC236}">
                <a16:creationId xmlns:a16="http://schemas.microsoft.com/office/drawing/2014/main" id="{DC868F8C-1A01-489A-AFB8-4C4F9598537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“loopback”</a:t>
            </a:r>
          </a:p>
        </p:txBody>
      </p:sp>
      <p:sp>
        <p:nvSpPr>
          <p:cNvPr id="6" name="Content Placeholder 2"/>
          <p:cNvSpPr txBox="1">
            <a:spLocks/>
          </p:cNvSpPr>
          <p:nvPr/>
        </p:nvSpPr>
        <p:spPr bwMode="auto">
          <a:xfrm>
            <a:off x="457200" y="4637015"/>
            <a:ext cx="8229600" cy="194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kern="0" dirty="0"/>
              <a:t>We want just </a:t>
            </a:r>
            <a:r>
              <a:rPr lang="en-US" b="1" kern="0" dirty="0"/>
              <a:t>one</a:t>
            </a:r>
            <a:r>
              <a:rPr lang="en-US" kern="0" dirty="0"/>
              <a:t> of the authors designated as the principal author.</a:t>
            </a:r>
          </a:p>
          <a:p>
            <a:r>
              <a:rPr lang="en-US" kern="0" dirty="0"/>
              <a:t>We want to treat the principal author the same way that we do any other.</a:t>
            </a:r>
          </a:p>
        </p:txBody>
      </p:sp>
      <p:pic>
        <p:nvPicPr>
          <p:cNvPr id="7" name="Picture 6">
            <a:extLst>
              <a:ext uri="{FF2B5EF4-FFF2-40B4-BE49-F238E27FC236}">
                <a16:creationId xmlns:a16="http://schemas.microsoft.com/office/drawing/2014/main" id="{3B4386F1-0120-48DB-9C54-9B4EA9C67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97" y="1838325"/>
            <a:ext cx="7191603" cy="2505075"/>
          </a:xfrm>
          <a:prstGeom prst="rect">
            <a:avLst/>
          </a:prstGeom>
        </p:spPr>
      </p:pic>
    </p:spTree>
    <p:extLst>
      <p:ext uri="{BB962C8B-B14F-4D97-AF65-F5344CB8AC3E}">
        <p14:creationId xmlns:p14="http://schemas.microsoft.com/office/powerpoint/2010/main" val="1654520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 Scheme Diagram</a:t>
            </a:r>
          </a:p>
        </p:txBody>
      </p:sp>
      <p:sp>
        <p:nvSpPr>
          <p:cNvPr id="5" name="Content Placeholder 2"/>
          <p:cNvSpPr txBox="1">
            <a:spLocks/>
          </p:cNvSpPr>
          <p:nvPr/>
        </p:nvSpPr>
        <p:spPr bwMode="auto">
          <a:xfrm>
            <a:off x="457200" y="4305228"/>
            <a:ext cx="82296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kern="0" dirty="0"/>
              <a:t>The ISBN in Authorship comes back into Catalog Entry and must have the same value.</a:t>
            </a:r>
          </a:p>
          <a:p>
            <a:r>
              <a:rPr lang="en-US" kern="0" dirty="0"/>
              <a:t>This is what I call Foreign Key collision, and we will see this pattern come up over and over.</a:t>
            </a:r>
          </a:p>
        </p:txBody>
      </p:sp>
      <p:pic>
        <p:nvPicPr>
          <p:cNvPr id="6" name="Picture 5" descr="A screenshot of a social media post&#10;&#10;Description automatically generated">
            <a:extLst>
              <a:ext uri="{FF2B5EF4-FFF2-40B4-BE49-F238E27FC236}">
                <a16:creationId xmlns:a16="http://schemas.microsoft.com/office/drawing/2014/main" id="{1893A3D0-FC04-49F2-B7FE-AA4ACC35B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66406"/>
            <a:ext cx="8458200" cy="2072194"/>
          </a:xfrm>
          <a:prstGeom prst="rect">
            <a:avLst/>
          </a:prstGeom>
        </p:spPr>
      </p:pic>
    </p:spTree>
    <p:extLst>
      <p:ext uri="{BB962C8B-B14F-4D97-AF65-F5344CB8AC3E}">
        <p14:creationId xmlns:p14="http://schemas.microsoft.com/office/powerpoint/2010/main" val="42713100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ED6E1AA-2CCA-4F8F-99B9-E342B2D37497}"/>
              </a:ext>
            </a:extLst>
          </p:cNvPr>
          <p:cNvSpPr>
            <a:spLocks noGrp="1" noChangeArrowheads="1"/>
          </p:cNvSpPr>
          <p:nvPr>
            <p:ph type="title"/>
          </p:nvPr>
        </p:nvSpPr>
        <p:spPr/>
        <p:txBody>
          <a:bodyPr/>
          <a:lstStyle/>
          <a:p>
            <a:pPr eaLnBrk="1" hangingPunct="1"/>
            <a:r>
              <a:rPr lang="en-US" altLang="en-US" sz="4000"/>
              <a:t>Design Pattern: Many-to-Many With History (the Library Loan)</a:t>
            </a:r>
          </a:p>
        </p:txBody>
      </p:sp>
      <p:sp>
        <p:nvSpPr>
          <p:cNvPr id="89091" name="Rectangle 3">
            <a:extLst>
              <a:ext uri="{FF2B5EF4-FFF2-40B4-BE49-F238E27FC236}">
                <a16:creationId xmlns:a16="http://schemas.microsoft.com/office/drawing/2014/main" id="{D0BC4552-FD7C-434A-97DA-2491A75FAD9E}"/>
              </a:ext>
            </a:extLst>
          </p:cNvPr>
          <p:cNvSpPr>
            <a:spLocks noGrp="1" noChangeArrowheads="1"/>
          </p:cNvSpPr>
          <p:nvPr>
            <p:ph type="body" idx="1"/>
          </p:nvPr>
        </p:nvSpPr>
        <p:spPr/>
        <p:txBody>
          <a:bodyPr/>
          <a:lstStyle/>
          <a:p>
            <a:pPr eaLnBrk="1" hangingPunct="1">
              <a:lnSpc>
                <a:spcPct val="90000"/>
              </a:lnSpc>
            </a:pPr>
            <a:r>
              <a:rPr lang="en-US" altLang="en-US" sz="2400"/>
              <a:t>There are times when we need to allow the same two individuals in a many-to-many association to be paired more than once. This frequently happens when we need to keep a history of events over time.</a:t>
            </a:r>
          </a:p>
          <a:p>
            <a:pPr eaLnBrk="1" hangingPunct="1">
              <a:lnSpc>
                <a:spcPct val="90000"/>
              </a:lnSpc>
            </a:pPr>
            <a:r>
              <a:rPr lang="en-US" altLang="en-US" sz="2400"/>
              <a:t>Example: In a library, customers can borrow many books and each book can be borrowed by many customers, so this seems to be a simple many-to-many association between customers and books. But any one customer may borrow a book, return it, and then borrow the same book again at a later time. The library records each book loan separately; there is no invoice for each set of borrowed books (that is, there is no equivalent here of the Order in the order entry example).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26BAA8F-D6AD-4C04-ADC5-05A6E15627F6}"/>
              </a:ext>
            </a:extLst>
          </p:cNvPr>
          <p:cNvSpPr>
            <a:spLocks noGrp="1" noChangeArrowheads="1"/>
          </p:cNvSpPr>
          <p:nvPr>
            <p:ph type="title"/>
          </p:nvPr>
        </p:nvSpPr>
        <p:spPr/>
        <p:txBody>
          <a:bodyPr/>
          <a:lstStyle/>
          <a:p>
            <a:pPr eaLnBrk="1" hangingPunct="1"/>
            <a:r>
              <a:rPr lang="en-US" altLang="en-US" sz="4000"/>
              <a:t>Design Pattern: Many-to-Many With History (the Library Loan) – Classes</a:t>
            </a:r>
          </a:p>
        </p:txBody>
      </p:sp>
      <p:sp>
        <p:nvSpPr>
          <p:cNvPr id="90115" name="Rectangle 3">
            <a:extLst>
              <a:ext uri="{FF2B5EF4-FFF2-40B4-BE49-F238E27FC236}">
                <a16:creationId xmlns:a16="http://schemas.microsoft.com/office/drawing/2014/main" id="{9935611E-2E47-44B9-8313-B207F1A1A866}"/>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a:t>The loan is an event that happens in the real world.  We need a regular class to model it correctly. We’ll call this the “library loan” design pattern. First, we need to understand what the classes and associations mean:</a:t>
            </a:r>
          </a:p>
          <a:p>
            <a:pPr eaLnBrk="1" hangingPunct="1">
              <a:lnSpc>
                <a:spcPct val="80000"/>
              </a:lnSpc>
            </a:pPr>
            <a:r>
              <a:rPr lang="en-US" altLang="en-US" sz="2000"/>
              <a:t>“A </a:t>
            </a:r>
            <a:r>
              <a:rPr lang="en-US" altLang="en-US" sz="2000" b="1"/>
              <a:t>customer</a:t>
            </a:r>
            <a:r>
              <a:rPr lang="en-US" altLang="en-US" sz="2000"/>
              <a:t> is any person who has registered with the library and is eligible to check out books.”</a:t>
            </a:r>
          </a:p>
          <a:p>
            <a:pPr eaLnBrk="1" hangingPunct="1">
              <a:lnSpc>
                <a:spcPct val="80000"/>
              </a:lnSpc>
            </a:pPr>
            <a:r>
              <a:rPr lang="en-US" altLang="en-US" sz="2000"/>
              <a:t>“A </a:t>
            </a:r>
            <a:r>
              <a:rPr lang="en-US" altLang="en-US" sz="2000" b="1"/>
              <a:t>catalog entry</a:t>
            </a:r>
            <a:r>
              <a:rPr lang="en-US" altLang="en-US" sz="2000"/>
              <a:t> is essentially the same as an old-fashioned index card that represents the title and other information about books in the library, and allows the customers to quickly find a book on the shelves.”</a:t>
            </a:r>
          </a:p>
          <a:p>
            <a:pPr eaLnBrk="1" hangingPunct="1">
              <a:lnSpc>
                <a:spcPct val="80000"/>
              </a:lnSpc>
            </a:pPr>
            <a:r>
              <a:rPr lang="en-US" altLang="en-US" sz="2000"/>
              <a:t>“A </a:t>
            </a:r>
            <a:r>
              <a:rPr lang="en-US" altLang="en-US" sz="2000" b="1"/>
              <a:t>book</a:t>
            </a:r>
            <a:r>
              <a:rPr lang="en-US" altLang="en-US" sz="2000"/>
              <a:t> is the physical volume that is either sitting on the library shelves or is checked out by a customer. There can be many physical books represented by any one catalog entry.”</a:t>
            </a:r>
          </a:p>
          <a:p>
            <a:pPr eaLnBrk="1" hangingPunct="1">
              <a:lnSpc>
                <a:spcPct val="80000"/>
              </a:lnSpc>
            </a:pPr>
            <a:r>
              <a:rPr lang="en-US" altLang="en-US" sz="2000"/>
              <a:t>“A </a:t>
            </a:r>
            <a:r>
              <a:rPr lang="en-US" altLang="en-US" sz="2000" b="1"/>
              <a:t>loan</a:t>
            </a:r>
            <a:r>
              <a:rPr lang="en-US" altLang="en-US" sz="2000"/>
              <a:t> event happens when one customer takes one book to the checkout counter, has the book and her library card scanned, and then takes the book home to read.”</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C6BBF73-2768-4634-9568-C5601216663E}"/>
              </a:ext>
            </a:extLst>
          </p:cNvPr>
          <p:cNvSpPr>
            <a:spLocks noGrp="1" noChangeArrowheads="1"/>
          </p:cNvSpPr>
          <p:nvPr>
            <p:ph type="title"/>
          </p:nvPr>
        </p:nvSpPr>
        <p:spPr>
          <a:xfrm>
            <a:off x="228600" y="228600"/>
            <a:ext cx="9067800" cy="1139825"/>
          </a:xfrm>
        </p:spPr>
        <p:txBody>
          <a:bodyPr/>
          <a:lstStyle/>
          <a:p>
            <a:pPr eaLnBrk="1" hangingPunct="1"/>
            <a:r>
              <a:rPr lang="en-US" altLang="en-US" sz="4000"/>
              <a:t>Design Pattern: Many-to-Many With History (the Library Loan)-Associations</a:t>
            </a:r>
          </a:p>
        </p:txBody>
      </p:sp>
      <p:sp>
        <p:nvSpPr>
          <p:cNvPr id="91139" name="Rectangle 3">
            <a:extLst>
              <a:ext uri="{FF2B5EF4-FFF2-40B4-BE49-F238E27FC236}">
                <a16:creationId xmlns:a16="http://schemas.microsoft.com/office/drawing/2014/main" id="{9C5F8AD9-752A-4C47-9C73-BD6949A65D23}"/>
              </a:ext>
            </a:extLst>
          </p:cNvPr>
          <p:cNvSpPr>
            <a:spLocks noGrp="1" noChangeArrowheads="1"/>
          </p:cNvSpPr>
          <p:nvPr>
            <p:ph type="body" idx="1"/>
          </p:nvPr>
        </p:nvSpPr>
        <p:spPr/>
        <p:txBody>
          <a:bodyPr/>
          <a:lstStyle/>
          <a:p>
            <a:pPr eaLnBrk="1" hangingPunct="1">
              <a:lnSpc>
                <a:spcPct val="90000"/>
              </a:lnSpc>
            </a:pPr>
            <a:r>
              <a:rPr lang="en-US" altLang="en-US"/>
              <a:t>“Each Customer makes </a:t>
            </a:r>
            <a:r>
              <a:rPr lang="en-US" altLang="en-US" i="1"/>
              <a:t>zero or more</a:t>
            </a:r>
            <a:r>
              <a:rPr lang="en-US" altLang="en-US"/>
              <a:t> Loans.”</a:t>
            </a:r>
          </a:p>
          <a:p>
            <a:pPr eaLnBrk="1" hangingPunct="1">
              <a:lnSpc>
                <a:spcPct val="90000"/>
              </a:lnSpc>
            </a:pPr>
            <a:r>
              <a:rPr lang="en-US" altLang="en-US"/>
              <a:t>“Each Loan is made by </a:t>
            </a:r>
            <a:r>
              <a:rPr lang="en-US" altLang="en-US" i="1"/>
              <a:t>one and only one</a:t>
            </a:r>
            <a:r>
              <a:rPr lang="en-US" altLang="en-US"/>
              <a:t> Customer.”</a:t>
            </a:r>
          </a:p>
          <a:p>
            <a:pPr eaLnBrk="1" hangingPunct="1">
              <a:lnSpc>
                <a:spcPct val="90000"/>
              </a:lnSpc>
            </a:pPr>
            <a:r>
              <a:rPr lang="en-US" altLang="en-US"/>
              <a:t>“Each Loan checks out </a:t>
            </a:r>
            <a:r>
              <a:rPr lang="en-US" altLang="en-US" i="1"/>
              <a:t>one and only one</a:t>
            </a:r>
            <a:r>
              <a:rPr lang="en-US" altLang="en-US"/>
              <a:t> Book.”</a:t>
            </a:r>
          </a:p>
          <a:p>
            <a:pPr eaLnBrk="1" hangingPunct="1">
              <a:lnSpc>
                <a:spcPct val="90000"/>
              </a:lnSpc>
            </a:pPr>
            <a:r>
              <a:rPr lang="en-US" altLang="en-US"/>
              <a:t>“Each Book is checked out by </a:t>
            </a:r>
            <a:r>
              <a:rPr lang="en-US" altLang="en-US" i="1"/>
              <a:t>zero or more</a:t>
            </a:r>
            <a:r>
              <a:rPr lang="en-US" altLang="en-US"/>
              <a:t> Loans.”</a:t>
            </a:r>
          </a:p>
          <a:p>
            <a:pPr eaLnBrk="1" hangingPunct="1">
              <a:lnSpc>
                <a:spcPct val="90000"/>
              </a:lnSpc>
            </a:pPr>
            <a:r>
              <a:rPr lang="en-US" altLang="en-US"/>
              <a:t>“Each Book is represented by </a:t>
            </a:r>
            <a:r>
              <a:rPr lang="en-US" altLang="en-US" i="1"/>
              <a:t>one and only one</a:t>
            </a:r>
            <a:r>
              <a:rPr lang="en-US" altLang="en-US"/>
              <a:t> CatalogEntry (catalog card).”</a:t>
            </a:r>
          </a:p>
          <a:p>
            <a:pPr eaLnBrk="1" hangingPunct="1">
              <a:lnSpc>
                <a:spcPct val="90000"/>
              </a:lnSpc>
            </a:pPr>
            <a:r>
              <a:rPr lang="en-US" altLang="en-US"/>
              <a:t>“Each CatalogEntry can represent </a:t>
            </a:r>
            <a:r>
              <a:rPr lang="en-US" altLang="en-US" i="1"/>
              <a:t>one or more</a:t>
            </a:r>
            <a:r>
              <a:rPr lang="en-US" altLang="en-US"/>
              <a:t> physical copies of the same book.”</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F628F61-8640-4AD1-87EE-C2AE016D6D38}"/>
              </a:ext>
            </a:extLst>
          </p:cNvPr>
          <p:cNvSpPr>
            <a:spLocks noGrp="1" noChangeArrowheads="1"/>
          </p:cNvSpPr>
          <p:nvPr>
            <p:ph type="title"/>
          </p:nvPr>
        </p:nvSpPr>
        <p:spPr>
          <a:xfrm>
            <a:off x="152400" y="304800"/>
            <a:ext cx="8991600" cy="1139825"/>
          </a:xfrm>
        </p:spPr>
        <p:txBody>
          <a:bodyPr/>
          <a:lstStyle/>
          <a:p>
            <a:pPr eaLnBrk="1" hangingPunct="1"/>
            <a:r>
              <a:rPr lang="en-US" altLang="en-US" sz="4000"/>
              <a:t>Design Pattern: Many-to-Many With History(Library Loan)–Class Diagram</a:t>
            </a:r>
          </a:p>
        </p:txBody>
      </p:sp>
      <p:pic>
        <p:nvPicPr>
          <p:cNvPr id="92163" name="Picture 3">
            <a:extLst>
              <a:ext uri="{FF2B5EF4-FFF2-40B4-BE49-F238E27FC236}">
                <a16:creationId xmlns:a16="http://schemas.microsoft.com/office/drawing/2014/main" id="{65079CF4-3E21-404A-96B6-23834F3E587A}"/>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F862651-18CF-4816-88F7-FB6D44C07A11}"/>
              </a:ext>
            </a:extLst>
          </p:cNvPr>
          <p:cNvSpPr>
            <a:spLocks noGrp="1" noChangeArrowheads="1"/>
          </p:cNvSpPr>
          <p:nvPr>
            <p:ph type="title"/>
          </p:nvPr>
        </p:nvSpPr>
        <p:spPr>
          <a:xfrm>
            <a:off x="457200" y="274638"/>
            <a:ext cx="8229600" cy="944562"/>
          </a:xfrm>
        </p:spPr>
        <p:txBody>
          <a:bodyPr/>
          <a:lstStyle/>
          <a:p>
            <a:pPr eaLnBrk="1" hangingPunct="1"/>
            <a:r>
              <a:rPr lang="en-US" altLang="en-US"/>
              <a:t>Introduction – </a:t>
            </a:r>
            <a:r>
              <a:rPr lang="en-US" altLang="en-US">
                <a:ea typeface="MS PGothic" panose="020B0600070205080204" pitchFamily="34" charset="-128"/>
              </a:rPr>
              <a:t>Anomalies</a:t>
            </a:r>
          </a:p>
        </p:txBody>
      </p:sp>
      <p:sp>
        <p:nvSpPr>
          <p:cNvPr id="13315" name="Rectangle 3">
            <a:extLst>
              <a:ext uri="{FF2B5EF4-FFF2-40B4-BE49-F238E27FC236}">
                <a16:creationId xmlns:a16="http://schemas.microsoft.com/office/drawing/2014/main" id="{7EFF1EFD-9C37-4D1C-A3B3-D964A6312BC4}"/>
              </a:ext>
            </a:extLst>
          </p:cNvPr>
          <p:cNvSpPr>
            <a:spLocks noGrp="1" noChangeArrowheads="1"/>
          </p:cNvSpPr>
          <p:nvPr>
            <p:ph type="body" idx="1"/>
          </p:nvPr>
        </p:nvSpPr>
        <p:spPr>
          <a:xfrm>
            <a:off x="533400" y="1752600"/>
            <a:ext cx="8229600" cy="4525963"/>
          </a:xfrm>
        </p:spPr>
        <p:txBody>
          <a:bodyPr/>
          <a:lstStyle/>
          <a:p>
            <a:pPr eaLnBrk="1" hangingPunct="1"/>
            <a:r>
              <a:rPr lang="en-US" altLang="en-US">
                <a:ea typeface="MS PGothic" panose="020B0600070205080204" pitchFamily="34" charset="-128"/>
              </a:rPr>
              <a:t>An anomaly is an inconsistent, incomplete, or contradictory state of the database</a:t>
            </a:r>
          </a:p>
          <a:p>
            <a:pPr lvl="1" eaLnBrk="1" hangingPunct="1"/>
            <a:r>
              <a:rPr lang="en-US" altLang="en-US" sz="2600" b="1">
                <a:ea typeface="MS PGothic" panose="020B0600070205080204" pitchFamily="34" charset="-128"/>
              </a:rPr>
              <a:t>Insertion</a:t>
            </a:r>
            <a:r>
              <a:rPr lang="en-US" altLang="en-US" sz="2600">
                <a:ea typeface="MS PGothic" panose="020B0600070205080204" pitchFamily="34" charset="-128"/>
              </a:rPr>
              <a:t> anomaly – user is unable to insert a new record when it should be possible to do so</a:t>
            </a:r>
          </a:p>
          <a:p>
            <a:pPr lvl="1" eaLnBrk="1" hangingPunct="1"/>
            <a:r>
              <a:rPr lang="en-US" altLang="en-US" sz="2600" b="1">
                <a:ea typeface="MS PGothic" panose="020B0600070205080204" pitchFamily="34" charset="-128"/>
              </a:rPr>
              <a:t>Deletion</a:t>
            </a:r>
            <a:r>
              <a:rPr lang="en-US" altLang="en-US" sz="2600">
                <a:ea typeface="MS PGothic" panose="020B0600070205080204" pitchFamily="34" charset="-128"/>
              </a:rPr>
              <a:t> anomaly – when a record is deleted, other information that is tied to it is also deleted</a:t>
            </a:r>
          </a:p>
          <a:p>
            <a:pPr lvl="1" eaLnBrk="1" hangingPunct="1"/>
            <a:r>
              <a:rPr lang="en-US" altLang="en-US" sz="2600" b="1">
                <a:ea typeface="MS PGothic" panose="020B0600070205080204" pitchFamily="34" charset="-128"/>
              </a:rPr>
              <a:t>Update</a:t>
            </a:r>
            <a:r>
              <a:rPr lang="en-US" altLang="en-US" sz="2600">
                <a:ea typeface="MS PGothic" panose="020B0600070205080204" pitchFamily="34" charset="-128"/>
              </a:rPr>
              <a:t> anomaly –a record is updated, but other appearances of the same items are not updated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F8A3D61-B42B-4C89-8DC2-D04484EE55BD}"/>
              </a:ext>
            </a:extLst>
          </p:cNvPr>
          <p:cNvSpPr>
            <a:spLocks noGrp="1" noChangeArrowheads="1"/>
          </p:cNvSpPr>
          <p:nvPr>
            <p:ph type="title"/>
          </p:nvPr>
        </p:nvSpPr>
        <p:spPr>
          <a:xfrm>
            <a:off x="152400" y="304800"/>
            <a:ext cx="8991600" cy="1139825"/>
          </a:xfrm>
        </p:spPr>
        <p:txBody>
          <a:bodyPr/>
          <a:lstStyle/>
          <a:p>
            <a:pPr eaLnBrk="1" hangingPunct="1"/>
            <a:r>
              <a:rPr lang="en-US" altLang="en-US" sz="4000"/>
              <a:t>Design Pattern: Many-to-Many With History (Library Loan)–Keys</a:t>
            </a:r>
          </a:p>
        </p:txBody>
      </p:sp>
      <p:sp>
        <p:nvSpPr>
          <p:cNvPr id="93187" name="Rectangle 4">
            <a:extLst>
              <a:ext uri="{FF2B5EF4-FFF2-40B4-BE49-F238E27FC236}">
                <a16:creationId xmlns:a16="http://schemas.microsoft.com/office/drawing/2014/main" id="{5251C44A-FEE2-42CD-A7FD-1CC9C1A4D37E}"/>
              </a:ext>
            </a:extLst>
          </p:cNvPr>
          <p:cNvSpPr>
            <a:spLocks noGrp="1" noChangeArrowheads="1"/>
          </p:cNvSpPr>
          <p:nvPr>
            <p:ph type="body" idx="1"/>
          </p:nvPr>
        </p:nvSpPr>
        <p:spPr/>
        <p:txBody>
          <a:bodyPr/>
          <a:lstStyle/>
          <a:p>
            <a:pPr eaLnBrk="1" hangingPunct="1">
              <a:lnSpc>
                <a:spcPct val="90000"/>
              </a:lnSpc>
            </a:pPr>
            <a:r>
              <a:rPr lang="en-US" altLang="en-US" sz="2000"/>
              <a:t>As in the order entry example, the Customers table will need a surrogate key to save space when it is copied in the Loans. </a:t>
            </a:r>
          </a:p>
          <a:p>
            <a:pPr eaLnBrk="1" hangingPunct="1">
              <a:lnSpc>
                <a:spcPct val="90000"/>
              </a:lnSpc>
            </a:pPr>
            <a:r>
              <a:rPr lang="en-US" altLang="en-US" sz="2000"/>
              <a:t>The CatalogEntry already has two external surrogate keys: the call number and the ISBN. </a:t>
            </a:r>
          </a:p>
          <a:p>
            <a:pPr lvl="1" eaLnBrk="1" hangingPunct="1">
              <a:lnSpc>
                <a:spcPct val="90000"/>
              </a:lnSpc>
            </a:pPr>
            <a:r>
              <a:rPr lang="en-US" altLang="en-US" sz="1800"/>
              <a:t>The first of these is defined by the Library of Congress Classification system, and contains codes that represent the subject, author, and year published. </a:t>
            </a:r>
          </a:p>
          <a:p>
            <a:pPr lvl="1" eaLnBrk="1" hangingPunct="1">
              <a:lnSpc>
                <a:spcPct val="90000"/>
              </a:lnSpc>
            </a:pPr>
            <a:r>
              <a:rPr lang="en-US" altLang="en-US" sz="1800"/>
              <a:t>The second of these is defined by a standard, number 2108. We’ll use the callNmbr as the primary key, since it has more descriptive value than the ISBN and is smaller than the descriptive candidate key:</a:t>
            </a:r>
          </a:p>
          <a:p>
            <a:pPr lvl="2" eaLnBrk="1" hangingPunct="1">
              <a:lnSpc>
                <a:spcPct val="90000"/>
              </a:lnSpc>
              <a:buFont typeface="Wingdings" panose="05000000000000000000" pitchFamily="2" charset="2"/>
              <a:buNone/>
            </a:pPr>
            <a:r>
              <a:rPr lang="en-US" altLang="en-US" sz="1600">
                <a:latin typeface="Lucida Sans Typewriter" panose="020B0509030504030204" pitchFamily="49" charset="0"/>
              </a:rPr>
              <a:t>CK {title, pubDate}</a:t>
            </a:r>
            <a:endParaRPr lang="en-US" altLang="en-US" sz="1600"/>
          </a:p>
          <a:p>
            <a:pPr eaLnBrk="1" hangingPunct="1">
              <a:lnSpc>
                <a:spcPct val="90000"/>
              </a:lnSpc>
            </a:pPr>
            <a:r>
              <a:rPr lang="en-US" altLang="en-US" sz="2000"/>
              <a:t>The dateTimeOut is needed as part of the key in the Loans table in order to pair a customer with the same book more than once. </a:t>
            </a:r>
            <a:endParaRPr lang="en-US" altLang="en-US" sz="2000" b="1"/>
          </a:p>
          <a:p>
            <a:pPr eaLnBrk="1" hangingPunct="1">
              <a:lnSpc>
                <a:spcPct val="90000"/>
              </a:lnSpc>
            </a:pPr>
            <a:endParaRPr lang="en-US" altLang="en-US" sz="200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E1A3EB9-B97F-4DA5-AE9D-62604B581118}"/>
              </a:ext>
            </a:extLst>
          </p:cNvPr>
          <p:cNvSpPr>
            <a:spLocks noGrp="1" noChangeArrowheads="1"/>
          </p:cNvSpPr>
          <p:nvPr>
            <p:ph type="title"/>
          </p:nvPr>
        </p:nvSpPr>
        <p:spPr>
          <a:xfrm>
            <a:off x="152400" y="304800"/>
            <a:ext cx="8991600" cy="1139825"/>
          </a:xfrm>
        </p:spPr>
        <p:txBody>
          <a:bodyPr/>
          <a:lstStyle/>
          <a:p>
            <a:pPr eaLnBrk="1" hangingPunct="1"/>
            <a:r>
              <a:rPr lang="en-US" altLang="en-US" sz="4000"/>
              <a:t>Design Pattern: Many-to-Many With History (Library Loan)–Diagram</a:t>
            </a:r>
          </a:p>
        </p:txBody>
      </p:sp>
      <p:sp>
        <p:nvSpPr>
          <p:cNvPr id="94211" name="Rectangle 3">
            <a:extLst>
              <a:ext uri="{FF2B5EF4-FFF2-40B4-BE49-F238E27FC236}">
                <a16:creationId xmlns:a16="http://schemas.microsoft.com/office/drawing/2014/main" id="{8F033834-7BBB-4A45-A5E1-834352E934A3}"/>
              </a:ext>
            </a:extLst>
          </p:cNvPr>
          <p:cNvSpPr>
            <a:spLocks noGrp="1" noChangeArrowheads="1"/>
          </p:cNvSpPr>
          <p:nvPr>
            <p:ph type="body" idx="1"/>
          </p:nvPr>
        </p:nvSpPr>
        <p:spPr/>
        <p:txBody>
          <a:bodyPr/>
          <a:lstStyle/>
          <a:p>
            <a:pPr eaLnBrk="1" hangingPunct="1">
              <a:buFont typeface="Wingdings" panose="05000000000000000000" pitchFamily="2" charset="2"/>
              <a:buNone/>
            </a:pPr>
            <a:endParaRPr lang="en-US" altLang="en-US" b="1"/>
          </a:p>
          <a:p>
            <a:pPr eaLnBrk="1" hangingPunct="1"/>
            <a:endParaRPr lang="en-US" altLang="en-US"/>
          </a:p>
        </p:txBody>
      </p:sp>
      <p:pic>
        <p:nvPicPr>
          <p:cNvPr id="94212" name="Picture 4">
            <a:extLst>
              <a:ext uri="{FF2B5EF4-FFF2-40B4-BE49-F238E27FC236}">
                <a16:creationId xmlns:a16="http://schemas.microsoft.com/office/drawing/2014/main" id="{D6F80CE4-93D1-4B48-930A-4EEAAC48C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01186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DE63EA2-149E-4D25-B10E-C9766EAE16C0}"/>
              </a:ext>
            </a:extLst>
          </p:cNvPr>
          <p:cNvSpPr>
            <a:spLocks noGrp="1" noChangeArrowheads="1"/>
          </p:cNvSpPr>
          <p:nvPr>
            <p:ph type="title"/>
          </p:nvPr>
        </p:nvSpPr>
        <p:spPr/>
        <p:txBody>
          <a:bodyPr/>
          <a:lstStyle/>
          <a:p>
            <a:pPr eaLnBrk="1" hangingPunct="1"/>
            <a:r>
              <a:rPr lang="en-US" altLang="en-US" sz="4000"/>
              <a:t>Design Pattern: Many-to-Many With History (Library Loan)</a:t>
            </a:r>
          </a:p>
        </p:txBody>
      </p:sp>
      <p:sp>
        <p:nvSpPr>
          <p:cNvPr id="95235" name="Rectangle 3">
            <a:extLst>
              <a:ext uri="{FF2B5EF4-FFF2-40B4-BE49-F238E27FC236}">
                <a16:creationId xmlns:a16="http://schemas.microsoft.com/office/drawing/2014/main" id="{D2E07630-5BDF-4931-A58D-909918D4B750}"/>
              </a:ext>
            </a:extLst>
          </p:cNvPr>
          <p:cNvSpPr>
            <a:spLocks noGrp="1" noChangeArrowheads="1"/>
          </p:cNvSpPr>
          <p:nvPr>
            <p:ph type="body" idx="1"/>
          </p:nvPr>
        </p:nvSpPr>
        <p:spPr/>
        <p:txBody>
          <a:bodyPr/>
          <a:lstStyle/>
          <a:p>
            <a:pPr eaLnBrk="1" hangingPunct="1">
              <a:lnSpc>
                <a:spcPct val="80000"/>
              </a:lnSpc>
            </a:pPr>
            <a:r>
              <a:rPr lang="en-US" altLang="en-US" sz="1800"/>
              <a:t>As we would do in a junction table scheme, we’ll copy the primary key attributes from both the Customers and the BooksOnShelf into the Loans scheme. This tells us which customer borrowed which book, but it doesn't tell when it was borrowed. We have to know the dateTimeOut in order to pair a customer with the same book more than once. </a:t>
            </a:r>
          </a:p>
          <a:p>
            <a:pPr eaLnBrk="1" hangingPunct="1">
              <a:lnSpc>
                <a:spcPct val="80000"/>
              </a:lnSpc>
            </a:pPr>
            <a:r>
              <a:rPr lang="en-US" altLang="en-US" sz="1800"/>
              <a:t>We can call this a </a:t>
            </a:r>
            <a:r>
              <a:rPr lang="en-US" altLang="en-US" sz="1800" b="1" i="1"/>
              <a:t>discriminator attribute</a:t>
            </a:r>
            <a:r>
              <a:rPr lang="en-US" altLang="en-US" sz="1800"/>
              <a:t>, since it allows us to discriminate between the multiple pairings of customer and book. If you refer back to the UML class diagram, you’ll see that the loan, which would have been a many-to-many association class between customers and books, has become a “real” class because of the discriminator attribute.</a:t>
            </a:r>
          </a:p>
          <a:p>
            <a:pPr eaLnBrk="1" hangingPunct="1">
              <a:lnSpc>
                <a:spcPct val="80000"/>
              </a:lnSpc>
            </a:pPr>
            <a:r>
              <a:rPr lang="en-US" altLang="en-US" sz="1800"/>
              <a:t>Notice that there is actually another CK for the loan: </a:t>
            </a:r>
          </a:p>
          <a:p>
            <a:pPr lvl="1" eaLnBrk="1" hangingPunct="1">
              <a:lnSpc>
                <a:spcPct val="80000"/>
              </a:lnSpc>
              <a:buFont typeface="Wingdings" panose="05000000000000000000" pitchFamily="2" charset="2"/>
              <a:buNone/>
            </a:pPr>
            <a:r>
              <a:rPr lang="en-US" altLang="en-US" sz="1600">
                <a:latin typeface="Lucida Sans Typewriter" panose="020B0509030504030204" pitchFamily="49" charset="0"/>
              </a:rPr>
              <a:t>{dateTimeOut, scannerID}</a:t>
            </a:r>
            <a:r>
              <a:rPr lang="en-US" altLang="en-US" sz="1600"/>
              <a:t> </a:t>
            </a:r>
          </a:p>
          <a:p>
            <a:pPr lvl="1" eaLnBrk="1" hangingPunct="1">
              <a:lnSpc>
                <a:spcPct val="80000"/>
              </a:lnSpc>
              <a:buFont typeface="Wingdings" panose="05000000000000000000" pitchFamily="2" charset="2"/>
              <a:buNone/>
            </a:pPr>
            <a:r>
              <a:rPr lang="en-US" altLang="en-US" sz="1600"/>
              <a:t>since it is also physically impossible for the same scanner to read two different</a:t>
            </a:r>
          </a:p>
          <a:p>
            <a:pPr lvl="1" eaLnBrk="1" hangingPunct="1">
              <a:lnSpc>
                <a:spcPct val="80000"/>
              </a:lnSpc>
              <a:buFont typeface="Wingdings" panose="05000000000000000000" pitchFamily="2" charset="2"/>
              <a:buNone/>
            </a:pPr>
            <a:r>
              <a:rPr lang="en-US" altLang="en-US" sz="1600"/>
              <a:t>books at exactly the same time. </a:t>
            </a:r>
          </a:p>
          <a:p>
            <a:pPr eaLnBrk="1" hangingPunct="1">
              <a:lnSpc>
                <a:spcPct val="80000"/>
              </a:lnSpc>
            </a:pPr>
            <a:r>
              <a:rPr lang="en-US" altLang="en-US" sz="1800"/>
              <a:t>We chose </a:t>
            </a:r>
            <a:r>
              <a:rPr lang="en-US" altLang="en-US" sz="1800">
                <a:latin typeface="Lucida Sans Typewriter" panose="020B0509030504030204" pitchFamily="49" charset="0"/>
              </a:rPr>
              <a:t>{callNmbr, copyNmbr, dateTimeOut}</a:t>
            </a:r>
            <a:r>
              <a:rPr lang="en-US" altLang="en-US" sz="1800"/>
              <a:t> because it has just a bit more descriptive value and because we don’t care about size here (since the Loan has no children).</a:t>
            </a:r>
          </a:p>
          <a:p>
            <a:pPr eaLnBrk="1" hangingPunct="1">
              <a:lnSpc>
                <a:spcPct val="80000"/>
              </a:lnSpc>
            </a:pPr>
            <a:endParaRPr lang="en-US" altLang="en-US"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Colliding Foreign Keys</a:t>
            </a: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Occasionally a connection between two classes can occur along more than one relationship path.</a:t>
            </a:r>
          </a:p>
          <a:p>
            <a:r>
              <a:rPr lang="en-US" dirty="0"/>
              <a:t>When that happens, as a designer, you need to decide whether the instance of that common ancestor must be the same for two or more of those paths, or whether it should be different.</a:t>
            </a:r>
          </a:p>
          <a:p>
            <a:r>
              <a:rPr lang="en-US" dirty="0"/>
              <a:t>Unfortunately, UML, because it does not deal with migrating foreign keys, has no way to capture this design decision.</a:t>
            </a:r>
          </a:p>
          <a:p>
            <a:r>
              <a:rPr lang="en-US" dirty="0"/>
              <a:t>However, the relation scheme diagram </a:t>
            </a:r>
            <a:r>
              <a:rPr lang="en-US" b="1" dirty="0"/>
              <a:t>will</a:t>
            </a:r>
            <a:r>
              <a:rPr lang="en-US" dirty="0"/>
              <a:t> allow you to capture this aspect of your design.</a:t>
            </a:r>
          </a:p>
        </p:txBody>
      </p:sp>
    </p:spTree>
    <p:extLst>
      <p:ext uri="{BB962C8B-B14F-4D97-AF65-F5344CB8AC3E}">
        <p14:creationId xmlns:p14="http://schemas.microsoft.com/office/powerpoint/2010/main" val="1344835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Colliding Foreign Keys Example</a:t>
            </a:r>
          </a:p>
        </p:txBody>
      </p:sp>
      <p:sp>
        <p:nvSpPr>
          <p:cNvPr id="7" name="TextBox 6"/>
          <p:cNvSpPr txBox="1"/>
          <p:nvPr/>
        </p:nvSpPr>
        <p:spPr>
          <a:xfrm>
            <a:off x="609600" y="6096000"/>
            <a:ext cx="8161209" cy="646331"/>
          </a:xfrm>
          <a:prstGeom prst="rect">
            <a:avLst/>
          </a:prstGeom>
          <a:noFill/>
        </p:spPr>
        <p:txBody>
          <a:bodyPr wrap="none" rtlCol="0">
            <a:spAutoFit/>
          </a:bodyPr>
          <a:lstStyle/>
          <a:p>
            <a:r>
              <a:rPr lang="en-US" dirty="0"/>
              <a:t>Thomas Bruce </a:t>
            </a:r>
            <a:r>
              <a:rPr lang="en-US" i="1" dirty="0"/>
              <a:t>Designing Quality Databases with IDEF1X Information Models</a:t>
            </a:r>
            <a:r>
              <a:rPr lang="en-US" dirty="0"/>
              <a:t> </a:t>
            </a:r>
          </a:p>
          <a:p>
            <a:r>
              <a:rPr lang="en-US" dirty="0"/>
              <a:t>Dorset House Publishing 1992</a:t>
            </a:r>
          </a:p>
        </p:txBody>
      </p:sp>
      <p:sp>
        <p:nvSpPr>
          <p:cNvPr id="8" name="Content Placeholder 2"/>
          <p:cNvSpPr>
            <a:spLocks noGrp="1"/>
          </p:cNvSpPr>
          <p:nvPr>
            <p:ph idx="1"/>
          </p:nvPr>
        </p:nvSpPr>
        <p:spPr>
          <a:xfrm>
            <a:off x="457200" y="4745119"/>
            <a:ext cx="8229600" cy="1350882"/>
          </a:xfrm>
        </p:spPr>
        <p:txBody>
          <a:bodyPr>
            <a:normAutofit fontScale="62500" lnSpcReduction="20000"/>
          </a:bodyPr>
          <a:lstStyle/>
          <a:p>
            <a:r>
              <a:rPr lang="en-US" dirty="0"/>
              <a:t>Back in the day, we used to authorize certain transactions to certain hard-wired terminals.</a:t>
            </a:r>
          </a:p>
          <a:p>
            <a:r>
              <a:rPr lang="en-US" dirty="0"/>
              <a:t>In addition, only certain operators could perform certain transactions.</a:t>
            </a:r>
          </a:p>
          <a:p>
            <a:r>
              <a:rPr lang="en-US" dirty="0"/>
              <a:t>A given transaction execution was then an intersection between the authorization of a terminal and an operator.</a:t>
            </a:r>
          </a:p>
        </p:txBody>
      </p:sp>
      <p:pic>
        <p:nvPicPr>
          <p:cNvPr id="9" name="Picture 8"/>
          <p:cNvPicPr>
            <a:picLocks noChangeAspect="1"/>
          </p:cNvPicPr>
          <p:nvPr/>
        </p:nvPicPr>
        <p:blipFill>
          <a:blip r:embed="rId2"/>
          <a:stretch>
            <a:fillRect/>
          </a:stretch>
        </p:blipFill>
        <p:spPr>
          <a:xfrm>
            <a:off x="457200" y="1600200"/>
            <a:ext cx="8181975" cy="2812086"/>
          </a:xfrm>
          <a:prstGeom prst="rect">
            <a:avLst/>
          </a:prstGeom>
        </p:spPr>
      </p:pic>
    </p:spTree>
    <p:extLst>
      <p:ext uri="{BB962C8B-B14F-4D97-AF65-F5344CB8AC3E}">
        <p14:creationId xmlns:p14="http://schemas.microsoft.com/office/powerpoint/2010/main" val="541835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Colliding Foreign Keys in the Relation Scheme Diagram</a:t>
            </a:r>
          </a:p>
        </p:txBody>
      </p:sp>
      <p:sp>
        <p:nvSpPr>
          <p:cNvPr id="3" name="Content Placeholder 2"/>
          <p:cNvSpPr>
            <a:spLocks noGrp="1"/>
          </p:cNvSpPr>
          <p:nvPr>
            <p:ph idx="1"/>
          </p:nvPr>
        </p:nvSpPr>
        <p:spPr>
          <a:xfrm>
            <a:off x="457200" y="5791200"/>
            <a:ext cx="8229600" cy="949325"/>
          </a:xfrm>
        </p:spPr>
        <p:txBody>
          <a:bodyPr>
            <a:normAutofit fontScale="55000" lnSpcReduction="20000"/>
          </a:bodyPr>
          <a:lstStyle/>
          <a:p>
            <a:r>
              <a:rPr lang="en-US" dirty="0"/>
              <a:t>The </a:t>
            </a:r>
            <a:r>
              <a:rPr lang="en-US" dirty="0" err="1"/>
              <a:t>TransactionID</a:t>
            </a:r>
            <a:r>
              <a:rPr lang="en-US" dirty="0"/>
              <a:t> migrates through </a:t>
            </a:r>
            <a:r>
              <a:rPr lang="en-US" dirty="0" err="1"/>
              <a:t>OperatorPrivilege</a:t>
            </a:r>
            <a:r>
              <a:rPr lang="en-US" dirty="0"/>
              <a:t> as well as </a:t>
            </a:r>
            <a:r>
              <a:rPr lang="en-US" dirty="0" err="1"/>
              <a:t>TerminalPrivilege</a:t>
            </a:r>
            <a:r>
              <a:rPr lang="en-US" dirty="0"/>
              <a:t>.</a:t>
            </a:r>
          </a:p>
          <a:p>
            <a:r>
              <a:rPr lang="en-US" dirty="0"/>
              <a:t>The assertion is that it has to be the same transaction from both sources in order for the transaction to be valid.</a:t>
            </a:r>
          </a:p>
          <a:p>
            <a:r>
              <a:rPr lang="en-US" dirty="0"/>
              <a:t>Note that you cannot capture that constraint without the relation scheme model.</a:t>
            </a:r>
          </a:p>
        </p:txBody>
      </p:sp>
      <p:pic>
        <p:nvPicPr>
          <p:cNvPr id="6" name="Picture 5"/>
          <p:cNvPicPr>
            <a:picLocks noChangeAspect="1"/>
          </p:cNvPicPr>
          <p:nvPr/>
        </p:nvPicPr>
        <p:blipFill>
          <a:blip r:embed="rId2"/>
          <a:stretch>
            <a:fillRect/>
          </a:stretch>
        </p:blipFill>
        <p:spPr>
          <a:xfrm>
            <a:off x="457200" y="1417638"/>
            <a:ext cx="8183259" cy="4373562"/>
          </a:xfrm>
          <a:prstGeom prst="rect">
            <a:avLst/>
          </a:prstGeom>
        </p:spPr>
      </p:pic>
    </p:spTree>
    <p:extLst>
      <p:ext uri="{BB962C8B-B14F-4D97-AF65-F5344CB8AC3E}">
        <p14:creationId xmlns:p14="http://schemas.microsoft.com/office/powerpoint/2010/main" val="4170940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Finally, the DDL</a:t>
            </a:r>
          </a:p>
        </p:txBody>
      </p:sp>
      <p:sp>
        <p:nvSpPr>
          <p:cNvPr id="4" name="TextBox 3"/>
          <p:cNvSpPr txBox="1"/>
          <p:nvPr/>
        </p:nvSpPr>
        <p:spPr>
          <a:xfrm>
            <a:off x="431800" y="1524000"/>
            <a:ext cx="8559800" cy="467820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table operator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generated always as identity</a:t>
            </a:r>
          </a:p>
          <a:p>
            <a:r>
              <a:rPr lang="en-US" sz="1400" dirty="0">
                <a:latin typeface="Courier New" panose="02070309020205020404" pitchFamily="49" charset="0"/>
                <a:cs typeface="Courier New" panose="02070309020205020404" pitchFamily="49" charset="0"/>
              </a:rPr>
              <a:t>                            (start with 1, increment by 1) constraint </a:t>
            </a:r>
            <a:r>
              <a:rPr lang="en-US" sz="1400" dirty="0" err="1">
                <a:latin typeface="Courier New" panose="02070309020205020404" pitchFamily="49" charset="0"/>
                <a:cs typeface="Courier New" panose="02070309020205020404" pitchFamily="49" charset="0"/>
              </a:rPr>
              <a:t>operator_PK</a:t>
            </a:r>
            <a:r>
              <a:rPr lang="en-US" sz="1400" dirty="0">
                <a:latin typeface="Courier New" panose="02070309020205020404" pitchFamily="49" charset="0"/>
                <a:cs typeface="Courier New" panose="02070309020205020404" pitchFamily="49" charset="0"/>
              </a:rPr>
              <a:t> primary key,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OperatorName</a:t>
            </a:r>
            <a:r>
              <a:rPr lang="en-US" sz="1400" dirty="0">
                <a:latin typeface="Courier New" panose="02070309020205020404" pitchFamily="49" charset="0"/>
                <a:cs typeface="Courier New" panose="02070309020205020404" pitchFamily="49" charset="0"/>
              </a:rPr>
              <a:t>            varchar(100) not null constraint operator_UK01 unique);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create table "transaction"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generated always as identity</a:t>
            </a:r>
          </a:p>
          <a:p>
            <a:r>
              <a:rPr lang="en-US" sz="1400" dirty="0">
                <a:latin typeface="Courier New" panose="02070309020205020404" pitchFamily="49" charset="0"/>
                <a:cs typeface="Courier New" panose="02070309020205020404" pitchFamily="49" charset="0"/>
              </a:rPr>
              <a:t>                            (start with 1, increment by 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TransactionName</a:t>
            </a:r>
            <a:r>
              <a:rPr lang="en-US" sz="1400" dirty="0">
                <a:latin typeface="Courier New" panose="02070309020205020404" pitchFamily="49" charset="0"/>
                <a:cs typeface="Courier New" panose="02070309020205020404" pitchFamily="49" charset="0"/>
              </a:rPr>
              <a:t>         varchar(100) not null constraint transaction_UK01 unique,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TransactionDescription</a:t>
            </a:r>
            <a:r>
              <a:rPr lang="en-US" sz="1400" dirty="0">
                <a:latin typeface="Courier New" panose="02070309020205020404" pitchFamily="49" charset="0"/>
                <a:cs typeface="Courier New" panose="02070309020205020404" pitchFamily="49" charset="0"/>
              </a:rPr>
              <a:t>  varchar(500),</a:t>
            </a:r>
          </a:p>
          <a:p>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transaction_PK</a:t>
            </a:r>
            <a:r>
              <a:rPr lang="en-US" sz="1400" dirty="0">
                <a:latin typeface="Courier New" panose="02070309020205020404" pitchFamily="49" charset="0"/>
                <a:cs typeface="Courier New" panose="02070309020205020404" pitchFamily="49" charset="0"/>
              </a:rPr>
              <a:t> primary key(</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create table terminal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generated always as identity</a:t>
            </a:r>
          </a:p>
          <a:p>
            <a:r>
              <a:rPr lang="en-US" sz="1400" dirty="0">
                <a:latin typeface="Courier New" panose="02070309020205020404" pitchFamily="49" charset="0"/>
                <a:cs typeface="Courier New" panose="02070309020205020404" pitchFamily="49" charset="0"/>
              </a:rPr>
              <a:t>                            (start with 1, increment by 1) primary key,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TerminalLocation</a:t>
            </a:r>
            <a:r>
              <a:rPr lang="en-US" sz="1400" dirty="0">
                <a:latin typeface="Courier New" panose="02070309020205020404" pitchFamily="49" charset="0"/>
                <a:cs typeface="Courier New" panose="02070309020205020404" pitchFamily="49" charset="0"/>
              </a:rPr>
              <a:t>        varchar(100) not null constraint terminal_UK01 unique);</a:t>
            </a:r>
          </a:p>
          <a:p>
            <a:endParaRPr lang="en-US" dirty="0"/>
          </a:p>
        </p:txBody>
      </p:sp>
    </p:spTree>
    <p:extLst>
      <p:ext uri="{BB962C8B-B14F-4D97-AF65-F5344CB8AC3E}">
        <p14:creationId xmlns:p14="http://schemas.microsoft.com/office/powerpoint/2010/main" val="25223032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Continued</a:t>
            </a:r>
          </a:p>
        </p:txBody>
      </p:sp>
      <p:sp>
        <p:nvSpPr>
          <p:cNvPr id="4" name="TextBox 3"/>
          <p:cNvSpPr txBox="1"/>
          <p:nvPr/>
        </p:nvSpPr>
        <p:spPr>
          <a:xfrm>
            <a:off x="457200" y="1426105"/>
            <a:ext cx="8991564" cy="353943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operatorPrivilege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a:t>
            </a:r>
            <a:r>
              <a:rPr lang="en-US" sz="1400" dirty="0" err="1">
                <a:latin typeface="Courier New" panose="02070309020205020404" pitchFamily="49" charset="0"/>
                <a:cs typeface="Courier New" panose="02070309020205020404" pitchFamily="49" charset="0"/>
              </a:rPr>
              <a:t>Operator_OperatorPrivilege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references Operator(</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a:t>
            </a:r>
            <a:r>
              <a:rPr lang="en-US" sz="1400" dirty="0" err="1">
                <a:latin typeface="Courier New" panose="02070309020205020404" pitchFamily="49" charset="0"/>
                <a:cs typeface="Courier New" panose="02070309020205020404" pitchFamily="49" charset="0"/>
              </a:rPr>
              <a:t>Transaction_OperatorPrivilege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references "transaction"(</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operatorPrivilege_PK</a:t>
            </a: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terminalPrivilege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a:t>
            </a:r>
            <a:r>
              <a:rPr lang="en-US" sz="1400" dirty="0" err="1">
                <a:latin typeface="Courier New" panose="02070309020205020404" pitchFamily="49" charset="0"/>
                <a:cs typeface="Courier New" panose="02070309020205020404" pitchFamily="49" charset="0"/>
              </a:rPr>
              <a:t>Transcation_TerminalPrivilege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references "transaction"(</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a:t>
            </a:r>
            <a:r>
              <a:rPr lang="en-US" sz="1400" dirty="0" err="1">
                <a:latin typeface="Courier New" panose="02070309020205020404" pitchFamily="49" charset="0"/>
                <a:cs typeface="Courier New" panose="02070309020205020404" pitchFamily="49" charset="0"/>
              </a:rPr>
              <a:t>Terminal_TerminalPrivilege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references terminal(</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terminalPrivilege_PK</a:t>
            </a: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03229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Continued</a:t>
            </a:r>
          </a:p>
        </p:txBody>
      </p:sp>
      <p:sp>
        <p:nvSpPr>
          <p:cNvPr id="4" name="TextBox 3"/>
          <p:cNvSpPr txBox="1"/>
          <p:nvPr/>
        </p:nvSpPr>
        <p:spPr>
          <a:xfrm>
            <a:off x="228600" y="1752600"/>
            <a:ext cx="8217314" cy="3385542"/>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transactionExecution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transactionTimeStamp</a:t>
            </a:r>
            <a:r>
              <a:rPr lang="en-US" sz="1400" dirty="0">
                <a:latin typeface="Courier New" panose="02070309020205020404" pitchFamily="49" charset="0"/>
                <a:cs typeface="Courier New" panose="02070309020205020404" pitchFamily="49" charset="0"/>
              </a:rPr>
              <a:t>    timestamp not null constraint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transactionExecution_PK</a:t>
            </a:r>
            <a:r>
              <a:rPr lang="en-US" sz="1400" dirty="0">
                <a:latin typeface="Courier New" panose="02070309020205020404" pitchFamily="49" charset="0"/>
                <a:cs typeface="Courier New" panose="02070309020205020404" pitchFamily="49" charset="0"/>
              </a:rPr>
              <a:t> primary key,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a:t>
            </a:r>
          </a:p>
          <a:p>
            <a:r>
              <a:rPr lang="en-US" sz="1400" dirty="0">
                <a:latin typeface="Courier New" panose="02070309020205020404" pitchFamily="49" charset="0"/>
                <a:cs typeface="Courier New" panose="02070309020205020404" pitchFamily="49" charset="0"/>
              </a:rPr>
              <a:t>    constraint 		  operatorPrivilege_transaction_FK01 foreign key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references </a:t>
            </a:r>
            <a:r>
              <a:rPr lang="en-US" sz="1400" dirty="0" err="1">
                <a:latin typeface="Courier New" panose="02070309020205020404" pitchFamily="49" charset="0"/>
                <a:cs typeface="Courier New" panose="02070309020205020404" pitchFamily="49" charset="0"/>
              </a:rPr>
              <a:t>OperatorPrivilege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OperatorID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constraint 		  terminalPrivilege_transaction_FK01 foreign key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references </a:t>
            </a:r>
            <a:r>
              <a:rPr lang="en-US" sz="1400" dirty="0" err="1">
                <a:latin typeface="Courier New" panose="02070309020205020404" pitchFamily="49" charset="0"/>
                <a:cs typeface="Courier New" panose="02070309020205020404" pitchFamily="49" charset="0"/>
              </a:rPr>
              <a:t>terminalPrivilege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TransactionID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TerminalID</a:t>
            </a:r>
            <a:r>
              <a:rPr lang="en-US" sz="1400" dirty="0">
                <a:latin typeface="Courier New" panose="02070309020205020404" pitchFamily="49" charset="0"/>
                <a:cs typeface="Courier New" panose="02070309020205020404" pitchFamily="49" charset="0"/>
              </a:rPr>
              <a:t>));</a:t>
            </a:r>
          </a:p>
          <a:p>
            <a:endParaRPr lang="en-US" dirty="0"/>
          </a:p>
        </p:txBody>
      </p:sp>
      <p:sp>
        <p:nvSpPr>
          <p:cNvPr id="5" name="Content Placeholder 2"/>
          <p:cNvSpPr>
            <a:spLocks noGrp="1"/>
          </p:cNvSpPr>
          <p:nvPr>
            <p:ph idx="1"/>
          </p:nvPr>
        </p:nvSpPr>
        <p:spPr>
          <a:xfrm>
            <a:off x="457200" y="4876800"/>
            <a:ext cx="8229600" cy="1863725"/>
          </a:xfrm>
        </p:spPr>
        <p:txBody>
          <a:bodyPr>
            <a:normAutofit fontScale="77500" lnSpcReduction="20000"/>
          </a:bodyPr>
          <a:lstStyle/>
          <a:p>
            <a:r>
              <a:rPr lang="en-US" dirty="0"/>
              <a:t>Notice that </a:t>
            </a:r>
            <a:r>
              <a:rPr lang="en-US" dirty="0" err="1"/>
              <a:t>TransactionID</a:t>
            </a:r>
            <a:r>
              <a:rPr lang="en-US" dirty="0"/>
              <a:t> comes in to </a:t>
            </a:r>
            <a:r>
              <a:rPr lang="en-US" dirty="0" err="1"/>
              <a:t>transactionExecution</a:t>
            </a:r>
            <a:r>
              <a:rPr lang="en-US" dirty="0"/>
              <a:t> twice, once from </a:t>
            </a:r>
            <a:r>
              <a:rPr lang="en-US" dirty="0" err="1"/>
              <a:t>OperatorPrivilege</a:t>
            </a:r>
            <a:r>
              <a:rPr lang="en-US" dirty="0"/>
              <a:t>, and once from </a:t>
            </a:r>
            <a:r>
              <a:rPr lang="en-US" dirty="0" err="1"/>
              <a:t>TerminalPrivilege</a:t>
            </a:r>
            <a:r>
              <a:rPr lang="en-US" dirty="0"/>
              <a:t>.</a:t>
            </a:r>
          </a:p>
          <a:p>
            <a:r>
              <a:rPr lang="en-US" dirty="0"/>
              <a:t>Since we do </a:t>
            </a:r>
            <a:r>
              <a:rPr lang="en-US" b="1" dirty="0"/>
              <a:t>not</a:t>
            </a:r>
            <a:r>
              <a:rPr lang="en-US" dirty="0"/>
              <a:t> change the name of the attribute in the child table, the value of </a:t>
            </a:r>
            <a:r>
              <a:rPr lang="en-US" dirty="0" err="1"/>
              <a:t>TransactionID</a:t>
            </a:r>
            <a:r>
              <a:rPr lang="en-US" dirty="0"/>
              <a:t> coming from those two sources must agree.</a:t>
            </a:r>
          </a:p>
        </p:txBody>
      </p:sp>
    </p:spTree>
    <p:extLst>
      <p:ext uri="{BB962C8B-B14F-4D97-AF65-F5344CB8AC3E}">
        <p14:creationId xmlns:p14="http://schemas.microsoft.com/office/powerpoint/2010/main" val="10355920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Points</a:t>
            </a:r>
          </a:p>
        </p:txBody>
      </p:sp>
      <p:sp>
        <p:nvSpPr>
          <p:cNvPr id="3" name="Content Placeholder 2"/>
          <p:cNvSpPr>
            <a:spLocks noGrp="1"/>
          </p:cNvSpPr>
          <p:nvPr>
            <p:ph idx="1"/>
          </p:nvPr>
        </p:nvSpPr>
        <p:spPr/>
        <p:txBody>
          <a:bodyPr/>
          <a:lstStyle/>
          <a:p>
            <a:r>
              <a:rPr lang="en-US" dirty="0"/>
              <a:t>We could have role named the </a:t>
            </a:r>
            <a:r>
              <a:rPr lang="en-US" dirty="0" err="1"/>
              <a:t>TransactionID</a:t>
            </a:r>
            <a:r>
              <a:rPr lang="en-US" dirty="0"/>
              <a:t> coming from each relationship and used the same name in both cases, and that would have achieved the same constraint.</a:t>
            </a:r>
          </a:p>
          <a:p>
            <a:r>
              <a:rPr lang="en-US" dirty="0"/>
              <a:t>In this case, there was a surrogate in the common ancestor, but you could have a case with multiple members of the key.</a:t>
            </a:r>
          </a:p>
          <a:p>
            <a:r>
              <a:rPr lang="en-US" dirty="0"/>
              <a:t>In such a case, you </a:t>
            </a:r>
            <a:r>
              <a:rPr lang="en-US" b="1" dirty="0"/>
              <a:t>could</a:t>
            </a:r>
            <a:r>
              <a:rPr lang="en-US" dirty="0"/>
              <a:t> role name just some of the common ancestor’s keys for clarity.</a:t>
            </a:r>
          </a:p>
        </p:txBody>
      </p:sp>
    </p:spTree>
    <p:extLst>
      <p:ext uri="{BB962C8B-B14F-4D97-AF65-F5344CB8AC3E}">
        <p14:creationId xmlns:p14="http://schemas.microsoft.com/office/powerpoint/2010/main" val="24261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877339C-CE53-48D4-8596-11614A7F0D59}"/>
              </a:ext>
            </a:extLst>
          </p:cNvPr>
          <p:cNvSpPr>
            <a:spLocks noGrp="1" noChangeArrowheads="1"/>
          </p:cNvSpPr>
          <p:nvPr>
            <p:ph type="title"/>
          </p:nvPr>
        </p:nvSpPr>
        <p:spPr/>
        <p:txBody>
          <a:bodyPr/>
          <a:lstStyle/>
          <a:p>
            <a:pPr eaLnBrk="1" hangingPunct="1"/>
            <a:r>
              <a:rPr lang="en-US" altLang="en-US" sz="4000">
                <a:ea typeface="MS PGothic" panose="020B0600070205080204" pitchFamily="34" charset="-128"/>
              </a:rPr>
              <a:t>Anomaly Examples: NewClass Table</a:t>
            </a:r>
          </a:p>
        </p:txBody>
      </p:sp>
      <p:sp>
        <p:nvSpPr>
          <p:cNvPr id="14339" name="Rectangle 3">
            <a:extLst>
              <a:ext uri="{FF2B5EF4-FFF2-40B4-BE49-F238E27FC236}">
                <a16:creationId xmlns:a16="http://schemas.microsoft.com/office/drawing/2014/main" id="{E7CFF558-5CE1-46C8-8DAC-311359FB5BAA}"/>
              </a:ext>
            </a:extLst>
          </p:cNvPr>
          <p:cNvSpPr>
            <a:spLocks noGrp="1" noChangeArrowheads="1"/>
          </p:cNvSpPr>
          <p:nvPr>
            <p:ph type="body" idx="1"/>
          </p:nvPr>
        </p:nvSpPr>
        <p:spPr>
          <a:xfrm>
            <a:off x="457200" y="1600200"/>
            <a:ext cx="8229600" cy="685800"/>
          </a:xfrm>
        </p:spPr>
        <p:txBody>
          <a:bodyPr/>
          <a:lstStyle/>
          <a:p>
            <a:pPr eaLnBrk="1" hangingPunct="1">
              <a:lnSpc>
                <a:spcPct val="80000"/>
              </a:lnSpc>
              <a:buFontTx/>
              <a:buNone/>
            </a:pPr>
            <a:r>
              <a:rPr lang="en-US" altLang="en-US" sz="1800">
                <a:latin typeface="Courier New" panose="02070309020205020404" pitchFamily="49" charset="0"/>
                <a:ea typeface="MS PGothic" panose="020B0600070205080204" pitchFamily="34" charset="-128"/>
                <a:cs typeface="Courier New" panose="02070309020205020404" pitchFamily="49" charset="0"/>
              </a:rPr>
              <a:t>NewClass</a:t>
            </a:r>
            <a:r>
              <a:rPr lang="en-US" altLang="en-US" sz="1800" u="sng">
                <a:latin typeface="Courier New" panose="02070309020205020404" pitchFamily="49" charset="0"/>
                <a:ea typeface="MS PGothic" panose="020B0600070205080204" pitchFamily="34" charset="-128"/>
                <a:cs typeface="Courier New" panose="02070309020205020404" pitchFamily="49" charset="0"/>
              </a:rPr>
              <a:t>(courseNo, stuId</a:t>
            </a:r>
            <a:r>
              <a:rPr lang="en-US" altLang="en-US" sz="1800">
                <a:latin typeface="Courier New" panose="02070309020205020404" pitchFamily="49" charset="0"/>
                <a:ea typeface="MS PGothic" panose="020B0600070205080204" pitchFamily="34" charset="-128"/>
                <a:cs typeface="Courier New" panose="02070309020205020404" pitchFamily="49" charset="0"/>
              </a:rPr>
              <a:t>, stuLastName, fID, schedule, room, grade)</a:t>
            </a:r>
          </a:p>
        </p:txBody>
      </p:sp>
      <p:pic>
        <p:nvPicPr>
          <p:cNvPr id="14340" name="Picture 2">
            <a:extLst>
              <a:ext uri="{FF2B5EF4-FFF2-40B4-BE49-F238E27FC236}">
                <a16:creationId xmlns:a16="http://schemas.microsoft.com/office/drawing/2014/main" id="{DF6443B1-8600-4036-A65A-B9E2F9E299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08672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5">
            <a:extLst>
              <a:ext uri="{FF2B5EF4-FFF2-40B4-BE49-F238E27FC236}">
                <a16:creationId xmlns:a16="http://schemas.microsoft.com/office/drawing/2014/main" id="{9327F443-6F59-437C-9067-6E70002071D3}"/>
              </a:ext>
            </a:extLst>
          </p:cNvPr>
          <p:cNvSpPr>
            <a:spLocks noChangeArrowheads="1"/>
          </p:cNvSpPr>
          <p:nvPr/>
        </p:nvSpPr>
        <p:spPr bwMode="auto">
          <a:xfrm>
            <a:off x="2800350" y="5543550"/>
            <a:ext cx="355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ea typeface="MS PGothic" panose="020B0600070205080204" pitchFamily="34" charset="-128"/>
              </a:rPr>
              <a:t>Figure 6.1 The </a:t>
            </a:r>
            <a:r>
              <a:rPr lang="en-US" altLang="en-US" sz="1800">
                <a:latin typeface="Courier New" panose="02070309020205020404" pitchFamily="49" charset="0"/>
                <a:ea typeface="MS PGothic" panose="020B0600070205080204" pitchFamily="34" charset="-128"/>
                <a:cs typeface="Courier New" panose="02070309020205020404" pitchFamily="49" charset="0"/>
              </a:rPr>
              <a:t>NewClass</a:t>
            </a:r>
            <a:r>
              <a:rPr lang="en-US" altLang="en-US" sz="1800" b="1">
                <a:ea typeface="MS PGothic" panose="020B0600070205080204" pitchFamily="34" charset="-128"/>
                <a:cs typeface="Courier New" panose="02070309020205020404" pitchFamily="49" charset="0"/>
              </a:rPr>
              <a:t> Table</a:t>
            </a:r>
            <a:endParaRPr lang="en-US" altLang="en-US" sz="1800">
              <a:ea typeface="MS PGothic" panose="020B0600070205080204" pitchFamily="34" charset="-128"/>
              <a:cs typeface="Courier New" panose="020703090202050204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BD9C-538C-4270-8303-5109F20A307F}"/>
              </a:ext>
            </a:extLst>
          </p:cNvPr>
          <p:cNvSpPr>
            <a:spLocks noGrp="1"/>
          </p:cNvSpPr>
          <p:nvPr>
            <p:ph type="title"/>
          </p:nvPr>
        </p:nvSpPr>
        <p:spPr/>
        <p:txBody>
          <a:bodyPr/>
          <a:lstStyle/>
          <a:p>
            <a:r>
              <a:rPr lang="en-US" dirty="0"/>
              <a:t>What Happens With Surrogates?</a:t>
            </a:r>
          </a:p>
        </p:txBody>
      </p:sp>
      <p:sp>
        <p:nvSpPr>
          <p:cNvPr id="3" name="Content Placeholder 2">
            <a:extLst>
              <a:ext uri="{FF2B5EF4-FFF2-40B4-BE49-F238E27FC236}">
                <a16:creationId xmlns:a16="http://schemas.microsoft.com/office/drawing/2014/main" id="{2DE65782-6E5B-4272-B2F1-3FF09B8986E1}"/>
              </a:ext>
            </a:extLst>
          </p:cNvPr>
          <p:cNvSpPr>
            <a:spLocks noGrp="1"/>
          </p:cNvSpPr>
          <p:nvPr>
            <p:ph idx="1"/>
          </p:nvPr>
        </p:nvSpPr>
        <p:spPr/>
        <p:txBody>
          <a:bodyPr/>
          <a:lstStyle/>
          <a:p>
            <a:r>
              <a:rPr lang="en-US" dirty="0"/>
              <a:t>Surrogates encapsulate.</a:t>
            </a:r>
          </a:p>
          <a:p>
            <a:r>
              <a:rPr lang="en-US" dirty="0"/>
              <a:t>The relationship from the parent is to the child is </a:t>
            </a:r>
            <a:r>
              <a:rPr lang="en-US" b="1" dirty="0"/>
              <a:t>non</a:t>
            </a:r>
            <a:r>
              <a:rPr lang="en-US" dirty="0"/>
              <a:t>-identifying if the child has a surrogate.</a:t>
            </a:r>
          </a:p>
          <a:p>
            <a:r>
              <a:rPr lang="en-US" dirty="0"/>
              <a:t>You </a:t>
            </a:r>
            <a:r>
              <a:rPr lang="en-US" b="1" dirty="0"/>
              <a:t>could</a:t>
            </a:r>
            <a:r>
              <a:rPr lang="en-US" dirty="0"/>
              <a:t> still get the same constraint using a 3</a:t>
            </a:r>
            <a:r>
              <a:rPr lang="en-US" baseline="30000" dirty="0"/>
              <a:t>rd</a:t>
            </a:r>
            <a:r>
              <a:rPr lang="en-US" dirty="0"/>
              <a:t> generation language trigger.</a:t>
            </a:r>
          </a:p>
          <a:p>
            <a:r>
              <a:rPr lang="en-US" dirty="0"/>
              <a:t>The database structure is more declarative, easier to understand.</a:t>
            </a:r>
          </a:p>
          <a:p>
            <a:r>
              <a:rPr lang="en-US" dirty="0"/>
              <a:t>One more thing to consider when deciding whether to go with surrogates or natural </a:t>
            </a:r>
            <a:r>
              <a:rPr lang="en-US" dirty="0" err="1"/>
              <a:t>keyes</a:t>
            </a:r>
            <a:r>
              <a:rPr lang="en-US" dirty="0"/>
              <a:t>.</a:t>
            </a:r>
          </a:p>
          <a:p>
            <a:endParaRPr lang="en-US" dirty="0"/>
          </a:p>
        </p:txBody>
      </p:sp>
    </p:spTree>
    <p:extLst>
      <p:ext uri="{BB962C8B-B14F-4D97-AF65-F5344CB8AC3E}">
        <p14:creationId xmlns:p14="http://schemas.microsoft.com/office/powerpoint/2010/main" val="30431516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naming “out of the way”</a:t>
            </a:r>
          </a:p>
        </p:txBody>
      </p:sp>
      <p:pic>
        <p:nvPicPr>
          <p:cNvPr id="4" name="Picture 3"/>
          <p:cNvPicPr>
            <a:picLocks noChangeAspect="1"/>
          </p:cNvPicPr>
          <p:nvPr/>
        </p:nvPicPr>
        <p:blipFill>
          <a:blip r:embed="rId2"/>
          <a:stretch>
            <a:fillRect/>
          </a:stretch>
        </p:blipFill>
        <p:spPr>
          <a:xfrm>
            <a:off x="457200" y="1600199"/>
            <a:ext cx="6248400" cy="3993823"/>
          </a:xfrm>
          <a:prstGeom prst="rect">
            <a:avLst/>
          </a:prstGeom>
        </p:spPr>
      </p:pic>
      <p:sp>
        <p:nvSpPr>
          <p:cNvPr id="5" name="Content Placeholder 2"/>
          <p:cNvSpPr>
            <a:spLocks noGrp="1"/>
          </p:cNvSpPr>
          <p:nvPr>
            <p:ph idx="1"/>
          </p:nvPr>
        </p:nvSpPr>
        <p:spPr>
          <a:xfrm>
            <a:off x="457200" y="5715000"/>
            <a:ext cx="8229600" cy="949325"/>
          </a:xfrm>
        </p:spPr>
        <p:txBody>
          <a:bodyPr>
            <a:normAutofit fontScale="62500" lnSpcReduction="20000"/>
          </a:bodyPr>
          <a:lstStyle/>
          <a:p>
            <a:r>
              <a:rPr lang="en-US" dirty="0"/>
              <a:t>The employee plays two separate roles for the order.</a:t>
            </a:r>
          </a:p>
          <a:p>
            <a:r>
              <a:rPr lang="en-US" dirty="0"/>
              <a:t>UML allows us to specify the type of our attributes, and in this case, it’s worthwhile to indicate that each of these roles is of the Employee type.</a:t>
            </a:r>
          </a:p>
        </p:txBody>
      </p:sp>
    </p:spTree>
    <p:extLst>
      <p:ext uri="{BB962C8B-B14F-4D97-AF65-F5344CB8AC3E}">
        <p14:creationId xmlns:p14="http://schemas.microsoft.com/office/powerpoint/2010/main" val="22899740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 Scheme Diagram</a:t>
            </a:r>
          </a:p>
        </p:txBody>
      </p:sp>
      <p:sp>
        <p:nvSpPr>
          <p:cNvPr id="3" name="Content Placeholder 2"/>
          <p:cNvSpPr>
            <a:spLocks noGrp="1"/>
          </p:cNvSpPr>
          <p:nvPr>
            <p:ph idx="1"/>
          </p:nvPr>
        </p:nvSpPr>
        <p:spPr>
          <a:xfrm>
            <a:off x="457200" y="5582322"/>
            <a:ext cx="8229600" cy="1082004"/>
          </a:xfrm>
        </p:spPr>
        <p:txBody>
          <a:bodyPr>
            <a:normAutofit fontScale="62500" lnSpcReduction="20000"/>
          </a:bodyPr>
          <a:lstStyle/>
          <a:p>
            <a:r>
              <a:rPr lang="en-US" dirty="0"/>
              <a:t>There is a separate attribute in Order for each of the employees related to the order.</a:t>
            </a:r>
          </a:p>
          <a:p>
            <a:r>
              <a:rPr lang="en-US" dirty="0"/>
              <a:t>We only </a:t>
            </a:r>
            <a:r>
              <a:rPr lang="en-US" b="1" dirty="0"/>
              <a:t>had</a:t>
            </a:r>
            <a:r>
              <a:rPr lang="en-US" dirty="0"/>
              <a:t> to role name one of them, but I chose to role name both in order to be more explicit.</a:t>
            </a:r>
          </a:p>
        </p:txBody>
      </p:sp>
      <p:pic>
        <p:nvPicPr>
          <p:cNvPr id="4" name="Picture 3"/>
          <p:cNvPicPr>
            <a:picLocks noChangeAspect="1"/>
          </p:cNvPicPr>
          <p:nvPr/>
        </p:nvPicPr>
        <p:blipFill>
          <a:blip r:embed="rId2"/>
          <a:stretch>
            <a:fillRect/>
          </a:stretch>
        </p:blipFill>
        <p:spPr>
          <a:xfrm>
            <a:off x="465667" y="1626517"/>
            <a:ext cx="6229350" cy="3955804"/>
          </a:xfrm>
          <a:prstGeom prst="rect">
            <a:avLst/>
          </a:prstGeom>
        </p:spPr>
      </p:pic>
    </p:spTree>
    <p:extLst>
      <p:ext uri="{BB962C8B-B14F-4D97-AF65-F5344CB8AC3E}">
        <p14:creationId xmlns:p14="http://schemas.microsoft.com/office/powerpoint/2010/main" val="13323642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Finally the DDL</a:t>
            </a:r>
          </a:p>
        </p:txBody>
      </p:sp>
      <p:sp>
        <p:nvSpPr>
          <p:cNvPr id="6" name="TextBox 5"/>
          <p:cNvSpPr txBox="1"/>
          <p:nvPr/>
        </p:nvSpPr>
        <p:spPr>
          <a:xfrm>
            <a:off x="457200" y="1752600"/>
            <a:ext cx="8454559" cy="2523768"/>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create table customer (</a:t>
            </a:r>
          </a:p>
          <a:p>
            <a:r>
              <a:rPr lang="en-US" sz="1400" dirty="0">
                <a:latin typeface="Courier New" panose="02070309020205020404" pitchFamily="49" charset="0"/>
                <a:cs typeface="Courier New" panose="02070309020205020404" pitchFamily="49" charset="0"/>
              </a:rPr>
              <a:t>    name            varchar(100) not null constraint </a:t>
            </a:r>
            <a:r>
              <a:rPr lang="en-US" sz="1400" dirty="0" err="1">
                <a:latin typeface="Courier New" panose="02070309020205020404" pitchFamily="49" charset="0"/>
                <a:cs typeface="Courier New" panose="02070309020205020404" pitchFamily="49" charset="0"/>
              </a:rPr>
              <a:t>customer_PK</a:t>
            </a:r>
            <a:r>
              <a:rPr lang="en-US" sz="1400" dirty="0">
                <a:latin typeface="Courier New" panose="02070309020205020404" pitchFamily="49" charset="0"/>
                <a:cs typeface="Courier New" panose="02070309020205020404" pitchFamily="49" charset="0"/>
              </a:rPr>
              <a:t> primary key,</a:t>
            </a:r>
          </a:p>
          <a:p>
            <a:r>
              <a:rPr lang="en-US" sz="1400" dirty="0">
                <a:latin typeface="Courier New" panose="02070309020205020404" pitchFamily="49" charset="0"/>
                <a:cs typeface="Courier New" panose="02070309020205020404" pitchFamily="49" charset="0"/>
              </a:rPr>
              <a:t>    Address         varchar(100) not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E_mail</a:t>
            </a:r>
            <a:r>
              <a:rPr lang="en-US" sz="1400" dirty="0">
                <a:latin typeface="Courier New" panose="02070309020205020404" pitchFamily="49" charset="0"/>
                <a:cs typeface="Courier New" panose="02070309020205020404" pitchFamily="49" charset="0"/>
              </a:rPr>
              <a:t>          varchar(100) not null);</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create table employee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generated always as identity</a:t>
            </a:r>
          </a:p>
          <a:p>
            <a:r>
              <a:rPr lang="en-US" sz="1400" dirty="0">
                <a:latin typeface="Courier New" panose="02070309020205020404" pitchFamily="49" charset="0"/>
                <a:cs typeface="Courier New" panose="02070309020205020404" pitchFamily="49" charset="0"/>
              </a:rPr>
              <a:t>                    (start with 1, increment by 1) </a:t>
            </a:r>
          </a:p>
          <a:p>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employee_pk</a:t>
            </a:r>
            <a:r>
              <a:rPr lang="en-US" sz="1400" dirty="0">
                <a:latin typeface="Courier New" panose="02070309020205020404" pitchFamily="49" charset="0"/>
                <a:cs typeface="Courier New" panose="02070309020205020404" pitchFamily="49" charset="0"/>
              </a:rPr>
              <a:t> primary key,</a:t>
            </a:r>
          </a:p>
          <a:p>
            <a:r>
              <a:rPr lang="en-US" sz="1400" dirty="0">
                <a:latin typeface="Courier New" panose="02070309020205020404" pitchFamily="49" charset="0"/>
                <a:cs typeface="Courier New" panose="02070309020205020404" pitchFamily="49" charset="0"/>
              </a:rPr>
              <a:t>    Name            varchar(100) constraint employee_UK01 unique);</a:t>
            </a:r>
          </a:p>
          <a:p>
            <a:endParaRPr lang="en-US" dirty="0"/>
          </a:p>
        </p:txBody>
      </p:sp>
    </p:spTree>
    <p:extLst>
      <p:ext uri="{BB962C8B-B14F-4D97-AF65-F5344CB8AC3E}">
        <p14:creationId xmlns:p14="http://schemas.microsoft.com/office/powerpoint/2010/main" val="42566380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for the Order Table</a:t>
            </a:r>
          </a:p>
        </p:txBody>
      </p:sp>
      <p:sp>
        <p:nvSpPr>
          <p:cNvPr id="3" name="Content Placeholder 2"/>
          <p:cNvSpPr>
            <a:spLocks noGrp="1"/>
          </p:cNvSpPr>
          <p:nvPr>
            <p:ph idx="1"/>
          </p:nvPr>
        </p:nvSpPr>
        <p:spPr>
          <a:xfrm>
            <a:off x="457200" y="4612818"/>
            <a:ext cx="8229600" cy="1975307"/>
          </a:xfrm>
        </p:spPr>
        <p:txBody>
          <a:bodyPr>
            <a:normAutofit fontScale="85000" lnSpcReduction="10000"/>
          </a:bodyPr>
          <a:lstStyle/>
          <a:p>
            <a:r>
              <a:rPr lang="en-US" dirty="0"/>
              <a:t>The employee ID comes in through two separate relationships: one sells the order, the other employee fills it (pulls stock, prepares for shipping, …)</a:t>
            </a:r>
          </a:p>
          <a:p>
            <a:r>
              <a:rPr lang="en-US" dirty="0"/>
              <a:t>Both of those employees </a:t>
            </a:r>
            <a:r>
              <a:rPr lang="en-US" b="1" dirty="0"/>
              <a:t>could</a:t>
            </a:r>
            <a:r>
              <a:rPr lang="en-US" dirty="0"/>
              <a:t> be the same person</a:t>
            </a:r>
          </a:p>
          <a:p>
            <a:r>
              <a:rPr lang="en-US" dirty="0"/>
              <a:t>But they </a:t>
            </a:r>
            <a:r>
              <a:rPr lang="en-US" b="1" dirty="0"/>
              <a:t>don’t</a:t>
            </a:r>
            <a:r>
              <a:rPr lang="en-US" dirty="0"/>
              <a:t> have to be.</a:t>
            </a:r>
          </a:p>
          <a:p>
            <a:endParaRPr lang="en-US" dirty="0"/>
          </a:p>
        </p:txBody>
      </p:sp>
      <p:sp>
        <p:nvSpPr>
          <p:cNvPr id="6" name="TextBox 5"/>
          <p:cNvSpPr txBox="1"/>
          <p:nvPr/>
        </p:nvSpPr>
        <p:spPr>
          <a:xfrm>
            <a:off x="457200" y="1676400"/>
            <a:ext cx="7380547" cy="2677656"/>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create table "order"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generated always as identity</a:t>
            </a:r>
          </a:p>
          <a:p>
            <a:r>
              <a:rPr lang="en-US" sz="1400" dirty="0">
                <a:latin typeface="Courier New" panose="02070309020205020404" pitchFamily="49" charset="0"/>
                <a:cs typeface="Courier New" panose="02070309020205020404" pitchFamily="49" charset="0"/>
              </a:rPr>
              <a:t>                        (start with 1, increment by 1) </a:t>
            </a:r>
          </a:p>
          <a:p>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order_pk</a:t>
            </a:r>
            <a:r>
              <a:rPr lang="en-US" sz="1400" dirty="0">
                <a:latin typeface="Courier New" panose="02070309020205020404" pitchFamily="49" charset="0"/>
                <a:cs typeface="Courier New" panose="02070309020205020404" pitchFamily="49" charset="0"/>
              </a:rPr>
              <a:t> primary key,</a:t>
            </a:r>
          </a:p>
          <a:p>
            <a:r>
              <a:rPr lang="en-US" sz="1400" dirty="0">
                <a:latin typeface="Courier New" panose="02070309020205020404" pitchFamily="49" charset="0"/>
                <a:cs typeface="Courier New" panose="02070309020205020404" pitchFamily="49" charset="0"/>
              </a:rPr>
              <a:t>    name varchar(100)   not null constraint customer_order_fk01</a:t>
            </a:r>
          </a:p>
          <a:p>
            <a:r>
              <a:rPr lang="en-US" sz="1400" dirty="0">
                <a:latin typeface="Courier New" panose="02070309020205020404" pitchFamily="49" charset="0"/>
                <a:cs typeface="Courier New" panose="02070309020205020404" pitchFamily="49" charset="0"/>
              </a:rPr>
              <a:t>                        references customer(name),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sellingEmployeeID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employee_order_fk01</a:t>
            </a:r>
          </a:p>
          <a:p>
            <a:r>
              <a:rPr lang="en-US" sz="1400" dirty="0">
                <a:latin typeface="Courier New" panose="02070309020205020404" pitchFamily="49" charset="0"/>
                <a:cs typeface="Courier New" panose="02070309020205020404" pitchFamily="49" charset="0"/>
              </a:rPr>
              <a:t>                        references employee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fillingEmployeeID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constraint employee_order_fk02</a:t>
            </a:r>
          </a:p>
          <a:p>
            <a:r>
              <a:rPr lang="en-US" sz="1400" dirty="0">
                <a:latin typeface="Courier New" panose="02070309020205020404" pitchFamily="49" charset="0"/>
                <a:cs typeface="Courier New" panose="02070309020205020404" pitchFamily="49" charset="0"/>
              </a:rPr>
              <a:t>                        references employee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TimeDateStamp</a:t>
            </a:r>
            <a:r>
              <a:rPr lang="en-US" sz="1400" dirty="0">
                <a:latin typeface="Courier New" panose="02070309020205020404" pitchFamily="49" charset="0"/>
                <a:cs typeface="Courier New" panose="02070309020205020404" pitchFamily="49" charset="0"/>
              </a:rPr>
              <a:t>       timestamp not null,</a:t>
            </a:r>
          </a:p>
          <a:p>
            <a:r>
              <a:rPr lang="en-US" sz="1400" dirty="0">
                <a:latin typeface="Courier New" panose="02070309020205020404" pitchFamily="49" charset="0"/>
                <a:cs typeface="Courier New" panose="02070309020205020404" pitchFamily="49" charset="0"/>
              </a:rPr>
              <a:t>    constraint  order_uk01 unique (name, </a:t>
            </a:r>
            <a:r>
              <a:rPr lang="en-US" sz="1400" dirty="0" err="1">
                <a:latin typeface="Courier New" panose="02070309020205020404" pitchFamily="49" charset="0"/>
                <a:cs typeface="Courier New" panose="02070309020205020404" pitchFamily="49" charset="0"/>
              </a:rPr>
              <a:t>timeDateStamp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3066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9B01E04-3BBE-4034-8428-1D3DB303AEC4}"/>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Problem</a:t>
            </a:r>
          </a:p>
        </p:txBody>
      </p:sp>
      <p:sp>
        <p:nvSpPr>
          <p:cNvPr id="99331" name="Rectangle 3">
            <a:extLst>
              <a:ext uri="{FF2B5EF4-FFF2-40B4-BE49-F238E27FC236}">
                <a16:creationId xmlns:a16="http://schemas.microsoft.com/office/drawing/2014/main" id="{3E930572-EEA6-4553-9A57-2E36B9DC0323}"/>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It may not be obvious that the model has a problem until you look at the data</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endParaRPr lang="en-US" altLang="en-US"/>
          </a:p>
        </p:txBody>
      </p:sp>
      <p:pic>
        <p:nvPicPr>
          <p:cNvPr id="99332" name="Picture 5">
            <a:extLst>
              <a:ext uri="{FF2B5EF4-FFF2-40B4-BE49-F238E27FC236}">
                <a16:creationId xmlns:a16="http://schemas.microsoft.com/office/drawing/2014/main" id="{5939B997-6E1E-40E0-A3BE-46AF719F3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52578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E0634AA-F023-438F-A539-99F3CD99649F}"/>
              </a:ext>
            </a:extLst>
          </p:cNvPr>
          <p:cNvSpPr>
            <a:spLocks noGrp="1" noChangeArrowheads="1"/>
          </p:cNvSpPr>
          <p:nvPr>
            <p:ph type="title"/>
          </p:nvPr>
        </p:nvSpPr>
        <p:spPr>
          <a:xfrm>
            <a:off x="304800" y="277813"/>
            <a:ext cx="8839200" cy="1139825"/>
          </a:xfrm>
        </p:spPr>
        <p:txBody>
          <a:bodyPr/>
          <a:lstStyle/>
          <a:p>
            <a:pPr eaLnBrk="1" hangingPunct="1"/>
            <a:r>
              <a:rPr lang="en-US" altLang="en-US" sz="4000"/>
              <a:t>Design Pattern: Subkeys (the Zipcode) – Functional Dependency</a:t>
            </a:r>
          </a:p>
        </p:txBody>
      </p:sp>
      <p:sp>
        <p:nvSpPr>
          <p:cNvPr id="100355" name="Rectangle 3">
            <a:extLst>
              <a:ext uri="{FF2B5EF4-FFF2-40B4-BE49-F238E27FC236}">
                <a16:creationId xmlns:a16="http://schemas.microsoft.com/office/drawing/2014/main" id="{4A5F4066-C555-40B6-8377-AE813601C88A}"/>
              </a:ext>
            </a:extLst>
          </p:cNvPr>
          <p:cNvSpPr>
            <a:spLocks noGrp="1" noChangeArrowheads="1"/>
          </p:cNvSpPr>
          <p:nvPr>
            <p:ph type="body" idx="1"/>
          </p:nvPr>
        </p:nvSpPr>
        <p:spPr/>
        <p:txBody>
          <a:bodyPr/>
          <a:lstStyle/>
          <a:p>
            <a:pPr eaLnBrk="1" hangingPunct="1">
              <a:lnSpc>
                <a:spcPct val="80000"/>
              </a:lnSpc>
            </a:pPr>
            <a:r>
              <a:rPr lang="en-US" altLang="en-US" sz="2400" b="1" i="1"/>
              <a:t>functional dependency</a:t>
            </a:r>
            <a:r>
              <a:rPr lang="en-US" altLang="en-US" sz="2400"/>
              <a:t> is simply a more formal term for the super key property. If X and Y are sets of attributes, then the notation X→Y is read “X functionally determines Y” or “Y is functionally dependent on X.” This means that if I’m given a table filled with data plus the value of the attributes in X, then I can uniquely determine the value of the attributes in Y.</a:t>
            </a:r>
          </a:p>
          <a:p>
            <a:pPr eaLnBrk="1" hangingPunct="1">
              <a:lnSpc>
                <a:spcPct val="80000"/>
              </a:lnSpc>
            </a:pPr>
            <a:r>
              <a:rPr lang="en-US" altLang="en-US" sz="2400"/>
              <a:t>A super key always functionally determines all of the other attributes in a relation (as well as itself). This is a “good” FD. A “bad” FD happens when we have an attribute or set of attributes that are a super key for </a:t>
            </a:r>
            <a:r>
              <a:rPr lang="en-US" altLang="en-US" sz="2400" i="1"/>
              <a:t>some</a:t>
            </a:r>
            <a:r>
              <a:rPr lang="en-US" altLang="en-US" sz="2400"/>
              <a:t> of the other attributes in the relation, but </a:t>
            </a:r>
            <a:r>
              <a:rPr lang="en-US" altLang="en-US" sz="2400" i="1"/>
              <a:t>not</a:t>
            </a:r>
            <a:r>
              <a:rPr lang="en-US" altLang="en-US" sz="2400"/>
              <a:t> a super key for the entire relation. We call this set of attributes a </a:t>
            </a:r>
            <a:r>
              <a:rPr lang="en-US" altLang="en-US" sz="2400" b="1" i="1"/>
              <a:t>subkey</a:t>
            </a:r>
            <a:r>
              <a:rPr lang="en-US" altLang="en-US" sz="2400"/>
              <a:t> of the relation. </a:t>
            </a:r>
          </a:p>
          <a:p>
            <a:pPr eaLnBrk="1" hangingPunct="1">
              <a:lnSpc>
                <a:spcPct val="80000"/>
              </a:lnSpc>
              <a:buFont typeface="Wingdings" panose="05000000000000000000" pitchFamily="2" charset="2"/>
              <a:buNone/>
            </a:pPr>
            <a:endParaRPr lang="en-US" altLang="en-US" sz="2400"/>
          </a:p>
          <a:p>
            <a:pPr eaLnBrk="1" hangingPunct="1">
              <a:lnSpc>
                <a:spcPct val="80000"/>
              </a:lnSpc>
              <a:buFont typeface="Wingdings" panose="05000000000000000000" pitchFamily="2" charset="2"/>
              <a:buNone/>
            </a:pPr>
            <a:endParaRPr lang="en-US" altLang="en-US" sz="2400"/>
          </a:p>
          <a:p>
            <a:pPr eaLnBrk="1" hangingPunct="1">
              <a:lnSpc>
                <a:spcPct val="80000"/>
              </a:lnSpc>
              <a:buFont typeface="Wingdings" panose="05000000000000000000" pitchFamily="2" charset="2"/>
              <a:buNone/>
            </a:pPr>
            <a:endParaRPr lang="en-US" altLang="en-US" sz="2400"/>
          </a:p>
          <a:p>
            <a:pPr eaLnBrk="1" hangingPunct="1">
              <a:lnSpc>
                <a:spcPct val="80000"/>
              </a:lnSpc>
            </a:pPr>
            <a:endParaRPr lang="en-US" altLang="en-US" sz="240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a:extLst>
              <a:ext uri="{FF2B5EF4-FFF2-40B4-BE49-F238E27FC236}">
                <a16:creationId xmlns:a16="http://schemas.microsoft.com/office/drawing/2014/main" id="{F24B2C39-B828-4BE8-B79F-750DBBF623ED}"/>
              </a:ext>
            </a:extLst>
          </p:cNvPr>
          <p:cNvSpPr>
            <a:spLocks noGrp="1" noChangeArrowheads="1"/>
          </p:cNvSpPr>
          <p:nvPr>
            <p:ph type="title"/>
          </p:nvPr>
        </p:nvSpPr>
        <p:spPr/>
        <p:txBody>
          <a:bodyPr/>
          <a:lstStyle/>
          <a:p>
            <a:r>
              <a:rPr lang="en-US" altLang="en-US" sz="3600"/>
              <a:t>Design Pattern: Subkeys (the Zipcode) – Functional Dependency (con’t).</a:t>
            </a:r>
          </a:p>
        </p:txBody>
      </p:sp>
      <p:sp>
        <p:nvSpPr>
          <p:cNvPr id="101379" name="Content Placeholder 3">
            <a:extLst>
              <a:ext uri="{FF2B5EF4-FFF2-40B4-BE49-F238E27FC236}">
                <a16:creationId xmlns:a16="http://schemas.microsoft.com/office/drawing/2014/main" id="{07732182-D89C-47AC-98C7-4C61D3DDCC85}"/>
              </a:ext>
            </a:extLst>
          </p:cNvPr>
          <p:cNvSpPr>
            <a:spLocks noGrp="1" noChangeArrowheads="1"/>
          </p:cNvSpPr>
          <p:nvPr>
            <p:ph idx="1"/>
          </p:nvPr>
        </p:nvSpPr>
        <p:spPr/>
        <p:txBody>
          <a:bodyPr/>
          <a:lstStyle/>
          <a:p>
            <a:r>
              <a:rPr lang="en-US" altLang="en-US"/>
              <a:t>A subkey dependency enables us to detect when a relation scheme has redundancy -- when a table using the scheme will contain unnecessary duplication of information. </a:t>
            </a:r>
          </a:p>
          <a:p>
            <a:r>
              <a:rPr lang="en-US" altLang="en-US"/>
              <a:t>A relation scheme has redundancy whenever there is a subkey dependency.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5">
            <a:extLst>
              <a:ext uri="{FF2B5EF4-FFF2-40B4-BE49-F238E27FC236}">
                <a16:creationId xmlns:a16="http://schemas.microsoft.com/office/drawing/2014/main" id="{68D0B530-E395-4D61-9D9B-99D1E8F7BB0F}"/>
              </a:ext>
            </a:extLst>
          </p:cNvPr>
          <p:cNvSpPr>
            <a:spLocks noGrp="1" noChangeArrowheads="1"/>
          </p:cNvSpPr>
          <p:nvPr>
            <p:ph type="title"/>
          </p:nvPr>
        </p:nvSpPr>
        <p:spPr/>
        <p:txBody>
          <a:bodyPr/>
          <a:lstStyle/>
          <a:p>
            <a:r>
              <a:rPr lang="en-US" altLang="en-US" sz="3600"/>
              <a:t>Design Pattern: Subkeys (the Zipcode) – Preventing/Removing Redundancy</a:t>
            </a:r>
          </a:p>
        </p:txBody>
      </p:sp>
      <p:sp>
        <p:nvSpPr>
          <p:cNvPr id="102403" name="Content Placeholder 1">
            <a:extLst>
              <a:ext uri="{FF2B5EF4-FFF2-40B4-BE49-F238E27FC236}">
                <a16:creationId xmlns:a16="http://schemas.microsoft.com/office/drawing/2014/main" id="{F7865799-53B1-4E5A-8883-DD4398CFED21}"/>
              </a:ext>
            </a:extLst>
          </p:cNvPr>
          <p:cNvSpPr>
            <a:spLocks noGrp="1" noChangeArrowheads="1"/>
          </p:cNvSpPr>
          <p:nvPr>
            <p:ph idx="1"/>
          </p:nvPr>
        </p:nvSpPr>
        <p:spPr/>
        <p:txBody>
          <a:bodyPr/>
          <a:lstStyle/>
          <a:p>
            <a:r>
              <a:rPr lang="en-US" altLang="en-US"/>
              <a:t>There is a very simple way to fix the problem with a relation scheme that has redundancy, as detected by the presence of a subkey. </a:t>
            </a:r>
          </a:p>
          <a:p>
            <a:r>
              <a:rPr lang="en-US" altLang="en-US"/>
              <a:t>In the steps given below, the scheme with redundancy is R and the subkey is represented by the FD W→Z, where each of W and Z is a set of attributes that is a subset of the attributes in 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5">
            <a:extLst>
              <a:ext uri="{FF2B5EF4-FFF2-40B4-BE49-F238E27FC236}">
                <a16:creationId xmlns:a16="http://schemas.microsoft.com/office/drawing/2014/main" id="{39BAD572-8B17-4F0D-93BE-F9C848A7DF30}"/>
              </a:ext>
            </a:extLst>
          </p:cNvPr>
          <p:cNvSpPr>
            <a:spLocks noGrp="1" noChangeArrowheads="1"/>
          </p:cNvSpPr>
          <p:nvPr>
            <p:ph type="title"/>
          </p:nvPr>
        </p:nvSpPr>
        <p:spPr>
          <a:xfrm>
            <a:off x="228600" y="277813"/>
            <a:ext cx="8839200" cy="1139825"/>
          </a:xfrm>
        </p:spPr>
        <p:txBody>
          <a:bodyPr/>
          <a:lstStyle/>
          <a:p>
            <a:r>
              <a:rPr lang="en-US" altLang="en-US" sz="3600"/>
              <a:t>Design Pattern: Subkeys (the Zipcode) – Preventing/Removing Redundancy(con’t).</a:t>
            </a:r>
          </a:p>
        </p:txBody>
      </p:sp>
      <p:sp>
        <p:nvSpPr>
          <p:cNvPr id="2" name="Content Placeholder 1">
            <a:extLst>
              <a:ext uri="{FF2B5EF4-FFF2-40B4-BE49-F238E27FC236}">
                <a16:creationId xmlns:a16="http://schemas.microsoft.com/office/drawing/2014/main" id="{EB64C80A-661E-4FC2-93F7-39FEAAAAF14C}"/>
              </a:ext>
            </a:extLst>
          </p:cNvPr>
          <p:cNvSpPr>
            <a:spLocks noGrp="1"/>
          </p:cNvSpPr>
          <p:nvPr>
            <p:ph idx="1"/>
          </p:nvPr>
        </p:nvSpPr>
        <p:spPr>
          <a:xfrm>
            <a:off x="228600" y="1600200"/>
            <a:ext cx="8686800" cy="4530725"/>
          </a:xfrm>
        </p:spPr>
        <p:txBody>
          <a:bodyPr/>
          <a:lstStyle/>
          <a:p>
            <a:pPr marL="0" indent="0">
              <a:buFont typeface="Wingdings" panose="05000000000000000000" pitchFamily="2" charset="2"/>
              <a:buNone/>
              <a:defRPr/>
            </a:pPr>
            <a:r>
              <a:rPr lang="en-US" dirty="0"/>
              <a:t>Replace R by two schema, R</a:t>
            </a:r>
            <a:r>
              <a:rPr lang="en-US" baseline="-25000" dirty="0"/>
              <a:t>1</a:t>
            </a:r>
            <a:r>
              <a:rPr lang="en-US" dirty="0"/>
              <a:t> and R</a:t>
            </a:r>
            <a:r>
              <a:rPr lang="en-US" baseline="-25000" dirty="0"/>
              <a:t>2</a:t>
            </a:r>
            <a:r>
              <a:rPr lang="en-US" dirty="0"/>
              <a:t> as described in the following steps. </a:t>
            </a:r>
          </a:p>
          <a:p>
            <a:pPr marL="514350" indent="-514350">
              <a:buFont typeface="+mj-lt"/>
              <a:buAutoNum type="arabicPeriod"/>
              <a:defRPr/>
            </a:pPr>
            <a:r>
              <a:rPr lang="en-US" dirty="0"/>
              <a:t>Assign R</a:t>
            </a:r>
            <a:r>
              <a:rPr lang="en-US" baseline="-25000" dirty="0"/>
              <a:t>1</a:t>
            </a:r>
            <a:r>
              <a:rPr lang="en-US" dirty="0"/>
              <a:t> the attributes in the union of the attributes in the </a:t>
            </a:r>
            <a:r>
              <a:rPr lang="en-US" dirty="0" err="1"/>
              <a:t>subkey</a:t>
            </a:r>
            <a:r>
              <a:rPr lang="en-US" dirty="0"/>
              <a:t> FD. That is R</a:t>
            </a:r>
            <a:r>
              <a:rPr lang="en-US" baseline="-25000" dirty="0"/>
              <a:t>1</a:t>
            </a:r>
            <a:r>
              <a:rPr lang="en-US" dirty="0"/>
              <a:t>={W ∪ Z}. Since W→Z, by definition, W is a </a:t>
            </a:r>
            <a:r>
              <a:rPr lang="en-US" dirty="0" err="1"/>
              <a:t>superkey</a:t>
            </a:r>
            <a:r>
              <a:rPr lang="en-US" dirty="0"/>
              <a:t> of R</a:t>
            </a:r>
            <a:r>
              <a:rPr lang="en-US" baseline="-25000" dirty="0"/>
              <a:t>1</a:t>
            </a:r>
            <a:r>
              <a:rPr lang="en-US" dirty="0"/>
              <a:t>. </a:t>
            </a:r>
          </a:p>
          <a:p>
            <a:pPr marL="514350" indent="-514350">
              <a:buFont typeface="+mj-lt"/>
              <a:buAutoNum type="arabicPeriod"/>
              <a:defRPr/>
            </a:pPr>
            <a:r>
              <a:rPr lang="en-US" dirty="0"/>
              <a:t>Assign R</a:t>
            </a:r>
            <a:r>
              <a:rPr lang="en-US" baseline="-25000" dirty="0"/>
              <a:t>2</a:t>
            </a:r>
            <a:r>
              <a:rPr lang="en-US" dirty="0"/>
              <a:t> the set of attributes {R - Z}, that is, all the attributes in R except those in Z, the attributes on the right-hand-side of the </a:t>
            </a:r>
            <a:r>
              <a:rPr lang="en-US" dirty="0" err="1"/>
              <a:t>subkey</a:t>
            </a:r>
            <a:r>
              <a:rPr lang="en-US" dirty="0"/>
              <a:t> FD </a:t>
            </a:r>
          </a:p>
          <a:p>
            <a:pPr marL="514350" indent="-514350">
              <a:buFont typeface="+mj-lt"/>
              <a:buAutoNum type="arabicPeriod"/>
              <a:defRPr/>
            </a:pPr>
            <a:r>
              <a:rPr lang="en-US" dirty="0"/>
              <a:t>Both R</a:t>
            </a:r>
            <a:r>
              <a:rPr lang="en-US" baseline="-25000" dirty="0"/>
              <a:t>1</a:t>
            </a:r>
            <a:r>
              <a:rPr lang="en-US" dirty="0"/>
              <a:t> and R</a:t>
            </a:r>
            <a:r>
              <a:rPr lang="en-US" baseline="-25000" dirty="0"/>
              <a:t>2</a:t>
            </a:r>
            <a:r>
              <a:rPr lang="en-US" dirty="0"/>
              <a:t> share W in common. In R</a:t>
            </a:r>
            <a:r>
              <a:rPr lang="en-US" baseline="-25000" dirty="0"/>
              <a:t>1</a:t>
            </a:r>
            <a:r>
              <a:rPr lang="en-US" dirty="0"/>
              <a:t>, W is a </a:t>
            </a:r>
            <a:r>
              <a:rPr lang="en-US" dirty="0" err="1"/>
              <a:t>superkey</a:t>
            </a:r>
            <a:r>
              <a:rPr lang="en-US" dirty="0"/>
              <a:t> and in R</a:t>
            </a:r>
            <a:r>
              <a:rPr lang="en-US" baseline="-25000" dirty="0"/>
              <a:t>2</a:t>
            </a:r>
            <a:r>
              <a:rPr lang="en-US" dirty="0"/>
              <a:t> it becomes a foreign key. </a:t>
            </a:r>
          </a:p>
        </p:txBody>
      </p:sp>
    </p:spTree>
  </p:cSld>
  <p:clrMapOvr>
    <a:masterClrMapping/>
  </p:clrMapOvr>
</p:sld>
</file>

<file path=ppt/theme/theme1.xml><?xml version="1.0" encoding="utf-8"?>
<a:theme xmlns:a="http://schemas.openxmlformats.org/drawingml/2006/main" name="Level">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Level">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vel">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Level">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06087452</Template>
  <TotalTime>2794</TotalTime>
  <Words>33460</Words>
  <Application>Microsoft Office PowerPoint</Application>
  <PresentationFormat>On-screen Show (4:3)</PresentationFormat>
  <Paragraphs>3394</Paragraphs>
  <Slides>414</Slides>
  <Notes>42</Notes>
  <HiddenSlides>0</HiddenSlides>
  <MMClips>0</MMClips>
  <ScaleCrop>false</ScaleCrop>
  <HeadingPairs>
    <vt:vector size="10"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414</vt:i4>
      </vt:variant>
      <vt:variant>
        <vt:lpstr>Custom Shows</vt:lpstr>
      </vt:variant>
      <vt:variant>
        <vt:i4>7</vt:i4>
      </vt:variant>
    </vt:vector>
  </HeadingPairs>
  <TitlesOfParts>
    <vt:vector size="440" baseType="lpstr">
      <vt:lpstr>Arial Unicode MS</vt:lpstr>
      <vt:lpstr>Arial</vt:lpstr>
      <vt:lpstr>Arial Black</vt:lpstr>
      <vt:lpstr>Book Antiqua</vt:lpstr>
      <vt:lpstr>Calibri</vt:lpstr>
      <vt:lpstr>Cambria Math</vt:lpstr>
      <vt:lpstr>Courier</vt:lpstr>
      <vt:lpstr>Courier New</vt:lpstr>
      <vt:lpstr>Gill Sans MT</vt:lpstr>
      <vt:lpstr>Lucida Console</vt:lpstr>
      <vt:lpstr>Lucida Sans Typewriter</vt:lpstr>
      <vt:lpstr>Mangal</vt:lpstr>
      <vt:lpstr>Monotype Sorts</vt:lpstr>
      <vt:lpstr>Tahoma</vt:lpstr>
      <vt:lpstr>Times New Roman</vt:lpstr>
      <vt:lpstr>Wingdings</vt:lpstr>
      <vt:lpstr>Level</vt:lpstr>
      <vt:lpstr>1_Level</vt:lpstr>
      <vt:lpstr>Visio</vt:lpstr>
      <vt:lpstr>CECS 323</vt:lpstr>
      <vt:lpstr>PowerPoint Presentation</vt:lpstr>
      <vt:lpstr>Introduction</vt:lpstr>
      <vt:lpstr>Different Types of Databases</vt:lpstr>
      <vt:lpstr>Introduction – Redundancy</vt:lpstr>
      <vt:lpstr>Introduction – Data Integrity</vt:lpstr>
      <vt:lpstr>Introduction – Referential Integrity</vt:lpstr>
      <vt:lpstr>Introduction – Anomalies</vt:lpstr>
      <vt:lpstr>Anomaly Examples: NewClass Table</vt:lpstr>
      <vt:lpstr>Anomaly Examples: NewClass Table</vt:lpstr>
      <vt:lpstr>Introduction – Relational Database</vt:lpstr>
      <vt:lpstr>Models and Languages</vt:lpstr>
      <vt:lpstr>Unified Modeling Language (UML)</vt:lpstr>
      <vt:lpstr>Entity-Relationship (ER)</vt:lpstr>
      <vt:lpstr>Relational Model (RM)</vt:lpstr>
      <vt:lpstr>Relational Algebra (RA)</vt:lpstr>
      <vt:lpstr>Table Model</vt:lpstr>
      <vt:lpstr>Structured Query Language (SQL)</vt:lpstr>
      <vt:lpstr>Basic Structures: Classes and Schemes – UML Class</vt:lpstr>
      <vt:lpstr>Basic Structures: Classes and Schemes – Class Diagram</vt:lpstr>
      <vt:lpstr>Basic Structures: Classes and Schemes – Relation Scheme</vt:lpstr>
      <vt:lpstr>Basic Structures: Classes and Schemes – Sets</vt:lpstr>
      <vt:lpstr>Basic Structures: Classes and Schemes – Table Structure</vt:lpstr>
      <vt:lpstr>Basic Structures: Classes and Schemes – Data Models</vt:lpstr>
      <vt:lpstr>Basic Structures: Rows and Tables - Definitions</vt:lpstr>
      <vt:lpstr>Basic structures: Rows and Tables – Assignment</vt:lpstr>
      <vt:lpstr>Sneak Peak - Atomicity</vt:lpstr>
      <vt:lpstr>Basic Structures: Rows and Tables – Formal Notation</vt:lpstr>
      <vt:lpstr>Basic Structures: Rows and Tables - Database</vt:lpstr>
      <vt:lpstr>Basic Structures: Rows and Tables - Tuples</vt:lpstr>
      <vt:lpstr>Basic Structures: Rows and Tables – Insuring Unique Rows</vt:lpstr>
      <vt:lpstr>Basic Structures: Rows and Tables – Super Keys</vt:lpstr>
      <vt:lpstr>Basic Structures: Rows and Tables – Insuring Unique Rows - SQL</vt:lpstr>
      <vt:lpstr>Basic Structures: Rows and Tables – Insuring Unique Rows - SQL</vt:lpstr>
      <vt:lpstr>Basic Structures: Associations – The UML Association</vt:lpstr>
      <vt:lpstr>Basic structures: Associations – Class Diagram</vt:lpstr>
      <vt:lpstr>Basic structures: Associations – Class Diagram Data Dictionary</vt:lpstr>
      <vt:lpstr>Basic Structures: Associations – Class Diagram Description</vt:lpstr>
      <vt:lpstr>Basic Structures: Associations – Relation Scheme</vt:lpstr>
      <vt:lpstr>Basic Structures: Associations – Relation Scheme Diagram</vt:lpstr>
      <vt:lpstr>Basic Structures: Associations – Identifying Relationship</vt:lpstr>
      <vt:lpstr>Basic structures: Associations – Relation Scheme Data Dictionary</vt:lpstr>
      <vt:lpstr>Identifying vs. non-identifying</vt:lpstr>
      <vt:lpstr>Let’s see that in pictures</vt:lpstr>
      <vt:lpstr>Adding the Foreign Key Constraint</vt:lpstr>
      <vt:lpstr>Basic Structures: Associations – Relation Scheme Description</vt:lpstr>
      <vt:lpstr>Basic Structures: Associations – The Child Table</vt:lpstr>
      <vt:lpstr>Basic Structures: Associations – Uniqueness</vt:lpstr>
      <vt:lpstr>Basic Structures: Associations –Referential Integrity</vt:lpstr>
      <vt:lpstr>Basic Structures: Associations – The Orders Table</vt:lpstr>
      <vt:lpstr>Another Example</vt:lpstr>
      <vt:lpstr>Class Definitions</vt:lpstr>
      <vt:lpstr>Relationship Definitions</vt:lpstr>
      <vt:lpstr>Primary Key</vt:lpstr>
      <vt:lpstr>Relation Scheme</vt:lpstr>
      <vt:lpstr>SQL</vt:lpstr>
      <vt:lpstr>PowerPoint Presentation</vt:lpstr>
      <vt:lpstr>Students Table</vt:lpstr>
      <vt:lpstr>Discussion: More About Keys</vt:lpstr>
      <vt:lpstr>Discussion: More About Keys – Super Key</vt:lpstr>
      <vt:lpstr>Discussion: More About Keys – Candidate Keys</vt:lpstr>
      <vt:lpstr>Discussion: More About Keys – PK Size Might Matter</vt:lpstr>
      <vt:lpstr>Discussion: More About Keys – Surrogate/Substitute Keys</vt:lpstr>
      <vt:lpstr>Discussion: More About Keys – Revising the Relation Scheme</vt:lpstr>
      <vt:lpstr>Candidate Key Enforcement</vt:lpstr>
      <vt:lpstr>Discussion: More About Keys –Customer Joined to Orders</vt:lpstr>
      <vt:lpstr>Design Pattern: Many-to-Many (Order Entry)</vt:lpstr>
      <vt:lpstr>Design Pattern: Many-to-Many (Order Entry)–Finishing the Pattern</vt:lpstr>
      <vt:lpstr>Design Pattern: Many-to-Many (Order Entry) – Class Diagram</vt:lpstr>
      <vt:lpstr>Modeling Style Note</vt:lpstr>
      <vt:lpstr>Design Pattern: Many-to-Many (Order Entry) – Junction Table</vt:lpstr>
      <vt:lpstr>Design Pattern: Many-to-Many (Order Entry) – Relation Scheme</vt:lpstr>
      <vt:lpstr>Design Pattern: Many-to-Many (Order Entry) – Data Representation</vt:lpstr>
      <vt:lpstr>Many to Many “loopback”</vt:lpstr>
      <vt:lpstr>The Relation Scheme Diagram</vt:lpstr>
      <vt:lpstr>Design Pattern: Many-to-Many With History (the Library Loan)</vt:lpstr>
      <vt:lpstr>Design Pattern: Many-to-Many With History (the Library Loan) – Classes</vt:lpstr>
      <vt:lpstr>Design Pattern: Many-to-Many With History (the Library Loan)-Associations</vt:lpstr>
      <vt:lpstr>Design Pattern: Many-to-Many With History(Library Loan)–Class Diagram</vt:lpstr>
      <vt:lpstr>Design Pattern: Many-to-Many With History (Library Loan)–Keys</vt:lpstr>
      <vt:lpstr>Design Pattern: Many-to-Many With History (Library Loan)–Diagram</vt:lpstr>
      <vt:lpstr>Design Pattern: Many-to-Many With History (Library Loan)</vt:lpstr>
      <vt:lpstr>Colliding Foreign Keys</vt:lpstr>
      <vt:lpstr>Colliding Foreign Keys Example</vt:lpstr>
      <vt:lpstr>Colliding Foreign Keys in the Relation Scheme Diagram</vt:lpstr>
      <vt:lpstr>And Finally, the DDL</vt:lpstr>
      <vt:lpstr>DDL Continued</vt:lpstr>
      <vt:lpstr>DDL Continued</vt:lpstr>
      <vt:lpstr>Additional Points</vt:lpstr>
      <vt:lpstr>What Happens With Surrogates?</vt:lpstr>
      <vt:lpstr>Role naming “out of the way”</vt:lpstr>
      <vt:lpstr>The Relation Scheme Diagram</vt:lpstr>
      <vt:lpstr>And Finally the DDL</vt:lpstr>
      <vt:lpstr>DDL for the Order Table</vt:lpstr>
      <vt:lpstr>Design Pattern: Subkeys (the Zipcode) - Problem</vt:lpstr>
      <vt:lpstr>Design Pattern: Subkeys (the Zipcode) – Functional Dependency</vt:lpstr>
      <vt:lpstr>Design Pattern: Subkeys (the Zipcode) – Functional Dependency (con’t).</vt:lpstr>
      <vt:lpstr>Design Pattern: Subkeys (the Zipcode) – Preventing/Removing Redundancy</vt:lpstr>
      <vt:lpstr>Design Pattern: Subkeys (the Zipcode) – Preventing/Removing Redundancy(con’t).</vt:lpstr>
      <vt:lpstr>Design Pattern: Subkeys (the Zipcode) – Preventing/Removing Redundancy(con’t).</vt:lpstr>
      <vt:lpstr>Design Pattern: Subkeys (the Zipcode) - Solution</vt:lpstr>
      <vt:lpstr>Design Pattern: Subkeys (the Zipcode) - Subkey</vt:lpstr>
      <vt:lpstr>Design Pattern: Subkeys (the Zipcode) – Lossless Join Decomposition</vt:lpstr>
      <vt:lpstr>Design Pattern: Subkeys (the Zipcode) - Normalization</vt:lpstr>
      <vt:lpstr>Design Pattern: Subkeys (the Zipcode) – Class Diagram</vt:lpstr>
      <vt:lpstr>Design Pattern: Repeated Attributes (the Phone Book)</vt:lpstr>
      <vt:lpstr>Design Pattern: Repeated Attributes (the Phone Book) – Weak Entity</vt:lpstr>
      <vt:lpstr>Design Pattern: Repeated Attributes (the Phone Book) - Fix</vt:lpstr>
      <vt:lpstr>Design Pattern: Repeated Attributes (the Phone Book) - Relation Scheme</vt:lpstr>
      <vt:lpstr>Design Pattern: Repeated Attributes (the Phone Book) – Tables</vt:lpstr>
      <vt:lpstr>Design Pattern: Repeated Attributes (the Phone Book) - Employees</vt:lpstr>
      <vt:lpstr>Design Pattern: Repeated Attributes (the Phone Book) – Employees (cont)</vt:lpstr>
      <vt:lpstr>Recognizing Repeating Attributes</vt:lpstr>
      <vt:lpstr>Let’s put some business rules in</vt:lpstr>
      <vt:lpstr>UML</vt:lpstr>
      <vt:lpstr>Relation Scheme</vt:lpstr>
      <vt:lpstr>Design Pattern: Multi-Valued Attributes (Hobbies)</vt:lpstr>
      <vt:lpstr>Design Pattern: Multi-Valued Attributes (Hobbies) – Class Diagram</vt:lpstr>
      <vt:lpstr>Design Pattern: Multi-Valued Attributes (Hobbies) - Corrected</vt:lpstr>
      <vt:lpstr>Signs that you have a multi-valued attribute</vt:lpstr>
      <vt:lpstr>Discussion: More About Domains</vt:lpstr>
      <vt:lpstr>Discussion: More About Domains - Validation</vt:lpstr>
      <vt:lpstr>Discussion: More About Domains – More Validations</vt:lpstr>
      <vt:lpstr>Design Pattern: Enumerated Domains</vt:lpstr>
      <vt:lpstr>Design Pattern: Enumerated Domains - Advantages</vt:lpstr>
      <vt:lpstr>Design Pattern: Enumerated Domains – Class Diagram</vt:lpstr>
      <vt:lpstr>Design Pattern: Enumerated Domains – Relation Scheme</vt:lpstr>
      <vt:lpstr>Design Pattern: Enumerated Domains – Multi-Valued Attributes</vt:lpstr>
      <vt:lpstr>Design Pattern: Enumerated Domains – Many-to-Many Relation Scheme</vt:lpstr>
      <vt:lpstr>Design Pattern: Subclasses –Top Down Design</vt:lpstr>
      <vt:lpstr>Design Pattern: Subclasses –Top Down Design – Class Diagrams</vt:lpstr>
      <vt:lpstr>Design Pattern: Subclasses –Top Down Design–Specialization Constraints</vt:lpstr>
      <vt:lpstr>Design Pattern: Subclasses –Top Down Design – Relation Scheme</vt:lpstr>
      <vt:lpstr>Design Pattern: Subclasses - Bottom Up Design</vt:lpstr>
      <vt:lpstr>Design Pattern: Subclasses – Bottom Up Design – Class Diagram</vt:lpstr>
      <vt:lpstr>Design Pattern: Subclasses – Bottom Up Design – Relation Scheme</vt:lpstr>
      <vt:lpstr>What about a categorization with only one category?</vt:lpstr>
      <vt:lpstr>Does each category have to have distinct attributes?</vt:lpstr>
      <vt:lpstr>A More Complex Example</vt:lpstr>
      <vt:lpstr>Comments on the Above</vt:lpstr>
      <vt:lpstr>Design Pattern: Aggregation</vt:lpstr>
      <vt:lpstr>Design Pattern: Aggregation – Incorrect Model vs. Improved Model</vt:lpstr>
      <vt:lpstr>Design Pattern: Aggregation – Model with UML Aggregation</vt:lpstr>
      <vt:lpstr>Design Pattern: Aggregation – Relation Scheme</vt:lpstr>
      <vt:lpstr>Design Pattern: Aggregation – Composition</vt:lpstr>
      <vt:lpstr>Design Pattern: Aggregation – Composition Examples</vt:lpstr>
      <vt:lpstr>Design Pattern: Aggregation – Composition Examples</vt:lpstr>
      <vt:lpstr>Comments on these examples</vt:lpstr>
      <vt:lpstr>Aggregation vs. Composition</vt:lpstr>
      <vt:lpstr>Some examples</vt:lpstr>
      <vt:lpstr>Design Pattern: Aggregation – Definitions</vt:lpstr>
      <vt:lpstr>Comparison Chart</vt:lpstr>
      <vt:lpstr>Aggregation – A Summary</vt:lpstr>
      <vt:lpstr>Design Pattern: Recursive Associations</vt:lpstr>
      <vt:lpstr>Design Pattern: Recursive Associations – Incorrect Relationship</vt:lpstr>
      <vt:lpstr>Design Pattern: Recursive Associations – Correct Relationship</vt:lpstr>
      <vt:lpstr>Design Pattern: Recursive Associations – Relation Scheme</vt:lpstr>
      <vt:lpstr>Design Pattern: Recursive Associations – Many-to-Many Class Diagram</vt:lpstr>
      <vt:lpstr>Design Pattern: Recursive Associations – Many-to-Many Relation Scheme</vt:lpstr>
      <vt:lpstr>Design Pattern: Recursive Associations – Retrieving Data</vt:lpstr>
      <vt:lpstr>Design Pattern: Recursive Associations – Retrieving Data Many-to-Many</vt:lpstr>
      <vt:lpstr>SQL for recursive relationships</vt:lpstr>
      <vt:lpstr>Recursive relationship and subqueries</vt:lpstr>
      <vt:lpstr>But that’s not very useful</vt:lpstr>
      <vt:lpstr>Now for the coup de grace</vt:lpstr>
      <vt:lpstr>o1, o2, c1, c2?</vt:lpstr>
      <vt:lpstr>Relational Algebra Review</vt:lpstr>
      <vt:lpstr>RA Aliasing Continued</vt:lpstr>
      <vt:lpstr>RA Recursive Query Example</vt:lpstr>
      <vt:lpstr>Role naming the attributes</vt:lpstr>
      <vt:lpstr>This is more than cosmetics</vt:lpstr>
      <vt:lpstr>Appendix: Traditional Normalization</vt:lpstr>
      <vt:lpstr>Normalization Methods</vt:lpstr>
      <vt:lpstr>Objectives of Normalization</vt:lpstr>
      <vt:lpstr>Characteristics of Normalized Schemas</vt:lpstr>
      <vt:lpstr>Normal Forms</vt:lpstr>
      <vt:lpstr>Types of Dependencies </vt:lpstr>
      <vt:lpstr>Appendix: Traditional Normalization – Normal Forms</vt:lpstr>
      <vt:lpstr>Functional Dependency-FD</vt:lpstr>
      <vt:lpstr>Example of FDs</vt:lpstr>
      <vt:lpstr>Trivial Functional Dependency</vt:lpstr>
      <vt:lpstr>First Normal Form-1NF</vt:lpstr>
      <vt:lpstr>Counter-Example for 1NF</vt:lpstr>
      <vt:lpstr>Ensuring 1NF</vt:lpstr>
      <vt:lpstr>Full Functional Dependency</vt:lpstr>
      <vt:lpstr>Partial Functional Dependency Example</vt:lpstr>
      <vt:lpstr>Second Normal Form-2NF</vt:lpstr>
      <vt:lpstr>Converting to 2NF</vt:lpstr>
      <vt:lpstr>2NF Example</vt:lpstr>
      <vt:lpstr>2NF Example</vt:lpstr>
      <vt:lpstr>Transitive Dependency</vt:lpstr>
      <vt:lpstr>Third Normal Form-3NF</vt:lpstr>
      <vt:lpstr>Example Transitive Dependency</vt:lpstr>
      <vt:lpstr>Making a relation 3NF</vt:lpstr>
      <vt:lpstr>Appendix: Traditional Normalization – Denormalization</vt:lpstr>
      <vt:lpstr>Denormalization Life Cycle</vt:lpstr>
      <vt:lpstr>Appendix: Traditional Normalization – Denormalization for Efficiency</vt:lpstr>
      <vt:lpstr>More Denormalization Examples</vt:lpstr>
      <vt:lpstr>Denormalization – multi-valued attributes</vt:lpstr>
      <vt:lpstr>Denormalization – Category roll up/roll down</vt:lpstr>
      <vt:lpstr>Denormalization: Category Roll up (Continued)</vt:lpstr>
      <vt:lpstr>An Example</vt:lpstr>
      <vt:lpstr>Denormalization – Migrate through non-identifying associations</vt:lpstr>
      <vt:lpstr>Boyce-Codd Normal Form-BCNF</vt:lpstr>
      <vt:lpstr>BCNF Example</vt:lpstr>
      <vt:lpstr>Example Boyce-Codd Normal Form</vt:lpstr>
      <vt:lpstr>Converting to BCNF</vt:lpstr>
      <vt:lpstr>Normalization Example</vt:lpstr>
      <vt:lpstr>Normalization Example (cont)</vt:lpstr>
      <vt:lpstr>Normalization Example (cont)</vt:lpstr>
      <vt:lpstr>Normalization Example (cont)</vt:lpstr>
      <vt:lpstr>Normalization Example (cont)</vt:lpstr>
      <vt:lpstr>Normalization Example (cont)</vt:lpstr>
      <vt:lpstr>Normalization Example (cont)</vt:lpstr>
      <vt:lpstr>Normalization Example (cont)</vt:lpstr>
      <vt:lpstr>Decomposition</vt:lpstr>
      <vt:lpstr>Desirable Properties of Decompositions</vt:lpstr>
      <vt:lpstr>Dependency Preservation</vt:lpstr>
      <vt:lpstr>Example</vt:lpstr>
      <vt:lpstr>Lossless Decomposition</vt:lpstr>
      <vt:lpstr>Example of Lossy Decomposition</vt:lpstr>
      <vt:lpstr>Lossless Decomposition</vt:lpstr>
      <vt:lpstr>Algorithm to Test for Lossless Join</vt:lpstr>
      <vt:lpstr>3NF but not BCNF – an example</vt:lpstr>
      <vt:lpstr>Fourth Normal Form (4NF)</vt:lpstr>
      <vt:lpstr>Multi-valued Dependency</vt:lpstr>
      <vt:lpstr>4NF Defined</vt:lpstr>
      <vt:lpstr>Consider the following example: </vt:lpstr>
      <vt:lpstr>Dependencies</vt:lpstr>
      <vt:lpstr>Redundancy</vt:lpstr>
      <vt:lpstr>Normalizing to 4NF</vt:lpstr>
      <vt:lpstr>Modified Example</vt:lpstr>
      <vt:lpstr>Another 4NF Example</vt:lpstr>
      <vt:lpstr>4NF - Example</vt:lpstr>
      <vt:lpstr>Fifth Normal Form (5NF)</vt:lpstr>
      <vt:lpstr>5NF – Example (table is in 4NF)</vt:lpstr>
      <vt:lpstr>5NF - Example</vt:lpstr>
      <vt:lpstr>5NF - Example</vt:lpstr>
      <vt:lpstr>5NF - Example</vt:lpstr>
      <vt:lpstr>Sixth Normal Form (6NF)</vt:lpstr>
      <vt:lpstr>De-normalization</vt:lpstr>
      <vt:lpstr>Basic Queries: SQL and RA</vt:lpstr>
      <vt:lpstr>Basic Queries: SQL and RA – Required Clauses</vt:lpstr>
      <vt:lpstr>Basic Queries: SQL and RA – Retrieving Data Step 1</vt:lpstr>
      <vt:lpstr>Basic Queries: SQL and RA – Retrieving Data Step 2</vt:lpstr>
      <vt:lpstr>Basic Queries: SQL and RA – Retrieving Data Step 3</vt:lpstr>
      <vt:lpstr>Basic Queries: SQL and RA – Retrieving Data Step 4</vt:lpstr>
      <vt:lpstr>Basic queries: SQL and RA – Why SQL Works</vt:lpstr>
      <vt:lpstr>Basic queries: SQL and RA – Select and Project Step 1</vt:lpstr>
      <vt:lpstr>Basic queries: SQL and RA – Select and Project Step 2</vt:lpstr>
      <vt:lpstr>Basic queries: SQL and RA – Select and Project Step 3</vt:lpstr>
      <vt:lpstr>Basic queries: SQL and RA – Select and Project Step 4</vt:lpstr>
      <vt:lpstr>Basic SQL Statements: DDL and DML</vt:lpstr>
      <vt:lpstr>Basic SQL Statements: DDL and DML – DDL- CREATE Statement</vt:lpstr>
      <vt:lpstr>Basic SQL Statements: DDL and DML – DDL- ALTER TABLE Statement</vt:lpstr>
      <vt:lpstr>Basic SQL Statements: DDL and DML – DDL- Foreign Key Constraint</vt:lpstr>
      <vt:lpstr>Basic SQL Statements: DDL and DML – DDL- DROP statement</vt:lpstr>
      <vt:lpstr>Basic SQL statements: DDL and DML – DML</vt:lpstr>
      <vt:lpstr>Basic SQL Statements: DDL and DML – DML – INSERT Statement</vt:lpstr>
      <vt:lpstr>Basic SQL Statements: DDL and DML – DML – UPDATE Statement</vt:lpstr>
      <vt:lpstr>Basic SQL Statements: DDL and DML – DML – DELETE Statement</vt:lpstr>
      <vt:lpstr>Basic SQL Statements: DDL and DML – DML – Transactions</vt:lpstr>
      <vt:lpstr>Basic SQL Statements: DDL and DML – Privileges</vt:lpstr>
      <vt:lpstr>Basic Query Operation: the Join</vt:lpstr>
      <vt:lpstr>Basic Query Operation: the Join – Natural Join</vt:lpstr>
      <vt:lpstr>Basic Query Operation: the Join – How it Works</vt:lpstr>
      <vt:lpstr>Basic Query Operation: the Join – RA Syntax</vt:lpstr>
      <vt:lpstr>Basic Query Operation: the Join – Cross Join</vt:lpstr>
      <vt:lpstr>Basic Query operation: the Join – Paste Operation</vt:lpstr>
      <vt:lpstr>SQL Technique: Multiple Joins and the Distinct Keyword</vt:lpstr>
      <vt:lpstr>SQL Technique: Multiple Joins and the Distinct Keyword – Relation Scheme</vt:lpstr>
      <vt:lpstr>SQL Technique: Multiple Joins and the Distinct Keyword – Explained</vt:lpstr>
      <vt:lpstr>SQL Technique: Multiple Joins and the Distinct Keyword – Step 1</vt:lpstr>
      <vt:lpstr>SQL Technique: Multiple Joins and the Distinct Keyword – Step 2</vt:lpstr>
      <vt:lpstr>SQL Technique: Multiple Joins and the Distinct Keyword – Step 3</vt:lpstr>
      <vt:lpstr>SQL Technique: Multiple Joins and the Distinct Keyword – Results</vt:lpstr>
      <vt:lpstr>SQL Technique: Multiple Joins and the Distinct Keyword – Distinct keyword</vt:lpstr>
      <vt:lpstr>SQL Technique: Join Types – Natural Join</vt:lpstr>
      <vt:lpstr>SQL Technique: Join Types – Inner Join Using</vt:lpstr>
      <vt:lpstr>SQL Technique: Join Types – Inner Join On</vt:lpstr>
      <vt:lpstr>SQL Technique: Join Types – Inner Join – Alias</vt:lpstr>
      <vt:lpstr>SQL Technique: Join Types – Outer Join</vt:lpstr>
      <vt:lpstr>SQL Technique: Join Types – Left Outer Join</vt:lpstr>
      <vt:lpstr>SQL Technique: Join Types – Right Outer Join</vt:lpstr>
      <vt:lpstr>SQL Technique: Join Types – Evaluation Order</vt:lpstr>
      <vt:lpstr>SQL Technique: Join Types – Other Join Types</vt:lpstr>
      <vt:lpstr>SQL Technique: Functions</vt:lpstr>
      <vt:lpstr>SQL Technique: Functions – Computed Columns – How To</vt:lpstr>
      <vt:lpstr>SQL Technique: Functions – Computed Columns - Result</vt:lpstr>
      <vt:lpstr>SQL Technique: Functions – As Keyword</vt:lpstr>
      <vt:lpstr>SQL Technique: Functions – Aggregate Functions</vt:lpstr>
      <vt:lpstr>SQL Technique: Functions – Aggregate Functions – Group By</vt:lpstr>
      <vt:lpstr>SQL Technique: Functions – Aggregate Functions – Common Functions</vt:lpstr>
      <vt:lpstr>SQL Technique: Functions – Aggregate Functions – Count</vt:lpstr>
      <vt:lpstr>SQL Technique: Functions – Aggregate Functions – Having</vt:lpstr>
      <vt:lpstr>SQL Technique: Functions – Aggregate Functions – Other Functions</vt:lpstr>
      <vt:lpstr>Relational Algebra</vt:lpstr>
      <vt:lpstr>The CASE Construct</vt:lpstr>
      <vt:lpstr>The Case Construct Continued</vt:lpstr>
      <vt:lpstr>Then we add the CASE:</vt:lpstr>
      <vt:lpstr>How it works</vt:lpstr>
      <vt:lpstr>SQL Technique: Subqueries</vt:lpstr>
      <vt:lpstr>SQL Technique: Subqueries – Finding the Unknown</vt:lpstr>
      <vt:lpstr>SQL Technique: Subqueries – Finding the Unknown</vt:lpstr>
      <vt:lpstr>SQL Technique: Subqueries – Another Example</vt:lpstr>
      <vt:lpstr>SQL Technique: Subqueries – Relation Scheme</vt:lpstr>
      <vt:lpstr>SQL Technique: Subqueries – Multiple Subqueries</vt:lpstr>
      <vt:lpstr>SQL Technique: Subqueries – Multiple Subqueries</vt:lpstr>
      <vt:lpstr>SQL Technique: Subqueries – Multiple Subqueries</vt:lpstr>
      <vt:lpstr>SQL Technique: Subqueries – Correlated Subqueries</vt:lpstr>
      <vt:lpstr>SQL Technique: Subqueries – Subquery as a relation</vt:lpstr>
      <vt:lpstr>SQL Technique: Union and Minus - Set Operations on Tables</vt:lpstr>
      <vt:lpstr>SQL Technique: Union and Minus - Union</vt:lpstr>
      <vt:lpstr>SQL Technique: Union and Minus – Union – Building the Query</vt:lpstr>
      <vt:lpstr>SQL Technique: Union and Minus – Union – Result</vt:lpstr>
      <vt:lpstr>SQL Technique: Union and Minus – Union – Minus</vt:lpstr>
      <vt:lpstr>SQL Technique: Union and Minus – Union – Simple Inequality</vt:lpstr>
      <vt:lpstr>SQL Technique: Union and Minus – Union – Complications</vt:lpstr>
      <vt:lpstr>SQL Technique: Union and Minus – Union – Incorrect Solution</vt:lpstr>
      <vt:lpstr>SQL Technique: Union and Minus – Union – Correct Solution 1</vt:lpstr>
      <vt:lpstr>SQL Technique: Union and Minus – Union – Correct Solution 2</vt:lpstr>
      <vt:lpstr>Yet another way: the exists operator</vt:lpstr>
      <vt:lpstr>SQL Technique: Union and Minus – Union – Other Set Operations</vt:lpstr>
      <vt:lpstr>SQL Technique: Views and Indexes</vt:lpstr>
      <vt:lpstr>SQL Technique: Views and Indexes - Views</vt:lpstr>
      <vt:lpstr>SQL Technique: Views and Indexes – Using Views</vt:lpstr>
      <vt:lpstr>SQL Technique: Views and Indexes – Roles</vt:lpstr>
      <vt:lpstr>SQL Technique: Views and Indexes – SQL</vt:lpstr>
      <vt:lpstr>SQL Technique: Views and Indexes – Privileges</vt:lpstr>
      <vt:lpstr>Views and inline queries</vt:lpstr>
      <vt:lpstr>Views and inline queries – an Example</vt:lpstr>
      <vt:lpstr>Thinking it Through</vt:lpstr>
      <vt:lpstr>The Original Query</vt:lpstr>
      <vt:lpstr>Create a Handy View</vt:lpstr>
      <vt:lpstr>Use the New View</vt:lpstr>
      <vt:lpstr>SQL Technique: Views and Indexes – Materialized Views</vt:lpstr>
      <vt:lpstr>SQL Technique: Views and Indexes – Indexes</vt:lpstr>
      <vt:lpstr>SQL Technique: Views and Indexes – Indexes - Unique and Non-Unique </vt:lpstr>
      <vt:lpstr>SQL Technique: Views and Indexes – Queries/Insert/Update</vt:lpstr>
      <vt:lpstr>SQL Technique: Views and Indexes – SQL</vt:lpstr>
      <vt:lpstr>SQL Technique: Check Constraints – What are they</vt:lpstr>
      <vt:lpstr>SQL Technique: Check Constraints – Column vs. Table</vt:lpstr>
      <vt:lpstr>SQL Technique: Check Constraints – Search Condition</vt:lpstr>
      <vt:lpstr>SQL Technique: Check Constraints – SQL</vt:lpstr>
      <vt:lpstr>SQL Technique: Check Constraints – SQL</vt:lpstr>
      <vt:lpstr>Transactions –  Why Do We Need Transactions?</vt:lpstr>
      <vt:lpstr>Transactions - Concurrency</vt:lpstr>
      <vt:lpstr>Transactions - What is a Transaction?</vt:lpstr>
      <vt:lpstr>Transactions –  What Does a Transaction Do?</vt:lpstr>
      <vt:lpstr>Transactions - Outcomes</vt:lpstr>
      <vt:lpstr>Transactions - Commit and Abort</vt:lpstr>
      <vt:lpstr>Transactions - Reasons for Abort</vt:lpstr>
      <vt:lpstr>Transactions – Problem 1</vt:lpstr>
      <vt:lpstr>Transactions - Schedules </vt:lpstr>
      <vt:lpstr>Transactions – Problem 2</vt:lpstr>
      <vt:lpstr>Transactions – Problem 3</vt:lpstr>
      <vt:lpstr>Transactions – Problem 3</vt:lpstr>
      <vt:lpstr>Transactions –  Lost Update Scenario</vt:lpstr>
      <vt:lpstr>Transactions –  Uncommitted Dependency</vt:lpstr>
      <vt:lpstr>Transactions –  Inconsistency Scenario</vt:lpstr>
      <vt:lpstr>Transactions - Requirements</vt:lpstr>
      <vt:lpstr>Transactions-ACID Properties of Transactions</vt:lpstr>
      <vt:lpstr>Transactions - Atomicity</vt:lpstr>
      <vt:lpstr>Transactions – Atomicity (cont.)</vt:lpstr>
      <vt:lpstr>Transactions - Isolation</vt:lpstr>
      <vt:lpstr>Transactions – Isolation (cont.)</vt:lpstr>
      <vt:lpstr>Transactions – Isolation (cont.)</vt:lpstr>
      <vt:lpstr> Transactions – Database Consistency</vt:lpstr>
      <vt:lpstr>Transactions – Transaction Consistency</vt:lpstr>
      <vt:lpstr>Transactions - Consistency</vt:lpstr>
      <vt:lpstr>Transactions - Durability</vt:lpstr>
      <vt:lpstr>Transactions – Durability (cont.)</vt:lpstr>
      <vt:lpstr>Transactions – Implementing Durability</vt:lpstr>
      <vt:lpstr>Transactions – Isolation Levels</vt:lpstr>
      <vt:lpstr>Transactions – Example Schema</vt:lpstr>
      <vt:lpstr>Transactions – Read Uncommitted</vt:lpstr>
      <vt:lpstr>Transactions – Read Committed</vt:lpstr>
      <vt:lpstr>Transactions – Repeatable Read</vt:lpstr>
      <vt:lpstr>Transactions - Serializable</vt:lpstr>
      <vt:lpstr>Transactions – Summary of SQL Isolation Levels</vt:lpstr>
      <vt:lpstr>Transactions - Serializability</vt:lpstr>
      <vt:lpstr>Transactions - Serializability</vt:lpstr>
      <vt:lpstr>Transactions - Precedence Graph</vt:lpstr>
      <vt:lpstr>Transactions –  Precedence Graph - Video</vt:lpstr>
      <vt:lpstr>Transactions –  Precedence Graph - Method</vt:lpstr>
      <vt:lpstr>Transactions - Schedule – Ex. 1</vt:lpstr>
      <vt:lpstr>Transactions - Schedule – Ex. 2</vt:lpstr>
      <vt:lpstr>What is JDBC ?</vt:lpstr>
      <vt:lpstr>PowerPoint Presentation</vt:lpstr>
      <vt:lpstr>JDBC Driver</vt:lpstr>
      <vt:lpstr>JDBC Driver Installation</vt:lpstr>
      <vt:lpstr>JDBC Driver Management</vt:lpstr>
      <vt:lpstr>PowerPoint Presentation</vt:lpstr>
      <vt:lpstr>PowerPoint Presentation</vt:lpstr>
      <vt:lpstr>PowerPoint Presentation</vt:lpstr>
      <vt:lpstr>Executing Statements</vt:lpstr>
      <vt:lpstr>Retrieving Data</vt:lpstr>
      <vt:lpstr>Using the Results</vt:lpstr>
      <vt:lpstr>Executing SQL Statements</vt:lpstr>
      <vt:lpstr>The Challenge</vt:lpstr>
      <vt:lpstr>Bind ambition</vt:lpstr>
      <vt:lpstr>Mapping from the bind variables to a value</vt:lpstr>
      <vt:lpstr>A set of sets</vt:lpstr>
      <vt:lpstr>The execution</vt:lpstr>
      <vt:lpstr>Executing SQL Statements (cont.)</vt:lpstr>
      <vt:lpstr>ResultSets</vt:lpstr>
      <vt:lpstr>ResultSets (cont.)</vt:lpstr>
      <vt:lpstr>Retrieving the results</vt:lpstr>
      <vt:lpstr>Matching Java-SQL Data Types</vt:lpstr>
      <vt:lpstr>Data About the Data</vt:lpstr>
      <vt:lpstr>Useful methods</vt:lpstr>
      <vt:lpstr>You Also Might be Interested In:</vt:lpstr>
      <vt:lpstr>JDBC: Exceptions and Warnings</vt:lpstr>
      <vt:lpstr>JDBC MySQL example:</vt:lpstr>
      <vt:lpstr>Models, Classes and Schemes</vt:lpstr>
      <vt:lpstr>Rows and Tables</vt:lpstr>
      <vt:lpstr>SQL and  RA/Associations</vt:lpstr>
      <vt:lpstr>DDL and DML</vt:lpstr>
      <vt:lpstr>Joins/Keys</vt:lpstr>
      <vt:lpstr>Many to Many</vt:lpstr>
      <vt:lpstr>Multiple Joins/Join Types</vt:lpstr>
    </vt:vector>
  </TitlesOfParts>
  <Company>Experian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323</dc:title>
  <dc:creator>NT816MO</dc:creator>
  <cp:lastModifiedBy>mimi opkins</cp:lastModifiedBy>
  <cp:revision>381</cp:revision>
  <dcterms:created xsi:type="dcterms:W3CDTF">2007-01-08T23:05:11Z</dcterms:created>
  <dcterms:modified xsi:type="dcterms:W3CDTF">2020-11-18T19:22:18Z</dcterms:modified>
</cp:coreProperties>
</file>