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9154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7DE6118-2437-4B30-8E3C-4D2BE6020583}" type="datetimeFigureOut">
              <a:rPr lang="en-US" smtClean="0"/>
              <a:pPr/>
              <a:t>12/25/2021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5708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87DE6118-2437-4B30-8E3C-4D2BE6020583}" type="datetimeFigureOut">
              <a:rPr lang="en-US" smtClean="0"/>
              <a:pPr/>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70074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87DE6118-2437-4B30-8E3C-4D2BE6020583}" type="datetimeFigureOut">
              <a:rPr lang="en-US" smtClean="0"/>
              <a:pPr/>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64316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7DE6118-2437-4B30-8E3C-4D2BE6020583}" type="datetimeFigureOut">
              <a:rPr lang="en-US" smtClean="0"/>
              <a:pPr/>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44221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DE6118-2437-4B30-8E3C-4D2BE6020583}" type="datetimeFigureOut">
              <a:rPr lang="en-US" smtClean="0"/>
              <a:pPr/>
              <a:t>12/25/2021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6892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DE6118-2437-4B30-8E3C-4D2BE6020583}" type="datetimeFigureOut">
              <a:rPr lang="en-US" smtClean="0"/>
              <a:pPr/>
              <a:t>12/25/2021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81404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95052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8430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87DE6118-2437-4B30-8E3C-4D2BE6020583}" type="datetimeFigureOut">
              <a:rPr lang="en-US" smtClean="0"/>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98673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7DE6118-2437-4B30-8E3C-4D2BE6020583}" type="datetimeFigureOut">
              <a:rPr lang="en-US" smtClean="0"/>
              <a:pPr/>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9600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0667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3180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87DE6118-2437-4B30-8E3C-4D2BE6020583}" type="datetimeFigureOut">
              <a:rPr lang="en-US" smtClean="0"/>
              <a:t>12/25/2021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5012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7DE6118-2437-4B30-8E3C-4D2BE6020583}" type="datetimeFigureOut">
              <a:rPr lang="en-US" smtClean="0"/>
              <a:t>12/25/2021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94882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87DE6118-2437-4B30-8E3C-4D2BE6020583}" type="datetimeFigureOut">
              <a:rPr lang="en-US" smtClean="0"/>
              <a:pPr/>
              <a:t>12/25/2021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83614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7DE6118-2437-4B30-8E3C-4D2BE6020583}" type="datetimeFigureOut">
              <a:rPr lang="en-US" smtClean="0"/>
              <a:pPr/>
              <a:t>12/25/2021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1345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DE6118-2437-4B30-8E3C-4D2BE6020583}" type="datetimeFigureOut">
              <a:rPr lang="en-US" smtClean="0"/>
              <a:pPr/>
              <a:t>12/25/2021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120691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15127" y="1145516"/>
            <a:ext cx="8361229" cy="1226209"/>
          </a:xfrm>
        </p:spPr>
        <p:txBody>
          <a:bodyPr/>
          <a:lstStyle/>
          <a:p>
            <a:r>
              <a:rPr lang="ru-RU" sz="1400" dirty="0">
                <a:latin typeface="Times New Roman" panose="02020603050405020304" pitchFamily="18" charset="0"/>
                <a:cs typeface="Times New Roman" panose="02020603050405020304" pitchFamily="18" charset="0"/>
              </a:rPr>
              <a:t>Министерство науки и высшего образования Российской Федерации</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НАЦИОНАЛЬНЫЙ ИССЛЕДОВАТЕЛЬСКИЙ </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ТОМСКИЙ ГОСУДАРСТВЕННЫЙ УНИВЕРСИТЕТ (НИ ТГУ)</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Институт прикладной математики и компьютерных наук </a:t>
            </a:r>
            <a:br>
              <a:rPr lang="ru-RU" sz="1400" dirty="0">
                <a:latin typeface="Times New Roman" panose="02020603050405020304" pitchFamily="18" charset="0"/>
                <a:cs typeface="Times New Roman" panose="02020603050405020304" pitchFamily="18" charset="0"/>
              </a:rPr>
            </a:br>
            <a:endParaRPr lang="ru-RU" sz="1400"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1694068" y="2999016"/>
            <a:ext cx="6831673" cy="1086237"/>
          </a:xfrm>
        </p:spPr>
        <p:txBody>
          <a:bodyPr>
            <a:normAutofit fontScale="85000" lnSpcReduction="10000"/>
          </a:bodyPr>
          <a:lstStyle/>
          <a:p>
            <a:r>
              <a:rPr lang="ru-RU" sz="1800" dirty="0" smtClean="0">
                <a:latin typeface="Times New Roman" panose="02020603050405020304" pitchFamily="18" charset="0"/>
                <a:cs typeface="Times New Roman" panose="02020603050405020304" pitchFamily="18" charset="0"/>
              </a:rPr>
              <a:t>Лабораторная работа №1</a:t>
            </a:r>
            <a:endParaRPr lang="en-US" sz="1800" dirty="0" smtClean="0">
              <a:latin typeface="Times New Roman" panose="02020603050405020304" pitchFamily="18" charset="0"/>
              <a:cs typeface="Times New Roman" panose="02020603050405020304" pitchFamily="18" charset="0"/>
            </a:endParaRPr>
          </a:p>
          <a:p>
            <a:r>
              <a:rPr lang="ru-RU" sz="1800" dirty="0" smtClean="0">
                <a:latin typeface="Times New Roman" panose="02020603050405020304" pitchFamily="18" charset="0"/>
                <a:cs typeface="Times New Roman" panose="02020603050405020304" pitchFamily="18" charset="0"/>
              </a:rPr>
              <a:t>по </a:t>
            </a:r>
            <a:r>
              <a:rPr lang="ru-RU" sz="1800" dirty="0">
                <a:latin typeface="Times New Roman" panose="02020603050405020304" pitchFamily="18" charset="0"/>
                <a:cs typeface="Times New Roman" panose="02020603050405020304" pitchFamily="18" charset="0"/>
              </a:rPr>
              <a:t>дисциплине «Интеллектуальные системы»</a:t>
            </a:r>
          </a:p>
          <a:p>
            <a:r>
              <a:rPr lang="ru-RU" sz="1800" dirty="0">
                <a:latin typeface="Times New Roman" panose="02020603050405020304" pitchFamily="18" charset="0"/>
                <a:cs typeface="Times New Roman" panose="02020603050405020304" pitchFamily="18" charset="0"/>
              </a:rPr>
              <a:t>на тему «Экспертная система по выбору сотового телефона»</a:t>
            </a:r>
          </a:p>
          <a:p>
            <a:endParaRPr lang="ru-RU" sz="1800" dirty="0">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8525741" y="4398220"/>
            <a:ext cx="2504208" cy="1200329"/>
          </a:xfrm>
          <a:prstGeom prst="rect">
            <a:avLst/>
          </a:prstGeom>
        </p:spPr>
        <p:txBody>
          <a:bodyPr wrap="square">
            <a:spAutoFit/>
          </a:bodyPr>
          <a:lstStyle/>
          <a:p>
            <a:r>
              <a:rPr lang="ru-RU" dirty="0" smtClean="0">
                <a:latin typeface="Times New Roman" panose="02020603050405020304" pitchFamily="18" charset="0"/>
                <a:cs typeface="Times New Roman" panose="02020603050405020304" pitchFamily="18" charset="0"/>
              </a:rPr>
              <a:t>Выполнил </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студент </a:t>
            </a:r>
            <a:r>
              <a:rPr lang="ru-RU" dirty="0">
                <a:latin typeface="Times New Roman" panose="02020603050405020304" pitchFamily="18" charset="0"/>
                <a:cs typeface="Times New Roman" panose="02020603050405020304" pitchFamily="18" charset="0"/>
              </a:rPr>
              <a:t>группы №</a:t>
            </a:r>
          </a:p>
          <a:p>
            <a:r>
              <a:rPr lang="ru-RU" dirty="0" smtClean="0">
                <a:latin typeface="Times New Roman" panose="02020603050405020304" pitchFamily="18" charset="0"/>
                <a:cs typeface="Times New Roman" panose="02020603050405020304" pitchFamily="18" charset="0"/>
              </a:rPr>
              <a:t>93190</a:t>
            </a:r>
            <a:r>
              <a:rPr lang="en-US" dirty="0" smtClean="0">
                <a:latin typeface="Times New Roman" panose="02020603050405020304" pitchFamily="18" charset="0"/>
                <a:cs typeface="Times New Roman" panose="02020603050405020304" pitchFamily="18" charset="0"/>
              </a:rPr>
              <a:t>3</a:t>
            </a:r>
            <a:r>
              <a:rPr lang="ru-RU" dirty="0" smtClean="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Лазаренко Иван</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029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271463"/>
            <a:ext cx="9601199" cy="1414463"/>
          </a:xfrm>
        </p:spPr>
        <p:txBody>
          <a:bodyPr>
            <a:normAutofit fontScale="90000"/>
          </a:bodyPr>
          <a:lstStyle/>
          <a:p>
            <a:r>
              <a:rPr lang="ru-RU" b="1" dirty="0"/>
              <a:t> </a:t>
            </a:r>
            <a:r>
              <a:rPr lang="ru-RU" b="1" dirty="0" smtClean="0"/>
              <a:t>         </a:t>
            </a:r>
            <a:r>
              <a:rPr lang="ru-RU" dirty="0" smtClean="0">
                <a:latin typeface="Times New Roman" panose="02020603050405020304" pitchFamily="18" charset="0"/>
                <a:cs typeface="Times New Roman" panose="02020603050405020304" pitchFamily="18" charset="0"/>
              </a:rPr>
              <a:t>Этап </a:t>
            </a:r>
            <a:r>
              <a:rPr lang="ru-RU" dirty="0">
                <a:latin typeface="Times New Roman" panose="02020603050405020304" pitchFamily="18" charset="0"/>
                <a:cs typeface="Times New Roman" panose="02020603050405020304" pitchFamily="18" charset="0"/>
              </a:rPr>
              <a:t>формализации базы знаний</a:t>
            </a:r>
            <a:br>
              <a:rPr lang="ru-RU" dirty="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                     Логическая </a:t>
            </a:r>
            <a:r>
              <a:rPr lang="ru-RU" dirty="0">
                <a:latin typeface="Times New Roman" panose="02020603050405020304" pitchFamily="18" charset="0"/>
                <a:cs typeface="Times New Roman" panose="02020603050405020304" pitchFamily="18" charset="0"/>
              </a:rPr>
              <a:t>модель</a:t>
            </a:r>
            <a:r>
              <a:rPr lang="ru-RU" dirty="0"/>
              <a:t/>
            </a:r>
            <a:br>
              <a:rPr lang="ru-RU" dirty="0"/>
            </a:br>
            <a:endParaRPr lang="ru-RU" dirty="0"/>
          </a:p>
        </p:txBody>
      </p:sp>
      <p:pic>
        <p:nvPicPr>
          <p:cNvPr id="4" name="shape1031"/>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390223" y="1685926"/>
            <a:ext cx="7563952" cy="4181474"/>
          </a:xfrm>
          <a:prstGeom prst="rect">
            <a:avLst/>
          </a:prstGeom>
        </p:spPr>
      </p:pic>
    </p:spTree>
    <p:extLst>
      <p:ext uri="{BB962C8B-B14F-4D97-AF65-F5344CB8AC3E}">
        <p14:creationId xmlns:p14="http://schemas.microsoft.com/office/powerpoint/2010/main" val="370329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76061" y="171450"/>
            <a:ext cx="7486650" cy="871538"/>
          </a:xfrm>
        </p:spPr>
        <p:txBody>
          <a:bodyPr>
            <a:normAutofit/>
          </a:bodyPr>
          <a:lstStyle/>
          <a:p>
            <a:r>
              <a:rPr lang="ru-RU" dirty="0" smtClean="0">
                <a:latin typeface="Times New Roman" panose="02020603050405020304" pitchFamily="18" charset="0"/>
                <a:cs typeface="Times New Roman" panose="02020603050405020304" pitchFamily="18" charset="0"/>
              </a:rPr>
              <a:t>            Продукционная </a:t>
            </a:r>
            <a:r>
              <a:rPr lang="ru-RU" dirty="0">
                <a:latin typeface="Times New Roman" panose="02020603050405020304" pitchFamily="18" charset="0"/>
                <a:cs typeface="Times New Roman" panose="02020603050405020304" pitchFamily="18" charset="0"/>
              </a:rPr>
              <a:t>модель</a:t>
            </a:r>
          </a:p>
        </p:txBody>
      </p:sp>
      <p:sp>
        <p:nvSpPr>
          <p:cNvPr id="3" name="Объект 2"/>
          <p:cNvSpPr>
            <a:spLocks noGrp="1"/>
          </p:cNvSpPr>
          <p:nvPr>
            <p:ph sz="half" idx="1"/>
          </p:nvPr>
        </p:nvSpPr>
        <p:spPr>
          <a:xfrm>
            <a:off x="714375" y="1042988"/>
            <a:ext cx="5500688" cy="5815012"/>
          </a:xfrm>
        </p:spPr>
        <p:txBody>
          <a:bodyPr>
            <a:normAutofit fontScale="92500" lnSpcReduction="10000"/>
          </a:bodyPr>
          <a:lstStyle/>
          <a:p>
            <a:pPr marL="0" indent="0">
              <a:buNone/>
            </a:pPr>
            <a:r>
              <a:rPr lang="ru-RU" dirty="0" smtClean="0"/>
              <a:t>      Требования </a:t>
            </a:r>
            <a:r>
              <a:rPr lang="en-US" dirty="0" smtClean="0"/>
              <a:t>:</a:t>
            </a:r>
            <a:endParaRPr lang="ru-RU" dirty="0" smtClean="0"/>
          </a:p>
          <a:p>
            <a:r>
              <a:rPr lang="ru-RU" sz="1500" dirty="0">
                <a:latin typeface="Times New Roman" panose="02020603050405020304" pitchFamily="18" charset="0"/>
                <a:cs typeface="Times New Roman" panose="02020603050405020304" pitchFamily="18" charset="0"/>
              </a:rPr>
              <a:t>Если Мощность камеры = “Высокая”</a:t>
            </a:r>
          </a:p>
          <a:p>
            <a:r>
              <a:rPr lang="ru-RU" sz="1500" dirty="0">
                <a:latin typeface="Times New Roman" panose="02020603050405020304" pitchFamily="18" charset="0"/>
                <a:cs typeface="Times New Roman" panose="02020603050405020304" pitchFamily="18" charset="0"/>
              </a:rPr>
              <a:t>То Мощность камеры &gt;= “30 </a:t>
            </a:r>
            <a:r>
              <a:rPr lang="ru-RU" sz="1500" dirty="0" err="1">
                <a:latin typeface="Times New Roman" panose="02020603050405020304" pitchFamily="18" charset="0"/>
                <a:cs typeface="Times New Roman" panose="02020603050405020304" pitchFamily="18" charset="0"/>
              </a:rPr>
              <a:t>Мп</a:t>
            </a:r>
            <a:r>
              <a:rPr lang="ru-RU" sz="1500" dirty="0">
                <a:latin typeface="Times New Roman" panose="02020603050405020304" pitchFamily="18" charset="0"/>
                <a:cs typeface="Times New Roman" panose="02020603050405020304" pitchFamily="18" charset="0"/>
              </a:rPr>
              <a:t>”</a:t>
            </a:r>
          </a:p>
          <a:p>
            <a:pPr marL="0" indent="0">
              <a:buNone/>
            </a:pPr>
            <a:r>
              <a:rPr lang="ru-RU" sz="1500" dirty="0">
                <a:latin typeface="Times New Roman" panose="02020603050405020304" pitchFamily="18" charset="0"/>
                <a:cs typeface="Times New Roman" panose="02020603050405020304" pitchFamily="18" charset="0"/>
              </a:rPr>
              <a:t> </a:t>
            </a:r>
            <a:endParaRPr lang="ru-RU" sz="1500" dirty="0" smtClean="0">
              <a:latin typeface="Times New Roman" panose="02020603050405020304" pitchFamily="18" charset="0"/>
              <a:cs typeface="Times New Roman" panose="02020603050405020304" pitchFamily="18" charset="0"/>
            </a:endParaRPr>
          </a:p>
          <a:p>
            <a:r>
              <a:rPr lang="ru-RU" sz="1500" dirty="0" smtClean="0">
                <a:latin typeface="Times New Roman" panose="02020603050405020304" pitchFamily="18" charset="0"/>
                <a:cs typeface="Times New Roman" panose="02020603050405020304" pitchFamily="18" charset="0"/>
              </a:rPr>
              <a:t>Если Мощность камеры = “Не имеет значения”</a:t>
            </a:r>
          </a:p>
          <a:p>
            <a:r>
              <a:rPr lang="ru-RU" sz="1500" dirty="0" smtClean="0">
                <a:latin typeface="Times New Roman" panose="02020603050405020304" pitchFamily="18" charset="0"/>
                <a:cs typeface="Times New Roman" panose="02020603050405020304" pitchFamily="18" charset="0"/>
              </a:rPr>
              <a:t>То </a:t>
            </a:r>
            <a:r>
              <a:rPr lang="ru-RU" sz="1500" dirty="0">
                <a:latin typeface="Times New Roman" panose="02020603050405020304" pitchFamily="18" charset="0"/>
                <a:cs typeface="Times New Roman" panose="02020603050405020304" pitchFamily="18" charset="0"/>
              </a:rPr>
              <a:t>Мощность камеры &lt; “30 </a:t>
            </a:r>
            <a:r>
              <a:rPr lang="ru-RU" sz="1500" dirty="0" err="1">
                <a:latin typeface="Times New Roman" panose="02020603050405020304" pitchFamily="18" charset="0"/>
                <a:cs typeface="Times New Roman" panose="02020603050405020304" pitchFamily="18" charset="0"/>
              </a:rPr>
              <a:t>Мп</a:t>
            </a:r>
            <a:r>
              <a:rPr lang="ru-RU" sz="1500" dirty="0" smtClean="0">
                <a:latin typeface="Times New Roman" panose="02020603050405020304" pitchFamily="18" charset="0"/>
                <a:cs typeface="Times New Roman" panose="02020603050405020304" pitchFamily="18" charset="0"/>
              </a:rPr>
              <a:t>”</a:t>
            </a:r>
          </a:p>
          <a:p>
            <a:endParaRPr lang="ru-RU" sz="1500" dirty="0">
              <a:latin typeface="Times New Roman" panose="02020603050405020304" pitchFamily="18" charset="0"/>
              <a:cs typeface="Times New Roman" panose="02020603050405020304" pitchFamily="18" charset="0"/>
            </a:endParaRPr>
          </a:p>
          <a:p>
            <a:r>
              <a:rPr lang="ru-RU" sz="1500" dirty="0">
                <a:latin typeface="Times New Roman" panose="02020603050405020304" pitchFamily="18" charset="0"/>
                <a:cs typeface="Times New Roman" panose="02020603050405020304" pitchFamily="18" charset="0"/>
              </a:rPr>
              <a:t>Если Объем памяти = “Большой”</a:t>
            </a:r>
          </a:p>
          <a:p>
            <a:r>
              <a:rPr lang="ru-RU" sz="1500" dirty="0">
                <a:latin typeface="Times New Roman" panose="02020603050405020304" pitchFamily="18" charset="0"/>
                <a:cs typeface="Times New Roman" panose="02020603050405020304" pitchFamily="18" charset="0"/>
              </a:rPr>
              <a:t>То Объем памяти = “128 Гб”</a:t>
            </a:r>
          </a:p>
          <a:p>
            <a:pPr marL="0" indent="0">
              <a:buNone/>
            </a:pPr>
            <a:r>
              <a:rPr lang="ru-RU" sz="1500" dirty="0">
                <a:latin typeface="Times New Roman" panose="02020603050405020304" pitchFamily="18" charset="0"/>
                <a:cs typeface="Times New Roman" panose="02020603050405020304" pitchFamily="18" charset="0"/>
              </a:rPr>
              <a:t> </a:t>
            </a:r>
          </a:p>
          <a:p>
            <a:r>
              <a:rPr lang="ru-RU" sz="1500" dirty="0">
                <a:latin typeface="Times New Roman" panose="02020603050405020304" pitchFamily="18" charset="0"/>
                <a:cs typeface="Times New Roman" panose="02020603050405020304" pitchFamily="18" charset="0"/>
              </a:rPr>
              <a:t>Если Объем памяти = “Не имеет значения”</a:t>
            </a:r>
          </a:p>
          <a:p>
            <a:r>
              <a:rPr lang="ru-RU" sz="1500" dirty="0">
                <a:latin typeface="Times New Roman" panose="02020603050405020304" pitchFamily="18" charset="0"/>
                <a:cs typeface="Times New Roman" panose="02020603050405020304" pitchFamily="18" charset="0"/>
              </a:rPr>
              <a:t>То Объем памяти &lt; “128 Гб”</a:t>
            </a:r>
          </a:p>
          <a:p>
            <a:endParaRPr lang="ru-RU" sz="1500" dirty="0">
              <a:latin typeface="Times New Roman" panose="02020603050405020304" pitchFamily="18" charset="0"/>
              <a:cs typeface="Times New Roman" panose="02020603050405020304" pitchFamily="18" charset="0"/>
            </a:endParaRPr>
          </a:p>
          <a:p>
            <a:r>
              <a:rPr lang="ru-RU" sz="1500" dirty="0">
                <a:latin typeface="Times New Roman" panose="02020603050405020304" pitchFamily="18" charset="0"/>
                <a:cs typeface="Times New Roman" panose="02020603050405020304" pitchFamily="18" charset="0"/>
              </a:rPr>
              <a:t>Если Емкость аккумулятора = “Большая”</a:t>
            </a:r>
          </a:p>
          <a:p>
            <a:r>
              <a:rPr lang="ru-RU" sz="1500" dirty="0">
                <a:latin typeface="Times New Roman" panose="02020603050405020304" pitchFamily="18" charset="0"/>
                <a:cs typeface="Times New Roman" panose="02020603050405020304" pitchFamily="18" charset="0"/>
              </a:rPr>
              <a:t>То Емкость аккумулятора &gt;= “5000 </a:t>
            </a:r>
            <a:r>
              <a:rPr lang="ru-RU" sz="1500" dirty="0" err="1">
                <a:latin typeface="Times New Roman" panose="02020603050405020304" pitchFamily="18" charset="0"/>
                <a:cs typeface="Times New Roman" panose="02020603050405020304" pitchFamily="18" charset="0"/>
              </a:rPr>
              <a:t>мАч</a:t>
            </a:r>
            <a:r>
              <a:rPr lang="ru-RU" sz="1500" dirty="0">
                <a:latin typeface="Times New Roman" panose="02020603050405020304" pitchFamily="18" charset="0"/>
                <a:cs typeface="Times New Roman" panose="02020603050405020304" pitchFamily="18" charset="0"/>
              </a:rPr>
              <a:t>”</a:t>
            </a:r>
          </a:p>
          <a:p>
            <a:endParaRPr lang="ru-RU" sz="1500" dirty="0">
              <a:latin typeface="Times New Roman" panose="02020603050405020304" pitchFamily="18" charset="0"/>
              <a:cs typeface="Times New Roman" panose="02020603050405020304" pitchFamily="18" charset="0"/>
            </a:endParaRPr>
          </a:p>
          <a:p>
            <a:r>
              <a:rPr lang="ru-RU" sz="1500" dirty="0">
                <a:latin typeface="Times New Roman" panose="02020603050405020304" pitchFamily="18" charset="0"/>
                <a:cs typeface="Times New Roman" panose="02020603050405020304" pitchFamily="18" charset="0"/>
              </a:rPr>
              <a:t>Если Емкость аккумулятора = “Не имеет значения”</a:t>
            </a:r>
          </a:p>
          <a:p>
            <a:r>
              <a:rPr lang="ru-RU" sz="1500" dirty="0">
                <a:latin typeface="Times New Roman" panose="02020603050405020304" pitchFamily="18" charset="0"/>
                <a:cs typeface="Times New Roman" panose="02020603050405020304" pitchFamily="18" charset="0"/>
              </a:rPr>
              <a:t>То Емкость аккумулятора &lt; “5000 </a:t>
            </a:r>
            <a:r>
              <a:rPr lang="ru-RU" sz="1500" dirty="0" err="1">
                <a:latin typeface="Times New Roman" panose="02020603050405020304" pitchFamily="18" charset="0"/>
                <a:cs typeface="Times New Roman" panose="02020603050405020304" pitchFamily="18" charset="0"/>
              </a:rPr>
              <a:t>мАч</a:t>
            </a:r>
            <a:r>
              <a:rPr lang="ru-RU" sz="1500" dirty="0">
                <a:latin typeface="Times New Roman" panose="02020603050405020304" pitchFamily="18" charset="0"/>
                <a:cs typeface="Times New Roman" panose="02020603050405020304" pitchFamily="18" charset="0"/>
              </a:rPr>
              <a:t>”</a:t>
            </a:r>
          </a:p>
          <a:p>
            <a:endParaRPr lang="ru-RU" sz="1500" dirty="0">
              <a:latin typeface="Times New Roman" panose="02020603050405020304" pitchFamily="18" charset="0"/>
              <a:cs typeface="Times New Roman" panose="02020603050405020304" pitchFamily="18" charset="0"/>
            </a:endParaRPr>
          </a:p>
          <a:p>
            <a:endParaRPr lang="ru-RU" dirty="0"/>
          </a:p>
        </p:txBody>
      </p:sp>
      <p:sp>
        <p:nvSpPr>
          <p:cNvPr id="4" name="Объект 3"/>
          <p:cNvSpPr>
            <a:spLocks noGrp="1"/>
          </p:cNvSpPr>
          <p:nvPr>
            <p:ph sz="half" idx="2"/>
          </p:nvPr>
        </p:nvSpPr>
        <p:spPr>
          <a:xfrm>
            <a:off x="6215063" y="1042988"/>
            <a:ext cx="5976937" cy="5815012"/>
          </a:xfrm>
        </p:spPr>
        <p:txBody>
          <a:bodyPr>
            <a:normAutofit fontScale="92500" lnSpcReduction="10000"/>
          </a:bodyPr>
          <a:lstStyle/>
          <a:p>
            <a:endParaRPr lang="ru-RU" dirty="0" smtClean="0"/>
          </a:p>
          <a:p>
            <a:r>
              <a:rPr lang="ru-RU" sz="1500" dirty="0" smtClean="0">
                <a:latin typeface="Times New Roman" panose="02020603050405020304" pitchFamily="18" charset="0"/>
                <a:cs typeface="Times New Roman" panose="02020603050405020304" pitchFamily="18" charset="0"/>
              </a:rPr>
              <a:t>Если </a:t>
            </a:r>
            <a:r>
              <a:rPr lang="ru-RU" sz="1500" dirty="0">
                <a:latin typeface="Times New Roman" panose="02020603050405020304" pitchFamily="18" charset="0"/>
                <a:cs typeface="Times New Roman" panose="02020603050405020304" pitchFamily="18" charset="0"/>
              </a:rPr>
              <a:t>Тип устройства = “Сенсорный”</a:t>
            </a:r>
          </a:p>
          <a:p>
            <a:r>
              <a:rPr lang="ru-RU" sz="1500" dirty="0">
                <a:latin typeface="Times New Roman" panose="02020603050405020304" pitchFamily="18" charset="0"/>
                <a:cs typeface="Times New Roman" panose="02020603050405020304" pitchFamily="18" charset="0"/>
              </a:rPr>
              <a:t>То Тип устройства = “Смартфон”</a:t>
            </a:r>
          </a:p>
          <a:p>
            <a:endParaRPr lang="ru-RU" sz="1500" dirty="0">
              <a:latin typeface="Times New Roman" panose="02020603050405020304" pitchFamily="18" charset="0"/>
              <a:cs typeface="Times New Roman" panose="02020603050405020304" pitchFamily="18" charset="0"/>
            </a:endParaRPr>
          </a:p>
          <a:p>
            <a:r>
              <a:rPr lang="ru-RU" sz="1500" dirty="0">
                <a:latin typeface="Times New Roman" panose="02020603050405020304" pitchFamily="18" charset="0"/>
                <a:cs typeface="Times New Roman" panose="02020603050405020304" pitchFamily="18" charset="0"/>
              </a:rPr>
              <a:t>Если Бюджет = “Низкий”</a:t>
            </a:r>
          </a:p>
          <a:p>
            <a:r>
              <a:rPr lang="ru-RU" sz="1500" dirty="0">
                <a:latin typeface="Times New Roman" panose="02020603050405020304" pitchFamily="18" charset="0"/>
                <a:cs typeface="Times New Roman" panose="02020603050405020304" pitchFamily="18" charset="0"/>
              </a:rPr>
              <a:t>То Ценовая категория &lt; “6000 рублей”</a:t>
            </a:r>
          </a:p>
          <a:p>
            <a:endParaRPr lang="ru-RU" sz="1500" dirty="0">
              <a:latin typeface="Times New Roman" panose="02020603050405020304" pitchFamily="18" charset="0"/>
              <a:cs typeface="Times New Roman" panose="02020603050405020304" pitchFamily="18" charset="0"/>
            </a:endParaRPr>
          </a:p>
          <a:p>
            <a:r>
              <a:rPr lang="ru-RU" sz="1500" dirty="0">
                <a:latin typeface="Times New Roman" panose="02020603050405020304" pitchFamily="18" charset="0"/>
                <a:cs typeface="Times New Roman" panose="02020603050405020304" pitchFamily="18" charset="0"/>
              </a:rPr>
              <a:t>Если Бюджет = “Средний”</a:t>
            </a:r>
          </a:p>
          <a:p>
            <a:r>
              <a:rPr lang="ru-RU" sz="1500" dirty="0">
                <a:latin typeface="Times New Roman" panose="02020603050405020304" pitchFamily="18" charset="0"/>
                <a:cs typeface="Times New Roman" panose="02020603050405020304" pitchFamily="18" charset="0"/>
              </a:rPr>
              <a:t>То Ценовая категория &gt;= “6000 рублей” и Ценовая категория &lt; “20000 рублей”</a:t>
            </a:r>
          </a:p>
          <a:p>
            <a:endParaRPr lang="ru-RU" sz="1500" dirty="0">
              <a:latin typeface="Times New Roman" panose="02020603050405020304" pitchFamily="18" charset="0"/>
              <a:cs typeface="Times New Roman" panose="02020603050405020304" pitchFamily="18" charset="0"/>
            </a:endParaRPr>
          </a:p>
          <a:p>
            <a:r>
              <a:rPr lang="ru-RU" sz="1500" dirty="0">
                <a:latin typeface="Times New Roman" panose="02020603050405020304" pitchFamily="18" charset="0"/>
                <a:cs typeface="Times New Roman" panose="02020603050405020304" pitchFamily="18" charset="0"/>
              </a:rPr>
              <a:t>Если Бюджет = “Высокий”</a:t>
            </a:r>
          </a:p>
          <a:p>
            <a:r>
              <a:rPr lang="ru-RU" sz="1500" dirty="0">
                <a:latin typeface="Times New Roman" panose="02020603050405020304" pitchFamily="18" charset="0"/>
                <a:cs typeface="Times New Roman" panose="02020603050405020304" pitchFamily="18" charset="0"/>
              </a:rPr>
              <a:t>То Ценовая категория &gt;= “20000 рублей”</a:t>
            </a:r>
          </a:p>
          <a:p>
            <a:endParaRPr lang="ru-RU" dirty="0"/>
          </a:p>
        </p:txBody>
      </p:sp>
    </p:spTree>
    <p:extLst>
      <p:ext uri="{BB962C8B-B14F-4D97-AF65-F5344CB8AC3E}">
        <p14:creationId xmlns:p14="http://schemas.microsoft.com/office/powerpoint/2010/main" val="2114666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07644" y="300037"/>
            <a:ext cx="4329112" cy="971550"/>
          </a:xfrm>
        </p:spPr>
        <p:txBody>
          <a:bodyPr>
            <a:normAutofit/>
          </a:bodyPr>
          <a:lstStyle/>
          <a:p>
            <a:r>
              <a:rPr lang="ru-RU" sz="3600" dirty="0" smtClean="0">
                <a:latin typeface="Times New Roman" panose="02020603050405020304" pitchFamily="18" charset="0"/>
                <a:cs typeface="Times New Roman" panose="02020603050405020304" pitchFamily="18" charset="0"/>
              </a:rPr>
              <a:t>Структурная схема</a:t>
            </a:r>
            <a:endParaRPr lang="ru-RU" sz="3600" dirty="0">
              <a:latin typeface="Times New Roman" panose="02020603050405020304" pitchFamily="18" charset="0"/>
              <a:cs typeface="Times New Roman" panose="02020603050405020304" pitchFamily="18" charset="0"/>
            </a:endParaRPr>
          </a:p>
        </p:txBody>
      </p:sp>
      <p:pic>
        <p:nvPicPr>
          <p:cNvPr id="4" name="Объект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28813" y="1271587"/>
            <a:ext cx="9043988" cy="5400675"/>
          </a:xfrm>
          <a:prstGeom prst="rect">
            <a:avLst/>
          </a:prstGeom>
        </p:spPr>
      </p:pic>
    </p:spTree>
    <p:extLst>
      <p:ext uri="{BB962C8B-B14F-4D97-AF65-F5344CB8AC3E}">
        <p14:creationId xmlns:p14="http://schemas.microsoft.com/office/powerpoint/2010/main" val="2143135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82640" y="228599"/>
            <a:ext cx="4379119" cy="728663"/>
          </a:xfrm>
        </p:spPr>
        <p:txBody>
          <a:bodyPr>
            <a:normAutofit fontScale="90000"/>
          </a:bodyPr>
          <a:lstStyle/>
          <a:p>
            <a:r>
              <a:rPr lang="ru-RU" dirty="0">
                <a:latin typeface="Times New Roman" panose="02020603050405020304" pitchFamily="18" charset="0"/>
                <a:cs typeface="Times New Roman" panose="02020603050405020304" pitchFamily="18" charset="0"/>
              </a:rPr>
              <a:t>Этап тестирования</a:t>
            </a:r>
            <a:br>
              <a:rPr lang="ru-RU"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5" name="Объект 4"/>
          <p:cNvSpPr>
            <a:spLocks noGrp="1"/>
          </p:cNvSpPr>
          <p:nvPr>
            <p:ph idx="1"/>
          </p:nvPr>
        </p:nvSpPr>
        <p:spPr>
          <a:xfrm>
            <a:off x="1371599" y="957262"/>
            <a:ext cx="10258426" cy="5900738"/>
          </a:xfrm>
        </p:spPr>
        <p:txBody>
          <a:bodyPr>
            <a:normAutofit/>
          </a:bodyPr>
          <a:lstStyle/>
          <a:p>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процессе создания ЭС, клиенты были разделены на три возрастные категории, чтобы обеспечить человека из любой категории оптимальным выбором. Следовательно, ЭС будет полезна для людей разного возраста. ЭС также будет достаточно точна, так как предоставляет модель телефона в соответствии с требованиями клиента и подбирает под каждую возрастную категорию модель телефона с актуальными параметрами.</a:t>
            </a:r>
          </a:p>
          <a:p>
            <a:r>
              <a:rPr lang="ru-RU" dirty="0">
                <a:latin typeface="Times New Roman" panose="02020603050405020304" pitchFamily="18" charset="0"/>
                <a:cs typeface="Times New Roman" panose="02020603050405020304" pitchFamily="18" charset="0"/>
              </a:rPr>
              <a:t>У ЭС также удобный интерфейс, так как основана как вопрос-ответ, что удобно для любого человека. Результаты соответствуют требованиям клиента, так как отобраны лучшие модели. Надёжность такой ЭС относительно высокая, так как основана на желаниях клиента.</a:t>
            </a:r>
          </a:p>
          <a:p>
            <a:r>
              <a:rPr lang="ru-RU" dirty="0">
                <a:latin typeface="Times New Roman" panose="02020603050405020304" pitchFamily="18" charset="0"/>
                <a:cs typeface="Times New Roman" panose="02020603050405020304" pitchFamily="18" charset="0"/>
              </a:rPr>
              <a:t>Необходимо отметить так же недостатки программы, к ним можно отнести малый объем базы знаний и простой дизайн, так как программа создавалась в учебных, а не коммерческих целях. Для внедрения данного проекта в работу необходимо значительно расширить количество параметров и их вариативность и разработать более привлекательный для пользователя дизайн.</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524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Идентификация проблемной области.</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a:bodyPr>
          <a:lstStyle/>
          <a:p>
            <a:r>
              <a:rPr lang="ru-RU" dirty="0" smtClean="0">
                <a:latin typeface="Times New Roman" panose="02020603050405020304" pitchFamily="18" charset="0"/>
                <a:cs typeface="Times New Roman" panose="02020603050405020304" pitchFamily="18" charset="0"/>
              </a:rPr>
              <a:t>Когда возникает надобность обновить свой телефон ,многие пользователи не знакомы с тем ,что сейчас в моде ,чем пользуются другие люди и какие функции должны быть в современном телефоне.</a:t>
            </a:r>
          </a:p>
          <a:p>
            <a:r>
              <a:rPr lang="ru-RU" dirty="0" smtClean="0">
                <a:latin typeface="Times New Roman" panose="02020603050405020304" pitchFamily="18" charset="0"/>
                <a:cs typeface="Times New Roman" panose="02020603050405020304" pitchFamily="18" charset="0"/>
              </a:rPr>
              <a:t>В этом ему сможет помочь виртуальный помощник  ,который поможет </a:t>
            </a:r>
            <a:r>
              <a:rPr lang="ru-RU" dirty="0">
                <a:latin typeface="Times New Roman" panose="02020603050405020304" pitchFamily="18" charset="0"/>
                <a:cs typeface="Times New Roman" panose="02020603050405020304" pitchFamily="18" charset="0"/>
              </a:rPr>
              <a:t>разобраться в новейших технологиях, понять, какие существуют марки телефонов, и какая средняя цена на них.</a:t>
            </a:r>
          </a:p>
          <a:p>
            <a:r>
              <a:rPr lang="ru-RU" dirty="0" smtClean="0">
                <a:latin typeface="Times New Roman" panose="02020603050405020304" pitchFamily="18" charset="0"/>
                <a:cs typeface="Times New Roman" panose="02020603050405020304" pitchFamily="18" charset="0"/>
              </a:rPr>
              <a:t>Виртуальный помощник ,</a:t>
            </a:r>
            <a:r>
              <a:rPr lang="ru-RU" dirty="0">
                <a:latin typeface="Times New Roman" panose="02020603050405020304" pitchFamily="18" charset="0"/>
                <a:cs typeface="Times New Roman" panose="02020603050405020304" pitchFamily="18" charset="0"/>
              </a:rPr>
              <a:t> опираясь на простые вопросы, может помочь выбрать телефон на любой цвет и вкус. Вопросы подходят как опытным пользователям, так и абсолютно ничего не мыслящим людям. </a:t>
            </a:r>
            <a:r>
              <a:rPr lang="ru-RU" dirty="0" smtClean="0">
                <a:latin typeface="Times New Roman" panose="02020603050405020304" pitchFamily="18" charset="0"/>
                <a:cs typeface="Times New Roman" panose="02020603050405020304" pitchFamily="18" charset="0"/>
              </a:rPr>
              <a:t>Помощник </a:t>
            </a:r>
            <a:r>
              <a:rPr lang="ru-RU" dirty="0">
                <a:latin typeface="Times New Roman" panose="02020603050405020304" pitchFamily="18" charset="0"/>
                <a:cs typeface="Times New Roman" panose="02020603050405020304" pitchFamily="18" charset="0"/>
              </a:rPr>
              <a:t>подбирал телефон на основе таких критериев: модель телефона, год выпуска, цвет, цена, диагональ экрана, наличие NFC, объем памяти, качество камеры, наличие 5G, емкость аккумулятора, поддержка двух сим-карт.</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680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371600" y="685799"/>
            <a:ext cx="9601200" cy="5800725"/>
          </a:xfrm>
        </p:spPr>
        <p:txBody>
          <a:bodyPr>
            <a:normAutofit/>
          </a:bodyPr>
          <a:lstStyle/>
          <a:p>
            <a:r>
              <a:rPr lang="ru-RU" sz="3200" b="1" dirty="0">
                <a:latin typeface="Times New Roman" panose="02020603050405020304" pitchFamily="18" charset="0"/>
                <a:cs typeface="Times New Roman" panose="02020603050405020304" pitchFamily="18" charset="0"/>
              </a:rPr>
              <a:t>Цель работы: </a:t>
            </a:r>
            <a:r>
              <a:rPr lang="ru-RU" sz="3200" dirty="0">
                <a:latin typeface="Times New Roman" panose="02020603050405020304" pitchFamily="18" charset="0"/>
                <a:cs typeface="Times New Roman" panose="02020603050405020304" pitchFamily="18" charset="0"/>
              </a:rPr>
              <a:t>помочь пользователю выбрать сотовый телефон, предоставить лучший вариант по его запросам.</a:t>
            </a:r>
            <a:br>
              <a:rPr lang="ru-RU" sz="3200" dirty="0">
                <a:latin typeface="Times New Roman" panose="02020603050405020304" pitchFamily="18" charset="0"/>
                <a:cs typeface="Times New Roman" panose="02020603050405020304" pitchFamily="18" charset="0"/>
              </a:rPr>
            </a:br>
            <a:r>
              <a:rPr lang="ru-RU" sz="3200" b="1" dirty="0">
                <a:latin typeface="Times New Roman" panose="02020603050405020304" pitchFamily="18" charset="0"/>
                <a:cs typeface="Times New Roman" panose="02020603050405020304" pitchFamily="18" charset="0"/>
              </a:rPr>
              <a:t>Задачи:</a:t>
            </a:r>
            <a:r>
              <a:rPr lang="ru-RU" sz="3200" dirty="0">
                <a:latin typeface="Times New Roman" panose="02020603050405020304" pitchFamily="18" charset="0"/>
                <a:cs typeface="Times New Roman" panose="02020603050405020304" pitchFamily="18" charset="0"/>
              </a:rPr>
              <a:t/>
            </a:r>
            <a:br>
              <a:rPr lang="ru-RU" sz="3200" dirty="0">
                <a:latin typeface="Times New Roman" panose="02020603050405020304" pitchFamily="18" charset="0"/>
                <a:cs typeface="Times New Roman" panose="02020603050405020304" pitchFamily="18" charset="0"/>
              </a:rPr>
            </a:br>
            <a:r>
              <a:rPr lang="ru-RU" sz="3200" dirty="0" smtClean="0">
                <a:latin typeface="Times New Roman" panose="02020603050405020304" pitchFamily="18" charset="0"/>
                <a:cs typeface="Times New Roman" panose="02020603050405020304" pitchFamily="18" charset="0"/>
              </a:rPr>
              <a:t>   1.Собрать </a:t>
            </a:r>
            <a:r>
              <a:rPr lang="ru-RU" sz="3200" dirty="0">
                <a:latin typeface="Times New Roman" panose="02020603050405020304" pitchFamily="18" charset="0"/>
                <a:cs typeface="Times New Roman" panose="02020603050405020304" pitchFamily="18" charset="0"/>
              </a:rPr>
              <a:t>информацию об актуальных моделях;</a:t>
            </a:r>
            <a:br>
              <a:rPr lang="ru-RU" sz="3200" dirty="0">
                <a:latin typeface="Times New Roman" panose="02020603050405020304" pitchFamily="18" charset="0"/>
                <a:cs typeface="Times New Roman" panose="02020603050405020304" pitchFamily="18" charset="0"/>
              </a:rPr>
            </a:br>
            <a:r>
              <a:rPr lang="ru-RU" sz="3200" dirty="0" smtClean="0">
                <a:latin typeface="Times New Roman" panose="02020603050405020304" pitchFamily="18" charset="0"/>
                <a:cs typeface="Times New Roman" panose="02020603050405020304" pitchFamily="18" charset="0"/>
              </a:rPr>
              <a:t>   2.Составить </a:t>
            </a:r>
            <a:r>
              <a:rPr lang="ru-RU" sz="3200" dirty="0">
                <a:latin typeface="Times New Roman" panose="02020603050405020304" pitchFamily="18" charset="0"/>
                <a:cs typeface="Times New Roman" panose="02020603050405020304" pitchFamily="18" charset="0"/>
              </a:rPr>
              <a:t>схему интерфейса;</a:t>
            </a:r>
            <a:br>
              <a:rPr lang="ru-RU" sz="3200" dirty="0">
                <a:latin typeface="Times New Roman" panose="02020603050405020304" pitchFamily="18" charset="0"/>
                <a:cs typeface="Times New Roman" panose="02020603050405020304" pitchFamily="18" charset="0"/>
              </a:rPr>
            </a:br>
            <a:r>
              <a:rPr lang="ru-RU" sz="3200" dirty="0" smtClean="0">
                <a:latin typeface="Times New Roman" panose="02020603050405020304" pitchFamily="18" charset="0"/>
                <a:cs typeface="Times New Roman" panose="02020603050405020304" pitchFamily="18" charset="0"/>
              </a:rPr>
              <a:t>   3.Укомплектовать </a:t>
            </a:r>
            <a:r>
              <a:rPr lang="ru-RU" sz="3200" dirty="0">
                <a:latin typeface="Times New Roman" panose="02020603050405020304" pitchFamily="18" charset="0"/>
                <a:cs typeface="Times New Roman" panose="02020603050405020304" pitchFamily="18" charset="0"/>
              </a:rPr>
              <a:t>программное обеспечение;</a:t>
            </a:r>
            <a:br>
              <a:rPr lang="ru-RU" sz="3200" dirty="0">
                <a:latin typeface="Times New Roman" panose="02020603050405020304" pitchFamily="18" charset="0"/>
                <a:cs typeface="Times New Roman" panose="02020603050405020304" pitchFamily="18" charset="0"/>
              </a:rPr>
            </a:br>
            <a:r>
              <a:rPr lang="ru-RU" sz="3200" dirty="0" smtClean="0">
                <a:latin typeface="Times New Roman" panose="02020603050405020304" pitchFamily="18" charset="0"/>
                <a:cs typeface="Times New Roman" panose="02020603050405020304" pitchFamily="18" charset="0"/>
              </a:rPr>
              <a:t>   4.Протестировать </a:t>
            </a:r>
            <a:r>
              <a:rPr lang="ru-RU" sz="3200" dirty="0">
                <a:latin typeface="Times New Roman" panose="02020603050405020304" pitchFamily="18" charset="0"/>
                <a:cs typeface="Times New Roman" panose="02020603050405020304" pitchFamily="18" charset="0"/>
              </a:rPr>
              <a:t>систему.</a:t>
            </a:r>
            <a:br>
              <a:rPr lang="ru-RU" sz="3200" dirty="0">
                <a:latin typeface="Times New Roman" panose="02020603050405020304" pitchFamily="18" charset="0"/>
                <a:cs typeface="Times New Roman" panose="02020603050405020304" pitchFamily="18" charset="0"/>
              </a:rPr>
            </a:b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00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1600" y="0"/>
            <a:ext cx="9601200" cy="6858000"/>
          </a:xfrm>
        </p:spPr>
        <p:txBody>
          <a:bodyPr>
            <a:normAutofit lnSpcReduction="10000"/>
          </a:bodyPr>
          <a:lstStyle/>
          <a:p>
            <a:pPr marL="0" indent="0">
              <a:buNone/>
            </a:pPr>
            <a:r>
              <a:rPr lang="ru-RU" b="1" dirty="0" smtClean="0">
                <a:latin typeface="Times New Roman" panose="02020603050405020304" pitchFamily="18" charset="0"/>
                <a:cs typeface="Times New Roman" panose="02020603050405020304" pitchFamily="18" charset="0"/>
              </a:rPr>
              <a:t>      Критерии</a:t>
            </a:r>
            <a:r>
              <a:rPr lang="ru-RU" b="1"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lvl="0"/>
            <a:r>
              <a:rPr lang="ru-RU" dirty="0">
                <a:latin typeface="Times New Roman" panose="02020603050405020304" pitchFamily="18" charset="0"/>
                <a:cs typeface="Times New Roman" panose="02020603050405020304" pitchFamily="18" charset="0"/>
              </a:rPr>
              <a:t>класс решаемых задач: диагностика и консультирование пользователя в выборе сотового телефона;</a:t>
            </a:r>
          </a:p>
          <a:p>
            <a:pPr lvl="0"/>
            <a:r>
              <a:rPr lang="ru-RU" dirty="0">
                <a:latin typeface="Times New Roman" panose="02020603050405020304" pitchFamily="18" charset="0"/>
                <a:cs typeface="Times New Roman" panose="02020603050405020304" pitchFamily="18" charset="0"/>
              </a:rPr>
              <a:t>критерии эффективности результатов решения задач: автоматизация работы консультанта, легкость выбора;</a:t>
            </a:r>
          </a:p>
          <a:p>
            <a:pPr lvl="0"/>
            <a:r>
              <a:rPr lang="ru-RU" dirty="0">
                <a:latin typeface="Times New Roman" panose="02020603050405020304" pitchFamily="18" charset="0"/>
                <a:cs typeface="Times New Roman" panose="02020603050405020304" pitchFamily="18" charset="0"/>
              </a:rPr>
              <a:t>критерии эффективности процесса решения задач: повышение точности принимаемых решений, учет большего числа факторов, просчет большего числа альтернативных вариантов, адаптивность к информационным потребностям пользователей;</a:t>
            </a:r>
          </a:p>
          <a:p>
            <a:pPr lvl="0"/>
            <a:r>
              <a:rPr lang="ru-RU" dirty="0">
                <a:latin typeface="Times New Roman" panose="02020603050405020304" pitchFamily="18" charset="0"/>
                <a:cs typeface="Times New Roman" panose="02020603050405020304" pitchFamily="18" charset="0"/>
              </a:rPr>
              <a:t>цели решаемых задач: выбор из альтернатив; ЭС разработана для того, чтобы пользователь, перед покупкой сотового телефона, смог заранее определить, какая модель ему необходима;</a:t>
            </a:r>
          </a:p>
          <a:p>
            <a:pPr lvl="0"/>
            <a:r>
              <a:rPr lang="ru-RU" dirty="0">
                <a:latin typeface="Times New Roman" panose="02020603050405020304" pitchFamily="18" charset="0"/>
                <a:cs typeface="Times New Roman" panose="02020603050405020304" pitchFamily="18" charset="0"/>
              </a:rPr>
              <a:t>подцели: собрать информацию об актуальных моделях, составить схему интерфейса, укомплектовать программное обеспечение, учитывая собранные данные, протестировать систему;</a:t>
            </a:r>
          </a:p>
          <a:p>
            <a:pPr lvl="0"/>
            <a:r>
              <a:rPr lang="ru-RU" dirty="0">
                <a:latin typeface="Times New Roman" panose="02020603050405020304" pitchFamily="18" charset="0"/>
                <a:cs typeface="Times New Roman" panose="02020603050405020304" pitchFamily="18" charset="0"/>
              </a:rPr>
              <a:t>исходные данные: параметры (год выпуска, цвет, цена, диагональ экрана, наличие NFC, объем памяти, качество камеры, наличие 5G, емкость аккумулятора, поддержка двух сим-карт) и модели сотового телефона, среда разработки, графический дизайн;</a:t>
            </a:r>
          </a:p>
          <a:p>
            <a:r>
              <a:rPr lang="ru-RU" dirty="0">
                <a:latin typeface="Times New Roman" panose="02020603050405020304" pitchFamily="18" charset="0"/>
                <a:cs typeface="Times New Roman" panose="02020603050405020304" pitchFamily="18" charset="0"/>
              </a:rPr>
              <a:t>особенности используемых знаний: неопределенность, статичность, многоцелевая направленность, множественность источников знаний.</a:t>
            </a:r>
          </a:p>
        </p:txBody>
      </p:sp>
    </p:spTree>
    <p:extLst>
      <p:ext uri="{BB962C8B-B14F-4D97-AF65-F5344CB8AC3E}">
        <p14:creationId xmlns:p14="http://schemas.microsoft.com/office/powerpoint/2010/main" val="2904838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78894" y="171451"/>
            <a:ext cx="7500938" cy="757238"/>
          </a:xfrm>
        </p:spPr>
        <p:txBody>
          <a:bodyPr>
            <a:normAutofit/>
          </a:bodyPr>
          <a:lstStyle/>
          <a:p>
            <a:r>
              <a:rPr lang="ru-RU" dirty="0">
                <a:latin typeface="Times New Roman" panose="02020603050405020304" pitchFamily="18" charset="0"/>
                <a:cs typeface="Times New Roman" panose="02020603050405020304" pitchFamily="18" charset="0"/>
              </a:rPr>
              <a:t>Построение объектной модели</a:t>
            </a:r>
            <a:endParaRPr lang="ru-RU" dirty="0"/>
          </a:p>
        </p:txBody>
      </p:sp>
      <p:pic>
        <p:nvPicPr>
          <p:cNvPr id="4" name="shape1025"/>
          <p:cNvPicPr>
            <a:picLocks noGrp="1"/>
          </p:cNvPicPr>
          <p:nvPr>
            <p:ph idx="1"/>
          </p:nvPr>
        </p:nvPicPr>
        <p:blipFill>
          <a:blip r:embed="rId2">
            <a:extLst>
              <a:ext uri="{28A0092B-C50C-407E-A947-70E740481C1C}">
                <a14:useLocalDpi xmlns:a14="http://schemas.microsoft.com/office/drawing/2010/main" val="0"/>
              </a:ext>
            </a:extLst>
          </a:blip>
          <a:srcRect b="79140"/>
          <a:stretch>
            <a:fillRect/>
          </a:stretch>
        </p:blipFill>
        <p:spPr>
          <a:xfrm>
            <a:off x="1571626" y="1185863"/>
            <a:ext cx="9915524" cy="4686300"/>
          </a:xfrm>
          <a:prstGeom prst="rect">
            <a:avLst/>
          </a:prstGeom>
          <a:ln>
            <a:noFill/>
          </a:ln>
        </p:spPr>
      </p:pic>
    </p:spTree>
    <p:extLst>
      <p:ext uri="{BB962C8B-B14F-4D97-AF65-F5344CB8AC3E}">
        <p14:creationId xmlns:p14="http://schemas.microsoft.com/office/powerpoint/2010/main" val="1208650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43412" y="371475"/>
            <a:ext cx="3457575" cy="771525"/>
          </a:xfrm>
        </p:spPr>
        <p:txBody>
          <a:bodyPr>
            <a:normAutofit fontScale="90000"/>
          </a:bodyPr>
          <a:lstStyle/>
          <a:p>
            <a:r>
              <a:rPr lang="ru-RU" dirty="0">
                <a:latin typeface="Times New Roman" panose="02020603050405020304" pitchFamily="18" charset="0"/>
                <a:cs typeface="Times New Roman" panose="02020603050405020304" pitchFamily="18" charset="0"/>
              </a:rPr>
              <a:t>Дерево целей</a:t>
            </a:r>
            <a:r>
              <a:rPr lang="ru-RU" dirty="0"/>
              <a:t/>
            </a:r>
            <a:br>
              <a:rPr lang="ru-RU" dirty="0"/>
            </a:br>
            <a:endParaRPr lang="ru-RU" dirty="0"/>
          </a:p>
        </p:txBody>
      </p:sp>
      <p:pic>
        <p:nvPicPr>
          <p:cNvPr id="4" name="shape1026"/>
          <p:cNvPicPr>
            <a:picLocks noGrp="1"/>
          </p:cNvPicPr>
          <p:nvPr>
            <p:ph idx="1"/>
          </p:nvPr>
        </p:nvPicPr>
        <p:blipFill>
          <a:blip r:embed="rId2">
            <a:extLst>
              <a:ext uri="{28A0092B-C50C-407E-A947-70E740481C1C}">
                <a14:useLocalDpi xmlns:a14="http://schemas.microsoft.com/office/drawing/2010/main" val="0"/>
              </a:ext>
            </a:extLst>
          </a:blip>
          <a:srcRect t="23030" b="63321"/>
          <a:stretch>
            <a:fillRect/>
          </a:stretch>
        </p:blipFill>
        <p:spPr>
          <a:xfrm>
            <a:off x="1128713" y="1143000"/>
            <a:ext cx="10544175" cy="5414963"/>
          </a:xfrm>
          <a:prstGeom prst="rect">
            <a:avLst/>
          </a:prstGeom>
          <a:ln>
            <a:noFill/>
          </a:ln>
        </p:spPr>
      </p:pic>
    </p:spTree>
    <p:extLst>
      <p:ext uri="{BB962C8B-B14F-4D97-AF65-F5344CB8AC3E}">
        <p14:creationId xmlns:p14="http://schemas.microsoft.com/office/powerpoint/2010/main" val="1687035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79532" y="400050"/>
            <a:ext cx="4271962" cy="728663"/>
          </a:xfrm>
        </p:spPr>
        <p:txBody>
          <a:bodyPr>
            <a:normAutofit fontScale="90000"/>
          </a:bodyPr>
          <a:lstStyle/>
          <a:p>
            <a:r>
              <a:rPr lang="ru-RU" dirty="0">
                <a:latin typeface="Times New Roman" panose="02020603050405020304" pitchFamily="18" charset="0"/>
                <a:cs typeface="Times New Roman" panose="02020603050405020304" pitchFamily="18" charset="0"/>
              </a:rPr>
              <a:t>Дерево решений</a:t>
            </a:r>
            <a:br>
              <a:rPr lang="ru-RU"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pic>
        <p:nvPicPr>
          <p:cNvPr id="4" name="shape1027"/>
          <p:cNvPicPr>
            <a:picLocks noGrp="1"/>
          </p:cNvPicPr>
          <p:nvPr>
            <p:ph idx="1"/>
          </p:nvPr>
        </p:nvPicPr>
        <p:blipFill>
          <a:blip r:embed="rId2">
            <a:extLst>
              <a:ext uri="{28A0092B-C50C-407E-A947-70E740481C1C}">
                <a14:useLocalDpi xmlns:a14="http://schemas.microsoft.com/office/drawing/2010/main" val="0"/>
              </a:ext>
            </a:extLst>
          </a:blip>
          <a:srcRect b="59052"/>
          <a:stretch>
            <a:fillRect/>
          </a:stretch>
        </p:blipFill>
        <p:spPr>
          <a:xfrm>
            <a:off x="1219200" y="142875"/>
            <a:ext cx="4638676" cy="3328987"/>
          </a:xfrm>
          <a:prstGeom prst="rect">
            <a:avLst/>
          </a:prstGeom>
        </p:spPr>
      </p:pic>
      <p:pic>
        <p:nvPicPr>
          <p:cNvPr id="5" name="shape1028"/>
          <p:cNvPicPr/>
          <p:nvPr/>
        </p:nvPicPr>
        <p:blipFill>
          <a:blip r:embed="rId2">
            <a:extLst>
              <a:ext uri="{28A0092B-C50C-407E-A947-70E740481C1C}">
                <a14:useLocalDpi xmlns:a14="http://schemas.microsoft.com/office/drawing/2010/main" val="0"/>
              </a:ext>
            </a:extLst>
          </a:blip>
          <a:srcRect t="41444" b="31063"/>
          <a:stretch>
            <a:fillRect/>
          </a:stretch>
        </p:blipFill>
        <p:spPr>
          <a:xfrm>
            <a:off x="1219200" y="3471862"/>
            <a:ext cx="4638676" cy="2807494"/>
          </a:xfrm>
          <a:prstGeom prst="rect">
            <a:avLst/>
          </a:prstGeom>
        </p:spPr>
      </p:pic>
    </p:spTree>
    <p:extLst>
      <p:ext uri="{BB962C8B-B14F-4D97-AF65-F5344CB8AC3E}">
        <p14:creationId xmlns:p14="http://schemas.microsoft.com/office/powerpoint/2010/main" val="2896022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1029"/>
          <p:cNvPicPr>
            <a:picLocks noGrp="1"/>
          </p:cNvPicPr>
          <p:nvPr>
            <p:ph idx="1"/>
          </p:nvPr>
        </p:nvPicPr>
        <p:blipFill>
          <a:blip r:embed="rId2">
            <a:extLst>
              <a:ext uri="{28A0092B-C50C-407E-A947-70E740481C1C}">
                <a14:useLocalDpi xmlns:a14="http://schemas.microsoft.com/office/drawing/2010/main" val="0"/>
              </a:ext>
            </a:extLst>
          </a:blip>
          <a:srcRect t="72354"/>
          <a:stretch>
            <a:fillRect/>
          </a:stretch>
        </p:blipFill>
        <p:spPr>
          <a:xfrm>
            <a:off x="1047501" y="2171700"/>
            <a:ext cx="7163297" cy="3581400"/>
          </a:xfrm>
          <a:prstGeom prst="rect">
            <a:avLst/>
          </a:prstGeom>
        </p:spPr>
      </p:pic>
    </p:spTree>
    <p:extLst>
      <p:ext uri="{BB962C8B-B14F-4D97-AF65-F5344CB8AC3E}">
        <p14:creationId xmlns:p14="http://schemas.microsoft.com/office/powerpoint/2010/main" val="3053875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300412" y="185737"/>
            <a:ext cx="5743575" cy="814388"/>
          </a:xfrm>
        </p:spPr>
        <p:txBody>
          <a:bodyPr/>
          <a:lstStyle/>
          <a:p>
            <a:r>
              <a:rPr lang="ru-RU" dirty="0">
                <a:latin typeface="Times New Roman" panose="02020603050405020304" pitchFamily="18" charset="0"/>
                <a:cs typeface="Times New Roman" panose="02020603050405020304" pitchFamily="18" charset="0"/>
              </a:rPr>
              <a:t>Поведенческая модель</a:t>
            </a:r>
          </a:p>
        </p:txBody>
      </p:sp>
      <p:pic>
        <p:nvPicPr>
          <p:cNvPr id="4" name="shape1030"/>
          <p:cNvPicPr>
            <a:picLocks noGrp="1"/>
          </p:cNvPicPr>
          <p:nvPr>
            <p:ph idx="1"/>
          </p:nvPr>
        </p:nvPicPr>
        <p:blipFill>
          <a:blip r:embed="rId2">
            <a:extLst>
              <a:ext uri="{28A0092B-C50C-407E-A947-70E740481C1C}">
                <a14:useLocalDpi xmlns:a14="http://schemas.microsoft.com/office/drawing/2010/main" val="0"/>
              </a:ext>
            </a:extLst>
          </a:blip>
          <a:srcRect l="3112" t="40879" r="46151" b="42042"/>
          <a:stretch>
            <a:fillRect/>
          </a:stretch>
        </p:blipFill>
        <p:spPr>
          <a:xfrm>
            <a:off x="3186112" y="1243013"/>
            <a:ext cx="5857875" cy="4957763"/>
          </a:xfrm>
          <a:prstGeom prst="rect">
            <a:avLst/>
          </a:prstGeom>
          <a:ln>
            <a:noFill/>
          </a:ln>
        </p:spPr>
      </p:pic>
    </p:spTree>
    <p:extLst>
      <p:ext uri="{BB962C8B-B14F-4D97-AF65-F5344CB8AC3E}">
        <p14:creationId xmlns:p14="http://schemas.microsoft.com/office/powerpoint/2010/main" val="36273597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TotalTime>
  <Words>616</Words>
  <Application>Microsoft Office PowerPoint</Application>
  <PresentationFormat>Широкоэкранный</PresentationFormat>
  <Paragraphs>62</Paragraphs>
  <Slides>13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Century Gothic</vt:lpstr>
      <vt:lpstr>Times New Roman</vt:lpstr>
      <vt:lpstr>Wingdings 3</vt:lpstr>
      <vt:lpstr>Ион</vt:lpstr>
      <vt:lpstr>Министерство науки и высшего образования Российской Федерации НАЦИОНАЛЬНЫЙ ИССЛЕДОВАТЕЛЬСКИЙ  ТОМСКИЙ ГОСУДАРСТВЕННЫЙ УНИВЕРСИТЕТ (НИ ТГУ) Институт прикладной математики и компьютерных наук  </vt:lpstr>
      <vt:lpstr>Идентификация проблемной области.</vt:lpstr>
      <vt:lpstr>Цель работы: помочь пользователю выбрать сотовый телефон, предоставить лучший вариант по его запросам. Задачи:    1.Собрать информацию об актуальных моделях;    2.Составить схему интерфейса;    3.Укомплектовать программное обеспечение;    4.Протестировать систему. </vt:lpstr>
      <vt:lpstr>Презентация PowerPoint</vt:lpstr>
      <vt:lpstr>Построение объектной модели</vt:lpstr>
      <vt:lpstr>Дерево целей </vt:lpstr>
      <vt:lpstr>Дерево решений </vt:lpstr>
      <vt:lpstr>Презентация PowerPoint</vt:lpstr>
      <vt:lpstr>Поведенческая модель</vt:lpstr>
      <vt:lpstr>          Этап формализации базы знаний                      Логическая модель </vt:lpstr>
      <vt:lpstr>            Продукционная модель</vt:lpstr>
      <vt:lpstr>Структурная схема</vt:lpstr>
      <vt:lpstr>Этап тестирования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Министерство науки и высшего образования Российской Федерации НАЦИОНАЛЬНЫЙ ИССЛЕДОВАТЕЛЬСКИЙ  ТОМСКИЙ ГОСУДАРСТВЕННЫЙ УНИВЕРСИТЕТ (НИ ТГУ) Институт прикладной математики и компьютерных наук</dc:title>
  <dc:creator>Евгений .</dc:creator>
  <cp:lastModifiedBy>Иван Лазаренко</cp:lastModifiedBy>
  <cp:revision>5</cp:revision>
  <dcterms:created xsi:type="dcterms:W3CDTF">2021-12-13T03:48:07Z</dcterms:created>
  <dcterms:modified xsi:type="dcterms:W3CDTF">2021-12-25T04:59:03Z</dcterms:modified>
</cp:coreProperties>
</file>