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1" r:id="rId2"/>
    <p:sldId id="271" r:id="rId3"/>
    <p:sldId id="292" r:id="rId4"/>
    <p:sldId id="293" r:id="rId5"/>
    <p:sldId id="294" r:id="rId6"/>
    <p:sldId id="295" r:id="rId7"/>
    <p:sldId id="297" r:id="rId8"/>
    <p:sldId id="29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550"/>
    <a:srgbClr val="FF596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2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5A687-4CBE-46C0-B2C4-46AF4BA10D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2F9DDF9-BE1C-45E3-903F-FC10EAA856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B6B102-C433-4234-96C5-DB45536BD952}"/>
              </a:ext>
            </a:extLst>
          </p:cNvPr>
          <p:cNvSpPr>
            <a:spLocks noGrp="1"/>
          </p:cNvSpPr>
          <p:nvPr>
            <p:ph type="dt" sz="half" idx="10"/>
          </p:nvPr>
        </p:nvSpPr>
        <p:spPr/>
        <p:txBody>
          <a:bodyPr/>
          <a:lstStyle/>
          <a:p>
            <a:fld id="{3EEFCF3F-2658-4FD8-8137-4D5ADF84498D}" type="datetimeFigureOut">
              <a:rPr lang="en-US" smtClean="0"/>
              <a:t>10/29/2019</a:t>
            </a:fld>
            <a:endParaRPr lang="en-US"/>
          </a:p>
        </p:txBody>
      </p:sp>
      <p:sp>
        <p:nvSpPr>
          <p:cNvPr id="5" name="Footer Placeholder 4">
            <a:extLst>
              <a:ext uri="{FF2B5EF4-FFF2-40B4-BE49-F238E27FC236}">
                <a16:creationId xmlns:a16="http://schemas.microsoft.com/office/drawing/2014/main" id="{0A73D8DC-E4F0-4C90-A8C7-3E3056AF2D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FD9183-A246-4FD7-B675-CFC1820F54BD}"/>
              </a:ext>
            </a:extLst>
          </p:cNvPr>
          <p:cNvSpPr>
            <a:spLocks noGrp="1"/>
          </p:cNvSpPr>
          <p:nvPr>
            <p:ph type="sldNum" sz="quarter" idx="12"/>
          </p:nvPr>
        </p:nvSpPr>
        <p:spPr/>
        <p:txBody>
          <a:bodyPr/>
          <a:lstStyle/>
          <a:p>
            <a:fld id="{0775A2A3-A551-4624-81D0-AB16775DF3AF}" type="slidenum">
              <a:rPr lang="en-US" smtClean="0"/>
              <a:t>‹#›</a:t>
            </a:fld>
            <a:endParaRPr lang="en-US"/>
          </a:p>
        </p:txBody>
      </p:sp>
    </p:spTree>
    <p:extLst>
      <p:ext uri="{BB962C8B-B14F-4D97-AF65-F5344CB8AC3E}">
        <p14:creationId xmlns:p14="http://schemas.microsoft.com/office/powerpoint/2010/main" val="2251093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932E0-9E80-46D5-B34F-099C2AA2F3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988C4D-CC64-4D61-A83A-3287ADC8B6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E16F37-C2BF-4FB7-9AA1-4329259ECB66}"/>
              </a:ext>
            </a:extLst>
          </p:cNvPr>
          <p:cNvSpPr>
            <a:spLocks noGrp="1"/>
          </p:cNvSpPr>
          <p:nvPr>
            <p:ph type="dt" sz="half" idx="10"/>
          </p:nvPr>
        </p:nvSpPr>
        <p:spPr/>
        <p:txBody>
          <a:bodyPr/>
          <a:lstStyle/>
          <a:p>
            <a:fld id="{3EEFCF3F-2658-4FD8-8137-4D5ADF84498D}" type="datetimeFigureOut">
              <a:rPr lang="en-US" smtClean="0"/>
              <a:t>10/29/2019</a:t>
            </a:fld>
            <a:endParaRPr lang="en-US"/>
          </a:p>
        </p:txBody>
      </p:sp>
      <p:sp>
        <p:nvSpPr>
          <p:cNvPr id="5" name="Footer Placeholder 4">
            <a:extLst>
              <a:ext uri="{FF2B5EF4-FFF2-40B4-BE49-F238E27FC236}">
                <a16:creationId xmlns:a16="http://schemas.microsoft.com/office/drawing/2014/main" id="{078F1355-17A0-4C98-94A7-C63530DA15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EE3388-F31B-4DE1-8A84-4DF3DBC6EBC7}"/>
              </a:ext>
            </a:extLst>
          </p:cNvPr>
          <p:cNvSpPr>
            <a:spLocks noGrp="1"/>
          </p:cNvSpPr>
          <p:nvPr>
            <p:ph type="sldNum" sz="quarter" idx="12"/>
          </p:nvPr>
        </p:nvSpPr>
        <p:spPr/>
        <p:txBody>
          <a:bodyPr/>
          <a:lstStyle/>
          <a:p>
            <a:fld id="{0775A2A3-A551-4624-81D0-AB16775DF3AF}" type="slidenum">
              <a:rPr lang="en-US" smtClean="0"/>
              <a:t>‹#›</a:t>
            </a:fld>
            <a:endParaRPr lang="en-US"/>
          </a:p>
        </p:txBody>
      </p:sp>
    </p:spTree>
    <p:extLst>
      <p:ext uri="{BB962C8B-B14F-4D97-AF65-F5344CB8AC3E}">
        <p14:creationId xmlns:p14="http://schemas.microsoft.com/office/powerpoint/2010/main" val="460904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74E621-AD83-4CC9-B10B-E621EC2A3F8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BEAF37-EFA7-47D2-A3F8-FEE8DF7795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1B82BD-2A29-48B2-BDCE-DDD1C803CF97}"/>
              </a:ext>
            </a:extLst>
          </p:cNvPr>
          <p:cNvSpPr>
            <a:spLocks noGrp="1"/>
          </p:cNvSpPr>
          <p:nvPr>
            <p:ph type="dt" sz="half" idx="10"/>
          </p:nvPr>
        </p:nvSpPr>
        <p:spPr/>
        <p:txBody>
          <a:bodyPr/>
          <a:lstStyle/>
          <a:p>
            <a:fld id="{3EEFCF3F-2658-4FD8-8137-4D5ADF84498D}" type="datetimeFigureOut">
              <a:rPr lang="en-US" smtClean="0"/>
              <a:t>10/29/2019</a:t>
            </a:fld>
            <a:endParaRPr lang="en-US"/>
          </a:p>
        </p:txBody>
      </p:sp>
      <p:sp>
        <p:nvSpPr>
          <p:cNvPr id="5" name="Footer Placeholder 4">
            <a:extLst>
              <a:ext uri="{FF2B5EF4-FFF2-40B4-BE49-F238E27FC236}">
                <a16:creationId xmlns:a16="http://schemas.microsoft.com/office/drawing/2014/main" id="{8306B7D8-A938-4090-92E8-D80189EA49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C75237-81A2-4DD4-B695-C922841FD07F}"/>
              </a:ext>
            </a:extLst>
          </p:cNvPr>
          <p:cNvSpPr>
            <a:spLocks noGrp="1"/>
          </p:cNvSpPr>
          <p:nvPr>
            <p:ph type="sldNum" sz="quarter" idx="12"/>
          </p:nvPr>
        </p:nvSpPr>
        <p:spPr/>
        <p:txBody>
          <a:bodyPr/>
          <a:lstStyle/>
          <a:p>
            <a:fld id="{0775A2A3-A551-4624-81D0-AB16775DF3AF}" type="slidenum">
              <a:rPr lang="en-US" smtClean="0"/>
              <a:t>‹#›</a:t>
            </a:fld>
            <a:endParaRPr lang="en-US"/>
          </a:p>
        </p:txBody>
      </p:sp>
    </p:spTree>
    <p:extLst>
      <p:ext uri="{BB962C8B-B14F-4D97-AF65-F5344CB8AC3E}">
        <p14:creationId xmlns:p14="http://schemas.microsoft.com/office/powerpoint/2010/main" val="1345874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AEC76-B039-42E9-9A81-4D9A9D22F4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20D73A-361E-4B5E-8114-6ABC92EEBE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DC4982-54CF-4336-A119-FE7D678B74C0}"/>
              </a:ext>
            </a:extLst>
          </p:cNvPr>
          <p:cNvSpPr>
            <a:spLocks noGrp="1"/>
          </p:cNvSpPr>
          <p:nvPr>
            <p:ph type="dt" sz="half" idx="10"/>
          </p:nvPr>
        </p:nvSpPr>
        <p:spPr/>
        <p:txBody>
          <a:bodyPr/>
          <a:lstStyle/>
          <a:p>
            <a:fld id="{3EEFCF3F-2658-4FD8-8137-4D5ADF84498D}" type="datetimeFigureOut">
              <a:rPr lang="en-US" smtClean="0"/>
              <a:t>10/29/2019</a:t>
            </a:fld>
            <a:endParaRPr lang="en-US"/>
          </a:p>
        </p:txBody>
      </p:sp>
      <p:sp>
        <p:nvSpPr>
          <p:cNvPr id="5" name="Footer Placeholder 4">
            <a:extLst>
              <a:ext uri="{FF2B5EF4-FFF2-40B4-BE49-F238E27FC236}">
                <a16:creationId xmlns:a16="http://schemas.microsoft.com/office/drawing/2014/main" id="{7F8AE884-7540-498C-8AA3-495B79308B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9EA339-4AF5-4481-B0AA-002FDF673083}"/>
              </a:ext>
            </a:extLst>
          </p:cNvPr>
          <p:cNvSpPr>
            <a:spLocks noGrp="1"/>
          </p:cNvSpPr>
          <p:nvPr>
            <p:ph type="sldNum" sz="quarter" idx="12"/>
          </p:nvPr>
        </p:nvSpPr>
        <p:spPr/>
        <p:txBody>
          <a:bodyPr/>
          <a:lstStyle/>
          <a:p>
            <a:fld id="{0775A2A3-A551-4624-81D0-AB16775DF3AF}" type="slidenum">
              <a:rPr lang="en-US" smtClean="0"/>
              <a:t>‹#›</a:t>
            </a:fld>
            <a:endParaRPr lang="en-US"/>
          </a:p>
        </p:txBody>
      </p:sp>
    </p:spTree>
    <p:extLst>
      <p:ext uri="{BB962C8B-B14F-4D97-AF65-F5344CB8AC3E}">
        <p14:creationId xmlns:p14="http://schemas.microsoft.com/office/powerpoint/2010/main" val="356347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D6FD-A3CB-4FB5-919D-5E1903C31A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CC8D0D-7B1F-4778-A852-1FD2E12679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2AEC6B-80B3-4AB2-9420-D6AC1DD1ADDD}"/>
              </a:ext>
            </a:extLst>
          </p:cNvPr>
          <p:cNvSpPr>
            <a:spLocks noGrp="1"/>
          </p:cNvSpPr>
          <p:nvPr>
            <p:ph type="dt" sz="half" idx="10"/>
          </p:nvPr>
        </p:nvSpPr>
        <p:spPr/>
        <p:txBody>
          <a:bodyPr/>
          <a:lstStyle/>
          <a:p>
            <a:fld id="{3EEFCF3F-2658-4FD8-8137-4D5ADF84498D}" type="datetimeFigureOut">
              <a:rPr lang="en-US" smtClean="0"/>
              <a:t>10/29/2019</a:t>
            </a:fld>
            <a:endParaRPr lang="en-US"/>
          </a:p>
        </p:txBody>
      </p:sp>
      <p:sp>
        <p:nvSpPr>
          <p:cNvPr id="5" name="Footer Placeholder 4">
            <a:extLst>
              <a:ext uri="{FF2B5EF4-FFF2-40B4-BE49-F238E27FC236}">
                <a16:creationId xmlns:a16="http://schemas.microsoft.com/office/drawing/2014/main" id="{8A757F6B-4687-474E-9A17-659CF064D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341ED9-2CC5-4846-9C6F-CEBCCCE39B70}"/>
              </a:ext>
            </a:extLst>
          </p:cNvPr>
          <p:cNvSpPr>
            <a:spLocks noGrp="1"/>
          </p:cNvSpPr>
          <p:nvPr>
            <p:ph type="sldNum" sz="quarter" idx="12"/>
          </p:nvPr>
        </p:nvSpPr>
        <p:spPr/>
        <p:txBody>
          <a:bodyPr/>
          <a:lstStyle/>
          <a:p>
            <a:fld id="{0775A2A3-A551-4624-81D0-AB16775DF3AF}" type="slidenum">
              <a:rPr lang="en-US" smtClean="0"/>
              <a:t>‹#›</a:t>
            </a:fld>
            <a:endParaRPr lang="en-US"/>
          </a:p>
        </p:txBody>
      </p:sp>
    </p:spTree>
    <p:extLst>
      <p:ext uri="{BB962C8B-B14F-4D97-AF65-F5344CB8AC3E}">
        <p14:creationId xmlns:p14="http://schemas.microsoft.com/office/powerpoint/2010/main" val="2717385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008C7-EDCE-44B3-94DD-F6B4174368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24B8B9-8C05-4A49-B005-481A9269DD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B2AF6A-7578-4F04-B758-49E59CCD27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421398-655B-41E6-B02D-659267A29145}"/>
              </a:ext>
            </a:extLst>
          </p:cNvPr>
          <p:cNvSpPr>
            <a:spLocks noGrp="1"/>
          </p:cNvSpPr>
          <p:nvPr>
            <p:ph type="dt" sz="half" idx="10"/>
          </p:nvPr>
        </p:nvSpPr>
        <p:spPr/>
        <p:txBody>
          <a:bodyPr/>
          <a:lstStyle/>
          <a:p>
            <a:fld id="{3EEFCF3F-2658-4FD8-8137-4D5ADF84498D}" type="datetimeFigureOut">
              <a:rPr lang="en-US" smtClean="0"/>
              <a:t>10/29/2019</a:t>
            </a:fld>
            <a:endParaRPr lang="en-US"/>
          </a:p>
        </p:txBody>
      </p:sp>
      <p:sp>
        <p:nvSpPr>
          <p:cNvPr id="6" name="Footer Placeholder 5">
            <a:extLst>
              <a:ext uri="{FF2B5EF4-FFF2-40B4-BE49-F238E27FC236}">
                <a16:creationId xmlns:a16="http://schemas.microsoft.com/office/drawing/2014/main" id="{5760DDE0-3617-4670-8F83-A3A0F4333D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2E19C0-78EF-4C0A-88BF-2EAE7DD13A4A}"/>
              </a:ext>
            </a:extLst>
          </p:cNvPr>
          <p:cNvSpPr>
            <a:spLocks noGrp="1"/>
          </p:cNvSpPr>
          <p:nvPr>
            <p:ph type="sldNum" sz="quarter" idx="12"/>
          </p:nvPr>
        </p:nvSpPr>
        <p:spPr/>
        <p:txBody>
          <a:bodyPr/>
          <a:lstStyle/>
          <a:p>
            <a:fld id="{0775A2A3-A551-4624-81D0-AB16775DF3AF}" type="slidenum">
              <a:rPr lang="en-US" smtClean="0"/>
              <a:t>‹#›</a:t>
            </a:fld>
            <a:endParaRPr lang="en-US"/>
          </a:p>
        </p:txBody>
      </p:sp>
    </p:spTree>
    <p:extLst>
      <p:ext uri="{BB962C8B-B14F-4D97-AF65-F5344CB8AC3E}">
        <p14:creationId xmlns:p14="http://schemas.microsoft.com/office/powerpoint/2010/main" val="747241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0FADF-0EBB-46D8-A0C8-EFB89059B9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9222DF9-6FC6-42DE-BEB1-F84ECA0357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EDF799-4152-4D62-9D97-BE5D99BBD6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BA1E683-8FBE-4134-9A4B-0AF75E4630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292EF0-C2D7-48A1-BF75-35618EB302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1DD8DC-A24B-400A-A038-8A29B53B20CA}"/>
              </a:ext>
            </a:extLst>
          </p:cNvPr>
          <p:cNvSpPr>
            <a:spLocks noGrp="1"/>
          </p:cNvSpPr>
          <p:nvPr>
            <p:ph type="dt" sz="half" idx="10"/>
          </p:nvPr>
        </p:nvSpPr>
        <p:spPr/>
        <p:txBody>
          <a:bodyPr/>
          <a:lstStyle/>
          <a:p>
            <a:fld id="{3EEFCF3F-2658-4FD8-8137-4D5ADF84498D}" type="datetimeFigureOut">
              <a:rPr lang="en-US" smtClean="0"/>
              <a:t>10/29/2019</a:t>
            </a:fld>
            <a:endParaRPr lang="en-US"/>
          </a:p>
        </p:txBody>
      </p:sp>
      <p:sp>
        <p:nvSpPr>
          <p:cNvPr id="8" name="Footer Placeholder 7">
            <a:extLst>
              <a:ext uri="{FF2B5EF4-FFF2-40B4-BE49-F238E27FC236}">
                <a16:creationId xmlns:a16="http://schemas.microsoft.com/office/drawing/2014/main" id="{8E3C9D29-FFF3-44B9-A2E2-DF0D47077F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25C298-1707-4EE1-B268-BBFE2D4EA542}"/>
              </a:ext>
            </a:extLst>
          </p:cNvPr>
          <p:cNvSpPr>
            <a:spLocks noGrp="1"/>
          </p:cNvSpPr>
          <p:nvPr>
            <p:ph type="sldNum" sz="quarter" idx="12"/>
          </p:nvPr>
        </p:nvSpPr>
        <p:spPr/>
        <p:txBody>
          <a:bodyPr/>
          <a:lstStyle/>
          <a:p>
            <a:fld id="{0775A2A3-A551-4624-81D0-AB16775DF3AF}" type="slidenum">
              <a:rPr lang="en-US" smtClean="0"/>
              <a:t>‹#›</a:t>
            </a:fld>
            <a:endParaRPr lang="en-US"/>
          </a:p>
        </p:txBody>
      </p:sp>
    </p:spTree>
    <p:extLst>
      <p:ext uri="{BB962C8B-B14F-4D97-AF65-F5344CB8AC3E}">
        <p14:creationId xmlns:p14="http://schemas.microsoft.com/office/powerpoint/2010/main" val="3277962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F0B62-2537-436F-BFD4-2DA25F3B6F4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5570C3-6E64-49B8-B5EA-32118DBD0F50}"/>
              </a:ext>
            </a:extLst>
          </p:cNvPr>
          <p:cNvSpPr>
            <a:spLocks noGrp="1"/>
          </p:cNvSpPr>
          <p:nvPr>
            <p:ph type="dt" sz="half" idx="10"/>
          </p:nvPr>
        </p:nvSpPr>
        <p:spPr/>
        <p:txBody>
          <a:bodyPr/>
          <a:lstStyle/>
          <a:p>
            <a:fld id="{3EEFCF3F-2658-4FD8-8137-4D5ADF84498D}" type="datetimeFigureOut">
              <a:rPr lang="en-US" smtClean="0"/>
              <a:t>10/29/2019</a:t>
            </a:fld>
            <a:endParaRPr lang="en-US"/>
          </a:p>
        </p:txBody>
      </p:sp>
      <p:sp>
        <p:nvSpPr>
          <p:cNvPr id="4" name="Footer Placeholder 3">
            <a:extLst>
              <a:ext uri="{FF2B5EF4-FFF2-40B4-BE49-F238E27FC236}">
                <a16:creationId xmlns:a16="http://schemas.microsoft.com/office/drawing/2014/main" id="{78A8F720-062F-41CB-9AB8-11E79FA6AC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D2D6EB-EA05-481D-BBCF-86C5735922E9}"/>
              </a:ext>
            </a:extLst>
          </p:cNvPr>
          <p:cNvSpPr>
            <a:spLocks noGrp="1"/>
          </p:cNvSpPr>
          <p:nvPr>
            <p:ph type="sldNum" sz="quarter" idx="12"/>
          </p:nvPr>
        </p:nvSpPr>
        <p:spPr/>
        <p:txBody>
          <a:bodyPr/>
          <a:lstStyle/>
          <a:p>
            <a:fld id="{0775A2A3-A551-4624-81D0-AB16775DF3AF}" type="slidenum">
              <a:rPr lang="en-US" smtClean="0"/>
              <a:t>‹#›</a:t>
            </a:fld>
            <a:endParaRPr lang="en-US"/>
          </a:p>
        </p:txBody>
      </p:sp>
    </p:spTree>
    <p:extLst>
      <p:ext uri="{BB962C8B-B14F-4D97-AF65-F5344CB8AC3E}">
        <p14:creationId xmlns:p14="http://schemas.microsoft.com/office/powerpoint/2010/main" val="1840638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716A9B-8D1F-4A76-AA0B-C3CC65E01F69}"/>
              </a:ext>
            </a:extLst>
          </p:cNvPr>
          <p:cNvSpPr>
            <a:spLocks noGrp="1"/>
          </p:cNvSpPr>
          <p:nvPr>
            <p:ph type="dt" sz="half" idx="10"/>
          </p:nvPr>
        </p:nvSpPr>
        <p:spPr/>
        <p:txBody>
          <a:bodyPr/>
          <a:lstStyle/>
          <a:p>
            <a:fld id="{3EEFCF3F-2658-4FD8-8137-4D5ADF84498D}" type="datetimeFigureOut">
              <a:rPr lang="en-US" smtClean="0"/>
              <a:t>10/29/2019</a:t>
            </a:fld>
            <a:endParaRPr lang="en-US"/>
          </a:p>
        </p:txBody>
      </p:sp>
      <p:sp>
        <p:nvSpPr>
          <p:cNvPr id="3" name="Footer Placeholder 2">
            <a:extLst>
              <a:ext uri="{FF2B5EF4-FFF2-40B4-BE49-F238E27FC236}">
                <a16:creationId xmlns:a16="http://schemas.microsoft.com/office/drawing/2014/main" id="{C5BD33C5-964D-430A-98F3-04EDB1DCE9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D1728E-4136-447B-94EC-F0693F63D5C3}"/>
              </a:ext>
            </a:extLst>
          </p:cNvPr>
          <p:cNvSpPr>
            <a:spLocks noGrp="1"/>
          </p:cNvSpPr>
          <p:nvPr>
            <p:ph type="sldNum" sz="quarter" idx="12"/>
          </p:nvPr>
        </p:nvSpPr>
        <p:spPr/>
        <p:txBody>
          <a:bodyPr/>
          <a:lstStyle/>
          <a:p>
            <a:fld id="{0775A2A3-A551-4624-81D0-AB16775DF3AF}" type="slidenum">
              <a:rPr lang="en-US" smtClean="0"/>
              <a:t>‹#›</a:t>
            </a:fld>
            <a:endParaRPr lang="en-US"/>
          </a:p>
        </p:txBody>
      </p:sp>
    </p:spTree>
    <p:extLst>
      <p:ext uri="{BB962C8B-B14F-4D97-AF65-F5344CB8AC3E}">
        <p14:creationId xmlns:p14="http://schemas.microsoft.com/office/powerpoint/2010/main" val="4117530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BCDD1-B989-43B1-9F78-D3C99BC3F6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50DF7C-109A-4452-A98B-CF44A5E484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067094-C545-498D-9D10-307AE9D1E7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5D360D-BB97-4C0A-A47D-D73A6757777C}"/>
              </a:ext>
            </a:extLst>
          </p:cNvPr>
          <p:cNvSpPr>
            <a:spLocks noGrp="1"/>
          </p:cNvSpPr>
          <p:nvPr>
            <p:ph type="dt" sz="half" idx="10"/>
          </p:nvPr>
        </p:nvSpPr>
        <p:spPr/>
        <p:txBody>
          <a:bodyPr/>
          <a:lstStyle/>
          <a:p>
            <a:fld id="{3EEFCF3F-2658-4FD8-8137-4D5ADF84498D}" type="datetimeFigureOut">
              <a:rPr lang="en-US" smtClean="0"/>
              <a:t>10/29/2019</a:t>
            </a:fld>
            <a:endParaRPr lang="en-US"/>
          </a:p>
        </p:txBody>
      </p:sp>
      <p:sp>
        <p:nvSpPr>
          <p:cNvPr id="6" name="Footer Placeholder 5">
            <a:extLst>
              <a:ext uri="{FF2B5EF4-FFF2-40B4-BE49-F238E27FC236}">
                <a16:creationId xmlns:a16="http://schemas.microsoft.com/office/drawing/2014/main" id="{04F288BB-5A1F-4FE1-9274-066A55B166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9EE9CE-D0A7-4E9B-96E1-AB2A63D96A1D}"/>
              </a:ext>
            </a:extLst>
          </p:cNvPr>
          <p:cNvSpPr>
            <a:spLocks noGrp="1"/>
          </p:cNvSpPr>
          <p:nvPr>
            <p:ph type="sldNum" sz="quarter" idx="12"/>
          </p:nvPr>
        </p:nvSpPr>
        <p:spPr/>
        <p:txBody>
          <a:bodyPr/>
          <a:lstStyle/>
          <a:p>
            <a:fld id="{0775A2A3-A551-4624-81D0-AB16775DF3AF}" type="slidenum">
              <a:rPr lang="en-US" smtClean="0"/>
              <a:t>‹#›</a:t>
            </a:fld>
            <a:endParaRPr lang="en-US"/>
          </a:p>
        </p:txBody>
      </p:sp>
    </p:spTree>
    <p:extLst>
      <p:ext uri="{BB962C8B-B14F-4D97-AF65-F5344CB8AC3E}">
        <p14:creationId xmlns:p14="http://schemas.microsoft.com/office/powerpoint/2010/main" val="3418921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9F743-6A72-4056-8CDD-4042A3AD5A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BF4A595-5988-441B-A2D1-D793F7A8FB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184AED-201C-4AF2-8D1C-E5F05E8925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051C47-6918-4EC5-8B23-9F257BFEC948}"/>
              </a:ext>
            </a:extLst>
          </p:cNvPr>
          <p:cNvSpPr>
            <a:spLocks noGrp="1"/>
          </p:cNvSpPr>
          <p:nvPr>
            <p:ph type="dt" sz="half" idx="10"/>
          </p:nvPr>
        </p:nvSpPr>
        <p:spPr/>
        <p:txBody>
          <a:bodyPr/>
          <a:lstStyle/>
          <a:p>
            <a:fld id="{3EEFCF3F-2658-4FD8-8137-4D5ADF84498D}" type="datetimeFigureOut">
              <a:rPr lang="en-US" smtClean="0"/>
              <a:t>10/29/2019</a:t>
            </a:fld>
            <a:endParaRPr lang="en-US"/>
          </a:p>
        </p:txBody>
      </p:sp>
      <p:sp>
        <p:nvSpPr>
          <p:cNvPr id="6" name="Footer Placeholder 5">
            <a:extLst>
              <a:ext uri="{FF2B5EF4-FFF2-40B4-BE49-F238E27FC236}">
                <a16:creationId xmlns:a16="http://schemas.microsoft.com/office/drawing/2014/main" id="{89B668BD-47A5-4C35-A6C3-DD72EF8067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4BF32F-00A8-476E-A90E-44569182E766}"/>
              </a:ext>
            </a:extLst>
          </p:cNvPr>
          <p:cNvSpPr>
            <a:spLocks noGrp="1"/>
          </p:cNvSpPr>
          <p:nvPr>
            <p:ph type="sldNum" sz="quarter" idx="12"/>
          </p:nvPr>
        </p:nvSpPr>
        <p:spPr/>
        <p:txBody>
          <a:bodyPr/>
          <a:lstStyle/>
          <a:p>
            <a:fld id="{0775A2A3-A551-4624-81D0-AB16775DF3AF}" type="slidenum">
              <a:rPr lang="en-US" smtClean="0"/>
              <a:t>‹#›</a:t>
            </a:fld>
            <a:endParaRPr lang="en-US"/>
          </a:p>
        </p:txBody>
      </p:sp>
    </p:spTree>
    <p:extLst>
      <p:ext uri="{BB962C8B-B14F-4D97-AF65-F5344CB8AC3E}">
        <p14:creationId xmlns:p14="http://schemas.microsoft.com/office/powerpoint/2010/main" val="1663223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0000"/>
            <a:lum/>
          </a:blip>
          <a:srcRect/>
          <a:stretch>
            <a:fillRect l="-6000" r="-6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3BAC0B-6957-4170-BC75-D602D484E9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052979-B811-4C07-854A-A09B2A86EE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20D13F-305D-4BAB-8D15-C61C9EB5D5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EFCF3F-2658-4FD8-8137-4D5ADF84498D}" type="datetimeFigureOut">
              <a:rPr lang="en-US" smtClean="0"/>
              <a:t>10/29/2019</a:t>
            </a:fld>
            <a:endParaRPr lang="en-US"/>
          </a:p>
        </p:txBody>
      </p:sp>
      <p:sp>
        <p:nvSpPr>
          <p:cNvPr id="5" name="Footer Placeholder 4">
            <a:extLst>
              <a:ext uri="{FF2B5EF4-FFF2-40B4-BE49-F238E27FC236}">
                <a16:creationId xmlns:a16="http://schemas.microsoft.com/office/drawing/2014/main" id="{AA281FCE-ECB6-4490-B5C8-C78636DF6A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BE4C080-5976-4414-A7EA-6D607949BE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75A2A3-A551-4624-81D0-AB16775DF3AF}" type="slidenum">
              <a:rPr lang="en-US" smtClean="0"/>
              <a:t>‹#›</a:t>
            </a:fld>
            <a:endParaRPr lang="en-US"/>
          </a:p>
        </p:txBody>
      </p:sp>
    </p:spTree>
    <p:extLst>
      <p:ext uri="{BB962C8B-B14F-4D97-AF65-F5344CB8AC3E}">
        <p14:creationId xmlns:p14="http://schemas.microsoft.com/office/powerpoint/2010/main" val="34984415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mailto:blessingadesiji96@gmail.com" TargetMode="External"/><Relationship Id="rId2" Type="http://schemas.openxmlformats.org/officeDocument/2006/relationships/image" Target="../media/image3.jpg"/><Relationship Id="rId1" Type="http://schemas.openxmlformats.org/officeDocument/2006/relationships/slideLayout" Target="../slideLayouts/slideLayout1.xml"/><Relationship Id="rId5" Type="http://schemas.openxmlformats.org/officeDocument/2006/relationships/hyperlink" Target="https://zindi.africa/users/AdesijiBlessing_DSN" TargetMode="External"/><Relationship Id="rId4" Type="http://schemas.openxmlformats.org/officeDocument/2006/relationships/hyperlink" Target="https://www.kaggle.com/abtoy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21427" y="1594021"/>
            <a:ext cx="5397368" cy="1201616"/>
          </a:xfrm>
        </p:spPr>
        <p:txBody>
          <a:bodyPr/>
          <a:lstStyle/>
          <a:p>
            <a:r>
              <a:rPr lang="en-US" b="1" dirty="0">
                <a:latin typeface="Tw Cen MT" panose="020B0602020104020603" pitchFamily="34" charset="0"/>
              </a:rPr>
              <a:t>PYCON 2019</a:t>
            </a:r>
          </a:p>
        </p:txBody>
      </p:sp>
      <p:sp>
        <p:nvSpPr>
          <p:cNvPr id="3" name="Subtitle 2"/>
          <p:cNvSpPr>
            <a:spLocks noGrp="1"/>
          </p:cNvSpPr>
          <p:nvPr>
            <p:ph type="subTitle" idx="1"/>
          </p:nvPr>
        </p:nvSpPr>
        <p:spPr>
          <a:xfrm>
            <a:off x="4757670" y="2795637"/>
            <a:ext cx="5397368" cy="1373843"/>
          </a:xfrm>
        </p:spPr>
        <p:txBody>
          <a:bodyPr/>
          <a:lstStyle/>
          <a:p>
            <a:r>
              <a:rPr lang="en-US" dirty="0">
                <a:latin typeface="Tw Cen MT" panose="020B0602020104020603" pitchFamily="34" charset="0"/>
              </a:rPr>
              <a:t>Exploratory Data Analysis and Feature Engineering: Python a great tool to use. </a:t>
            </a:r>
          </a:p>
        </p:txBody>
      </p:sp>
      <p:pic>
        <p:nvPicPr>
          <p:cNvPr id="1026" name="Picture 2" descr="Image result for pycon nigeria 2019">
            <a:extLst>
              <a:ext uri="{FF2B5EF4-FFF2-40B4-BE49-F238E27FC236}">
                <a16:creationId xmlns:a16="http://schemas.microsoft.com/office/drawing/2014/main" id="{85B642C8-41DE-4BC4-AE07-B6D8F1DEA3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374" y="1391165"/>
            <a:ext cx="4075670" cy="4075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7720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EA2C8D-D85E-492E-86EF-F2278A8FB4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4499" y="123746"/>
            <a:ext cx="2963742" cy="2968461"/>
          </a:xfrm>
          <a:prstGeom prst="ellipse">
            <a:avLst/>
          </a:prstGeom>
        </p:spPr>
      </p:pic>
      <p:grpSp>
        <p:nvGrpSpPr>
          <p:cNvPr id="5" name="Group 4">
            <a:extLst>
              <a:ext uri="{FF2B5EF4-FFF2-40B4-BE49-F238E27FC236}">
                <a16:creationId xmlns:a16="http://schemas.microsoft.com/office/drawing/2014/main" id="{A0D0B165-95F8-4D9C-8B49-58E6487E4207}"/>
              </a:ext>
            </a:extLst>
          </p:cNvPr>
          <p:cNvGrpSpPr/>
          <p:nvPr/>
        </p:nvGrpSpPr>
        <p:grpSpPr>
          <a:xfrm>
            <a:off x="2683796" y="3141172"/>
            <a:ext cx="6583680" cy="1622045"/>
            <a:chOff x="2878102" y="3769339"/>
            <a:chExt cx="6583680" cy="1622045"/>
          </a:xfrm>
        </p:grpSpPr>
        <p:sp>
          <p:nvSpPr>
            <p:cNvPr id="6" name="TextBox 5">
              <a:extLst>
                <a:ext uri="{FF2B5EF4-FFF2-40B4-BE49-F238E27FC236}">
                  <a16:creationId xmlns:a16="http://schemas.microsoft.com/office/drawing/2014/main" id="{E6847D38-63AF-4CB0-A70B-B36536A76EF9}"/>
                </a:ext>
              </a:extLst>
            </p:cNvPr>
            <p:cNvSpPr txBox="1"/>
            <p:nvPr/>
          </p:nvSpPr>
          <p:spPr>
            <a:xfrm>
              <a:off x="4086536" y="3769339"/>
              <a:ext cx="4045435" cy="584775"/>
            </a:xfrm>
            <a:prstGeom prst="rect">
              <a:avLst/>
            </a:prstGeom>
            <a:noFill/>
          </p:spPr>
          <p:txBody>
            <a:bodyPr wrap="square" rtlCol="0">
              <a:spAutoFit/>
            </a:bodyPr>
            <a:lstStyle/>
            <a:p>
              <a:pPr algn="ctr"/>
              <a:r>
                <a:rPr lang="en-US" sz="3200" b="1" dirty="0">
                  <a:solidFill>
                    <a:schemeClr val="bg2">
                      <a:lumMod val="25000"/>
                    </a:schemeClr>
                  </a:solidFill>
                  <a:latin typeface="Tw Cen MT" panose="020B0602020104020603" pitchFamily="34" charset="0"/>
                </a:rPr>
                <a:t>ADESIJI BLESSING</a:t>
              </a:r>
            </a:p>
          </p:txBody>
        </p:sp>
        <p:sp>
          <p:nvSpPr>
            <p:cNvPr id="7" name="TextBox 6">
              <a:extLst>
                <a:ext uri="{FF2B5EF4-FFF2-40B4-BE49-F238E27FC236}">
                  <a16:creationId xmlns:a16="http://schemas.microsoft.com/office/drawing/2014/main" id="{D6B06656-C637-4F4D-A12A-6DD089DF5772}"/>
                </a:ext>
              </a:extLst>
            </p:cNvPr>
            <p:cNvSpPr txBox="1"/>
            <p:nvPr/>
          </p:nvSpPr>
          <p:spPr>
            <a:xfrm>
              <a:off x="4868805" y="4317295"/>
              <a:ext cx="2644771" cy="461665"/>
            </a:xfrm>
            <a:prstGeom prst="rect">
              <a:avLst/>
            </a:prstGeom>
            <a:noFill/>
          </p:spPr>
          <p:txBody>
            <a:bodyPr wrap="square" rtlCol="0">
              <a:spAutoFit/>
            </a:bodyPr>
            <a:lstStyle/>
            <a:p>
              <a:pPr algn="ctr"/>
              <a:r>
                <a:rPr lang="en-US" sz="2400" b="1" dirty="0">
                  <a:solidFill>
                    <a:schemeClr val="bg1">
                      <a:lumMod val="50000"/>
                    </a:schemeClr>
                  </a:solidFill>
                  <a:latin typeface="Tw Cen MT" panose="020B0602020104020603" pitchFamily="34" charset="0"/>
                </a:rPr>
                <a:t>TUTOR</a:t>
              </a:r>
            </a:p>
          </p:txBody>
        </p:sp>
        <p:sp>
          <p:nvSpPr>
            <p:cNvPr id="8" name="TextBox 7">
              <a:extLst>
                <a:ext uri="{FF2B5EF4-FFF2-40B4-BE49-F238E27FC236}">
                  <a16:creationId xmlns:a16="http://schemas.microsoft.com/office/drawing/2014/main" id="{F43BAE61-8FD5-4C30-BCBC-4CE4BEBD027A}"/>
                </a:ext>
              </a:extLst>
            </p:cNvPr>
            <p:cNvSpPr txBox="1"/>
            <p:nvPr/>
          </p:nvSpPr>
          <p:spPr>
            <a:xfrm>
              <a:off x="2878102" y="4745053"/>
              <a:ext cx="6583680" cy="646331"/>
            </a:xfrm>
            <a:prstGeom prst="rect">
              <a:avLst/>
            </a:prstGeom>
            <a:noFill/>
          </p:spPr>
          <p:txBody>
            <a:bodyPr wrap="square" rtlCol="0">
              <a:spAutoFit/>
            </a:bodyPr>
            <a:lstStyle/>
            <a:p>
              <a:pPr algn="ctr"/>
              <a:r>
                <a:rPr lang="en-US" b="1" dirty="0">
                  <a:solidFill>
                    <a:schemeClr val="bg2">
                      <a:lumMod val="10000"/>
                    </a:schemeClr>
                  </a:solidFill>
                  <a:latin typeface="Tw Cen MT" panose="020B0602020104020603" pitchFamily="34" charset="0"/>
                </a:rPr>
                <a:t>DATA ANALYST AT SMARTERISE</a:t>
              </a:r>
            </a:p>
            <a:p>
              <a:pPr algn="ctr"/>
              <a:r>
                <a:rPr lang="en-US" b="1" dirty="0">
                  <a:solidFill>
                    <a:schemeClr val="bg2">
                      <a:lumMod val="10000"/>
                    </a:schemeClr>
                  </a:solidFill>
                  <a:latin typeface="Tw Cen MT" panose="020B0602020104020603" pitchFamily="34" charset="0"/>
                </a:rPr>
                <a:t>PETROLEUM ENGINEERING GRADUATE, UNIVERSITY OF IBADAN</a:t>
              </a:r>
            </a:p>
          </p:txBody>
        </p:sp>
      </p:grpSp>
      <p:sp>
        <p:nvSpPr>
          <p:cNvPr id="9" name="TextBox 8">
            <a:extLst>
              <a:ext uri="{FF2B5EF4-FFF2-40B4-BE49-F238E27FC236}">
                <a16:creationId xmlns:a16="http://schemas.microsoft.com/office/drawing/2014/main" id="{066CC4A9-66FB-4391-BE2C-19ADE1FCFC3A}"/>
              </a:ext>
            </a:extLst>
          </p:cNvPr>
          <p:cNvSpPr txBox="1"/>
          <p:nvPr/>
        </p:nvSpPr>
        <p:spPr>
          <a:xfrm>
            <a:off x="2705044" y="4838936"/>
            <a:ext cx="6583680" cy="1754325"/>
          </a:xfrm>
          <a:prstGeom prst="rect">
            <a:avLst/>
          </a:prstGeom>
          <a:noFill/>
        </p:spPr>
        <p:txBody>
          <a:bodyPr wrap="square" rtlCol="0">
            <a:spAutoFit/>
          </a:bodyPr>
          <a:lstStyle/>
          <a:p>
            <a:pPr algn="ctr"/>
            <a:r>
              <a:rPr lang="en-US" b="1" dirty="0">
                <a:solidFill>
                  <a:schemeClr val="bg2">
                    <a:lumMod val="10000"/>
                  </a:schemeClr>
                </a:solidFill>
                <a:latin typeface="Tw Cen MT" panose="020B0602020104020603" pitchFamily="34" charset="0"/>
              </a:rPr>
              <a:t>Email: </a:t>
            </a:r>
            <a:r>
              <a:rPr lang="en-US" b="1" dirty="0">
                <a:solidFill>
                  <a:schemeClr val="bg2">
                    <a:lumMod val="10000"/>
                  </a:schemeClr>
                </a:solidFill>
                <a:latin typeface="Tw Cen MT" panose="020B0602020104020603" pitchFamily="34" charset="0"/>
                <a:hlinkClick r:id="rId3"/>
              </a:rPr>
              <a:t>blessingadesiji96@gmail.com</a:t>
            </a:r>
            <a:endParaRPr lang="en-US" b="1" dirty="0">
              <a:solidFill>
                <a:schemeClr val="bg2">
                  <a:lumMod val="10000"/>
                </a:schemeClr>
              </a:solidFill>
              <a:latin typeface="Tw Cen MT" panose="020B0602020104020603" pitchFamily="34" charset="0"/>
            </a:endParaRPr>
          </a:p>
          <a:p>
            <a:pPr algn="ctr"/>
            <a:r>
              <a:rPr lang="en-US" b="1" dirty="0">
                <a:solidFill>
                  <a:schemeClr val="bg2">
                    <a:lumMod val="10000"/>
                  </a:schemeClr>
                </a:solidFill>
                <a:latin typeface="Tw Cen MT" panose="020B0602020104020603" pitchFamily="34" charset="0"/>
              </a:rPr>
              <a:t>Twitter: AdesijiBlessing</a:t>
            </a:r>
          </a:p>
          <a:p>
            <a:pPr algn="ctr"/>
            <a:r>
              <a:rPr lang="en-US" b="1" dirty="0">
                <a:solidFill>
                  <a:schemeClr val="bg2">
                    <a:lumMod val="10000"/>
                  </a:schemeClr>
                </a:solidFill>
                <a:latin typeface="Tw Cen MT" panose="020B0602020104020603" pitchFamily="34" charset="0"/>
              </a:rPr>
              <a:t>Linkedln: Adesiji Blessing</a:t>
            </a:r>
          </a:p>
          <a:p>
            <a:pPr algn="ctr"/>
            <a:r>
              <a:rPr lang="en-US" b="1" dirty="0">
                <a:solidFill>
                  <a:schemeClr val="bg2">
                    <a:lumMod val="10000"/>
                  </a:schemeClr>
                </a:solidFill>
                <a:latin typeface="Tw Cen MT" panose="020B0602020104020603" pitchFamily="34" charset="0"/>
              </a:rPr>
              <a:t>Instagram: bleso_a</a:t>
            </a:r>
          </a:p>
          <a:p>
            <a:pPr algn="ctr"/>
            <a:r>
              <a:rPr lang="en-US" b="1" dirty="0">
                <a:solidFill>
                  <a:schemeClr val="bg2">
                    <a:lumMod val="10000"/>
                  </a:schemeClr>
                </a:solidFill>
                <a:latin typeface="Tw Cen MT" panose="020B0602020104020603" pitchFamily="34" charset="0"/>
              </a:rPr>
              <a:t>Kaggle: </a:t>
            </a:r>
            <a:r>
              <a:rPr lang="en-US" dirty="0">
                <a:hlinkClick r:id="rId4"/>
              </a:rPr>
              <a:t>kaggle.com/abtoye</a:t>
            </a:r>
            <a:endParaRPr lang="en-US" dirty="0"/>
          </a:p>
          <a:p>
            <a:pPr algn="ctr"/>
            <a:r>
              <a:rPr lang="en-US" b="1" dirty="0">
                <a:solidFill>
                  <a:schemeClr val="bg2">
                    <a:lumMod val="10000"/>
                  </a:schemeClr>
                </a:solidFill>
                <a:latin typeface="Tw Cen MT" panose="020B0602020104020603" pitchFamily="34" charset="0"/>
              </a:rPr>
              <a:t>Zindi: </a:t>
            </a:r>
            <a:r>
              <a:rPr lang="en-US" dirty="0">
                <a:hlinkClick r:id="rId5"/>
              </a:rPr>
              <a:t>https://zindi.africa/users/AdesijiBlessing_DSN</a:t>
            </a:r>
            <a:endParaRPr lang="en-US" b="1" dirty="0">
              <a:solidFill>
                <a:schemeClr val="bg2">
                  <a:lumMod val="10000"/>
                </a:schemeClr>
              </a:solidFill>
              <a:latin typeface="Tw Cen MT" panose="020B0602020104020603" pitchFamily="34" charset="0"/>
            </a:endParaRPr>
          </a:p>
        </p:txBody>
      </p:sp>
    </p:spTree>
    <p:extLst>
      <p:ext uri="{BB962C8B-B14F-4D97-AF65-F5344CB8AC3E}">
        <p14:creationId xmlns:p14="http://schemas.microsoft.com/office/powerpoint/2010/main" val="6244882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D133057-C7F7-486F-BA26-28BA81A75136}"/>
              </a:ext>
            </a:extLst>
          </p:cNvPr>
          <p:cNvSpPr txBox="1"/>
          <p:nvPr/>
        </p:nvSpPr>
        <p:spPr>
          <a:xfrm>
            <a:off x="351692" y="453559"/>
            <a:ext cx="3530991" cy="584775"/>
          </a:xfrm>
          <a:prstGeom prst="rect">
            <a:avLst/>
          </a:prstGeom>
          <a:noFill/>
        </p:spPr>
        <p:txBody>
          <a:bodyPr wrap="square" rtlCol="0">
            <a:spAutoFit/>
          </a:bodyPr>
          <a:lstStyle/>
          <a:p>
            <a:pPr algn="ctr"/>
            <a:r>
              <a:rPr lang="en-US" sz="3200" b="1" dirty="0">
                <a:solidFill>
                  <a:schemeClr val="bg2">
                    <a:lumMod val="25000"/>
                  </a:schemeClr>
                </a:solidFill>
                <a:latin typeface="Tw Cen MT" panose="020B0602020104020603" pitchFamily="34" charset="0"/>
              </a:rPr>
              <a:t>WHAT IS EDA ?</a:t>
            </a:r>
          </a:p>
        </p:txBody>
      </p:sp>
      <p:pic>
        <p:nvPicPr>
          <p:cNvPr id="1026" name="Picture 2" descr="Image result for What is">
            <a:extLst>
              <a:ext uri="{FF2B5EF4-FFF2-40B4-BE49-F238E27FC236}">
                <a16:creationId xmlns:a16="http://schemas.microsoft.com/office/drawing/2014/main" id="{7DA99D3D-7448-4BFD-990F-93F765C412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849" y="1294228"/>
            <a:ext cx="3799448" cy="379944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40A04812-E4BC-4563-906F-BB4E512E32BE}"/>
              </a:ext>
            </a:extLst>
          </p:cNvPr>
          <p:cNvSpPr/>
          <p:nvPr/>
        </p:nvSpPr>
        <p:spPr>
          <a:xfrm>
            <a:off x="3207434" y="2082019"/>
            <a:ext cx="7737231" cy="2531190"/>
          </a:xfrm>
          <a:prstGeom prst="rect">
            <a:avLst/>
          </a:prstGeom>
        </p:spPr>
        <p:txBody>
          <a:bodyPr wrap="square">
            <a:spAutoFit/>
          </a:bodyPr>
          <a:lstStyle/>
          <a:p>
            <a:pPr>
              <a:lnSpc>
                <a:spcPct val="107000"/>
              </a:lnSpc>
              <a:spcAft>
                <a:spcPts val="800"/>
              </a:spcAft>
            </a:pPr>
            <a:r>
              <a:rPr lang="en-US" sz="2400" dirty="0">
                <a:latin typeface="Tw Cen MT" panose="020B0602020104020603" pitchFamily="34" charset="0"/>
                <a:ea typeface="Calibri" panose="020F0502020204030204" pitchFamily="34" charset="0"/>
                <a:cs typeface="Times New Roman" panose="02020603050405020304" pitchFamily="18" charset="0"/>
              </a:rPr>
              <a:t>It is a preliminary step in data analytics to: </a:t>
            </a:r>
          </a:p>
          <a:p>
            <a:pPr marL="342900" indent="-342900">
              <a:lnSpc>
                <a:spcPct val="107000"/>
              </a:lnSpc>
              <a:spcAft>
                <a:spcPts val="800"/>
              </a:spcAft>
              <a:buFont typeface="Arial" panose="020B0604020202020204" pitchFamily="34" charset="0"/>
              <a:buChar char="•"/>
            </a:pPr>
            <a:r>
              <a:rPr lang="en-US" sz="2400" dirty="0">
                <a:latin typeface="Tw Cen MT" panose="020B0602020104020603" pitchFamily="34" charset="0"/>
                <a:ea typeface="Calibri" panose="020F0502020204030204" pitchFamily="34" charset="0"/>
                <a:cs typeface="Times New Roman" panose="02020603050405020304" pitchFamily="18" charset="0"/>
              </a:rPr>
              <a:t>Summarize the main characteristics of the data</a:t>
            </a:r>
          </a:p>
          <a:p>
            <a:pPr marL="342900" indent="-342900">
              <a:lnSpc>
                <a:spcPct val="107000"/>
              </a:lnSpc>
              <a:spcAft>
                <a:spcPts val="800"/>
              </a:spcAft>
              <a:buFont typeface="Arial" panose="020B0604020202020204" pitchFamily="34" charset="0"/>
              <a:buChar char="•"/>
            </a:pPr>
            <a:r>
              <a:rPr lang="en-US" sz="2400" dirty="0">
                <a:latin typeface="Tw Cen MT" panose="020B0602020104020603" pitchFamily="34" charset="0"/>
                <a:ea typeface="Calibri" panose="020F0502020204030204" pitchFamily="34" charset="0"/>
                <a:cs typeface="Times New Roman" panose="02020603050405020304" pitchFamily="18" charset="0"/>
              </a:rPr>
              <a:t>Gain better understanding of the data set. </a:t>
            </a:r>
          </a:p>
          <a:p>
            <a:pPr marL="342900" indent="-342900">
              <a:lnSpc>
                <a:spcPct val="107000"/>
              </a:lnSpc>
              <a:spcAft>
                <a:spcPts val="800"/>
              </a:spcAft>
              <a:buFont typeface="Arial" panose="020B0604020202020204" pitchFamily="34" charset="0"/>
              <a:buChar char="•"/>
            </a:pPr>
            <a:r>
              <a:rPr lang="en-US" sz="2400" dirty="0">
                <a:latin typeface="Tw Cen MT" panose="020B0602020104020603" pitchFamily="34" charset="0"/>
                <a:ea typeface="Calibri" panose="020F0502020204030204" pitchFamily="34" charset="0"/>
                <a:cs typeface="Times New Roman" panose="02020603050405020304" pitchFamily="18" charset="0"/>
              </a:rPr>
              <a:t>Uncover relationships between variables. </a:t>
            </a:r>
          </a:p>
          <a:p>
            <a:pPr>
              <a:lnSpc>
                <a:spcPct val="107000"/>
              </a:lnSpc>
              <a:spcAft>
                <a:spcPts val="800"/>
              </a:spcAft>
            </a:pPr>
            <a:r>
              <a:rPr lang="en-US" sz="2400" dirty="0">
                <a:latin typeface="Tw Cen MT" panose="020B0602020104020603" pitchFamily="34" charset="0"/>
                <a:ea typeface="Calibri" panose="020F0502020204030204" pitchFamily="34" charset="0"/>
                <a:cs typeface="Times New Roman" panose="02020603050405020304" pitchFamily="18" charset="0"/>
              </a:rPr>
              <a:t>You are trying answer a question by doing EDA. </a:t>
            </a:r>
          </a:p>
        </p:txBody>
      </p:sp>
      <p:pic>
        <p:nvPicPr>
          <p:cNvPr id="12" name="Picture 2" descr="Image result for pycon nigeria 2019">
            <a:extLst>
              <a:ext uri="{FF2B5EF4-FFF2-40B4-BE49-F238E27FC236}">
                <a16:creationId xmlns:a16="http://schemas.microsoft.com/office/drawing/2014/main" id="{7B3D4247-BC5F-49EA-9D65-57AA4B07F8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50500" y="6103604"/>
            <a:ext cx="741500" cy="74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426265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D133057-C7F7-486F-BA26-28BA81A75136}"/>
              </a:ext>
            </a:extLst>
          </p:cNvPr>
          <p:cNvSpPr txBox="1"/>
          <p:nvPr/>
        </p:nvSpPr>
        <p:spPr>
          <a:xfrm>
            <a:off x="351692" y="453559"/>
            <a:ext cx="3460653" cy="584775"/>
          </a:xfrm>
          <a:prstGeom prst="rect">
            <a:avLst/>
          </a:prstGeom>
          <a:noFill/>
        </p:spPr>
        <p:txBody>
          <a:bodyPr wrap="square" rtlCol="0">
            <a:spAutoFit/>
          </a:bodyPr>
          <a:lstStyle/>
          <a:p>
            <a:pPr algn="ctr"/>
            <a:r>
              <a:rPr lang="en-US" sz="3200" b="1" dirty="0">
                <a:solidFill>
                  <a:schemeClr val="bg2">
                    <a:lumMod val="25000"/>
                  </a:schemeClr>
                </a:solidFill>
                <a:latin typeface="Tw Cen MT" panose="020B0602020104020603" pitchFamily="34" charset="0"/>
              </a:rPr>
              <a:t>Objectives of EDA</a:t>
            </a:r>
          </a:p>
        </p:txBody>
      </p:sp>
      <p:sp>
        <p:nvSpPr>
          <p:cNvPr id="3" name="Rectangle 2">
            <a:extLst>
              <a:ext uri="{FF2B5EF4-FFF2-40B4-BE49-F238E27FC236}">
                <a16:creationId xmlns:a16="http://schemas.microsoft.com/office/drawing/2014/main" id="{40A04812-E4BC-4563-906F-BB4E512E32BE}"/>
              </a:ext>
            </a:extLst>
          </p:cNvPr>
          <p:cNvSpPr/>
          <p:nvPr/>
        </p:nvSpPr>
        <p:spPr>
          <a:xfrm>
            <a:off x="616623" y="2841676"/>
            <a:ext cx="10958754" cy="2356222"/>
          </a:xfrm>
          <a:prstGeom prst="rect">
            <a:avLst/>
          </a:prstGeom>
        </p:spPr>
        <p:txBody>
          <a:bodyPr wrap="square">
            <a:spAutoFit/>
          </a:bodyPr>
          <a:lstStyle/>
          <a:p>
            <a:pPr marL="342900" indent="-342900">
              <a:lnSpc>
                <a:spcPct val="107000"/>
              </a:lnSpc>
              <a:spcAft>
                <a:spcPts val="800"/>
              </a:spcAft>
              <a:buFont typeface="Arial" panose="020B0604020202020204" pitchFamily="34" charset="0"/>
              <a:buChar char="•"/>
            </a:pPr>
            <a:r>
              <a:rPr lang="en-US" sz="2400" dirty="0">
                <a:latin typeface="Tw Cen MT" panose="020B0602020104020603" pitchFamily="34" charset="0"/>
                <a:ea typeface="Calibri" panose="020F0502020204030204" pitchFamily="34" charset="0"/>
                <a:cs typeface="Times New Roman" panose="02020603050405020304" pitchFamily="18" charset="0"/>
              </a:rPr>
              <a:t>Quickly describe a dataset; number of rows/columns, missing data, data types, preview.</a:t>
            </a:r>
          </a:p>
          <a:p>
            <a:pPr marL="342900" indent="-342900">
              <a:lnSpc>
                <a:spcPct val="107000"/>
              </a:lnSpc>
              <a:spcAft>
                <a:spcPts val="800"/>
              </a:spcAft>
              <a:buFont typeface="Arial" panose="020B0604020202020204" pitchFamily="34" charset="0"/>
              <a:buChar char="•"/>
            </a:pPr>
            <a:r>
              <a:rPr lang="en-US" sz="2400" dirty="0">
                <a:latin typeface="Tw Cen MT" panose="020B0602020104020603" pitchFamily="34" charset="0"/>
                <a:ea typeface="Calibri" panose="020F0502020204030204" pitchFamily="34" charset="0"/>
                <a:cs typeface="Times New Roman" panose="02020603050405020304" pitchFamily="18" charset="0"/>
              </a:rPr>
              <a:t>Clean corrupted data; handle missing data, invalid data types, incorrect values.</a:t>
            </a:r>
          </a:p>
          <a:p>
            <a:pPr marL="342900" indent="-342900">
              <a:lnSpc>
                <a:spcPct val="107000"/>
              </a:lnSpc>
              <a:spcAft>
                <a:spcPts val="800"/>
              </a:spcAft>
              <a:buFont typeface="Arial" panose="020B0604020202020204" pitchFamily="34" charset="0"/>
              <a:buChar char="•"/>
            </a:pPr>
            <a:r>
              <a:rPr lang="en-US" sz="2400" dirty="0">
                <a:latin typeface="Tw Cen MT" panose="020B0602020104020603" pitchFamily="34" charset="0"/>
                <a:ea typeface="Calibri" panose="020F0502020204030204" pitchFamily="34" charset="0"/>
                <a:cs typeface="Times New Roman" panose="02020603050405020304" pitchFamily="18" charset="0"/>
              </a:rPr>
              <a:t>Visualize data distributions; bar charts, histograms, box plots.</a:t>
            </a:r>
          </a:p>
          <a:p>
            <a:pPr marL="342900" indent="-342900">
              <a:lnSpc>
                <a:spcPct val="107000"/>
              </a:lnSpc>
              <a:spcAft>
                <a:spcPts val="800"/>
              </a:spcAft>
              <a:buFont typeface="Arial" panose="020B0604020202020204" pitchFamily="34" charset="0"/>
              <a:buChar char="•"/>
            </a:pPr>
            <a:r>
              <a:rPr lang="en-US" sz="2400" dirty="0">
                <a:latin typeface="Tw Cen MT" panose="020B0602020104020603" pitchFamily="34" charset="0"/>
                <a:ea typeface="Calibri" panose="020F0502020204030204" pitchFamily="34" charset="0"/>
                <a:cs typeface="Times New Roman" panose="02020603050405020304" pitchFamily="18" charset="0"/>
              </a:rPr>
              <a:t>Calculate and visualize correlations (relationships) between variables; heat map.</a:t>
            </a:r>
          </a:p>
        </p:txBody>
      </p:sp>
      <p:pic>
        <p:nvPicPr>
          <p:cNvPr id="2050" name="Picture 2" descr="Image result for objectives">
            <a:extLst>
              <a:ext uri="{FF2B5EF4-FFF2-40B4-BE49-F238E27FC236}">
                <a16:creationId xmlns:a16="http://schemas.microsoft.com/office/drawing/2014/main" id="{7E27456A-9BC4-4FB9-86A9-CA224E7F65C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564" r="26116"/>
          <a:stretch/>
        </p:blipFill>
        <p:spPr bwMode="auto">
          <a:xfrm>
            <a:off x="4079675" y="219712"/>
            <a:ext cx="1788674" cy="171625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mage result for pycon nigeria 2019">
            <a:extLst>
              <a:ext uri="{FF2B5EF4-FFF2-40B4-BE49-F238E27FC236}">
                <a16:creationId xmlns:a16="http://schemas.microsoft.com/office/drawing/2014/main" id="{748FC012-1262-4ADF-92F4-F9C3C73FA7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50500" y="6103604"/>
            <a:ext cx="741500" cy="74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524193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D133057-C7F7-486F-BA26-28BA81A75136}"/>
              </a:ext>
            </a:extLst>
          </p:cNvPr>
          <p:cNvSpPr txBox="1"/>
          <p:nvPr/>
        </p:nvSpPr>
        <p:spPr>
          <a:xfrm>
            <a:off x="225083" y="342523"/>
            <a:ext cx="3784210" cy="584775"/>
          </a:xfrm>
          <a:prstGeom prst="rect">
            <a:avLst/>
          </a:prstGeom>
          <a:noFill/>
        </p:spPr>
        <p:txBody>
          <a:bodyPr wrap="square" rtlCol="0">
            <a:spAutoFit/>
          </a:bodyPr>
          <a:lstStyle/>
          <a:p>
            <a:pPr algn="ctr"/>
            <a:r>
              <a:rPr lang="en-US" sz="3200" b="1" dirty="0">
                <a:solidFill>
                  <a:schemeClr val="bg2">
                    <a:lumMod val="25000"/>
                  </a:schemeClr>
                </a:solidFill>
                <a:latin typeface="Tw Cen MT" panose="020B0602020104020603" pitchFamily="34" charset="0"/>
              </a:rPr>
              <a:t>Descriptive Statistics</a:t>
            </a:r>
          </a:p>
        </p:txBody>
      </p:sp>
      <p:sp>
        <p:nvSpPr>
          <p:cNvPr id="3" name="Rectangle 2">
            <a:extLst>
              <a:ext uri="{FF2B5EF4-FFF2-40B4-BE49-F238E27FC236}">
                <a16:creationId xmlns:a16="http://schemas.microsoft.com/office/drawing/2014/main" id="{40A04812-E4BC-4563-906F-BB4E512E32BE}"/>
              </a:ext>
            </a:extLst>
          </p:cNvPr>
          <p:cNvSpPr/>
          <p:nvPr/>
        </p:nvSpPr>
        <p:spPr>
          <a:xfrm>
            <a:off x="351692" y="1364568"/>
            <a:ext cx="11547242" cy="1755865"/>
          </a:xfrm>
          <a:prstGeom prst="rect">
            <a:avLst/>
          </a:prstGeom>
        </p:spPr>
        <p:txBody>
          <a:bodyPr wrap="square">
            <a:spAutoFit/>
          </a:bodyPr>
          <a:lstStyle/>
          <a:p>
            <a:pPr>
              <a:lnSpc>
                <a:spcPct val="107000"/>
              </a:lnSpc>
              <a:spcAft>
                <a:spcPts val="800"/>
              </a:spcAft>
            </a:pPr>
            <a:r>
              <a:rPr lang="en-US" sz="2400" dirty="0">
                <a:latin typeface="Tw Cen MT" panose="020B0602020104020603" pitchFamily="34" charset="0"/>
                <a:ea typeface="Calibri" panose="020F0502020204030204" pitchFamily="34" charset="0"/>
                <a:cs typeface="Times New Roman" panose="02020603050405020304" pitchFamily="18" charset="0"/>
              </a:rPr>
              <a:t>Before building complicated models, create time to actually explore your data. The first important step is to calculate some descriptive statistics for the data. </a:t>
            </a:r>
          </a:p>
          <a:p>
            <a:pPr>
              <a:lnSpc>
                <a:spcPct val="107000"/>
              </a:lnSpc>
              <a:spcAft>
                <a:spcPts val="800"/>
              </a:spcAft>
            </a:pPr>
            <a:r>
              <a:rPr lang="en-US" sz="2400" dirty="0">
                <a:latin typeface="Tw Cen MT" panose="020B0602020104020603" pitchFamily="34" charset="0"/>
                <a:ea typeface="Calibri" panose="020F0502020204030204" pitchFamily="34" charset="0"/>
                <a:cs typeface="Times New Roman" panose="02020603050405020304" pitchFamily="18" charset="0"/>
              </a:rPr>
              <a:t>Descriptive statistical analysis helps to describe basic features of a dataset and obtains a short summary of the sample and measures of the data.</a:t>
            </a:r>
          </a:p>
        </p:txBody>
      </p:sp>
      <p:sp>
        <p:nvSpPr>
          <p:cNvPr id="5" name="Rectangle 4">
            <a:extLst>
              <a:ext uri="{FF2B5EF4-FFF2-40B4-BE49-F238E27FC236}">
                <a16:creationId xmlns:a16="http://schemas.microsoft.com/office/drawing/2014/main" id="{AB8C6DEB-571E-4211-9F83-0C4EFB49291A}"/>
              </a:ext>
            </a:extLst>
          </p:cNvPr>
          <p:cNvSpPr/>
          <p:nvPr/>
        </p:nvSpPr>
        <p:spPr>
          <a:xfrm>
            <a:off x="351692" y="3737568"/>
            <a:ext cx="11547242" cy="2648802"/>
          </a:xfrm>
          <a:prstGeom prst="rect">
            <a:avLst/>
          </a:prstGeom>
        </p:spPr>
        <p:txBody>
          <a:bodyPr wrap="square">
            <a:spAutoFit/>
          </a:bodyPr>
          <a:lstStyle/>
          <a:p>
            <a:pPr>
              <a:lnSpc>
                <a:spcPct val="107000"/>
              </a:lnSpc>
              <a:spcAft>
                <a:spcPts val="800"/>
              </a:spcAft>
            </a:pPr>
            <a:r>
              <a:rPr lang="en-US" sz="2400" dirty="0">
                <a:latin typeface="Tw Cen MT" panose="020B0602020104020603" pitchFamily="34" charset="0"/>
                <a:ea typeface="Calibri" panose="020F0502020204030204" pitchFamily="34" charset="0"/>
                <a:cs typeface="Times New Roman" panose="02020603050405020304" pitchFamily="18" charset="0"/>
              </a:rPr>
              <a:t>Method- </a:t>
            </a:r>
            <a:r>
              <a:rPr lang="en-US" sz="2400" dirty="0" err="1">
                <a:latin typeface="Tw Cen MT" panose="020B0602020104020603" pitchFamily="34" charset="0"/>
                <a:ea typeface="Calibri" panose="020F0502020204030204" pitchFamily="34" charset="0"/>
                <a:cs typeface="Times New Roman" panose="02020603050405020304" pitchFamily="18" charset="0"/>
              </a:rPr>
              <a:t>df.describe</a:t>
            </a:r>
            <a:r>
              <a:rPr lang="en-US" sz="2400" dirty="0">
                <a:latin typeface="Tw Cen MT" panose="020B0602020104020603"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2400" dirty="0">
                <a:latin typeface="Tw Cen MT" panose="020B0602020104020603" pitchFamily="34" charset="0"/>
                <a:ea typeface="Calibri" panose="020F0502020204030204" pitchFamily="34" charset="0"/>
                <a:cs typeface="Times New Roman" panose="02020603050405020304" pitchFamily="18" charset="0"/>
              </a:rPr>
              <a:t>To do this we can use the describe function on the </a:t>
            </a:r>
            <a:r>
              <a:rPr lang="en-US" sz="2400" dirty="0" err="1">
                <a:latin typeface="Tw Cen MT" panose="020B0602020104020603" pitchFamily="34" charset="0"/>
                <a:ea typeface="Calibri" panose="020F0502020204030204" pitchFamily="34" charset="0"/>
                <a:cs typeface="Times New Roman" panose="02020603050405020304" pitchFamily="18" charset="0"/>
              </a:rPr>
              <a:t>DataFrame</a:t>
            </a:r>
            <a:r>
              <a:rPr lang="en-US" sz="2400" dirty="0">
                <a:latin typeface="Tw Cen MT" panose="020B0602020104020603" pitchFamily="34" charset="0"/>
                <a:ea typeface="Calibri" panose="020F0502020204030204" pitchFamily="34" charset="0"/>
                <a:cs typeface="Times New Roman" panose="02020603050405020304" pitchFamily="18" charset="0"/>
              </a:rPr>
              <a:t>. The function automatically computes the basic statistics for all numeric variables. It gives the mean, the total data points, standard deviation, the quartiles and the max and min (extreme values). It gives a holistic view of the dataset.  </a:t>
            </a:r>
          </a:p>
          <a:p>
            <a:pPr>
              <a:lnSpc>
                <a:spcPct val="107000"/>
              </a:lnSpc>
              <a:spcAft>
                <a:spcPts val="800"/>
              </a:spcAft>
            </a:pPr>
            <a:r>
              <a:rPr lang="en-US" sz="2400" dirty="0">
                <a:latin typeface="Tw Cen MT" panose="020B0602020104020603" pitchFamily="34" charset="0"/>
                <a:ea typeface="Calibri" panose="020F0502020204030204" pitchFamily="34" charset="0"/>
                <a:cs typeface="Times New Roman" panose="02020603050405020304" pitchFamily="18" charset="0"/>
              </a:rPr>
              <a:t>N.B: </a:t>
            </a:r>
            <a:r>
              <a:rPr lang="en-US" sz="2400" dirty="0" err="1">
                <a:latin typeface="Tw Cen MT" panose="020B0602020104020603" pitchFamily="34" charset="0"/>
                <a:ea typeface="Calibri" panose="020F0502020204030204" pitchFamily="34" charset="0"/>
                <a:cs typeface="Times New Roman" panose="02020603050405020304" pitchFamily="18" charset="0"/>
              </a:rPr>
              <a:t>NaN</a:t>
            </a:r>
            <a:r>
              <a:rPr lang="en-US" sz="2400" dirty="0">
                <a:latin typeface="Tw Cen MT" panose="020B0602020104020603" pitchFamily="34" charset="0"/>
                <a:ea typeface="Calibri" panose="020F0502020204030204" pitchFamily="34" charset="0"/>
                <a:cs typeface="Times New Roman" panose="02020603050405020304" pitchFamily="18" charset="0"/>
              </a:rPr>
              <a:t> values are not computed in this summary.</a:t>
            </a:r>
          </a:p>
        </p:txBody>
      </p:sp>
      <p:pic>
        <p:nvPicPr>
          <p:cNvPr id="6" name="Picture 2" descr="Image result for pycon nigeria 2019">
            <a:extLst>
              <a:ext uri="{FF2B5EF4-FFF2-40B4-BE49-F238E27FC236}">
                <a16:creationId xmlns:a16="http://schemas.microsoft.com/office/drawing/2014/main" id="{65B11995-ED01-4622-9D0A-87C90616F1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50500" y="6103604"/>
            <a:ext cx="741500" cy="74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522533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D133057-C7F7-486F-BA26-28BA81A75136}"/>
              </a:ext>
            </a:extLst>
          </p:cNvPr>
          <p:cNvSpPr txBox="1"/>
          <p:nvPr/>
        </p:nvSpPr>
        <p:spPr>
          <a:xfrm>
            <a:off x="492369" y="425425"/>
            <a:ext cx="2658794" cy="584775"/>
          </a:xfrm>
          <a:prstGeom prst="rect">
            <a:avLst/>
          </a:prstGeom>
          <a:noFill/>
        </p:spPr>
        <p:txBody>
          <a:bodyPr wrap="square" rtlCol="0">
            <a:spAutoFit/>
          </a:bodyPr>
          <a:lstStyle/>
          <a:p>
            <a:pPr algn="ctr"/>
            <a:r>
              <a:rPr lang="en-US" sz="3200" b="1" dirty="0">
                <a:solidFill>
                  <a:schemeClr val="bg2">
                    <a:lumMod val="25000"/>
                  </a:schemeClr>
                </a:solidFill>
                <a:latin typeface="Tw Cen MT" panose="020B0602020104020603" pitchFamily="34" charset="0"/>
              </a:rPr>
              <a:t>Types of Data</a:t>
            </a:r>
          </a:p>
        </p:txBody>
      </p:sp>
      <p:pic>
        <p:nvPicPr>
          <p:cNvPr id="6" name="Picture 5">
            <a:extLst>
              <a:ext uri="{FF2B5EF4-FFF2-40B4-BE49-F238E27FC236}">
                <a16:creationId xmlns:a16="http://schemas.microsoft.com/office/drawing/2014/main" id="{EDED29C0-3BE2-422E-AAF4-C09E774A57A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8123" y="2028507"/>
            <a:ext cx="9059594" cy="4245684"/>
          </a:xfrm>
          <a:prstGeom prst="rect">
            <a:avLst/>
          </a:prstGeom>
          <a:noFill/>
          <a:ln>
            <a:noFill/>
          </a:ln>
        </p:spPr>
      </p:pic>
      <p:pic>
        <p:nvPicPr>
          <p:cNvPr id="7" name="Picture 2" descr="Image result for pycon nigeria 2019">
            <a:extLst>
              <a:ext uri="{FF2B5EF4-FFF2-40B4-BE49-F238E27FC236}">
                <a16:creationId xmlns:a16="http://schemas.microsoft.com/office/drawing/2014/main" id="{905DD363-33F2-4537-9668-DE02E54FA6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50500" y="6103604"/>
            <a:ext cx="741500" cy="74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360683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D133057-C7F7-486F-BA26-28BA81A75136}"/>
              </a:ext>
            </a:extLst>
          </p:cNvPr>
          <p:cNvSpPr txBox="1"/>
          <p:nvPr/>
        </p:nvSpPr>
        <p:spPr>
          <a:xfrm>
            <a:off x="436098" y="426934"/>
            <a:ext cx="5416062" cy="584775"/>
          </a:xfrm>
          <a:prstGeom prst="rect">
            <a:avLst/>
          </a:prstGeom>
          <a:noFill/>
        </p:spPr>
        <p:txBody>
          <a:bodyPr wrap="square" rtlCol="0">
            <a:spAutoFit/>
          </a:bodyPr>
          <a:lstStyle/>
          <a:p>
            <a:pPr algn="ctr"/>
            <a:r>
              <a:rPr lang="en-US" sz="3200" b="1" dirty="0" err="1">
                <a:solidFill>
                  <a:schemeClr val="bg2">
                    <a:lumMod val="25000"/>
                  </a:schemeClr>
                </a:solidFill>
                <a:latin typeface="Tw Cen MT" panose="020B0602020104020603" pitchFamily="34" charset="0"/>
              </a:rPr>
              <a:t>DataFrame</a:t>
            </a:r>
            <a:r>
              <a:rPr lang="en-US" sz="3200" b="1" dirty="0">
                <a:solidFill>
                  <a:schemeClr val="bg2">
                    <a:lumMod val="25000"/>
                  </a:schemeClr>
                </a:solidFill>
                <a:latin typeface="Tw Cen MT" panose="020B0602020104020603" pitchFamily="34" charset="0"/>
              </a:rPr>
              <a:t> Attributes for EDA</a:t>
            </a:r>
          </a:p>
        </p:txBody>
      </p:sp>
      <p:sp>
        <p:nvSpPr>
          <p:cNvPr id="5" name="Rectangle 4">
            <a:extLst>
              <a:ext uri="{FF2B5EF4-FFF2-40B4-BE49-F238E27FC236}">
                <a16:creationId xmlns:a16="http://schemas.microsoft.com/office/drawing/2014/main" id="{06651604-752D-4A9B-90A2-271C8008ACC7}"/>
              </a:ext>
            </a:extLst>
          </p:cNvPr>
          <p:cNvSpPr/>
          <p:nvPr/>
        </p:nvSpPr>
        <p:spPr>
          <a:xfrm>
            <a:off x="588488" y="1308298"/>
            <a:ext cx="11547242" cy="5240217"/>
          </a:xfrm>
          <a:prstGeom prst="rect">
            <a:avLst/>
          </a:prstGeom>
        </p:spPr>
        <p:txBody>
          <a:bodyPr wrap="square">
            <a:spAutoFit/>
          </a:bodyPr>
          <a:lstStyle/>
          <a:p>
            <a:pPr>
              <a:lnSpc>
                <a:spcPct val="107000"/>
              </a:lnSpc>
              <a:spcAft>
                <a:spcPts val="800"/>
              </a:spcAft>
            </a:pPr>
            <a:r>
              <a:rPr lang="en-US" sz="2400" dirty="0" err="1">
                <a:latin typeface="Tw Cen MT" panose="020B0602020104020603" pitchFamily="34" charset="0"/>
                <a:ea typeface="Calibri" panose="020F0502020204030204" pitchFamily="34" charset="0"/>
                <a:cs typeface="Times New Roman" panose="02020603050405020304" pitchFamily="18" charset="0"/>
              </a:rPr>
              <a:t>Df.head</a:t>
            </a:r>
            <a:r>
              <a:rPr lang="en-US" sz="2400" dirty="0">
                <a:latin typeface="Tw Cen MT" panose="020B0602020104020603" pitchFamily="34" charset="0"/>
                <a:ea typeface="Calibri" panose="020F0502020204030204" pitchFamily="34" charset="0"/>
                <a:cs typeface="Times New Roman" panose="02020603050405020304" pitchFamily="18" charset="0"/>
              </a:rPr>
              <a:t>() – shows the first five rows</a:t>
            </a:r>
          </a:p>
          <a:p>
            <a:pPr>
              <a:lnSpc>
                <a:spcPct val="107000"/>
              </a:lnSpc>
              <a:spcAft>
                <a:spcPts val="800"/>
              </a:spcAft>
            </a:pPr>
            <a:r>
              <a:rPr lang="en-US" sz="2400" dirty="0" err="1">
                <a:latin typeface="Tw Cen MT" panose="020B0602020104020603" pitchFamily="34" charset="0"/>
                <a:ea typeface="Calibri" panose="020F0502020204030204" pitchFamily="34" charset="0"/>
                <a:cs typeface="Times New Roman" panose="02020603050405020304" pitchFamily="18" charset="0"/>
              </a:rPr>
              <a:t>Df.shape</a:t>
            </a:r>
            <a:r>
              <a:rPr lang="en-US" sz="2400" dirty="0">
                <a:latin typeface="Tw Cen MT" panose="020B0602020104020603" pitchFamily="34" charset="0"/>
                <a:ea typeface="Calibri" panose="020F0502020204030204" pitchFamily="34" charset="0"/>
                <a:cs typeface="Times New Roman" panose="02020603050405020304" pitchFamily="18" charset="0"/>
              </a:rPr>
              <a:t> – shows row by column</a:t>
            </a:r>
          </a:p>
          <a:p>
            <a:pPr>
              <a:lnSpc>
                <a:spcPct val="107000"/>
              </a:lnSpc>
              <a:spcAft>
                <a:spcPts val="800"/>
              </a:spcAft>
            </a:pPr>
            <a:r>
              <a:rPr lang="en-US" sz="2400" dirty="0" err="1">
                <a:latin typeface="Tw Cen MT" panose="020B0602020104020603" pitchFamily="34" charset="0"/>
                <a:ea typeface="Calibri" panose="020F0502020204030204" pitchFamily="34" charset="0"/>
                <a:cs typeface="Times New Roman" panose="02020603050405020304" pitchFamily="18" charset="0"/>
              </a:rPr>
              <a:t>Df.columns</a:t>
            </a:r>
            <a:r>
              <a:rPr lang="en-US" sz="2400" dirty="0">
                <a:latin typeface="Tw Cen MT" panose="020B0602020104020603" pitchFamily="34" charset="0"/>
                <a:ea typeface="Calibri" panose="020F0502020204030204" pitchFamily="34" charset="0"/>
                <a:cs typeface="Times New Roman" panose="02020603050405020304" pitchFamily="18" charset="0"/>
              </a:rPr>
              <a:t> – List of variable names.</a:t>
            </a:r>
          </a:p>
          <a:p>
            <a:pPr>
              <a:lnSpc>
                <a:spcPct val="107000"/>
              </a:lnSpc>
              <a:spcAft>
                <a:spcPts val="800"/>
              </a:spcAft>
            </a:pPr>
            <a:r>
              <a:rPr lang="en-US" sz="2400" dirty="0">
                <a:latin typeface="Tw Cen MT" panose="020B0602020104020603" pitchFamily="34" charset="0"/>
                <a:ea typeface="Calibri" panose="020F0502020204030204" pitchFamily="34" charset="0"/>
                <a:cs typeface="Times New Roman" panose="02020603050405020304" pitchFamily="18" charset="0"/>
              </a:rPr>
              <a:t>Selecting a column – Use the square bracket operator with the string as the key. The result is a series</a:t>
            </a:r>
          </a:p>
          <a:p>
            <a:pPr>
              <a:lnSpc>
                <a:spcPct val="107000"/>
              </a:lnSpc>
              <a:spcAft>
                <a:spcPts val="800"/>
              </a:spcAft>
            </a:pPr>
            <a:r>
              <a:rPr lang="en-US" sz="2400" dirty="0" err="1">
                <a:latin typeface="Tw Cen MT" panose="020B0602020104020603" pitchFamily="34" charset="0"/>
                <a:ea typeface="Calibri" panose="020F0502020204030204" pitchFamily="34" charset="0"/>
                <a:cs typeface="Times New Roman" panose="02020603050405020304" pitchFamily="18" charset="0"/>
              </a:rPr>
              <a:t>NaN</a:t>
            </a:r>
            <a:r>
              <a:rPr lang="en-US" sz="2400" dirty="0">
                <a:latin typeface="Tw Cen MT" panose="020B0602020104020603" pitchFamily="34" charset="0"/>
                <a:ea typeface="Calibri" panose="020F0502020204030204" pitchFamily="34" charset="0"/>
                <a:cs typeface="Times New Roman" panose="02020603050405020304" pitchFamily="18" charset="0"/>
              </a:rPr>
              <a:t> – Not a number is a special value that shows invalid or missing number</a:t>
            </a:r>
          </a:p>
          <a:p>
            <a:pPr>
              <a:lnSpc>
                <a:spcPct val="107000"/>
              </a:lnSpc>
              <a:spcAft>
                <a:spcPts val="800"/>
              </a:spcAft>
            </a:pPr>
            <a:endParaRPr lang="en-US" sz="2400" dirty="0">
              <a:latin typeface="Tw Cen MT" panose="020B0602020104020603"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w Cen MT" panose="020B0602020104020603" pitchFamily="34" charset="0"/>
                <a:ea typeface="Calibri" panose="020F0502020204030204" pitchFamily="34" charset="0"/>
                <a:cs typeface="Times New Roman" panose="02020603050405020304" pitchFamily="18" charset="0"/>
              </a:rPr>
              <a:t>Validating your Data</a:t>
            </a:r>
          </a:p>
          <a:p>
            <a:pPr>
              <a:lnSpc>
                <a:spcPct val="107000"/>
              </a:lnSpc>
              <a:spcAft>
                <a:spcPts val="800"/>
              </a:spcAft>
            </a:pPr>
            <a:r>
              <a:rPr lang="en-US" sz="2400" dirty="0" err="1">
                <a:latin typeface="Tw Cen MT" panose="020B0602020104020603" pitchFamily="34" charset="0"/>
                <a:ea typeface="Calibri" panose="020F0502020204030204" pitchFamily="34" charset="0"/>
                <a:cs typeface="Times New Roman" panose="02020603050405020304" pitchFamily="18" charset="0"/>
              </a:rPr>
              <a:t>Df.value_counts</a:t>
            </a:r>
            <a:r>
              <a:rPr lang="en-US" sz="2400" dirty="0">
                <a:latin typeface="Tw Cen MT" panose="020B0602020104020603" pitchFamily="34" charset="0"/>
                <a:ea typeface="Calibri" panose="020F0502020204030204" pitchFamily="34" charset="0"/>
                <a:cs typeface="Times New Roman" panose="02020603050405020304" pitchFamily="18" charset="0"/>
              </a:rPr>
              <a:t>().</a:t>
            </a:r>
            <a:r>
              <a:rPr lang="en-US" sz="2400" dirty="0" err="1">
                <a:latin typeface="Tw Cen MT" panose="020B0602020104020603" pitchFamily="34" charset="0"/>
                <a:ea typeface="Calibri" panose="020F0502020204030204" pitchFamily="34" charset="0"/>
                <a:cs typeface="Times New Roman" panose="02020603050405020304" pitchFamily="18" charset="0"/>
              </a:rPr>
              <a:t>sort_index</a:t>
            </a:r>
            <a:r>
              <a:rPr lang="en-US" sz="2400" dirty="0">
                <a:latin typeface="Tw Cen MT" panose="020B0602020104020603" pitchFamily="34" charset="0"/>
                <a:ea typeface="Calibri" panose="020F0502020204030204" pitchFamily="34" charset="0"/>
                <a:cs typeface="Times New Roman" panose="02020603050405020304" pitchFamily="18" charset="0"/>
              </a:rPr>
              <a:t>() – We can use values count to get the sense of our data by knowing how many times each values appears</a:t>
            </a:r>
          </a:p>
          <a:p>
            <a:pPr>
              <a:lnSpc>
                <a:spcPct val="107000"/>
              </a:lnSpc>
              <a:spcAft>
                <a:spcPts val="800"/>
              </a:spcAft>
            </a:pPr>
            <a:r>
              <a:rPr lang="en-US" sz="2400" dirty="0" err="1">
                <a:latin typeface="Tw Cen MT" panose="020B0602020104020603" pitchFamily="34" charset="0"/>
                <a:ea typeface="Calibri" panose="020F0502020204030204" pitchFamily="34" charset="0"/>
                <a:cs typeface="Times New Roman" panose="02020603050405020304" pitchFamily="18" charset="0"/>
              </a:rPr>
              <a:t>DF.describe</a:t>
            </a:r>
            <a:r>
              <a:rPr lang="en-US" sz="2400" dirty="0">
                <a:latin typeface="Tw Cen MT" panose="020B0602020104020603" pitchFamily="34" charset="0"/>
                <a:ea typeface="Calibri" panose="020F0502020204030204" pitchFamily="34" charset="0"/>
                <a:cs typeface="Times New Roman" panose="02020603050405020304" pitchFamily="18" charset="0"/>
              </a:rPr>
              <a:t>() – It compute summary statistics of the data</a:t>
            </a:r>
          </a:p>
        </p:txBody>
      </p:sp>
      <p:pic>
        <p:nvPicPr>
          <p:cNvPr id="7" name="Picture 2" descr="Image result for pycon nigeria 2019">
            <a:extLst>
              <a:ext uri="{FF2B5EF4-FFF2-40B4-BE49-F238E27FC236}">
                <a16:creationId xmlns:a16="http://schemas.microsoft.com/office/drawing/2014/main" id="{B6B64B6E-2386-43A1-ABDE-ACB631B024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50500" y="6103604"/>
            <a:ext cx="741500" cy="74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911647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2" descr="Image result for pycon nigeria 2019">
            <a:extLst>
              <a:ext uri="{FF2B5EF4-FFF2-40B4-BE49-F238E27FC236}">
                <a16:creationId xmlns:a16="http://schemas.microsoft.com/office/drawing/2014/main" id="{B6B64B6E-2386-43A1-ABDE-ACB631B024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50500" y="6103604"/>
            <a:ext cx="741500" cy="74150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Image result for TIME TO CODE">
            <a:extLst>
              <a:ext uri="{FF2B5EF4-FFF2-40B4-BE49-F238E27FC236}">
                <a16:creationId xmlns:a16="http://schemas.microsoft.com/office/drawing/2014/main" id="{A1A9E811-7DB8-40B5-8620-00F24652E7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9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458731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2522</TotalTime>
  <Words>421</Words>
  <Application>Microsoft Office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Tw Cen MT</vt:lpstr>
      <vt:lpstr>Office Theme</vt:lpstr>
      <vt:lpstr>PYCON 2019</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Blessing Adesiji</dc:creator>
  <cp:lastModifiedBy>Blessing Adesiji</cp:lastModifiedBy>
  <cp:revision>44</cp:revision>
  <dcterms:created xsi:type="dcterms:W3CDTF">2019-03-25T16:04:04Z</dcterms:created>
  <dcterms:modified xsi:type="dcterms:W3CDTF">2019-10-28T23:56:23Z</dcterms:modified>
</cp:coreProperties>
</file>