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2" r:id="rId4"/>
  </p:sldMasterIdLst>
  <p:notesMasterIdLst>
    <p:notesMasterId r:id="rId20"/>
  </p:notesMasterIdLst>
  <p:handoutMasterIdLst>
    <p:handoutMasterId r:id="rId21"/>
  </p:handoutMasterIdLst>
  <p:sldIdLst>
    <p:sldId id="256" r:id="rId5"/>
    <p:sldId id="286" r:id="rId6"/>
    <p:sldId id="262" r:id="rId7"/>
    <p:sldId id="293" r:id="rId8"/>
    <p:sldId id="263" r:id="rId9"/>
    <p:sldId id="277" r:id="rId10"/>
    <p:sldId id="297" r:id="rId11"/>
    <p:sldId id="292" r:id="rId12"/>
    <p:sldId id="258" r:id="rId13"/>
    <p:sldId id="271" r:id="rId14"/>
    <p:sldId id="298" r:id="rId15"/>
    <p:sldId id="283" r:id="rId16"/>
    <p:sldId id="265" r:id="rId17"/>
    <p:sldId id="296"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6B727-06A3-4D7A-8772-4A49F83C5D3F}" v="1" dt="2024-03-24T19:52:38.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5909" autoAdjust="0"/>
  </p:normalViewPr>
  <p:slideViewPr>
    <p:cSldViewPr snapToGrid="0">
      <p:cViewPr varScale="1">
        <p:scale>
          <a:sx n="89" d="100"/>
          <a:sy n="89" d="100"/>
        </p:scale>
        <p:origin x="283" y="53"/>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ssing Leso" userId="aedf43e1669122fb" providerId="LiveId" clId="{B4D6B727-06A3-4D7A-8772-4A49F83C5D3F}"/>
    <pc:docChg chg="custSel modSld">
      <pc:chgData name="Blessing Leso" userId="aedf43e1669122fb" providerId="LiveId" clId="{B4D6B727-06A3-4D7A-8772-4A49F83C5D3F}" dt="2024-03-24T23:37:35.712" v="8" actId="20577"/>
      <pc:docMkLst>
        <pc:docMk/>
      </pc:docMkLst>
      <pc:sldChg chg="modSp mod">
        <pc:chgData name="Blessing Leso" userId="aedf43e1669122fb" providerId="LiveId" clId="{B4D6B727-06A3-4D7A-8772-4A49F83C5D3F}" dt="2024-03-24T23:37:35.712" v="8" actId="20577"/>
        <pc:sldMkLst>
          <pc:docMk/>
          <pc:sldMk cId="1418789964" sldId="286"/>
        </pc:sldMkLst>
        <pc:spChg chg="mod">
          <ac:chgData name="Blessing Leso" userId="aedf43e1669122fb" providerId="LiveId" clId="{B4D6B727-06A3-4D7A-8772-4A49F83C5D3F}" dt="2024-03-24T23:37:35.712" v="8" actId="20577"/>
          <ac:spMkLst>
            <pc:docMk/>
            <pc:sldMk cId="1418789964" sldId="286"/>
            <ac:spMk id="5" creationId="{1A129DD3-8F5E-43F6-9716-7C33D00A50F8}"/>
          </ac:spMkLst>
        </pc:spChg>
      </pc:sldChg>
      <pc:sldChg chg="modSp mod">
        <pc:chgData name="Blessing Leso" userId="aedf43e1669122fb" providerId="LiveId" clId="{B4D6B727-06A3-4D7A-8772-4A49F83C5D3F}" dt="2024-03-24T19:52:38.504" v="1" actId="27636"/>
        <pc:sldMkLst>
          <pc:docMk/>
          <pc:sldMk cId="3702218007" sldId="293"/>
        </pc:sldMkLst>
        <pc:spChg chg="mod">
          <ac:chgData name="Blessing Leso" userId="aedf43e1669122fb" providerId="LiveId" clId="{B4D6B727-06A3-4D7A-8772-4A49F83C5D3F}" dt="2024-03-24T19:52:38.504" v="1" actId="27636"/>
          <ac:spMkLst>
            <pc:docMk/>
            <pc:sldMk cId="3702218007" sldId="293"/>
            <ac:spMk id="8" creationId="{6A329193-BF62-6C84-1DEF-E29F237D41A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DD9-48FF-9826-9411C26B9C55}"/>
              </c:ext>
            </c:extLst>
          </c:dPt>
          <c:dPt>
            <c:idx val="1"/>
            <c:bubble3D val="0"/>
            <c:spPr>
              <a:solidFill>
                <a:schemeClr val="accent4"/>
              </a:solidFill>
              <a:ln w="19050">
                <a:noFill/>
              </a:ln>
              <a:effectLst/>
            </c:spPr>
            <c:extLst>
              <c:ext xmlns:c16="http://schemas.microsoft.com/office/drawing/2014/chart" uri="{C3380CC4-5D6E-409C-BE32-E72D297353CC}">
                <c16:uniqueId val="{00000003-3DD9-48FF-9826-9411C26B9C55}"/>
              </c:ext>
            </c:extLst>
          </c:dPt>
          <c:dPt>
            <c:idx val="2"/>
            <c:bubble3D val="0"/>
            <c:spPr>
              <a:solidFill>
                <a:schemeClr val="accent5"/>
              </a:solidFill>
              <a:ln w="19050">
                <a:noFill/>
              </a:ln>
              <a:effectLst/>
            </c:spPr>
            <c:extLst>
              <c:ext xmlns:c16="http://schemas.microsoft.com/office/drawing/2014/chart" uri="{C3380CC4-5D6E-409C-BE32-E72D297353CC}">
                <c16:uniqueId val="{00000005-3DD9-48FF-9826-9411C26B9C55}"/>
              </c:ext>
            </c:extLst>
          </c:dPt>
          <c:dPt>
            <c:idx val="3"/>
            <c:bubble3D val="0"/>
            <c:spPr>
              <a:solidFill>
                <a:schemeClr val="accent6"/>
              </a:solidFill>
              <a:ln w="19050">
                <a:noFill/>
              </a:ln>
              <a:effectLst/>
            </c:spPr>
            <c:extLst>
              <c:ext xmlns:c16="http://schemas.microsoft.com/office/drawing/2014/chart" uri="{C3380CC4-5D6E-409C-BE32-E72D297353CC}">
                <c16:uniqueId val="{00000007-3DD9-48FF-9826-9411C26B9C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extLst>
            <c:ext xmlns:c16="http://schemas.microsoft.com/office/drawing/2014/chart" uri="{C3380CC4-5D6E-409C-BE32-E72D297353CC}">
              <c16:uniqueId val="{00000008-3DD9-48FF-9826-9411C26B9C55}"/>
            </c:ext>
          </c:extLst>
        </c:ser>
        <c:dLbls>
          <c:showLegendKey val="0"/>
          <c:showVal val="0"/>
          <c:showCatName val="0"/>
          <c:showSerName val="0"/>
          <c:showPercent val="0"/>
          <c:showBubbleSize val="0"/>
          <c:showLeaderLines val="1"/>
        </c:dLbls>
        <c:firstSliceAng val="1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DD9-48FF-9826-9411C26B9C55}"/>
              </c:ext>
            </c:extLst>
          </c:dPt>
          <c:dPt>
            <c:idx val="1"/>
            <c:bubble3D val="0"/>
            <c:spPr>
              <a:solidFill>
                <a:schemeClr val="accent4"/>
              </a:solidFill>
              <a:ln w="19050">
                <a:noFill/>
              </a:ln>
              <a:effectLst/>
            </c:spPr>
            <c:extLst>
              <c:ext xmlns:c16="http://schemas.microsoft.com/office/drawing/2014/chart" uri="{C3380CC4-5D6E-409C-BE32-E72D297353CC}">
                <c16:uniqueId val="{00000003-3DD9-48FF-9826-9411C26B9C55}"/>
              </c:ext>
            </c:extLst>
          </c:dPt>
          <c:dPt>
            <c:idx val="2"/>
            <c:bubble3D val="0"/>
            <c:spPr>
              <a:solidFill>
                <a:schemeClr val="accent5"/>
              </a:solidFill>
              <a:ln w="19050">
                <a:noFill/>
              </a:ln>
              <a:effectLst/>
            </c:spPr>
            <c:extLst>
              <c:ext xmlns:c16="http://schemas.microsoft.com/office/drawing/2014/chart" uri="{C3380CC4-5D6E-409C-BE32-E72D297353CC}">
                <c16:uniqueId val="{00000005-3DD9-48FF-9826-9411C26B9C55}"/>
              </c:ext>
            </c:extLst>
          </c:dPt>
          <c:dPt>
            <c:idx val="3"/>
            <c:bubble3D val="0"/>
            <c:spPr>
              <a:solidFill>
                <a:schemeClr val="accent6"/>
              </a:solidFill>
              <a:ln w="19050">
                <a:noFill/>
              </a:ln>
              <a:effectLst/>
            </c:spPr>
            <c:extLst>
              <c:ext xmlns:c16="http://schemas.microsoft.com/office/drawing/2014/chart" uri="{C3380CC4-5D6E-409C-BE32-E72D297353CC}">
                <c16:uniqueId val="{00000007-3DD9-48FF-9826-9411C26B9C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extLst>
            <c:ext xmlns:c16="http://schemas.microsoft.com/office/drawing/2014/chart" uri="{C3380CC4-5D6E-409C-BE32-E72D297353CC}">
              <c16:uniqueId val="{00000008-3DD9-48FF-9826-9411C26B9C55}"/>
            </c:ext>
          </c:extLst>
        </c:ser>
        <c:dLbls>
          <c:showLegendKey val="0"/>
          <c:showVal val="0"/>
          <c:showCatName val="0"/>
          <c:showSerName val="0"/>
          <c:showPercent val="0"/>
          <c:showBubbleSize val="0"/>
          <c:showLeaderLines val="1"/>
        </c:dLbls>
        <c:firstSliceAng val="1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F7B522-4562-4170-8D90-E96D3C5395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BFC9C2-8858-44BA-968A-3731BC3289E9}">
      <dgm:prSet/>
      <dgm:spPr/>
      <dgm:t>
        <a:bodyPr/>
        <a:lstStyle/>
        <a:p>
          <a:r>
            <a:rPr lang="en-US" dirty="0"/>
            <a:t>The APP should be made for special voters (e.g. SA citizens in foreign countries)</a:t>
          </a:r>
        </a:p>
      </dgm:t>
    </dgm:pt>
    <dgm:pt modelId="{1D19BB4E-C189-47BA-AB0E-81CFBCE9226F}" type="parTrans" cxnId="{27DB5B5D-A275-4507-80BE-AC508EC6834F}">
      <dgm:prSet/>
      <dgm:spPr/>
      <dgm:t>
        <a:bodyPr/>
        <a:lstStyle/>
        <a:p>
          <a:endParaRPr lang="en-US"/>
        </a:p>
      </dgm:t>
    </dgm:pt>
    <dgm:pt modelId="{279F0B3F-CC57-455F-9397-5DBE65D33F61}" type="sibTrans" cxnId="{27DB5B5D-A275-4507-80BE-AC508EC6834F}">
      <dgm:prSet/>
      <dgm:spPr/>
      <dgm:t>
        <a:bodyPr/>
        <a:lstStyle/>
        <a:p>
          <a:endParaRPr lang="en-US"/>
        </a:p>
      </dgm:t>
    </dgm:pt>
    <dgm:pt modelId="{ECC5571B-7BF7-4584-9721-16A173C20156}">
      <dgm:prSet/>
      <dgm:spPr/>
      <dgm:t>
        <a:bodyPr/>
        <a:lstStyle/>
        <a:p>
          <a:r>
            <a:rPr lang="en-US" dirty="0"/>
            <a:t>The system should not be a replacement for the paper ballot but an extension of the existing ballot system in order to increase voter turnout. </a:t>
          </a:r>
        </a:p>
      </dgm:t>
    </dgm:pt>
    <dgm:pt modelId="{96B26F7A-22AF-4CC9-A928-19A598766892}" type="parTrans" cxnId="{69BE2C50-C217-4005-94F6-38C1F6D31E78}">
      <dgm:prSet/>
      <dgm:spPr/>
      <dgm:t>
        <a:bodyPr/>
        <a:lstStyle/>
        <a:p>
          <a:endParaRPr lang="en-US"/>
        </a:p>
      </dgm:t>
    </dgm:pt>
    <dgm:pt modelId="{A66A6C1D-0F9F-4218-8CA3-DD99CECC8949}" type="sibTrans" cxnId="{69BE2C50-C217-4005-94F6-38C1F6D31E78}">
      <dgm:prSet/>
      <dgm:spPr/>
      <dgm:t>
        <a:bodyPr/>
        <a:lstStyle/>
        <a:p>
          <a:endParaRPr lang="en-US"/>
        </a:p>
      </dgm:t>
    </dgm:pt>
    <dgm:pt modelId="{9AC0FE5F-DC75-47CB-AAE1-B92310C4E54E}">
      <dgm:prSet/>
      <dgm:spPr/>
      <dgm:t>
        <a:bodyPr/>
        <a:lstStyle/>
        <a:p>
          <a:r>
            <a:rPr lang="en-US"/>
            <a:t>The app should be capable of running on different types of devices (Tablets, Phones, computers, and voter machines).</a:t>
          </a:r>
        </a:p>
      </dgm:t>
    </dgm:pt>
    <dgm:pt modelId="{355D1EF3-9279-4426-8983-EB40C53F4952}" type="parTrans" cxnId="{A146DAA2-C73A-48FC-8687-6A489BCB490F}">
      <dgm:prSet/>
      <dgm:spPr/>
      <dgm:t>
        <a:bodyPr/>
        <a:lstStyle/>
        <a:p>
          <a:endParaRPr lang="en-US"/>
        </a:p>
      </dgm:t>
    </dgm:pt>
    <dgm:pt modelId="{690BAE89-3E04-4713-BF72-973CC8ABDDD9}" type="sibTrans" cxnId="{A146DAA2-C73A-48FC-8687-6A489BCB490F}">
      <dgm:prSet/>
      <dgm:spPr/>
      <dgm:t>
        <a:bodyPr/>
        <a:lstStyle/>
        <a:p>
          <a:endParaRPr lang="en-US"/>
        </a:p>
      </dgm:t>
    </dgm:pt>
    <dgm:pt modelId="{0F234E1C-974B-48A8-B5E2-9D0BB14D8138}">
      <dgm:prSet/>
      <dgm:spPr/>
      <dgm:t>
        <a:bodyPr/>
        <a:lstStyle/>
        <a:p>
          <a:r>
            <a:rPr lang="en-US"/>
            <a:t>The blockchain-based mobile voting app should collect data from the voters’ roll.</a:t>
          </a:r>
        </a:p>
      </dgm:t>
    </dgm:pt>
    <dgm:pt modelId="{825CE659-DBF3-468C-9554-0488DD589AA4}" type="parTrans" cxnId="{4FCD0791-7B23-4A95-909C-4EE33F564695}">
      <dgm:prSet/>
      <dgm:spPr/>
      <dgm:t>
        <a:bodyPr/>
        <a:lstStyle/>
        <a:p>
          <a:endParaRPr lang="en-US"/>
        </a:p>
      </dgm:t>
    </dgm:pt>
    <dgm:pt modelId="{B609060B-27DC-4A8D-B289-A21334EC4394}" type="sibTrans" cxnId="{4FCD0791-7B23-4A95-909C-4EE33F564695}">
      <dgm:prSet/>
      <dgm:spPr/>
      <dgm:t>
        <a:bodyPr/>
        <a:lstStyle/>
        <a:p>
          <a:endParaRPr lang="en-US"/>
        </a:p>
      </dgm:t>
    </dgm:pt>
    <dgm:pt modelId="{702CFE6D-93D5-2949-9998-D2DF06417499}" type="pres">
      <dgm:prSet presAssocID="{D8F7B522-4562-4170-8D90-E96D3C53956A}" presName="linear" presStyleCnt="0">
        <dgm:presLayoutVars>
          <dgm:animLvl val="lvl"/>
          <dgm:resizeHandles val="exact"/>
        </dgm:presLayoutVars>
      </dgm:prSet>
      <dgm:spPr/>
    </dgm:pt>
    <dgm:pt modelId="{84BD4A59-7BDC-6542-8BF0-970886697862}" type="pres">
      <dgm:prSet presAssocID="{25BFC9C2-8858-44BA-968A-3731BC3289E9}" presName="parentText" presStyleLbl="node1" presStyleIdx="0" presStyleCnt="4">
        <dgm:presLayoutVars>
          <dgm:chMax val="0"/>
          <dgm:bulletEnabled val="1"/>
        </dgm:presLayoutVars>
      </dgm:prSet>
      <dgm:spPr/>
    </dgm:pt>
    <dgm:pt modelId="{6764905F-1065-9449-9146-359FD0FEDAC3}" type="pres">
      <dgm:prSet presAssocID="{279F0B3F-CC57-455F-9397-5DBE65D33F61}" presName="spacer" presStyleCnt="0"/>
      <dgm:spPr/>
    </dgm:pt>
    <dgm:pt modelId="{F4C2B4C8-56FC-424C-95BA-11CE7A78D75C}" type="pres">
      <dgm:prSet presAssocID="{ECC5571B-7BF7-4584-9721-16A173C20156}" presName="parentText" presStyleLbl="node1" presStyleIdx="1" presStyleCnt="4">
        <dgm:presLayoutVars>
          <dgm:chMax val="0"/>
          <dgm:bulletEnabled val="1"/>
        </dgm:presLayoutVars>
      </dgm:prSet>
      <dgm:spPr/>
    </dgm:pt>
    <dgm:pt modelId="{879E8FE0-8ED1-1241-AD0D-EEC33F208BC6}" type="pres">
      <dgm:prSet presAssocID="{A66A6C1D-0F9F-4218-8CA3-DD99CECC8949}" presName="spacer" presStyleCnt="0"/>
      <dgm:spPr/>
    </dgm:pt>
    <dgm:pt modelId="{AE58BD93-DE1A-8B45-8C80-2E61D900E9D4}" type="pres">
      <dgm:prSet presAssocID="{9AC0FE5F-DC75-47CB-AAE1-B92310C4E54E}" presName="parentText" presStyleLbl="node1" presStyleIdx="2" presStyleCnt="4">
        <dgm:presLayoutVars>
          <dgm:chMax val="0"/>
          <dgm:bulletEnabled val="1"/>
        </dgm:presLayoutVars>
      </dgm:prSet>
      <dgm:spPr/>
    </dgm:pt>
    <dgm:pt modelId="{CA45A200-B96E-E944-B04B-75F2F312FF1D}" type="pres">
      <dgm:prSet presAssocID="{690BAE89-3E04-4713-BF72-973CC8ABDDD9}" presName="spacer" presStyleCnt="0"/>
      <dgm:spPr/>
    </dgm:pt>
    <dgm:pt modelId="{892DFE16-02CC-9B48-8817-DD14F7D62B46}" type="pres">
      <dgm:prSet presAssocID="{0F234E1C-974B-48A8-B5E2-9D0BB14D8138}" presName="parentText" presStyleLbl="node1" presStyleIdx="3" presStyleCnt="4">
        <dgm:presLayoutVars>
          <dgm:chMax val="0"/>
          <dgm:bulletEnabled val="1"/>
        </dgm:presLayoutVars>
      </dgm:prSet>
      <dgm:spPr/>
    </dgm:pt>
  </dgm:ptLst>
  <dgm:cxnLst>
    <dgm:cxn modelId="{C05DB82C-1CFB-D94F-B01B-77664548B10F}" type="presOf" srcId="{25BFC9C2-8858-44BA-968A-3731BC3289E9}" destId="{84BD4A59-7BDC-6542-8BF0-970886697862}" srcOrd="0" destOrd="0" presId="urn:microsoft.com/office/officeart/2005/8/layout/vList2"/>
    <dgm:cxn modelId="{27DB5B5D-A275-4507-80BE-AC508EC6834F}" srcId="{D8F7B522-4562-4170-8D90-E96D3C53956A}" destId="{25BFC9C2-8858-44BA-968A-3731BC3289E9}" srcOrd="0" destOrd="0" parTransId="{1D19BB4E-C189-47BA-AB0E-81CFBCE9226F}" sibTransId="{279F0B3F-CC57-455F-9397-5DBE65D33F61}"/>
    <dgm:cxn modelId="{69BE2C50-C217-4005-94F6-38C1F6D31E78}" srcId="{D8F7B522-4562-4170-8D90-E96D3C53956A}" destId="{ECC5571B-7BF7-4584-9721-16A173C20156}" srcOrd="1" destOrd="0" parTransId="{96B26F7A-22AF-4CC9-A928-19A598766892}" sibTransId="{A66A6C1D-0F9F-4218-8CA3-DD99CECC8949}"/>
    <dgm:cxn modelId="{CA49E156-6574-3649-B0A0-739BE76B6964}" type="presOf" srcId="{ECC5571B-7BF7-4584-9721-16A173C20156}" destId="{F4C2B4C8-56FC-424C-95BA-11CE7A78D75C}" srcOrd="0" destOrd="0" presId="urn:microsoft.com/office/officeart/2005/8/layout/vList2"/>
    <dgm:cxn modelId="{D5636D82-AA48-1C49-8C08-98D44818BA46}" type="presOf" srcId="{0F234E1C-974B-48A8-B5E2-9D0BB14D8138}" destId="{892DFE16-02CC-9B48-8817-DD14F7D62B46}" srcOrd="0" destOrd="0" presId="urn:microsoft.com/office/officeart/2005/8/layout/vList2"/>
    <dgm:cxn modelId="{4FCD0791-7B23-4A95-909C-4EE33F564695}" srcId="{D8F7B522-4562-4170-8D90-E96D3C53956A}" destId="{0F234E1C-974B-48A8-B5E2-9D0BB14D8138}" srcOrd="3" destOrd="0" parTransId="{825CE659-DBF3-468C-9554-0488DD589AA4}" sibTransId="{B609060B-27DC-4A8D-B289-A21334EC4394}"/>
    <dgm:cxn modelId="{A146DAA2-C73A-48FC-8687-6A489BCB490F}" srcId="{D8F7B522-4562-4170-8D90-E96D3C53956A}" destId="{9AC0FE5F-DC75-47CB-AAE1-B92310C4E54E}" srcOrd="2" destOrd="0" parTransId="{355D1EF3-9279-4426-8983-EB40C53F4952}" sibTransId="{690BAE89-3E04-4713-BF72-973CC8ABDDD9}"/>
    <dgm:cxn modelId="{AB7575B9-4487-CF4F-ADC1-9E448B2BD426}" type="presOf" srcId="{D8F7B522-4562-4170-8D90-E96D3C53956A}" destId="{702CFE6D-93D5-2949-9998-D2DF06417499}" srcOrd="0" destOrd="0" presId="urn:microsoft.com/office/officeart/2005/8/layout/vList2"/>
    <dgm:cxn modelId="{8BE4CBC4-D1B5-F943-A4A1-D0FCA9E9219C}" type="presOf" srcId="{9AC0FE5F-DC75-47CB-AAE1-B92310C4E54E}" destId="{AE58BD93-DE1A-8B45-8C80-2E61D900E9D4}" srcOrd="0" destOrd="0" presId="urn:microsoft.com/office/officeart/2005/8/layout/vList2"/>
    <dgm:cxn modelId="{547EDE16-0FE7-B843-A3B0-D9D67466F53E}" type="presParOf" srcId="{702CFE6D-93D5-2949-9998-D2DF06417499}" destId="{84BD4A59-7BDC-6542-8BF0-970886697862}" srcOrd="0" destOrd="0" presId="urn:microsoft.com/office/officeart/2005/8/layout/vList2"/>
    <dgm:cxn modelId="{92A87BE4-303B-B449-9A5B-ED3D98493877}" type="presParOf" srcId="{702CFE6D-93D5-2949-9998-D2DF06417499}" destId="{6764905F-1065-9449-9146-359FD0FEDAC3}" srcOrd="1" destOrd="0" presId="urn:microsoft.com/office/officeart/2005/8/layout/vList2"/>
    <dgm:cxn modelId="{095C1C42-7BA4-B34D-8689-73D10EB565F9}" type="presParOf" srcId="{702CFE6D-93D5-2949-9998-D2DF06417499}" destId="{F4C2B4C8-56FC-424C-95BA-11CE7A78D75C}" srcOrd="2" destOrd="0" presId="urn:microsoft.com/office/officeart/2005/8/layout/vList2"/>
    <dgm:cxn modelId="{C47A6BAA-F326-CC4F-AD7C-7067BADC9215}" type="presParOf" srcId="{702CFE6D-93D5-2949-9998-D2DF06417499}" destId="{879E8FE0-8ED1-1241-AD0D-EEC33F208BC6}" srcOrd="3" destOrd="0" presId="urn:microsoft.com/office/officeart/2005/8/layout/vList2"/>
    <dgm:cxn modelId="{40EE4CA1-A078-6D42-84D6-90F2FFDE8CF7}" type="presParOf" srcId="{702CFE6D-93D5-2949-9998-D2DF06417499}" destId="{AE58BD93-DE1A-8B45-8C80-2E61D900E9D4}" srcOrd="4" destOrd="0" presId="urn:microsoft.com/office/officeart/2005/8/layout/vList2"/>
    <dgm:cxn modelId="{E4BEEF24-6763-E548-99E4-D58324F87098}" type="presParOf" srcId="{702CFE6D-93D5-2949-9998-D2DF06417499}" destId="{CA45A200-B96E-E944-B04B-75F2F312FF1D}" srcOrd="5" destOrd="0" presId="urn:microsoft.com/office/officeart/2005/8/layout/vList2"/>
    <dgm:cxn modelId="{17DAEF64-3B34-AC44-8045-7E48DCB35983}" type="presParOf" srcId="{702CFE6D-93D5-2949-9998-D2DF06417499}" destId="{892DFE16-02CC-9B48-8817-DD14F7D62B4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E76F65-74D0-4905-9120-9FD87E58A1F7}"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47B3DAC6-D9A0-4C9D-84A2-C6F2720F7609}">
      <dgm:prSet/>
      <dgm:spPr/>
      <dgm:t>
        <a:bodyPr/>
        <a:lstStyle/>
        <a:p>
          <a:r>
            <a:rPr lang="en-ZA"/>
            <a:t>Blockchain Network: The system should utilize a secure and decentralized blockchain network to record and store voting transactions securely.</a:t>
          </a:r>
          <a:endParaRPr lang="en-US"/>
        </a:p>
      </dgm:t>
    </dgm:pt>
    <dgm:pt modelId="{A6507D4C-B640-4670-A3D2-1BDAC0E574A1}" type="parTrans" cxnId="{BA7B1699-3ADE-4E4B-9E03-C3ADD34743A6}">
      <dgm:prSet/>
      <dgm:spPr/>
      <dgm:t>
        <a:bodyPr/>
        <a:lstStyle/>
        <a:p>
          <a:endParaRPr lang="en-US"/>
        </a:p>
      </dgm:t>
    </dgm:pt>
    <dgm:pt modelId="{3BB15D9C-850E-4052-BDA7-7023333ED990}" type="sibTrans" cxnId="{BA7B1699-3ADE-4E4B-9E03-C3ADD34743A6}">
      <dgm:prSet/>
      <dgm:spPr/>
      <dgm:t>
        <a:bodyPr/>
        <a:lstStyle/>
        <a:p>
          <a:endParaRPr lang="en-US"/>
        </a:p>
      </dgm:t>
    </dgm:pt>
    <dgm:pt modelId="{DD3B484A-78D8-4FDA-8E8C-34890B06FBA2}">
      <dgm:prSet/>
      <dgm:spPr/>
      <dgm:t>
        <a:bodyPr/>
        <a:lstStyle/>
        <a:p>
          <a:r>
            <a:rPr lang="en-ZA"/>
            <a:t>The blockchain should support high throughput to handle many voting transactions during peak times. Can be limited between 25k-100k people.</a:t>
          </a:r>
          <a:endParaRPr lang="en-US"/>
        </a:p>
      </dgm:t>
    </dgm:pt>
    <dgm:pt modelId="{0F528272-24C4-47DA-A969-7D2669C0FFED}" type="parTrans" cxnId="{988F3EDF-DF13-4CA9-880B-0E5CD23F4613}">
      <dgm:prSet/>
      <dgm:spPr/>
      <dgm:t>
        <a:bodyPr/>
        <a:lstStyle/>
        <a:p>
          <a:endParaRPr lang="en-US"/>
        </a:p>
      </dgm:t>
    </dgm:pt>
    <dgm:pt modelId="{4C47BCFF-342F-4711-8401-F4FF0A4812CE}" type="sibTrans" cxnId="{988F3EDF-DF13-4CA9-880B-0E5CD23F4613}">
      <dgm:prSet/>
      <dgm:spPr/>
      <dgm:t>
        <a:bodyPr/>
        <a:lstStyle/>
        <a:p>
          <a:endParaRPr lang="en-US"/>
        </a:p>
      </dgm:t>
    </dgm:pt>
    <dgm:pt modelId="{A7CD31EF-9AC1-4C8A-B778-8A523DC058E9}">
      <dgm:prSet/>
      <dgm:spPr/>
      <dgm:t>
        <a:bodyPr/>
        <a:lstStyle/>
        <a:p>
          <a:r>
            <a:rPr lang="en-ZA"/>
            <a:t>Smart Contracts: Smart contracts should be used to define the rules and logic of the voting process, ensuring transparency and automation.</a:t>
          </a:r>
          <a:endParaRPr lang="en-US"/>
        </a:p>
      </dgm:t>
    </dgm:pt>
    <dgm:pt modelId="{360C9D13-D204-4AEF-B0F2-2E26E0282DE3}" type="parTrans" cxnId="{C7199DD3-E3C0-4A3C-A2C0-69B5E2891AA1}">
      <dgm:prSet/>
      <dgm:spPr/>
      <dgm:t>
        <a:bodyPr/>
        <a:lstStyle/>
        <a:p>
          <a:endParaRPr lang="en-US"/>
        </a:p>
      </dgm:t>
    </dgm:pt>
    <dgm:pt modelId="{1D6A4BD1-A334-44DC-A986-0624A5DF9CAB}" type="sibTrans" cxnId="{C7199DD3-E3C0-4A3C-A2C0-69B5E2891AA1}">
      <dgm:prSet/>
      <dgm:spPr/>
      <dgm:t>
        <a:bodyPr/>
        <a:lstStyle/>
        <a:p>
          <a:endParaRPr lang="en-US"/>
        </a:p>
      </dgm:t>
    </dgm:pt>
    <dgm:pt modelId="{5FF301D4-E8C4-444F-80D3-B3601D600926}">
      <dgm:prSet/>
      <dgm:spPr/>
      <dgm:t>
        <a:bodyPr/>
        <a:lstStyle/>
        <a:p>
          <a:r>
            <a:rPr lang="en-ZA"/>
            <a:t>Smart contracts must be thoroughly tested and audited to prevent vulnerabilities and ensure accurate execution</a:t>
          </a:r>
          <a:endParaRPr lang="en-US"/>
        </a:p>
      </dgm:t>
    </dgm:pt>
    <dgm:pt modelId="{2047AA9A-A8E0-47B9-B83F-C963BAC62C6B}" type="parTrans" cxnId="{FDF37C8F-12B1-4858-92E3-B540C4A2BF3B}">
      <dgm:prSet/>
      <dgm:spPr/>
      <dgm:t>
        <a:bodyPr/>
        <a:lstStyle/>
        <a:p>
          <a:endParaRPr lang="en-US"/>
        </a:p>
      </dgm:t>
    </dgm:pt>
    <dgm:pt modelId="{65D724E7-6D48-4020-A96A-99D61EE82C01}" type="sibTrans" cxnId="{FDF37C8F-12B1-4858-92E3-B540C4A2BF3B}">
      <dgm:prSet/>
      <dgm:spPr/>
      <dgm:t>
        <a:bodyPr/>
        <a:lstStyle/>
        <a:p>
          <a:endParaRPr lang="en-US"/>
        </a:p>
      </dgm:t>
    </dgm:pt>
    <dgm:pt modelId="{9E01F8A8-FA05-1948-A67C-468C0FA61843}" type="pres">
      <dgm:prSet presAssocID="{D0E76F65-74D0-4905-9120-9FD87E58A1F7}" presName="linear" presStyleCnt="0">
        <dgm:presLayoutVars>
          <dgm:animLvl val="lvl"/>
          <dgm:resizeHandles val="exact"/>
        </dgm:presLayoutVars>
      </dgm:prSet>
      <dgm:spPr/>
    </dgm:pt>
    <dgm:pt modelId="{E69A28F7-E879-9A46-9407-CAC35CB66EDD}" type="pres">
      <dgm:prSet presAssocID="{47B3DAC6-D9A0-4C9D-84A2-C6F2720F7609}" presName="parentText" presStyleLbl="node1" presStyleIdx="0" presStyleCnt="4">
        <dgm:presLayoutVars>
          <dgm:chMax val="0"/>
          <dgm:bulletEnabled val="1"/>
        </dgm:presLayoutVars>
      </dgm:prSet>
      <dgm:spPr/>
    </dgm:pt>
    <dgm:pt modelId="{551AC272-52A2-4643-8D7E-EE7E48933798}" type="pres">
      <dgm:prSet presAssocID="{3BB15D9C-850E-4052-BDA7-7023333ED990}" presName="spacer" presStyleCnt="0"/>
      <dgm:spPr/>
    </dgm:pt>
    <dgm:pt modelId="{64755BB0-F0BE-5C43-8D91-2F984F6603B3}" type="pres">
      <dgm:prSet presAssocID="{DD3B484A-78D8-4FDA-8E8C-34890B06FBA2}" presName="parentText" presStyleLbl="node1" presStyleIdx="1" presStyleCnt="4">
        <dgm:presLayoutVars>
          <dgm:chMax val="0"/>
          <dgm:bulletEnabled val="1"/>
        </dgm:presLayoutVars>
      </dgm:prSet>
      <dgm:spPr/>
    </dgm:pt>
    <dgm:pt modelId="{0C8DFABD-158C-0A44-BAA5-1E6D0B845C1C}" type="pres">
      <dgm:prSet presAssocID="{4C47BCFF-342F-4711-8401-F4FF0A4812CE}" presName="spacer" presStyleCnt="0"/>
      <dgm:spPr/>
    </dgm:pt>
    <dgm:pt modelId="{BC3B984B-84BF-2745-9CD8-198752F99F9D}" type="pres">
      <dgm:prSet presAssocID="{A7CD31EF-9AC1-4C8A-B778-8A523DC058E9}" presName="parentText" presStyleLbl="node1" presStyleIdx="2" presStyleCnt="4">
        <dgm:presLayoutVars>
          <dgm:chMax val="0"/>
          <dgm:bulletEnabled val="1"/>
        </dgm:presLayoutVars>
      </dgm:prSet>
      <dgm:spPr/>
    </dgm:pt>
    <dgm:pt modelId="{FC464DB4-7427-DE4A-83D4-E1C5238A9EF6}" type="pres">
      <dgm:prSet presAssocID="{1D6A4BD1-A334-44DC-A986-0624A5DF9CAB}" presName="spacer" presStyleCnt="0"/>
      <dgm:spPr/>
    </dgm:pt>
    <dgm:pt modelId="{BA7A1BD8-84AC-8D43-990B-13825A0AD2C7}" type="pres">
      <dgm:prSet presAssocID="{5FF301D4-E8C4-444F-80D3-B3601D600926}" presName="parentText" presStyleLbl="node1" presStyleIdx="3" presStyleCnt="4">
        <dgm:presLayoutVars>
          <dgm:chMax val="0"/>
          <dgm:bulletEnabled val="1"/>
        </dgm:presLayoutVars>
      </dgm:prSet>
      <dgm:spPr/>
    </dgm:pt>
  </dgm:ptLst>
  <dgm:cxnLst>
    <dgm:cxn modelId="{A94DA30B-DC28-4B43-A1CB-34C5E36519E2}" type="presOf" srcId="{5FF301D4-E8C4-444F-80D3-B3601D600926}" destId="{BA7A1BD8-84AC-8D43-990B-13825A0AD2C7}" srcOrd="0" destOrd="0" presId="urn:microsoft.com/office/officeart/2005/8/layout/vList2"/>
    <dgm:cxn modelId="{4859DF11-C70A-0E4D-9EA3-6687E7A7438D}" type="presOf" srcId="{A7CD31EF-9AC1-4C8A-B778-8A523DC058E9}" destId="{BC3B984B-84BF-2745-9CD8-198752F99F9D}" srcOrd="0" destOrd="0" presId="urn:microsoft.com/office/officeart/2005/8/layout/vList2"/>
    <dgm:cxn modelId="{41AFEE6B-4184-0F4E-824F-D7725BA97385}" type="presOf" srcId="{47B3DAC6-D9A0-4C9D-84A2-C6F2720F7609}" destId="{E69A28F7-E879-9A46-9407-CAC35CB66EDD}" srcOrd="0" destOrd="0" presId="urn:microsoft.com/office/officeart/2005/8/layout/vList2"/>
    <dgm:cxn modelId="{41A5B688-9C31-3D4D-A250-301E0E2D6FC5}" type="presOf" srcId="{DD3B484A-78D8-4FDA-8E8C-34890B06FBA2}" destId="{64755BB0-F0BE-5C43-8D91-2F984F6603B3}" srcOrd="0" destOrd="0" presId="urn:microsoft.com/office/officeart/2005/8/layout/vList2"/>
    <dgm:cxn modelId="{FDF37C8F-12B1-4858-92E3-B540C4A2BF3B}" srcId="{D0E76F65-74D0-4905-9120-9FD87E58A1F7}" destId="{5FF301D4-E8C4-444F-80D3-B3601D600926}" srcOrd="3" destOrd="0" parTransId="{2047AA9A-A8E0-47B9-B83F-C963BAC62C6B}" sibTransId="{65D724E7-6D48-4020-A96A-99D61EE82C01}"/>
    <dgm:cxn modelId="{BA7B1699-3ADE-4E4B-9E03-C3ADD34743A6}" srcId="{D0E76F65-74D0-4905-9120-9FD87E58A1F7}" destId="{47B3DAC6-D9A0-4C9D-84A2-C6F2720F7609}" srcOrd="0" destOrd="0" parTransId="{A6507D4C-B640-4670-A3D2-1BDAC0E574A1}" sibTransId="{3BB15D9C-850E-4052-BDA7-7023333ED990}"/>
    <dgm:cxn modelId="{C7199DD3-E3C0-4A3C-A2C0-69B5E2891AA1}" srcId="{D0E76F65-74D0-4905-9120-9FD87E58A1F7}" destId="{A7CD31EF-9AC1-4C8A-B778-8A523DC058E9}" srcOrd="2" destOrd="0" parTransId="{360C9D13-D204-4AEF-B0F2-2E26E0282DE3}" sibTransId="{1D6A4BD1-A334-44DC-A986-0624A5DF9CAB}"/>
    <dgm:cxn modelId="{988F3EDF-DF13-4CA9-880B-0E5CD23F4613}" srcId="{D0E76F65-74D0-4905-9120-9FD87E58A1F7}" destId="{DD3B484A-78D8-4FDA-8E8C-34890B06FBA2}" srcOrd="1" destOrd="0" parTransId="{0F528272-24C4-47DA-A969-7D2669C0FFED}" sibTransId="{4C47BCFF-342F-4711-8401-F4FF0A4812CE}"/>
    <dgm:cxn modelId="{6FE184FE-D901-634D-B385-224C93C0C0F1}" type="presOf" srcId="{D0E76F65-74D0-4905-9120-9FD87E58A1F7}" destId="{9E01F8A8-FA05-1948-A67C-468C0FA61843}" srcOrd="0" destOrd="0" presId="urn:microsoft.com/office/officeart/2005/8/layout/vList2"/>
    <dgm:cxn modelId="{A3DB4D05-480F-1F43-BDED-0321EC8A7C8D}" type="presParOf" srcId="{9E01F8A8-FA05-1948-A67C-468C0FA61843}" destId="{E69A28F7-E879-9A46-9407-CAC35CB66EDD}" srcOrd="0" destOrd="0" presId="urn:microsoft.com/office/officeart/2005/8/layout/vList2"/>
    <dgm:cxn modelId="{283E2147-A79E-9044-9077-CFA821741751}" type="presParOf" srcId="{9E01F8A8-FA05-1948-A67C-468C0FA61843}" destId="{551AC272-52A2-4643-8D7E-EE7E48933798}" srcOrd="1" destOrd="0" presId="urn:microsoft.com/office/officeart/2005/8/layout/vList2"/>
    <dgm:cxn modelId="{F07486E0-801C-0D49-89DC-6914632548D1}" type="presParOf" srcId="{9E01F8A8-FA05-1948-A67C-468C0FA61843}" destId="{64755BB0-F0BE-5C43-8D91-2F984F6603B3}" srcOrd="2" destOrd="0" presId="urn:microsoft.com/office/officeart/2005/8/layout/vList2"/>
    <dgm:cxn modelId="{0BECF62F-345E-0A4A-B9EC-A574F6C8C746}" type="presParOf" srcId="{9E01F8A8-FA05-1948-A67C-468C0FA61843}" destId="{0C8DFABD-158C-0A44-BAA5-1E6D0B845C1C}" srcOrd="3" destOrd="0" presId="urn:microsoft.com/office/officeart/2005/8/layout/vList2"/>
    <dgm:cxn modelId="{5670A69B-AA20-BA45-B87A-CCBEC6FB47F9}" type="presParOf" srcId="{9E01F8A8-FA05-1948-A67C-468C0FA61843}" destId="{BC3B984B-84BF-2745-9CD8-198752F99F9D}" srcOrd="4" destOrd="0" presId="urn:microsoft.com/office/officeart/2005/8/layout/vList2"/>
    <dgm:cxn modelId="{F8AA9627-53C7-FD45-95F1-F77A78766A8C}" type="presParOf" srcId="{9E01F8A8-FA05-1948-A67C-468C0FA61843}" destId="{FC464DB4-7427-DE4A-83D4-E1C5238A9EF6}" srcOrd="5" destOrd="0" presId="urn:microsoft.com/office/officeart/2005/8/layout/vList2"/>
    <dgm:cxn modelId="{BB1A9A21-51E4-5A41-B61A-DD7256EA50F6}" type="presParOf" srcId="{9E01F8A8-FA05-1948-A67C-468C0FA61843}" destId="{BA7A1BD8-84AC-8D43-990B-13825A0AD2C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A5551A-F172-FB42-9658-D5E27E2381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1DBAFA37-C145-154C-AD39-49F02F969007}">
      <dgm:prSet/>
      <dgm:spPr/>
      <dgm:t>
        <a:bodyPr/>
        <a:lstStyle/>
        <a:p>
          <a:r>
            <a:rPr lang="en-US" dirty="0"/>
            <a:t>Connecting our App to IEC voters’ roll</a:t>
          </a:r>
          <a:endParaRPr lang="en-ZA" dirty="0"/>
        </a:p>
      </dgm:t>
    </dgm:pt>
    <dgm:pt modelId="{F03CA639-4A88-2D4F-8ED8-E53435B6DBB4}" type="parTrans" cxnId="{C12DC3B5-F6CA-F74C-9B35-0FF22616A00C}">
      <dgm:prSet/>
      <dgm:spPr/>
      <dgm:t>
        <a:bodyPr/>
        <a:lstStyle/>
        <a:p>
          <a:endParaRPr lang="en-GB"/>
        </a:p>
      </dgm:t>
    </dgm:pt>
    <dgm:pt modelId="{03A919D2-EEE6-B148-93B3-D3108E2506BA}" type="sibTrans" cxnId="{C12DC3B5-F6CA-F74C-9B35-0FF22616A00C}">
      <dgm:prSet/>
      <dgm:spPr/>
      <dgm:t>
        <a:bodyPr/>
        <a:lstStyle/>
        <a:p>
          <a:endParaRPr lang="en-GB"/>
        </a:p>
      </dgm:t>
    </dgm:pt>
    <dgm:pt modelId="{51C3770F-25BF-2C4E-B596-BA8419632026}">
      <dgm:prSet/>
      <dgm:spPr/>
      <dgm:t>
        <a:bodyPr/>
        <a:lstStyle/>
        <a:p>
          <a:r>
            <a:rPr lang="en-US"/>
            <a:t>Providing our API to the IEC Result department</a:t>
          </a:r>
          <a:endParaRPr lang="en-ZA"/>
        </a:p>
      </dgm:t>
    </dgm:pt>
    <dgm:pt modelId="{C1499597-969D-7B43-A5E8-C927B88B788C}" type="parTrans" cxnId="{0000980B-3DD2-FE4D-8818-236056141301}">
      <dgm:prSet/>
      <dgm:spPr/>
      <dgm:t>
        <a:bodyPr/>
        <a:lstStyle/>
        <a:p>
          <a:endParaRPr lang="en-GB"/>
        </a:p>
      </dgm:t>
    </dgm:pt>
    <dgm:pt modelId="{6206B1FA-14C6-9747-B605-16ED9FEDA15C}" type="sibTrans" cxnId="{0000980B-3DD2-FE4D-8818-236056141301}">
      <dgm:prSet/>
      <dgm:spPr/>
      <dgm:t>
        <a:bodyPr/>
        <a:lstStyle/>
        <a:p>
          <a:endParaRPr lang="en-GB"/>
        </a:p>
      </dgm:t>
    </dgm:pt>
    <dgm:pt modelId="{657631C1-22EE-DD43-90A8-BE17A330496F}">
      <dgm:prSet/>
      <dgm:spPr/>
      <dgm:t>
        <a:bodyPr/>
        <a:lstStyle/>
        <a:p>
          <a:r>
            <a:rPr lang="en-US"/>
            <a:t>Incorporate automatic Data Analyctics to Support the EIC result department</a:t>
          </a:r>
          <a:endParaRPr lang="en-ZA"/>
        </a:p>
      </dgm:t>
    </dgm:pt>
    <dgm:pt modelId="{E20E817D-6578-B746-9C8C-4B53AA83E937}" type="parTrans" cxnId="{3FCC4F39-549E-AB45-8532-1E8C090C910D}">
      <dgm:prSet/>
      <dgm:spPr/>
      <dgm:t>
        <a:bodyPr/>
        <a:lstStyle/>
        <a:p>
          <a:endParaRPr lang="en-GB"/>
        </a:p>
      </dgm:t>
    </dgm:pt>
    <dgm:pt modelId="{B00A1B55-3485-1C4B-9E12-E4F00B47C5E3}" type="sibTrans" cxnId="{3FCC4F39-549E-AB45-8532-1E8C090C910D}">
      <dgm:prSet/>
      <dgm:spPr/>
      <dgm:t>
        <a:bodyPr/>
        <a:lstStyle/>
        <a:p>
          <a:endParaRPr lang="en-GB"/>
        </a:p>
      </dgm:t>
    </dgm:pt>
    <dgm:pt modelId="{669B3686-B046-294E-B684-A13DCF102C49}" type="pres">
      <dgm:prSet presAssocID="{06A5551A-F172-FB42-9658-D5E27E23817D}" presName="linearFlow" presStyleCnt="0">
        <dgm:presLayoutVars>
          <dgm:dir/>
          <dgm:resizeHandles val="exact"/>
        </dgm:presLayoutVars>
      </dgm:prSet>
      <dgm:spPr/>
    </dgm:pt>
    <dgm:pt modelId="{EF35AE03-E0F9-EE4D-8BB7-9935690F160A}" type="pres">
      <dgm:prSet presAssocID="{1DBAFA37-C145-154C-AD39-49F02F969007}" presName="composite" presStyleCnt="0"/>
      <dgm:spPr/>
    </dgm:pt>
    <dgm:pt modelId="{4ECB4BCE-6C91-8540-AE4C-71623E81EEBF}" type="pres">
      <dgm:prSet presAssocID="{1DBAFA37-C145-154C-AD39-49F02F969007}" presName="imgShp" presStyleLbl="fgImgPlace1" presStyleIdx="0" presStyleCnt="3"/>
      <dgm:spPr/>
    </dgm:pt>
    <dgm:pt modelId="{4CF7AEDC-8825-224F-A6F5-CE1253230187}" type="pres">
      <dgm:prSet presAssocID="{1DBAFA37-C145-154C-AD39-49F02F969007}" presName="txShp" presStyleLbl="node1" presStyleIdx="0" presStyleCnt="3">
        <dgm:presLayoutVars>
          <dgm:bulletEnabled val="1"/>
        </dgm:presLayoutVars>
      </dgm:prSet>
      <dgm:spPr/>
    </dgm:pt>
    <dgm:pt modelId="{4AB32A14-4A5B-1247-B4D5-ABF58A0B4760}" type="pres">
      <dgm:prSet presAssocID="{03A919D2-EEE6-B148-93B3-D3108E2506BA}" presName="spacing" presStyleCnt="0"/>
      <dgm:spPr/>
    </dgm:pt>
    <dgm:pt modelId="{A9713656-9B2A-174B-9B39-DD973829C6F7}" type="pres">
      <dgm:prSet presAssocID="{51C3770F-25BF-2C4E-B596-BA8419632026}" presName="composite" presStyleCnt="0"/>
      <dgm:spPr/>
    </dgm:pt>
    <dgm:pt modelId="{B9E7ED0E-26B4-0745-9C3B-50753E025A5A}" type="pres">
      <dgm:prSet presAssocID="{51C3770F-25BF-2C4E-B596-BA8419632026}" presName="imgShp" presStyleLbl="fgImgPlace1" presStyleIdx="1" presStyleCnt="3"/>
      <dgm:spPr/>
    </dgm:pt>
    <dgm:pt modelId="{A0E01FDF-FBF7-B34D-85A9-F08189C3FEF5}" type="pres">
      <dgm:prSet presAssocID="{51C3770F-25BF-2C4E-B596-BA8419632026}" presName="txShp" presStyleLbl="node1" presStyleIdx="1" presStyleCnt="3">
        <dgm:presLayoutVars>
          <dgm:bulletEnabled val="1"/>
        </dgm:presLayoutVars>
      </dgm:prSet>
      <dgm:spPr/>
    </dgm:pt>
    <dgm:pt modelId="{78918222-E820-4145-B963-05AC6BD57DB8}" type="pres">
      <dgm:prSet presAssocID="{6206B1FA-14C6-9747-B605-16ED9FEDA15C}" presName="spacing" presStyleCnt="0"/>
      <dgm:spPr/>
    </dgm:pt>
    <dgm:pt modelId="{A3F1F6AC-40CC-C34C-A73F-13B01CA95681}" type="pres">
      <dgm:prSet presAssocID="{657631C1-22EE-DD43-90A8-BE17A330496F}" presName="composite" presStyleCnt="0"/>
      <dgm:spPr/>
    </dgm:pt>
    <dgm:pt modelId="{9DCA245D-6F16-9D49-9335-12F3BC766983}" type="pres">
      <dgm:prSet presAssocID="{657631C1-22EE-DD43-90A8-BE17A330496F}" presName="imgShp" presStyleLbl="fgImgPlace1" presStyleIdx="2" presStyleCnt="3"/>
      <dgm:spPr/>
    </dgm:pt>
    <dgm:pt modelId="{041753E3-367D-7941-B521-00C86BCA4C6A}" type="pres">
      <dgm:prSet presAssocID="{657631C1-22EE-DD43-90A8-BE17A330496F}" presName="txShp" presStyleLbl="node1" presStyleIdx="2" presStyleCnt="3">
        <dgm:presLayoutVars>
          <dgm:bulletEnabled val="1"/>
        </dgm:presLayoutVars>
      </dgm:prSet>
      <dgm:spPr/>
    </dgm:pt>
  </dgm:ptLst>
  <dgm:cxnLst>
    <dgm:cxn modelId="{D8F8B50A-7975-DD41-90BB-A0C5D644517E}" type="presOf" srcId="{06A5551A-F172-FB42-9658-D5E27E23817D}" destId="{669B3686-B046-294E-B684-A13DCF102C49}" srcOrd="0" destOrd="0" presId="urn:microsoft.com/office/officeart/2005/8/layout/vList3"/>
    <dgm:cxn modelId="{0000980B-3DD2-FE4D-8818-236056141301}" srcId="{06A5551A-F172-FB42-9658-D5E27E23817D}" destId="{51C3770F-25BF-2C4E-B596-BA8419632026}" srcOrd="1" destOrd="0" parTransId="{C1499597-969D-7B43-A5E8-C927B88B788C}" sibTransId="{6206B1FA-14C6-9747-B605-16ED9FEDA15C}"/>
    <dgm:cxn modelId="{6BC8542E-891D-FD42-94E0-5099EF6F6649}" type="presOf" srcId="{1DBAFA37-C145-154C-AD39-49F02F969007}" destId="{4CF7AEDC-8825-224F-A6F5-CE1253230187}" srcOrd="0" destOrd="0" presId="urn:microsoft.com/office/officeart/2005/8/layout/vList3"/>
    <dgm:cxn modelId="{3FCC4F39-549E-AB45-8532-1E8C090C910D}" srcId="{06A5551A-F172-FB42-9658-D5E27E23817D}" destId="{657631C1-22EE-DD43-90A8-BE17A330496F}" srcOrd="2" destOrd="0" parTransId="{E20E817D-6578-B746-9C8C-4B53AA83E937}" sibTransId="{B00A1B55-3485-1C4B-9E12-E4F00B47C5E3}"/>
    <dgm:cxn modelId="{C12DC3B5-F6CA-F74C-9B35-0FF22616A00C}" srcId="{06A5551A-F172-FB42-9658-D5E27E23817D}" destId="{1DBAFA37-C145-154C-AD39-49F02F969007}" srcOrd="0" destOrd="0" parTransId="{F03CA639-4A88-2D4F-8ED8-E53435B6DBB4}" sibTransId="{03A919D2-EEE6-B148-93B3-D3108E2506BA}"/>
    <dgm:cxn modelId="{C4CCEECD-23E1-464A-88E8-138E3786122C}" type="presOf" srcId="{657631C1-22EE-DD43-90A8-BE17A330496F}" destId="{041753E3-367D-7941-B521-00C86BCA4C6A}" srcOrd="0" destOrd="0" presId="urn:microsoft.com/office/officeart/2005/8/layout/vList3"/>
    <dgm:cxn modelId="{EB454EFD-D42B-484C-9B16-92B587B0782E}" type="presOf" srcId="{51C3770F-25BF-2C4E-B596-BA8419632026}" destId="{A0E01FDF-FBF7-B34D-85A9-F08189C3FEF5}" srcOrd="0" destOrd="0" presId="urn:microsoft.com/office/officeart/2005/8/layout/vList3"/>
    <dgm:cxn modelId="{39D8C47F-974B-8140-B31D-7C64C5690083}" type="presParOf" srcId="{669B3686-B046-294E-B684-A13DCF102C49}" destId="{EF35AE03-E0F9-EE4D-8BB7-9935690F160A}" srcOrd="0" destOrd="0" presId="urn:microsoft.com/office/officeart/2005/8/layout/vList3"/>
    <dgm:cxn modelId="{A3C992ED-D4AD-474B-839B-F2DCF286F84F}" type="presParOf" srcId="{EF35AE03-E0F9-EE4D-8BB7-9935690F160A}" destId="{4ECB4BCE-6C91-8540-AE4C-71623E81EEBF}" srcOrd="0" destOrd="0" presId="urn:microsoft.com/office/officeart/2005/8/layout/vList3"/>
    <dgm:cxn modelId="{1C35DB0A-1480-2C43-A0EA-FAB634E7DBCB}" type="presParOf" srcId="{EF35AE03-E0F9-EE4D-8BB7-9935690F160A}" destId="{4CF7AEDC-8825-224F-A6F5-CE1253230187}" srcOrd="1" destOrd="0" presId="urn:microsoft.com/office/officeart/2005/8/layout/vList3"/>
    <dgm:cxn modelId="{F6EC32ED-1DC4-324B-92C8-0B0C07BBC0D8}" type="presParOf" srcId="{669B3686-B046-294E-B684-A13DCF102C49}" destId="{4AB32A14-4A5B-1247-B4D5-ABF58A0B4760}" srcOrd="1" destOrd="0" presId="urn:microsoft.com/office/officeart/2005/8/layout/vList3"/>
    <dgm:cxn modelId="{CB56F901-97EF-E64B-9E29-F7506202E3B1}" type="presParOf" srcId="{669B3686-B046-294E-B684-A13DCF102C49}" destId="{A9713656-9B2A-174B-9B39-DD973829C6F7}" srcOrd="2" destOrd="0" presId="urn:microsoft.com/office/officeart/2005/8/layout/vList3"/>
    <dgm:cxn modelId="{D6D6A447-3303-DD44-B01E-AB73BDCC740B}" type="presParOf" srcId="{A9713656-9B2A-174B-9B39-DD973829C6F7}" destId="{B9E7ED0E-26B4-0745-9C3B-50753E025A5A}" srcOrd="0" destOrd="0" presId="urn:microsoft.com/office/officeart/2005/8/layout/vList3"/>
    <dgm:cxn modelId="{5C620971-8140-864D-923D-D47DA6FCBAC5}" type="presParOf" srcId="{A9713656-9B2A-174B-9B39-DD973829C6F7}" destId="{A0E01FDF-FBF7-B34D-85A9-F08189C3FEF5}" srcOrd="1" destOrd="0" presId="urn:microsoft.com/office/officeart/2005/8/layout/vList3"/>
    <dgm:cxn modelId="{F8CAE2C1-0B75-AE45-8F70-9D5B30E91D8C}" type="presParOf" srcId="{669B3686-B046-294E-B684-A13DCF102C49}" destId="{78918222-E820-4145-B963-05AC6BD57DB8}" srcOrd="3" destOrd="0" presId="urn:microsoft.com/office/officeart/2005/8/layout/vList3"/>
    <dgm:cxn modelId="{F588C532-A1E5-E34A-B844-FDBD35F37524}" type="presParOf" srcId="{669B3686-B046-294E-B684-A13DCF102C49}" destId="{A3F1F6AC-40CC-C34C-A73F-13B01CA95681}" srcOrd="4" destOrd="0" presId="urn:microsoft.com/office/officeart/2005/8/layout/vList3"/>
    <dgm:cxn modelId="{4982949D-D954-8140-B7F4-48C6E17378BD}" type="presParOf" srcId="{A3F1F6AC-40CC-C34C-A73F-13B01CA95681}" destId="{9DCA245D-6F16-9D49-9335-12F3BC766983}" srcOrd="0" destOrd="0" presId="urn:microsoft.com/office/officeart/2005/8/layout/vList3"/>
    <dgm:cxn modelId="{584EEBA9-3C4C-1141-8E77-5DB98E6AD167}" type="presParOf" srcId="{A3F1F6AC-40CC-C34C-A73F-13B01CA95681}" destId="{041753E3-367D-7941-B521-00C86BCA4C6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D4A59-7BDC-6542-8BF0-970886697862}">
      <dsp:nvSpPr>
        <dsp:cNvPr id="0" name=""/>
        <dsp:cNvSpPr/>
      </dsp:nvSpPr>
      <dsp:spPr>
        <a:xfrm>
          <a:off x="0" y="55628"/>
          <a:ext cx="10515600" cy="10038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APP should be made for special voters (e.g. SA citizens in foreign countries)</a:t>
          </a:r>
        </a:p>
      </dsp:txBody>
      <dsp:txXfrm>
        <a:off x="49004" y="104632"/>
        <a:ext cx="10417592" cy="905852"/>
      </dsp:txXfrm>
    </dsp:sp>
    <dsp:sp modelId="{F4C2B4C8-56FC-424C-95BA-11CE7A78D75C}">
      <dsp:nvSpPr>
        <dsp:cNvPr id="0" name=""/>
        <dsp:cNvSpPr/>
      </dsp:nvSpPr>
      <dsp:spPr>
        <a:xfrm>
          <a:off x="0" y="1134369"/>
          <a:ext cx="10515600" cy="10038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system should not be a replacement for the paper ballot but an extension of the existing ballot system in order to increase voter turnout. </a:t>
          </a:r>
        </a:p>
      </dsp:txBody>
      <dsp:txXfrm>
        <a:off x="49004" y="1183373"/>
        <a:ext cx="10417592" cy="905852"/>
      </dsp:txXfrm>
    </dsp:sp>
    <dsp:sp modelId="{AE58BD93-DE1A-8B45-8C80-2E61D900E9D4}">
      <dsp:nvSpPr>
        <dsp:cNvPr id="0" name=""/>
        <dsp:cNvSpPr/>
      </dsp:nvSpPr>
      <dsp:spPr>
        <a:xfrm>
          <a:off x="0" y="2213109"/>
          <a:ext cx="10515600" cy="10038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app should be capable of running on different types of devices (Tablets, Phones, computers, and voter machines).</a:t>
          </a:r>
        </a:p>
      </dsp:txBody>
      <dsp:txXfrm>
        <a:off x="49004" y="2262113"/>
        <a:ext cx="10417592" cy="905852"/>
      </dsp:txXfrm>
    </dsp:sp>
    <dsp:sp modelId="{892DFE16-02CC-9B48-8817-DD14F7D62B46}">
      <dsp:nvSpPr>
        <dsp:cNvPr id="0" name=""/>
        <dsp:cNvSpPr/>
      </dsp:nvSpPr>
      <dsp:spPr>
        <a:xfrm>
          <a:off x="0" y="3291849"/>
          <a:ext cx="10515600" cy="10038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blockchain-based mobile voting app should collect data from the voters’ roll.</a:t>
          </a:r>
        </a:p>
      </dsp:txBody>
      <dsp:txXfrm>
        <a:off x="49004" y="3340853"/>
        <a:ext cx="10417592" cy="905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A28F7-E879-9A46-9407-CAC35CB66EDD}">
      <dsp:nvSpPr>
        <dsp:cNvPr id="0" name=""/>
        <dsp:cNvSpPr/>
      </dsp:nvSpPr>
      <dsp:spPr>
        <a:xfrm>
          <a:off x="0" y="55628"/>
          <a:ext cx="10515600" cy="100386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a:t>Blockchain Network: The system should utilize a secure and decentralized blockchain network to record and store voting transactions securely.</a:t>
          </a:r>
          <a:endParaRPr lang="en-US" sz="2600" kern="1200"/>
        </a:p>
      </dsp:txBody>
      <dsp:txXfrm>
        <a:off x="49004" y="104632"/>
        <a:ext cx="10417592" cy="905852"/>
      </dsp:txXfrm>
    </dsp:sp>
    <dsp:sp modelId="{64755BB0-F0BE-5C43-8D91-2F984F6603B3}">
      <dsp:nvSpPr>
        <dsp:cNvPr id="0" name=""/>
        <dsp:cNvSpPr/>
      </dsp:nvSpPr>
      <dsp:spPr>
        <a:xfrm>
          <a:off x="0" y="1134369"/>
          <a:ext cx="10515600" cy="100386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a:t>The blockchain should support high throughput to handle many voting transactions during peak times. Can be limited between 25k-100k people.</a:t>
          </a:r>
          <a:endParaRPr lang="en-US" sz="2600" kern="1200"/>
        </a:p>
      </dsp:txBody>
      <dsp:txXfrm>
        <a:off x="49004" y="1183373"/>
        <a:ext cx="10417592" cy="905852"/>
      </dsp:txXfrm>
    </dsp:sp>
    <dsp:sp modelId="{BC3B984B-84BF-2745-9CD8-198752F99F9D}">
      <dsp:nvSpPr>
        <dsp:cNvPr id="0" name=""/>
        <dsp:cNvSpPr/>
      </dsp:nvSpPr>
      <dsp:spPr>
        <a:xfrm>
          <a:off x="0" y="2213109"/>
          <a:ext cx="10515600" cy="100386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a:t>Smart Contracts: Smart contracts should be used to define the rules and logic of the voting process, ensuring transparency and automation.</a:t>
          </a:r>
          <a:endParaRPr lang="en-US" sz="2600" kern="1200"/>
        </a:p>
      </dsp:txBody>
      <dsp:txXfrm>
        <a:off x="49004" y="2262113"/>
        <a:ext cx="10417592" cy="905852"/>
      </dsp:txXfrm>
    </dsp:sp>
    <dsp:sp modelId="{BA7A1BD8-84AC-8D43-990B-13825A0AD2C7}">
      <dsp:nvSpPr>
        <dsp:cNvPr id="0" name=""/>
        <dsp:cNvSpPr/>
      </dsp:nvSpPr>
      <dsp:spPr>
        <a:xfrm>
          <a:off x="0" y="3291849"/>
          <a:ext cx="10515600" cy="100386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a:t>Smart contracts must be thoroughly tested and audited to prevent vulnerabilities and ensure accurate execution</a:t>
          </a:r>
          <a:endParaRPr lang="en-US" sz="2600" kern="1200"/>
        </a:p>
      </dsp:txBody>
      <dsp:txXfrm>
        <a:off x="49004" y="3340853"/>
        <a:ext cx="10417592" cy="905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7AEDC-8825-224F-A6F5-CE1253230187}">
      <dsp:nvSpPr>
        <dsp:cNvPr id="0" name=""/>
        <dsp:cNvSpPr/>
      </dsp:nvSpPr>
      <dsp:spPr>
        <a:xfrm rot="10800000">
          <a:off x="1969237" y="560"/>
          <a:ext cx="6814900" cy="101081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5740"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Connecting our App to IEC voters’ roll</a:t>
          </a:r>
          <a:endParaRPr lang="en-ZA" sz="2900" kern="1200" dirty="0"/>
        </a:p>
      </dsp:txBody>
      <dsp:txXfrm rot="10800000">
        <a:off x="2221940" y="560"/>
        <a:ext cx="6562197" cy="1010811"/>
      </dsp:txXfrm>
    </dsp:sp>
    <dsp:sp modelId="{4ECB4BCE-6C91-8540-AE4C-71623E81EEBF}">
      <dsp:nvSpPr>
        <dsp:cNvPr id="0" name=""/>
        <dsp:cNvSpPr/>
      </dsp:nvSpPr>
      <dsp:spPr>
        <a:xfrm>
          <a:off x="1463832" y="560"/>
          <a:ext cx="1010811" cy="101081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E01FDF-FBF7-B34D-85A9-F08189C3FEF5}">
      <dsp:nvSpPr>
        <dsp:cNvPr id="0" name=""/>
        <dsp:cNvSpPr/>
      </dsp:nvSpPr>
      <dsp:spPr>
        <a:xfrm rot="10800000">
          <a:off x="1969237" y="1273213"/>
          <a:ext cx="6814900" cy="101081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5740"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a:t>Providing our API to the IEC Result department</a:t>
          </a:r>
          <a:endParaRPr lang="en-ZA" sz="2900" kern="1200"/>
        </a:p>
      </dsp:txBody>
      <dsp:txXfrm rot="10800000">
        <a:off x="2221940" y="1273213"/>
        <a:ext cx="6562197" cy="1010811"/>
      </dsp:txXfrm>
    </dsp:sp>
    <dsp:sp modelId="{B9E7ED0E-26B4-0745-9C3B-50753E025A5A}">
      <dsp:nvSpPr>
        <dsp:cNvPr id="0" name=""/>
        <dsp:cNvSpPr/>
      </dsp:nvSpPr>
      <dsp:spPr>
        <a:xfrm>
          <a:off x="1463832" y="1273213"/>
          <a:ext cx="1010811" cy="101081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1753E3-367D-7941-B521-00C86BCA4C6A}">
      <dsp:nvSpPr>
        <dsp:cNvPr id="0" name=""/>
        <dsp:cNvSpPr/>
      </dsp:nvSpPr>
      <dsp:spPr>
        <a:xfrm rot="10800000">
          <a:off x="1969237" y="2545867"/>
          <a:ext cx="6814900" cy="101081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5740"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a:t>Incorporate automatic Data Analyctics to Support the EIC result department</a:t>
          </a:r>
          <a:endParaRPr lang="en-ZA" sz="2900" kern="1200"/>
        </a:p>
      </dsp:txBody>
      <dsp:txXfrm rot="10800000">
        <a:off x="2221940" y="2545867"/>
        <a:ext cx="6562197" cy="1010811"/>
      </dsp:txXfrm>
    </dsp:sp>
    <dsp:sp modelId="{9DCA245D-6F16-9D49-9335-12F3BC766983}">
      <dsp:nvSpPr>
        <dsp:cNvPr id="0" name=""/>
        <dsp:cNvSpPr/>
      </dsp:nvSpPr>
      <dsp:spPr>
        <a:xfrm>
          <a:off x="1463832" y="2545867"/>
          <a:ext cx="1010811" cy="101081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3/25/2024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svg"/><Relationship Id="rId7" Type="http://schemas.openxmlformats.org/officeDocument/2006/relationships/image" Target="../media/image10.svg"/><Relationship Id="rId12"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svg"/><Relationship Id="rId5" Type="http://schemas.openxmlformats.org/officeDocument/2006/relationships/image" Target="../media/image9.svg"/><Relationship Id="rId10"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1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2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9.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25.svg"/><Relationship Id="rId4" Type="http://schemas.openxmlformats.org/officeDocument/2006/relationships/image" Target="../media/image2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8.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2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Pitch deck title</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5CEABB6-07DC-46E8-9B57-56EC44A396E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30C56FF9-4879-69AB-4A57-FA5D06E724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9">
            <a:extLst>
              <a:ext uri="{FF2B5EF4-FFF2-40B4-BE49-F238E27FC236}">
                <a16:creationId xmlns:a16="http://schemas.microsoft.com/office/drawing/2014/main" id="{928B1021-CB79-184A-8717-58B5F87DCE02}"/>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5E1C1CD-623B-62CD-B478-F2AA5C57CBD5}"/>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2E5A329-A024-2BC6-41AB-AF42BDF98C48}"/>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9">
            <a:extLst>
              <a:ext uri="{FF2B5EF4-FFF2-40B4-BE49-F238E27FC236}">
                <a16:creationId xmlns:a16="http://schemas.microsoft.com/office/drawing/2014/main" id="{9CB236CB-FDA9-65A0-B0CE-A1103F646077}"/>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E46732CC-4E14-6398-7068-B4FDC8762973}"/>
              </a:ext>
            </a:extLst>
          </p:cNvPr>
          <p:cNvGrpSpPr/>
          <p:nvPr userDrawn="1"/>
        </p:nvGrpSpPr>
        <p:grpSpPr>
          <a:xfrm>
            <a:off x="23853" y="2101527"/>
            <a:ext cx="1920240" cy="1920240"/>
            <a:chOff x="5361924" y="7472790"/>
            <a:chExt cx="1828800" cy="1828800"/>
          </a:xfrm>
        </p:grpSpPr>
        <p:grpSp>
          <p:nvGrpSpPr>
            <p:cNvPr id="13" name="Group 12">
              <a:extLst>
                <a:ext uri="{FF2B5EF4-FFF2-40B4-BE49-F238E27FC236}">
                  <a16:creationId xmlns:a16="http://schemas.microsoft.com/office/drawing/2014/main" id="{E2CF9926-59EB-30B2-F23F-FE4360BE1276}"/>
                </a:ext>
              </a:extLst>
            </p:cNvPr>
            <p:cNvGrpSpPr/>
            <p:nvPr userDrawn="1"/>
          </p:nvGrpSpPr>
          <p:grpSpPr>
            <a:xfrm>
              <a:off x="5361924" y="7472790"/>
              <a:ext cx="1828800" cy="1828800"/>
              <a:chOff x="5361924" y="7472790"/>
              <a:chExt cx="1828800" cy="1828800"/>
            </a:xfrm>
          </p:grpSpPr>
          <p:grpSp>
            <p:nvGrpSpPr>
              <p:cNvPr id="16" name="Group 15">
                <a:extLst>
                  <a:ext uri="{FF2B5EF4-FFF2-40B4-BE49-F238E27FC236}">
                    <a16:creationId xmlns:a16="http://schemas.microsoft.com/office/drawing/2014/main" id="{D6AC29AE-4E14-F029-DD16-73513580952A}"/>
                  </a:ext>
                </a:extLst>
              </p:cNvPr>
              <p:cNvGrpSpPr/>
              <p:nvPr userDrawn="1"/>
            </p:nvGrpSpPr>
            <p:grpSpPr>
              <a:xfrm>
                <a:off x="5361924" y="7472790"/>
                <a:ext cx="1828800" cy="1828800"/>
                <a:chOff x="5388428" y="7173291"/>
                <a:chExt cx="1828800" cy="1828800"/>
              </a:xfrm>
            </p:grpSpPr>
            <p:grpSp>
              <p:nvGrpSpPr>
                <p:cNvPr id="22" name="Group 21">
                  <a:extLst>
                    <a:ext uri="{FF2B5EF4-FFF2-40B4-BE49-F238E27FC236}">
                      <a16:creationId xmlns:a16="http://schemas.microsoft.com/office/drawing/2014/main" id="{56EC8368-13D3-0A83-D26B-12D71451EFFE}"/>
                    </a:ext>
                  </a:extLst>
                </p:cNvPr>
                <p:cNvGrpSpPr/>
                <p:nvPr userDrawn="1"/>
              </p:nvGrpSpPr>
              <p:grpSpPr>
                <a:xfrm>
                  <a:off x="5388428" y="7173291"/>
                  <a:ext cx="1828800" cy="1828800"/>
                  <a:chOff x="5388428" y="7173291"/>
                  <a:chExt cx="1828800" cy="1828800"/>
                </a:xfrm>
              </p:grpSpPr>
              <p:grpSp>
                <p:nvGrpSpPr>
                  <p:cNvPr id="24" name="Group 23">
                    <a:extLst>
                      <a:ext uri="{FF2B5EF4-FFF2-40B4-BE49-F238E27FC236}">
                        <a16:creationId xmlns:a16="http://schemas.microsoft.com/office/drawing/2014/main" id="{ABCAC6D1-A5D2-CFDD-C553-FE7BFDD22F91}"/>
                      </a:ext>
                    </a:extLst>
                  </p:cNvPr>
                  <p:cNvGrpSpPr/>
                  <p:nvPr userDrawn="1"/>
                </p:nvGrpSpPr>
                <p:grpSpPr>
                  <a:xfrm>
                    <a:off x="5388428" y="7173291"/>
                    <a:ext cx="1828800" cy="1828800"/>
                    <a:chOff x="5579044" y="7049770"/>
                    <a:chExt cx="1828800" cy="1828800"/>
                  </a:xfrm>
                </p:grpSpPr>
                <p:grpSp>
                  <p:nvGrpSpPr>
                    <p:cNvPr id="26" name="Group 25">
                      <a:extLst>
                        <a:ext uri="{FF2B5EF4-FFF2-40B4-BE49-F238E27FC236}">
                          <a16:creationId xmlns:a16="http://schemas.microsoft.com/office/drawing/2014/main" id="{14B1B503-AAA1-3303-4142-4CE104C8484E}"/>
                        </a:ext>
                      </a:extLst>
                    </p:cNvPr>
                    <p:cNvGrpSpPr/>
                    <p:nvPr userDrawn="1"/>
                  </p:nvGrpSpPr>
                  <p:grpSpPr>
                    <a:xfrm>
                      <a:off x="5579044" y="7049770"/>
                      <a:ext cx="1828800" cy="1828800"/>
                      <a:chOff x="5579044" y="7049770"/>
                      <a:chExt cx="1828800" cy="1828800"/>
                    </a:xfrm>
                  </p:grpSpPr>
                  <p:grpSp>
                    <p:nvGrpSpPr>
                      <p:cNvPr id="28" name="Group 27">
                        <a:extLst>
                          <a:ext uri="{FF2B5EF4-FFF2-40B4-BE49-F238E27FC236}">
                            <a16:creationId xmlns:a16="http://schemas.microsoft.com/office/drawing/2014/main" id="{AA3E6795-B67C-DB80-093D-7935CAAE7700}"/>
                          </a:ext>
                        </a:extLst>
                      </p:cNvPr>
                      <p:cNvGrpSpPr/>
                      <p:nvPr userDrawn="1"/>
                    </p:nvGrpSpPr>
                    <p:grpSpPr>
                      <a:xfrm>
                        <a:off x="5579044" y="7049770"/>
                        <a:ext cx="1828800" cy="1828800"/>
                        <a:chOff x="5579044" y="7049770"/>
                        <a:chExt cx="1828800" cy="1828800"/>
                      </a:xfrm>
                    </p:grpSpPr>
                    <p:grpSp>
                      <p:nvGrpSpPr>
                        <p:cNvPr id="30" name="Group 29">
                          <a:extLst>
                            <a:ext uri="{FF2B5EF4-FFF2-40B4-BE49-F238E27FC236}">
                              <a16:creationId xmlns:a16="http://schemas.microsoft.com/office/drawing/2014/main" id="{7FA2C17E-8664-AF5F-AD32-4AD70F134ACB}"/>
                            </a:ext>
                          </a:extLst>
                        </p:cNvPr>
                        <p:cNvGrpSpPr/>
                        <p:nvPr userDrawn="1"/>
                      </p:nvGrpSpPr>
                      <p:grpSpPr>
                        <a:xfrm>
                          <a:off x="5579044" y="7049770"/>
                          <a:ext cx="1828800" cy="1828800"/>
                          <a:chOff x="5579044" y="7049770"/>
                          <a:chExt cx="1828800" cy="1828800"/>
                        </a:xfrm>
                      </p:grpSpPr>
                      <p:sp>
                        <p:nvSpPr>
                          <p:cNvPr id="32" name="Oval 31">
                            <a:extLst>
                              <a:ext uri="{FF2B5EF4-FFF2-40B4-BE49-F238E27FC236}">
                                <a16:creationId xmlns:a16="http://schemas.microsoft.com/office/drawing/2014/main" id="{DBCFDC24-87C0-308E-17DD-5B352F099A48}"/>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3" name="Oval 32">
                            <a:extLst>
                              <a:ext uri="{FF2B5EF4-FFF2-40B4-BE49-F238E27FC236}">
                                <a16:creationId xmlns:a16="http://schemas.microsoft.com/office/drawing/2014/main" id="{A99EF5B0-FCCA-794B-0F18-C21584EBBAB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1" name="Oval 30">
                          <a:extLst>
                            <a:ext uri="{FF2B5EF4-FFF2-40B4-BE49-F238E27FC236}">
                              <a16:creationId xmlns:a16="http://schemas.microsoft.com/office/drawing/2014/main" id="{C09D85E3-DABA-AE40-20FE-74065B83322F}"/>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9" name="Oval 28">
                        <a:extLst>
                          <a:ext uri="{FF2B5EF4-FFF2-40B4-BE49-F238E27FC236}">
                            <a16:creationId xmlns:a16="http://schemas.microsoft.com/office/drawing/2014/main" id="{976F8C4A-B75D-9D0E-73F5-EEC948401B98}"/>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7" name="Oval 26">
                      <a:extLst>
                        <a:ext uri="{FF2B5EF4-FFF2-40B4-BE49-F238E27FC236}">
                          <a16:creationId xmlns:a16="http://schemas.microsoft.com/office/drawing/2014/main" id="{10052A63-4B6F-BCDE-5A0F-8BAB64BD9C1F}"/>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5" name="Oval 24">
                    <a:extLst>
                      <a:ext uri="{FF2B5EF4-FFF2-40B4-BE49-F238E27FC236}">
                        <a16:creationId xmlns:a16="http://schemas.microsoft.com/office/drawing/2014/main" id="{50EB7549-0DB7-4F15-85E6-E51735995872}"/>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Oval 22">
                  <a:extLst>
                    <a:ext uri="{FF2B5EF4-FFF2-40B4-BE49-F238E27FC236}">
                      <a16:creationId xmlns:a16="http://schemas.microsoft.com/office/drawing/2014/main" id="{D755ACD1-6012-11F8-9598-D998189460D3}"/>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 name="Oval 16">
                <a:extLst>
                  <a:ext uri="{FF2B5EF4-FFF2-40B4-BE49-F238E27FC236}">
                    <a16:creationId xmlns:a16="http://schemas.microsoft.com/office/drawing/2014/main" id="{89A5289A-E3D8-8BF2-1638-E56A00570B8F}"/>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Oval 17">
                <a:extLst>
                  <a:ext uri="{FF2B5EF4-FFF2-40B4-BE49-F238E27FC236}">
                    <a16:creationId xmlns:a16="http://schemas.microsoft.com/office/drawing/2014/main" id="{AF8DE157-5C02-3E60-4068-50963EDDD3D3}"/>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Oval 18">
                <a:extLst>
                  <a:ext uri="{FF2B5EF4-FFF2-40B4-BE49-F238E27FC236}">
                    <a16:creationId xmlns:a16="http://schemas.microsoft.com/office/drawing/2014/main" id="{214C94AE-F6D0-0C32-83CB-16A3EA3E6070}"/>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0" name="Oval 19">
                <a:extLst>
                  <a:ext uri="{FF2B5EF4-FFF2-40B4-BE49-F238E27FC236}">
                    <a16:creationId xmlns:a16="http://schemas.microsoft.com/office/drawing/2014/main" id="{596B8253-6252-AEEA-1FDB-C9703376AEF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Oval 20">
                <a:extLst>
                  <a:ext uri="{FF2B5EF4-FFF2-40B4-BE49-F238E27FC236}">
                    <a16:creationId xmlns:a16="http://schemas.microsoft.com/office/drawing/2014/main" id="{2743A6EE-A256-A3E5-32EC-E997398FDEEE}"/>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 name="Oval 13">
              <a:extLst>
                <a:ext uri="{FF2B5EF4-FFF2-40B4-BE49-F238E27FC236}">
                  <a16:creationId xmlns:a16="http://schemas.microsoft.com/office/drawing/2014/main" id="{42B4BECB-A07A-BC68-6A5B-21BFF3DFC922}"/>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Freeform: Shape 33">
            <a:extLst>
              <a:ext uri="{FF2B5EF4-FFF2-40B4-BE49-F238E27FC236}">
                <a16:creationId xmlns:a16="http://schemas.microsoft.com/office/drawing/2014/main" id="{22F63304-6C92-C58C-7627-951A999E173B}"/>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9">
            <a:extLst>
              <a:ext uri="{FF2B5EF4-FFF2-40B4-BE49-F238E27FC236}">
                <a16:creationId xmlns:a16="http://schemas.microsoft.com/office/drawing/2014/main" id="{99B426D5-F623-97BE-886D-5912E308F92E}"/>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E901DA5-9A89-A9C2-A54E-B43E3312110D}"/>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DB45284-6933-6A1F-9E18-F40DCEEDEF52}"/>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CE6B1FCB-1D84-D0CB-B0CC-E0EDF983BC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39" name="Graphic 38">
            <a:extLst>
              <a:ext uri="{FF2B5EF4-FFF2-40B4-BE49-F238E27FC236}">
                <a16:creationId xmlns:a16="http://schemas.microsoft.com/office/drawing/2014/main" id="{C3716D99-AD44-60E4-A665-F3B0A262417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40" name="Straight Connector 39">
            <a:extLst>
              <a:ext uri="{FF2B5EF4-FFF2-40B4-BE49-F238E27FC236}">
                <a16:creationId xmlns:a16="http://schemas.microsoft.com/office/drawing/2014/main" id="{032F6B1A-5E2D-1778-475B-D7A8DCDDAEE4}"/>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91231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676162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206839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286813"/>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13266903"/>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70080417"/>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7385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23">
            <a:extLst>
              <a:ext uri="{FF2B5EF4-FFF2-40B4-BE49-F238E27FC236}">
                <a16:creationId xmlns:a16="http://schemas.microsoft.com/office/drawing/2014/main" id="{461F61FE-D2A9-3054-7BCA-E1C1DD4E885F}"/>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982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9970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580757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136328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87593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2781034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19877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Pitch deck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8553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30">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Pitch deck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5CEABB6-07DC-46E8-9B57-56EC44A396E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92512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7" r:id="rId14"/>
    <p:sldLayoutId id="2147483738" r:id="rId15"/>
    <p:sldLayoutId id="2147483666" r:id="rId16"/>
    <p:sldLayoutId id="2147483691" r:id="rId17"/>
    <p:sldLayoutId id="2147483677" r:id="rId18"/>
    <p:sldLayoutId id="2147483680" r:id="rId19"/>
    <p:sldLayoutId id="2147483694" r:id="rId20"/>
    <p:sldLayoutId id="2147483696" r:id="rId21"/>
    <p:sldLayoutId id="2147483697" r:id="rId22"/>
    <p:sldLayoutId id="2147483687" r:id="rId23"/>
    <p:sldLayoutId id="2147483684" r:id="rId24"/>
    <p:sldLayoutId id="2147483698" r:id="rId25"/>
    <p:sldLayoutId id="2147483671" r:id="rId26"/>
    <p:sldLayoutId id="2147483670" r:id="rId27"/>
    <p:sldLayoutId id="2147483672" r:id="rId28"/>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chart" Target="../charts/chart1.xml"/><Relationship Id="rId1" Type="http://schemas.openxmlformats.org/officeDocument/2006/relationships/slideLayout" Target="../slideLayouts/slideLayout15.xml"/><Relationship Id="rId6" Type="http://schemas.openxmlformats.org/officeDocument/2006/relationships/image" Target="../media/image37.svg"/><Relationship Id="rId11" Type="http://schemas.openxmlformats.org/officeDocument/2006/relationships/image" Target="../media/image42.jp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chart" Target="../charts/chart2.xml"/><Relationship Id="rId1" Type="http://schemas.openxmlformats.org/officeDocument/2006/relationships/slideLayout" Target="../slideLayouts/slideLayout15.xml"/><Relationship Id="rId6" Type="http://schemas.openxmlformats.org/officeDocument/2006/relationships/image" Target="../media/image37.svg"/><Relationship Id="rId11" Type="http://schemas.openxmlformats.org/officeDocument/2006/relationships/image" Target="../media/image42.jp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a:lstStyle/>
          <a:p>
            <a:r>
              <a:rPr lang="en-US" dirty="0"/>
              <a:t>BIT System Legion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4294967295"/>
          </p:nvPr>
        </p:nvSpPr>
        <p:spPr>
          <a:xfrm>
            <a:off x="6705600" y="3602038"/>
            <a:ext cx="5486400" cy="1655762"/>
          </a:xfrm>
        </p:spPr>
        <p:txBody>
          <a:bodyPr>
            <a:normAutofit/>
          </a:bodyPr>
          <a:lstStyle/>
          <a:p>
            <a:r>
              <a:rPr lang="en-US" dirty="0"/>
              <a:t>Second</a:t>
            </a:r>
            <a:r>
              <a:rPr lang="en-US" sz="2800" dirty="0"/>
              <a:t> Pilot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1185033" y="639769"/>
            <a:ext cx="10515600" cy="1325563"/>
          </a:xfrm>
        </p:spPr>
        <p:txBody>
          <a:bodyPr anchor="t">
            <a:normAutofit/>
          </a:bodyPr>
          <a:lstStyle/>
          <a:p>
            <a:r>
              <a:rPr lang="en-US" dirty="0"/>
              <a:t>Software Requirements &amp; Specification overview</a:t>
            </a:r>
          </a:p>
        </p:txBody>
      </p:sp>
      <p:sp>
        <p:nvSpPr>
          <p:cNvPr id="32" name="Date Placeholder 31">
            <a:extLst>
              <a:ext uri="{FF2B5EF4-FFF2-40B4-BE49-F238E27FC236}">
                <a16:creationId xmlns:a16="http://schemas.microsoft.com/office/drawing/2014/main" id="{E9EBB125-3717-454C-B67A-6062EA38DBCB}"/>
              </a:ext>
            </a:extLst>
          </p:cNvPr>
          <p:cNvSpPr>
            <a:spLocks noGrp="1"/>
          </p:cNvSpPr>
          <p:nvPr>
            <p:ph type="dt" sz="half" idx="10"/>
          </p:nvPr>
        </p:nvSpPr>
        <p:spPr/>
        <p:txBody>
          <a:bodyPr anchor="ctr">
            <a:normAutofit/>
          </a:bodyPr>
          <a:lstStyle/>
          <a:p>
            <a:pPr>
              <a:spcAft>
                <a:spcPts val="600"/>
              </a:spcAft>
            </a:pPr>
            <a:r>
              <a:rPr lang="en-US" dirty="0"/>
              <a:t>2023</a:t>
            </a:r>
          </a:p>
        </p:txBody>
      </p:sp>
      <p:sp>
        <p:nvSpPr>
          <p:cNvPr id="33" name="Footer Placeholder 32">
            <a:extLst>
              <a:ext uri="{FF2B5EF4-FFF2-40B4-BE49-F238E27FC236}">
                <a16:creationId xmlns:a16="http://schemas.microsoft.com/office/drawing/2014/main" id="{199BD19A-6E75-40A9-B2F6-ACE9757F9F17}"/>
              </a:ext>
            </a:extLst>
          </p:cNvPr>
          <p:cNvSpPr>
            <a:spLocks noGrp="1"/>
          </p:cNvSpPr>
          <p:nvPr>
            <p:ph type="ftr" sz="quarter" idx="11"/>
          </p:nvPr>
        </p:nvSpPr>
        <p:spPr/>
        <p:txBody>
          <a:bodyPr anchor="ctr">
            <a:normAutofit/>
          </a:bodyPr>
          <a:lstStyle/>
          <a:p>
            <a:pPr>
              <a:spcAft>
                <a:spcPts val="600"/>
              </a:spcAft>
            </a:pPr>
            <a:r>
              <a:rPr lang="en-US" kern="1200" dirty="0">
                <a:latin typeface="+mn-lt"/>
                <a:ea typeface="+mn-ea"/>
                <a:cs typeface="+mn-cs"/>
              </a:rPr>
              <a:t>Project Pilot </a:t>
            </a:r>
          </a:p>
        </p:txBody>
      </p:sp>
      <p:sp>
        <p:nvSpPr>
          <p:cNvPr id="34" name="Slide Number Placeholder 33">
            <a:extLst>
              <a:ext uri="{FF2B5EF4-FFF2-40B4-BE49-F238E27FC236}">
                <a16:creationId xmlns:a16="http://schemas.microsoft.com/office/drawing/2014/main" id="{6B5C6981-F34F-439A-B2E5-6227C9257FA1}"/>
              </a:ext>
            </a:extLst>
          </p:cNvPr>
          <p:cNvSpPr>
            <a:spLocks noGrp="1"/>
          </p:cNvSpPr>
          <p:nvPr>
            <p:ph type="sldNum" sz="quarter" idx="12"/>
          </p:nvPr>
        </p:nvSpPr>
        <p:spPr/>
        <p:txBody>
          <a:bodyPr anchor="ctr">
            <a:normAutofit lnSpcReduction="10000"/>
          </a:bodyPr>
          <a:lstStyle/>
          <a:p>
            <a:pPr>
              <a:spcAft>
                <a:spcPts val="600"/>
              </a:spcAft>
            </a:pPr>
            <a:fld id="{B5CEABB6-07DC-46E8-9B57-56EC44A396E5}" type="slidenum">
              <a:rPr lang="en-US" smtClean="0"/>
              <a:pPr>
                <a:spcAft>
                  <a:spcPts val="600"/>
                </a:spcAft>
              </a:pPr>
              <a:t>10</a:t>
            </a:fld>
            <a:endParaRPr lang="en-US"/>
          </a:p>
        </p:txBody>
      </p:sp>
      <p:graphicFrame>
        <p:nvGraphicFramePr>
          <p:cNvPr id="36" name="Text Placeholder 11">
            <a:extLst>
              <a:ext uri="{FF2B5EF4-FFF2-40B4-BE49-F238E27FC236}">
                <a16:creationId xmlns:a16="http://schemas.microsoft.com/office/drawing/2014/main" id="{AACDC8A8-C124-C2E3-FEB8-0BA803A0750F}"/>
              </a:ext>
            </a:extLst>
          </p:cNvPr>
          <p:cNvGraphicFramePr/>
          <p:nvPr>
            <p:extLst>
              <p:ext uri="{D42A27DB-BD31-4B8C-83A1-F6EECF244321}">
                <p14:modId xmlns:p14="http://schemas.microsoft.com/office/powerpoint/2010/main" val="543950326"/>
              </p:ext>
            </p:extLst>
          </p:nvPr>
        </p:nvGraphicFramePr>
        <p:xfrm>
          <a:off x="102108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9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626165" y="182129"/>
            <a:ext cx="10058400" cy="694171"/>
          </a:xfrm>
        </p:spPr>
        <p:txBody>
          <a:bodyPr>
            <a:normAutofit/>
          </a:bodyPr>
          <a:lstStyle/>
          <a:p>
            <a:r>
              <a:rPr lang="en-US" dirty="0"/>
              <a:t>System Architecture</a:t>
            </a:r>
          </a:p>
        </p:txBody>
      </p:sp>
      <p:sp>
        <p:nvSpPr>
          <p:cNvPr id="108" name="Text Placeholder 107">
            <a:extLst>
              <a:ext uri="{FF2B5EF4-FFF2-40B4-BE49-F238E27FC236}">
                <a16:creationId xmlns:a16="http://schemas.microsoft.com/office/drawing/2014/main" id="{4424F001-15F3-481C-8AD7-34A18560F6B6}"/>
              </a:ext>
            </a:extLst>
          </p:cNvPr>
          <p:cNvSpPr>
            <a:spLocks noGrp="1"/>
          </p:cNvSpPr>
          <p:nvPr>
            <p:ph type="body" sz="quarter" idx="14"/>
          </p:nvPr>
        </p:nvSpPr>
        <p:spPr>
          <a:xfrm>
            <a:off x="2678424" y="2107851"/>
            <a:ext cx="1530196" cy="394033"/>
          </a:xfrm>
        </p:spPr>
        <p:txBody>
          <a:bodyPr/>
          <a:lstStyle/>
          <a:p>
            <a:r>
              <a:rPr lang="en-US" dirty="0"/>
              <a:t>$14,000</a:t>
            </a:r>
          </a:p>
        </p:txBody>
      </p:sp>
      <p:sp>
        <p:nvSpPr>
          <p:cNvPr id="112" name="Text Placeholder 111">
            <a:extLst>
              <a:ext uri="{FF2B5EF4-FFF2-40B4-BE49-F238E27FC236}">
                <a16:creationId xmlns:a16="http://schemas.microsoft.com/office/drawing/2014/main" id="{4E34F5C7-47F6-4356-B7A3-3453191B5A96}"/>
              </a:ext>
            </a:extLst>
          </p:cNvPr>
          <p:cNvSpPr>
            <a:spLocks noGrp="1"/>
          </p:cNvSpPr>
          <p:nvPr>
            <p:ph type="body" sz="quarter" idx="18"/>
          </p:nvPr>
        </p:nvSpPr>
        <p:spPr>
          <a:xfrm>
            <a:off x="2052902" y="2559632"/>
            <a:ext cx="2070325" cy="380859"/>
          </a:xfrm>
        </p:spPr>
        <p:txBody>
          <a:bodyPr/>
          <a:lstStyle/>
          <a:p>
            <a:r>
              <a:rPr lang="en-US" dirty="0"/>
              <a:t>Angel Investments</a:t>
            </a:r>
          </a:p>
        </p:txBody>
      </p:sp>
      <p:sp>
        <p:nvSpPr>
          <p:cNvPr id="158" name="Text Placeholder 157">
            <a:extLst>
              <a:ext uri="{FF2B5EF4-FFF2-40B4-BE49-F238E27FC236}">
                <a16:creationId xmlns:a16="http://schemas.microsoft.com/office/drawing/2014/main" id="{EFD90D1C-94E0-4F56-B0F9-6A9406B79838}"/>
              </a:ext>
            </a:extLst>
          </p:cNvPr>
          <p:cNvSpPr>
            <a:spLocks noGrp="1"/>
          </p:cNvSpPr>
          <p:nvPr>
            <p:ph type="body" sz="quarter" idx="22"/>
          </p:nvPr>
        </p:nvSpPr>
        <p:spPr>
          <a:xfrm>
            <a:off x="1878637" y="2848394"/>
            <a:ext cx="2074739" cy="509921"/>
          </a:xfrm>
        </p:spPr>
        <p:txBody>
          <a:bodyPr/>
          <a:lstStyle/>
          <a:p>
            <a:r>
              <a:rPr lang="en-ZA" dirty="0"/>
              <a:t>Amount obtained through other investors</a:t>
            </a:r>
          </a:p>
        </p:txBody>
      </p:sp>
      <p:sp>
        <p:nvSpPr>
          <p:cNvPr id="167" name="Text Placeholder 166">
            <a:extLst>
              <a:ext uri="{FF2B5EF4-FFF2-40B4-BE49-F238E27FC236}">
                <a16:creationId xmlns:a16="http://schemas.microsoft.com/office/drawing/2014/main" id="{43C3B087-7705-4070-93F8-BC86E9F83F18}"/>
              </a:ext>
            </a:extLst>
          </p:cNvPr>
          <p:cNvSpPr>
            <a:spLocks noGrp="1"/>
          </p:cNvSpPr>
          <p:nvPr>
            <p:ph type="body" sz="quarter" idx="15"/>
          </p:nvPr>
        </p:nvSpPr>
        <p:spPr>
          <a:xfrm>
            <a:off x="7060242" y="1685195"/>
            <a:ext cx="1050925" cy="377825"/>
          </a:xfrm>
        </p:spPr>
        <p:txBody>
          <a:bodyPr/>
          <a:lstStyle/>
          <a:p>
            <a:r>
              <a:rPr lang="en-US" dirty="0"/>
              <a:t>$12,000</a:t>
            </a:r>
          </a:p>
        </p:txBody>
      </p:sp>
      <p:sp>
        <p:nvSpPr>
          <p:cNvPr id="170" name="Text Placeholder 169">
            <a:extLst>
              <a:ext uri="{FF2B5EF4-FFF2-40B4-BE49-F238E27FC236}">
                <a16:creationId xmlns:a16="http://schemas.microsoft.com/office/drawing/2014/main" id="{13D21C61-A57D-40F1-9196-FE77AB342A9D}"/>
              </a:ext>
            </a:extLst>
          </p:cNvPr>
          <p:cNvSpPr>
            <a:spLocks noGrp="1"/>
          </p:cNvSpPr>
          <p:nvPr>
            <p:ph type="body" sz="quarter" idx="19"/>
          </p:nvPr>
        </p:nvSpPr>
        <p:spPr>
          <a:xfrm>
            <a:off x="7667063" y="2203470"/>
            <a:ext cx="1680922" cy="377825"/>
          </a:xfrm>
        </p:spPr>
        <p:txBody>
          <a:bodyPr/>
          <a:lstStyle/>
          <a:p>
            <a:r>
              <a:rPr lang="en-US" dirty="0"/>
              <a:t>Property</a:t>
            </a:r>
          </a:p>
        </p:txBody>
      </p:sp>
      <p:sp>
        <p:nvSpPr>
          <p:cNvPr id="173" name="Text Placeholder 172">
            <a:extLst>
              <a:ext uri="{FF2B5EF4-FFF2-40B4-BE49-F238E27FC236}">
                <a16:creationId xmlns:a16="http://schemas.microsoft.com/office/drawing/2014/main" id="{D1886D69-C12D-4FC9-AFA3-56F0DF589499}"/>
              </a:ext>
            </a:extLst>
          </p:cNvPr>
          <p:cNvSpPr>
            <a:spLocks noGrp="1"/>
          </p:cNvSpPr>
          <p:nvPr>
            <p:ph type="body" sz="quarter" idx="23"/>
          </p:nvPr>
        </p:nvSpPr>
        <p:spPr>
          <a:xfrm>
            <a:off x="7662713" y="2512081"/>
            <a:ext cx="1957767" cy="569574"/>
          </a:xfrm>
        </p:spPr>
        <p:txBody>
          <a:bodyPr/>
          <a:lstStyle/>
          <a:p>
            <a:r>
              <a:rPr lang="en-US" dirty="0"/>
              <a:t>Revenue obtained from property rentals</a:t>
            </a:r>
          </a:p>
        </p:txBody>
      </p:sp>
      <p:sp>
        <p:nvSpPr>
          <p:cNvPr id="168" name="Text Placeholder 167">
            <a:extLst>
              <a:ext uri="{FF2B5EF4-FFF2-40B4-BE49-F238E27FC236}">
                <a16:creationId xmlns:a16="http://schemas.microsoft.com/office/drawing/2014/main" id="{2B47CF13-61A7-4BC8-9B02-FB3DC2802A92}"/>
              </a:ext>
            </a:extLst>
          </p:cNvPr>
          <p:cNvSpPr>
            <a:spLocks noGrp="1"/>
          </p:cNvSpPr>
          <p:nvPr>
            <p:ph type="body" sz="quarter" idx="16"/>
          </p:nvPr>
        </p:nvSpPr>
        <p:spPr>
          <a:xfrm>
            <a:off x="1996818" y="4181199"/>
            <a:ext cx="1050925" cy="377825"/>
          </a:xfrm>
        </p:spPr>
        <p:txBody>
          <a:bodyPr/>
          <a:lstStyle/>
          <a:p>
            <a:r>
              <a:rPr lang="en-US" dirty="0"/>
              <a:t>$32,000</a:t>
            </a:r>
          </a:p>
        </p:txBody>
      </p:sp>
      <p:sp>
        <p:nvSpPr>
          <p:cNvPr id="171" name="Text Placeholder 170">
            <a:extLst>
              <a:ext uri="{FF2B5EF4-FFF2-40B4-BE49-F238E27FC236}">
                <a16:creationId xmlns:a16="http://schemas.microsoft.com/office/drawing/2014/main" id="{43541AC6-4418-4655-9BD6-8D3B4319AB78}"/>
              </a:ext>
            </a:extLst>
          </p:cNvPr>
          <p:cNvSpPr>
            <a:spLocks noGrp="1"/>
          </p:cNvSpPr>
          <p:nvPr>
            <p:ph type="body" sz="quarter" idx="20"/>
          </p:nvPr>
        </p:nvSpPr>
        <p:spPr>
          <a:xfrm>
            <a:off x="1810730" y="4727342"/>
            <a:ext cx="1857095" cy="377825"/>
          </a:xfrm>
        </p:spPr>
        <p:txBody>
          <a:bodyPr/>
          <a:lstStyle/>
          <a:p>
            <a:r>
              <a:rPr lang="en-US" dirty="0"/>
              <a:t>Cash</a:t>
            </a:r>
          </a:p>
        </p:txBody>
      </p:sp>
      <p:sp>
        <p:nvSpPr>
          <p:cNvPr id="174" name="Text Placeholder 173">
            <a:extLst>
              <a:ext uri="{FF2B5EF4-FFF2-40B4-BE49-F238E27FC236}">
                <a16:creationId xmlns:a16="http://schemas.microsoft.com/office/drawing/2014/main" id="{DAF907A1-DBDD-411E-BC9F-BB69FB37B6B2}"/>
              </a:ext>
            </a:extLst>
          </p:cNvPr>
          <p:cNvSpPr>
            <a:spLocks noGrp="1"/>
          </p:cNvSpPr>
          <p:nvPr>
            <p:ph type="body" sz="quarter" idx="24"/>
          </p:nvPr>
        </p:nvSpPr>
        <p:spPr>
          <a:xfrm>
            <a:off x="1308100" y="5052157"/>
            <a:ext cx="2350537" cy="875894"/>
          </a:xfrm>
        </p:spPr>
        <p:txBody>
          <a:bodyPr/>
          <a:lstStyle/>
          <a:p>
            <a:r>
              <a:rPr lang="en-US" dirty="0"/>
              <a:t>Liquid cash we have on hand</a:t>
            </a:r>
          </a:p>
        </p:txBody>
      </p:sp>
      <p:graphicFrame>
        <p:nvGraphicFramePr>
          <p:cNvPr id="61" name="Content Placeholder 57" descr="Pie Chart Placeholder&#10;">
            <a:extLst>
              <a:ext uri="{FF2B5EF4-FFF2-40B4-BE49-F238E27FC236}">
                <a16:creationId xmlns:a16="http://schemas.microsoft.com/office/drawing/2014/main" id="{5BDE8D49-5874-418A-8F81-242E30C69ED6}"/>
              </a:ext>
              <a:ext uri="{C183D7F6-B498-43B3-948B-1728B52AA6E4}">
                <adec:decorative xmlns:adec="http://schemas.microsoft.com/office/drawing/2017/decorative" val="0"/>
              </a:ext>
            </a:extLst>
          </p:cNvPr>
          <p:cNvGraphicFramePr>
            <a:graphicFrameLocks noGrp="1"/>
          </p:cNvGraphicFramePr>
          <p:nvPr>
            <p:ph sz="quarter" idx="13"/>
          </p:nvPr>
        </p:nvGraphicFramePr>
        <p:xfrm>
          <a:off x="3883025" y="2093913"/>
          <a:ext cx="3908425" cy="3887787"/>
        </p:xfrm>
        <a:graphic>
          <a:graphicData uri="http://schemas.openxmlformats.org/drawingml/2006/chart">
            <c:chart xmlns:c="http://schemas.openxmlformats.org/drawingml/2006/chart" xmlns:r="http://schemas.openxmlformats.org/officeDocument/2006/relationships" r:id="rId2"/>
          </a:graphicData>
        </a:graphic>
      </p:graphicFrame>
      <p:sp>
        <p:nvSpPr>
          <p:cNvPr id="169" name="Text Placeholder 168">
            <a:extLst>
              <a:ext uri="{FF2B5EF4-FFF2-40B4-BE49-F238E27FC236}">
                <a16:creationId xmlns:a16="http://schemas.microsoft.com/office/drawing/2014/main" id="{8FB0EC63-FA2C-4A82-9D41-47DFE5F7DE85}"/>
              </a:ext>
            </a:extLst>
          </p:cNvPr>
          <p:cNvSpPr>
            <a:spLocks noGrp="1"/>
          </p:cNvSpPr>
          <p:nvPr>
            <p:ph type="body" sz="quarter" idx="17"/>
          </p:nvPr>
        </p:nvSpPr>
        <p:spPr>
          <a:xfrm>
            <a:off x="8493650" y="5089231"/>
            <a:ext cx="1050925" cy="377825"/>
          </a:xfrm>
        </p:spPr>
        <p:txBody>
          <a:bodyPr/>
          <a:lstStyle/>
          <a:p>
            <a:r>
              <a:rPr lang="en-US" dirty="0"/>
              <a:t>$82,000</a:t>
            </a:r>
          </a:p>
        </p:txBody>
      </p:sp>
      <p:sp>
        <p:nvSpPr>
          <p:cNvPr id="172" name="Text Placeholder 171">
            <a:extLst>
              <a:ext uri="{FF2B5EF4-FFF2-40B4-BE49-F238E27FC236}">
                <a16:creationId xmlns:a16="http://schemas.microsoft.com/office/drawing/2014/main" id="{3759AF57-6AD5-4115-B7E8-513786CD6D5E}"/>
              </a:ext>
            </a:extLst>
          </p:cNvPr>
          <p:cNvSpPr>
            <a:spLocks noGrp="1"/>
          </p:cNvSpPr>
          <p:nvPr>
            <p:ph type="body" sz="quarter" idx="21"/>
          </p:nvPr>
        </p:nvSpPr>
        <p:spPr>
          <a:xfrm>
            <a:off x="8544683" y="5490771"/>
            <a:ext cx="1513717" cy="377825"/>
          </a:xfrm>
        </p:spPr>
        <p:txBody>
          <a:bodyPr/>
          <a:lstStyle/>
          <a:p>
            <a:r>
              <a:rPr lang="en-US" dirty="0"/>
              <a:t>Shares</a:t>
            </a:r>
          </a:p>
        </p:txBody>
      </p:sp>
      <p:sp>
        <p:nvSpPr>
          <p:cNvPr id="175" name="Text Placeholder 174">
            <a:extLst>
              <a:ext uri="{FF2B5EF4-FFF2-40B4-BE49-F238E27FC236}">
                <a16:creationId xmlns:a16="http://schemas.microsoft.com/office/drawing/2014/main" id="{1C2A3150-D3A6-44B1-BE90-42E759F97946}"/>
              </a:ext>
            </a:extLst>
          </p:cNvPr>
          <p:cNvSpPr>
            <a:spLocks noGrp="1"/>
          </p:cNvSpPr>
          <p:nvPr>
            <p:ph type="body" sz="quarter" idx="25"/>
          </p:nvPr>
        </p:nvSpPr>
        <p:spPr>
          <a:xfrm>
            <a:off x="8541799" y="5792787"/>
            <a:ext cx="1783301" cy="447757"/>
          </a:xfrm>
        </p:spPr>
        <p:txBody>
          <a:bodyPr/>
          <a:lstStyle/>
          <a:p>
            <a:r>
              <a:rPr lang="en-US" dirty="0"/>
              <a:t>Number of shares converted into USD</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grpSp>
        <p:nvGrpSpPr>
          <p:cNvPr id="7" name="Group 6">
            <a:extLst>
              <a:ext uri="{FF2B5EF4-FFF2-40B4-BE49-F238E27FC236}">
                <a16:creationId xmlns:a16="http://schemas.microsoft.com/office/drawing/2014/main" id="{1B3DC700-C227-478E-A345-FBCE9C296815}"/>
              </a:ext>
              <a:ext uri="{C183D7F6-B498-43B3-948B-1728B52AA6E4}">
                <adec:decorative xmlns:adec="http://schemas.microsoft.com/office/drawing/2017/decorative" val="1"/>
              </a:ext>
            </a:extLst>
          </p:cNvPr>
          <p:cNvGrpSpPr/>
          <p:nvPr/>
        </p:nvGrpSpPr>
        <p:grpSpPr>
          <a:xfrm>
            <a:off x="3685283" y="2226807"/>
            <a:ext cx="779076" cy="340983"/>
            <a:chOff x="3685283" y="2226807"/>
            <a:chExt cx="779076" cy="340983"/>
          </a:xfrm>
        </p:grpSpPr>
        <p:cxnSp>
          <p:nvCxnSpPr>
            <p:cNvPr id="19" name="Straight Connector 18">
              <a:extLst>
                <a:ext uri="{FF2B5EF4-FFF2-40B4-BE49-F238E27FC236}">
                  <a16:creationId xmlns:a16="http://schemas.microsoft.com/office/drawing/2014/main" id="{B9D65749-16A6-4B89-8E7F-7D7BDE6B22E0}"/>
                </a:ext>
              </a:extLst>
            </p:cNvPr>
            <p:cNvCxnSpPr>
              <a:cxnSpLocks/>
            </p:cNvCxnSpPr>
            <p:nvPr/>
          </p:nvCxnSpPr>
          <p:spPr>
            <a:xfrm>
              <a:off x="3685283" y="2249649"/>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8C3010-03A0-40A1-9BDA-9299FD60B5E2}"/>
                </a:ext>
              </a:extLst>
            </p:cNvPr>
            <p:cNvCxnSpPr>
              <a:cxnSpLocks/>
            </p:cNvCxnSpPr>
            <p:nvPr/>
          </p:nvCxnSpPr>
          <p:spPr>
            <a:xfrm rot="3600000">
              <a:off x="4293867" y="2397299"/>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EE308CFA-66AB-49D0-9990-1541A54A172F}"/>
              </a:ext>
              <a:ext uri="{C183D7F6-B498-43B3-948B-1728B52AA6E4}">
                <adec:decorative xmlns:adec="http://schemas.microsoft.com/office/drawing/2017/decorative" val="1"/>
              </a:ext>
            </a:extLst>
          </p:cNvPr>
          <p:cNvGrpSpPr/>
          <p:nvPr/>
        </p:nvGrpSpPr>
        <p:grpSpPr>
          <a:xfrm>
            <a:off x="3019343" y="4026441"/>
            <a:ext cx="779076" cy="340983"/>
            <a:chOff x="3019343" y="4026441"/>
            <a:chExt cx="779076" cy="340983"/>
          </a:xfrm>
        </p:grpSpPr>
        <p:cxnSp>
          <p:nvCxnSpPr>
            <p:cNvPr id="21" name="Straight Connector 20">
              <a:extLst>
                <a:ext uri="{FF2B5EF4-FFF2-40B4-BE49-F238E27FC236}">
                  <a16:creationId xmlns:a16="http://schemas.microsoft.com/office/drawing/2014/main" id="{2CCFD450-D6B8-4095-8A5D-6B5BD1CC865F}"/>
                </a:ext>
              </a:extLst>
            </p:cNvPr>
            <p:cNvCxnSpPr>
              <a:cxnSpLocks/>
            </p:cNvCxnSpPr>
            <p:nvPr/>
          </p:nvCxnSpPr>
          <p:spPr>
            <a:xfrm flipV="1">
              <a:off x="3019343" y="4344582"/>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F6EF06-9292-4045-A9AE-84E639E726B7}"/>
                </a:ext>
              </a:extLst>
            </p:cNvPr>
            <p:cNvCxnSpPr>
              <a:cxnSpLocks/>
            </p:cNvCxnSpPr>
            <p:nvPr/>
          </p:nvCxnSpPr>
          <p:spPr>
            <a:xfrm rot="18000000" flipV="1">
              <a:off x="3627927" y="4196933"/>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4F7C23B-1987-4CEC-AD97-4A3FDBC4615D}"/>
              </a:ext>
              <a:ext uri="{C183D7F6-B498-43B3-948B-1728B52AA6E4}">
                <adec:decorative xmlns:adec="http://schemas.microsoft.com/office/drawing/2017/decorative" val="1"/>
              </a:ext>
            </a:extLst>
          </p:cNvPr>
          <p:cNvGrpSpPr/>
          <p:nvPr/>
        </p:nvGrpSpPr>
        <p:grpSpPr>
          <a:xfrm>
            <a:off x="6305669" y="1830680"/>
            <a:ext cx="714906" cy="291867"/>
            <a:chOff x="6305669" y="1830680"/>
            <a:chExt cx="714906" cy="291867"/>
          </a:xfrm>
        </p:grpSpPr>
        <p:cxnSp>
          <p:nvCxnSpPr>
            <p:cNvPr id="23" name="Straight Connector 22">
              <a:extLst>
                <a:ext uri="{FF2B5EF4-FFF2-40B4-BE49-F238E27FC236}">
                  <a16:creationId xmlns:a16="http://schemas.microsoft.com/office/drawing/2014/main" id="{0F7BB223-D798-4D7C-94EB-B8D0CA8C586A}"/>
                </a:ext>
              </a:extLst>
            </p:cNvPr>
            <p:cNvCxnSpPr>
              <a:cxnSpLocks/>
            </p:cNvCxnSpPr>
            <p:nvPr/>
          </p:nvCxnSpPr>
          <p:spPr>
            <a:xfrm flipH="1">
              <a:off x="6378636" y="1850232"/>
              <a:ext cx="64193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9AF9B2-AAD9-4D0C-8C1E-81BCC0E661EF}"/>
                </a:ext>
              </a:extLst>
            </p:cNvPr>
            <p:cNvCxnSpPr>
              <a:cxnSpLocks/>
            </p:cNvCxnSpPr>
            <p:nvPr/>
          </p:nvCxnSpPr>
          <p:spPr>
            <a:xfrm rot="18000000" flipH="1">
              <a:off x="6159735" y="1976614"/>
              <a:ext cx="29186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225A8C6-D18E-4B99-B094-6D80F69688D2}"/>
              </a:ext>
              <a:ext uri="{C183D7F6-B498-43B3-948B-1728B52AA6E4}">
                <adec:decorative xmlns:adec="http://schemas.microsoft.com/office/drawing/2017/decorative" val="1"/>
              </a:ext>
            </a:extLst>
          </p:cNvPr>
          <p:cNvGrpSpPr/>
          <p:nvPr/>
        </p:nvGrpSpPr>
        <p:grpSpPr>
          <a:xfrm>
            <a:off x="7679009" y="4922928"/>
            <a:ext cx="779073" cy="340983"/>
            <a:chOff x="7679009" y="4922928"/>
            <a:chExt cx="779073" cy="340983"/>
          </a:xfrm>
        </p:grpSpPr>
        <p:cxnSp>
          <p:nvCxnSpPr>
            <p:cNvPr id="25" name="Straight Connector 24">
              <a:extLst>
                <a:ext uri="{FF2B5EF4-FFF2-40B4-BE49-F238E27FC236}">
                  <a16:creationId xmlns:a16="http://schemas.microsoft.com/office/drawing/2014/main" id="{28E77889-C42A-47F1-8CBD-F41BF7B7701C}"/>
                </a:ext>
              </a:extLst>
            </p:cNvPr>
            <p:cNvCxnSpPr>
              <a:cxnSpLocks/>
            </p:cNvCxnSpPr>
            <p:nvPr/>
          </p:nvCxnSpPr>
          <p:spPr>
            <a:xfrm flipH="1" flipV="1">
              <a:off x="7764252" y="5241070"/>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B205E0-5B6C-4056-B2B1-62A42F2F70B4}"/>
                </a:ext>
              </a:extLst>
            </p:cNvPr>
            <p:cNvCxnSpPr>
              <a:cxnSpLocks/>
            </p:cNvCxnSpPr>
            <p:nvPr/>
          </p:nvCxnSpPr>
          <p:spPr>
            <a:xfrm rot="3600000" flipH="1" flipV="1">
              <a:off x="7508517" y="5093420"/>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1" name="Graphic 30">
            <a:extLst>
              <a:ext uri="{FF2B5EF4-FFF2-40B4-BE49-F238E27FC236}">
                <a16:creationId xmlns:a16="http://schemas.microsoft.com/office/drawing/2014/main" id="{E75182C3-A0D2-4BC2-90C5-ADA69CB362F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115096" y="1981119"/>
            <a:ext cx="472658" cy="441807"/>
          </a:xfrm>
          <a:prstGeom prst="rect">
            <a:avLst/>
          </a:prstGeom>
        </p:spPr>
      </p:pic>
      <p:pic>
        <p:nvPicPr>
          <p:cNvPr id="32" name="Graphic 31">
            <a:extLst>
              <a:ext uri="{FF2B5EF4-FFF2-40B4-BE49-F238E27FC236}">
                <a16:creationId xmlns:a16="http://schemas.microsoft.com/office/drawing/2014/main" id="{E88DF4D7-FEE9-4928-AFFF-7E256B7DCAA6}"/>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18738" y="4122660"/>
            <a:ext cx="441808" cy="441807"/>
          </a:xfrm>
          <a:prstGeom prst="rect">
            <a:avLst/>
          </a:prstGeom>
        </p:spPr>
      </p:pic>
      <p:pic>
        <p:nvPicPr>
          <p:cNvPr id="33" name="Graphic 32">
            <a:extLst>
              <a:ext uri="{FF2B5EF4-FFF2-40B4-BE49-F238E27FC236}">
                <a16:creationId xmlns:a16="http://schemas.microsoft.com/office/drawing/2014/main" id="{72D82517-DBCB-4B44-8BD1-F6928D07FE2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134351" y="1610832"/>
            <a:ext cx="441804" cy="441804"/>
          </a:xfrm>
          <a:prstGeom prst="rect">
            <a:avLst/>
          </a:prstGeom>
        </p:spPr>
      </p:pic>
      <p:pic>
        <p:nvPicPr>
          <p:cNvPr id="34" name="Graphic 33">
            <a:extLst>
              <a:ext uri="{FF2B5EF4-FFF2-40B4-BE49-F238E27FC236}">
                <a16:creationId xmlns:a16="http://schemas.microsoft.com/office/drawing/2014/main" id="{8AFAE958-CCC5-4D21-944A-716AFF1AA5C6}"/>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588355" y="4948963"/>
            <a:ext cx="400604" cy="485988"/>
          </a:xfrm>
          <a:prstGeom prst="rect">
            <a:avLst/>
          </a:prstGeom>
        </p:spPr>
      </p:pic>
      <p:pic>
        <p:nvPicPr>
          <p:cNvPr id="11" name="Picture 10" descr="A diagram of a blockchain process&#10;&#10;Description automatically generated">
            <a:extLst>
              <a:ext uri="{FF2B5EF4-FFF2-40B4-BE49-F238E27FC236}">
                <a16:creationId xmlns:a16="http://schemas.microsoft.com/office/drawing/2014/main" id="{B76164BD-E040-C305-3F5A-7CCB7F3A4ABD}"/>
              </a:ext>
            </a:extLst>
          </p:cNvPr>
          <p:cNvPicPr>
            <a:picLocks noChangeAspect="1"/>
          </p:cNvPicPr>
          <p:nvPr/>
        </p:nvPicPr>
        <p:blipFill>
          <a:blip r:embed="rId11"/>
          <a:stretch>
            <a:fillRect/>
          </a:stretch>
        </p:blipFill>
        <p:spPr>
          <a:xfrm>
            <a:off x="589775" y="930027"/>
            <a:ext cx="9905947" cy="5791448"/>
          </a:xfrm>
          <a:prstGeom prst="rect">
            <a:avLst/>
          </a:prstGeom>
        </p:spPr>
      </p:pic>
    </p:spTree>
    <p:extLst>
      <p:ext uri="{BB962C8B-B14F-4D97-AF65-F5344CB8AC3E}">
        <p14:creationId xmlns:p14="http://schemas.microsoft.com/office/powerpoint/2010/main" val="324936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626165" y="182129"/>
            <a:ext cx="10058400" cy="694171"/>
          </a:xfrm>
        </p:spPr>
        <p:txBody>
          <a:bodyPr>
            <a:normAutofit/>
          </a:bodyPr>
          <a:lstStyle/>
          <a:p>
            <a:r>
              <a:rPr lang="en-US" dirty="0"/>
              <a:t>System Architecture</a:t>
            </a:r>
          </a:p>
        </p:txBody>
      </p:sp>
      <p:sp>
        <p:nvSpPr>
          <p:cNvPr id="108" name="Text Placeholder 107">
            <a:extLst>
              <a:ext uri="{FF2B5EF4-FFF2-40B4-BE49-F238E27FC236}">
                <a16:creationId xmlns:a16="http://schemas.microsoft.com/office/drawing/2014/main" id="{4424F001-15F3-481C-8AD7-34A18560F6B6}"/>
              </a:ext>
            </a:extLst>
          </p:cNvPr>
          <p:cNvSpPr>
            <a:spLocks noGrp="1"/>
          </p:cNvSpPr>
          <p:nvPr>
            <p:ph type="body" sz="quarter" idx="14"/>
          </p:nvPr>
        </p:nvSpPr>
        <p:spPr>
          <a:xfrm>
            <a:off x="2678424" y="2107851"/>
            <a:ext cx="1530196" cy="394033"/>
          </a:xfrm>
        </p:spPr>
        <p:txBody>
          <a:bodyPr/>
          <a:lstStyle/>
          <a:p>
            <a:r>
              <a:rPr lang="en-US" dirty="0"/>
              <a:t>$14,000</a:t>
            </a:r>
          </a:p>
        </p:txBody>
      </p:sp>
      <p:sp>
        <p:nvSpPr>
          <p:cNvPr id="112" name="Text Placeholder 111">
            <a:extLst>
              <a:ext uri="{FF2B5EF4-FFF2-40B4-BE49-F238E27FC236}">
                <a16:creationId xmlns:a16="http://schemas.microsoft.com/office/drawing/2014/main" id="{4E34F5C7-47F6-4356-B7A3-3453191B5A96}"/>
              </a:ext>
            </a:extLst>
          </p:cNvPr>
          <p:cNvSpPr>
            <a:spLocks noGrp="1"/>
          </p:cNvSpPr>
          <p:nvPr>
            <p:ph type="body" sz="quarter" idx="18"/>
          </p:nvPr>
        </p:nvSpPr>
        <p:spPr>
          <a:xfrm>
            <a:off x="2052902" y="2559632"/>
            <a:ext cx="2070325" cy="380859"/>
          </a:xfrm>
        </p:spPr>
        <p:txBody>
          <a:bodyPr/>
          <a:lstStyle/>
          <a:p>
            <a:r>
              <a:rPr lang="en-US" dirty="0"/>
              <a:t>Angel Investments</a:t>
            </a:r>
          </a:p>
        </p:txBody>
      </p:sp>
      <p:sp>
        <p:nvSpPr>
          <p:cNvPr id="158" name="Text Placeholder 157">
            <a:extLst>
              <a:ext uri="{FF2B5EF4-FFF2-40B4-BE49-F238E27FC236}">
                <a16:creationId xmlns:a16="http://schemas.microsoft.com/office/drawing/2014/main" id="{EFD90D1C-94E0-4F56-B0F9-6A9406B79838}"/>
              </a:ext>
            </a:extLst>
          </p:cNvPr>
          <p:cNvSpPr>
            <a:spLocks noGrp="1"/>
          </p:cNvSpPr>
          <p:nvPr>
            <p:ph type="body" sz="quarter" idx="22"/>
          </p:nvPr>
        </p:nvSpPr>
        <p:spPr>
          <a:xfrm>
            <a:off x="1878637" y="2848394"/>
            <a:ext cx="2074739" cy="509921"/>
          </a:xfrm>
        </p:spPr>
        <p:txBody>
          <a:bodyPr/>
          <a:lstStyle/>
          <a:p>
            <a:r>
              <a:rPr lang="en-ZA" dirty="0"/>
              <a:t>Amount obtained through other investors</a:t>
            </a:r>
          </a:p>
        </p:txBody>
      </p:sp>
      <p:sp>
        <p:nvSpPr>
          <p:cNvPr id="167" name="Text Placeholder 166">
            <a:extLst>
              <a:ext uri="{FF2B5EF4-FFF2-40B4-BE49-F238E27FC236}">
                <a16:creationId xmlns:a16="http://schemas.microsoft.com/office/drawing/2014/main" id="{43C3B087-7705-4070-93F8-BC86E9F83F18}"/>
              </a:ext>
            </a:extLst>
          </p:cNvPr>
          <p:cNvSpPr>
            <a:spLocks noGrp="1"/>
          </p:cNvSpPr>
          <p:nvPr>
            <p:ph type="body" sz="quarter" idx="15"/>
          </p:nvPr>
        </p:nvSpPr>
        <p:spPr>
          <a:xfrm>
            <a:off x="7060242" y="1685195"/>
            <a:ext cx="1050925" cy="377825"/>
          </a:xfrm>
        </p:spPr>
        <p:txBody>
          <a:bodyPr/>
          <a:lstStyle/>
          <a:p>
            <a:r>
              <a:rPr lang="en-US" dirty="0"/>
              <a:t>$12,000</a:t>
            </a:r>
          </a:p>
        </p:txBody>
      </p:sp>
      <p:sp>
        <p:nvSpPr>
          <p:cNvPr id="170" name="Text Placeholder 169">
            <a:extLst>
              <a:ext uri="{FF2B5EF4-FFF2-40B4-BE49-F238E27FC236}">
                <a16:creationId xmlns:a16="http://schemas.microsoft.com/office/drawing/2014/main" id="{13D21C61-A57D-40F1-9196-FE77AB342A9D}"/>
              </a:ext>
            </a:extLst>
          </p:cNvPr>
          <p:cNvSpPr>
            <a:spLocks noGrp="1"/>
          </p:cNvSpPr>
          <p:nvPr>
            <p:ph type="body" sz="quarter" idx="19"/>
          </p:nvPr>
        </p:nvSpPr>
        <p:spPr>
          <a:xfrm>
            <a:off x="7667063" y="2203470"/>
            <a:ext cx="1680922" cy="377825"/>
          </a:xfrm>
        </p:spPr>
        <p:txBody>
          <a:bodyPr/>
          <a:lstStyle/>
          <a:p>
            <a:r>
              <a:rPr lang="en-US" dirty="0"/>
              <a:t>Property</a:t>
            </a:r>
          </a:p>
        </p:txBody>
      </p:sp>
      <p:sp>
        <p:nvSpPr>
          <p:cNvPr id="173" name="Text Placeholder 172">
            <a:extLst>
              <a:ext uri="{FF2B5EF4-FFF2-40B4-BE49-F238E27FC236}">
                <a16:creationId xmlns:a16="http://schemas.microsoft.com/office/drawing/2014/main" id="{D1886D69-C12D-4FC9-AFA3-56F0DF589499}"/>
              </a:ext>
            </a:extLst>
          </p:cNvPr>
          <p:cNvSpPr>
            <a:spLocks noGrp="1"/>
          </p:cNvSpPr>
          <p:nvPr>
            <p:ph type="body" sz="quarter" idx="23"/>
          </p:nvPr>
        </p:nvSpPr>
        <p:spPr>
          <a:xfrm>
            <a:off x="7662713" y="2512081"/>
            <a:ext cx="1957767" cy="569574"/>
          </a:xfrm>
        </p:spPr>
        <p:txBody>
          <a:bodyPr/>
          <a:lstStyle/>
          <a:p>
            <a:r>
              <a:rPr lang="en-US" dirty="0"/>
              <a:t>Revenue obtained from property rentals</a:t>
            </a:r>
          </a:p>
        </p:txBody>
      </p:sp>
      <p:sp>
        <p:nvSpPr>
          <p:cNvPr id="168" name="Text Placeholder 167">
            <a:extLst>
              <a:ext uri="{FF2B5EF4-FFF2-40B4-BE49-F238E27FC236}">
                <a16:creationId xmlns:a16="http://schemas.microsoft.com/office/drawing/2014/main" id="{2B47CF13-61A7-4BC8-9B02-FB3DC2802A92}"/>
              </a:ext>
            </a:extLst>
          </p:cNvPr>
          <p:cNvSpPr>
            <a:spLocks noGrp="1"/>
          </p:cNvSpPr>
          <p:nvPr>
            <p:ph type="body" sz="quarter" idx="16"/>
          </p:nvPr>
        </p:nvSpPr>
        <p:spPr>
          <a:xfrm>
            <a:off x="1996818" y="4181199"/>
            <a:ext cx="1050925" cy="377825"/>
          </a:xfrm>
        </p:spPr>
        <p:txBody>
          <a:bodyPr/>
          <a:lstStyle/>
          <a:p>
            <a:r>
              <a:rPr lang="en-US" dirty="0"/>
              <a:t>$32,000</a:t>
            </a:r>
          </a:p>
        </p:txBody>
      </p:sp>
      <p:sp>
        <p:nvSpPr>
          <p:cNvPr id="171" name="Text Placeholder 170">
            <a:extLst>
              <a:ext uri="{FF2B5EF4-FFF2-40B4-BE49-F238E27FC236}">
                <a16:creationId xmlns:a16="http://schemas.microsoft.com/office/drawing/2014/main" id="{43541AC6-4418-4655-9BD6-8D3B4319AB78}"/>
              </a:ext>
            </a:extLst>
          </p:cNvPr>
          <p:cNvSpPr>
            <a:spLocks noGrp="1"/>
          </p:cNvSpPr>
          <p:nvPr>
            <p:ph type="body" sz="quarter" idx="20"/>
          </p:nvPr>
        </p:nvSpPr>
        <p:spPr>
          <a:xfrm>
            <a:off x="1810730" y="4727342"/>
            <a:ext cx="1857095" cy="377825"/>
          </a:xfrm>
        </p:spPr>
        <p:txBody>
          <a:bodyPr/>
          <a:lstStyle/>
          <a:p>
            <a:r>
              <a:rPr lang="en-US" dirty="0"/>
              <a:t>Cash</a:t>
            </a:r>
          </a:p>
        </p:txBody>
      </p:sp>
      <p:sp>
        <p:nvSpPr>
          <p:cNvPr id="174" name="Text Placeholder 173">
            <a:extLst>
              <a:ext uri="{FF2B5EF4-FFF2-40B4-BE49-F238E27FC236}">
                <a16:creationId xmlns:a16="http://schemas.microsoft.com/office/drawing/2014/main" id="{DAF907A1-DBDD-411E-BC9F-BB69FB37B6B2}"/>
              </a:ext>
            </a:extLst>
          </p:cNvPr>
          <p:cNvSpPr>
            <a:spLocks noGrp="1"/>
          </p:cNvSpPr>
          <p:nvPr>
            <p:ph type="body" sz="quarter" idx="24"/>
          </p:nvPr>
        </p:nvSpPr>
        <p:spPr>
          <a:xfrm>
            <a:off x="1308100" y="5052157"/>
            <a:ext cx="2350537" cy="875894"/>
          </a:xfrm>
        </p:spPr>
        <p:txBody>
          <a:bodyPr/>
          <a:lstStyle/>
          <a:p>
            <a:r>
              <a:rPr lang="en-US" dirty="0"/>
              <a:t>Liquid cash we have on hand</a:t>
            </a:r>
          </a:p>
        </p:txBody>
      </p:sp>
      <p:graphicFrame>
        <p:nvGraphicFramePr>
          <p:cNvPr id="61" name="Content Placeholder 57" descr="Pie Chart Placeholder&#10;">
            <a:extLst>
              <a:ext uri="{FF2B5EF4-FFF2-40B4-BE49-F238E27FC236}">
                <a16:creationId xmlns:a16="http://schemas.microsoft.com/office/drawing/2014/main" id="{5BDE8D49-5874-418A-8F81-242E30C69ED6}"/>
              </a:ext>
              <a:ext uri="{C183D7F6-B498-43B3-948B-1728B52AA6E4}">
                <adec:decorative xmlns:adec="http://schemas.microsoft.com/office/drawing/2017/decorative" val="0"/>
              </a:ext>
            </a:extLst>
          </p:cNvPr>
          <p:cNvGraphicFramePr>
            <a:graphicFrameLocks noGrp="1"/>
          </p:cNvGraphicFramePr>
          <p:nvPr>
            <p:ph sz="quarter" idx="13"/>
          </p:nvPr>
        </p:nvGraphicFramePr>
        <p:xfrm>
          <a:off x="3883025" y="2093913"/>
          <a:ext cx="3908425" cy="3887787"/>
        </p:xfrm>
        <a:graphic>
          <a:graphicData uri="http://schemas.openxmlformats.org/drawingml/2006/chart">
            <c:chart xmlns:c="http://schemas.openxmlformats.org/drawingml/2006/chart" xmlns:r="http://schemas.openxmlformats.org/officeDocument/2006/relationships" r:id="rId2"/>
          </a:graphicData>
        </a:graphic>
      </p:graphicFrame>
      <p:sp>
        <p:nvSpPr>
          <p:cNvPr id="169" name="Text Placeholder 168">
            <a:extLst>
              <a:ext uri="{FF2B5EF4-FFF2-40B4-BE49-F238E27FC236}">
                <a16:creationId xmlns:a16="http://schemas.microsoft.com/office/drawing/2014/main" id="{8FB0EC63-FA2C-4A82-9D41-47DFE5F7DE85}"/>
              </a:ext>
            </a:extLst>
          </p:cNvPr>
          <p:cNvSpPr>
            <a:spLocks noGrp="1"/>
          </p:cNvSpPr>
          <p:nvPr>
            <p:ph type="body" sz="quarter" idx="17"/>
          </p:nvPr>
        </p:nvSpPr>
        <p:spPr>
          <a:xfrm>
            <a:off x="8493650" y="5089231"/>
            <a:ext cx="1050925" cy="377825"/>
          </a:xfrm>
        </p:spPr>
        <p:txBody>
          <a:bodyPr/>
          <a:lstStyle/>
          <a:p>
            <a:r>
              <a:rPr lang="en-US" dirty="0"/>
              <a:t>$82,000</a:t>
            </a:r>
          </a:p>
        </p:txBody>
      </p:sp>
      <p:sp>
        <p:nvSpPr>
          <p:cNvPr id="172" name="Text Placeholder 171">
            <a:extLst>
              <a:ext uri="{FF2B5EF4-FFF2-40B4-BE49-F238E27FC236}">
                <a16:creationId xmlns:a16="http://schemas.microsoft.com/office/drawing/2014/main" id="{3759AF57-6AD5-4115-B7E8-513786CD6D5E}"/>
              </a:ext>
            </a:extLst>
          </p:cNvPr>
          <p:cNvSpPr>
            <a:spLocks noGrp="1"/>
          </p:cNvSpPr>
          <p:nvPr>
            <p:ph type="body" sz="quarter" idx="21"/>
          </p:nvPr>
        </p:nvSpPr>
        <p:spPr>
          <a:xfrm>
            <a:off x="8544683" y="5490771"/>
            <a:ext cx="1513717" cy="377825"/>
          </a:xfrm>
        </p:spPr>
        <p:txBody>
          <a:bodyPr/>
          <a:lstStyle/>
          <a:p>
            <a:r>
              <a:rPr lang="en-US" dirty="0"/>
              <a:t>Shares</a:t>
            </a:r>
          </a:p>
        </p:txBody>
      </p:sp>
      <p:sp>
        <p:nvSpPr>
          <p:cNvPr id="175" name="Text Placeholder 174">
            <a:extLst>
              <a:ext uri="{FF2B5EF4-FFF2-40B4-BE49-F238E27FC236}">
                <a16:creationId xmlns:a16="http://schemas.microsoft.com/office/drawing/2014/main" id="{1C2A3150-D3A6-44B1-BE90-42E759F97946}"/>
              </a:ext>
            </a:extLst>
          </p:cNvPr>
          <p:cNvSpPr>
            <a:spLocks noGrp="1"/>
          </p:cNvSpPr>
          <p:nvPr>
            <p:ph type="body" sz="quarter" idx="25"/>
          </p:nvPr>
        </p:nvSpPr>
        <p:spPr>
          <a:xfrm>
            <a:off x="8541799" y="5792787"/>
            <a:ext cx="1783301" cy="447757"/>
          </a:xfrm>
        </p:spPr>
        <p:txBody>
          <a:bodyPr/>
          <a:lstStyle/>
          <a:p>
            <a:r>
              <a:rPr lang="en-US" dirty="0"/>
              <a:t>Number of shares converted into USD</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grpSp>
        <p:nvGrpSpPr>
          <p:cNvPr id="7" name="Group 6">
            <a:extLst>
              <a:ext uri="{FF2B5EF4-FFF2-40B4-BE49-F238E27FC236}">
                <a16:creationId xmlns:a16="http://schemas.microsoft.com/office/drawing/2014/main" id="{1B3DC700-C227-478E-A345-FBCE9C296815}"/>
              </a:ext>
              <a:ext uri="{C183D7F6-B498-43B3-948B-1728B52AA6E4}">
                <adec:decorative xmlns:adec="http://schemas.microsoft.com/office/drawing/2017/decorative" val="1"/>
              </a:ext>
            </a:extLst>
          </p:cNvPr>
          <p:cNvGrpSpPr/>
          <p:nvPr/>
        </p:nvGrpSpPr>
        <p:grpSpPr>
          <a:xfrm>
            <a:off x="3685283" y="2226807"/>
            <a:ext cx="779076" cy="340983"/>
            <a:chOff x="3685283" y="2226807"/>
            <a:chExt cx="779076" cy="340983"/>
          </a:xfrm>
        </p:grpSpPr>
        <p:cxnSp>
          <p:nvCxnSpPr>
            <p:cNvPr id="19" name="Straight Connector 18">
              <a:extLst>
                <a:ext uri="{FF2B5EF4-FFF2-40B4-BE49-F238E27FC236}">
                  <a16:creationId xmlns:a16="http://schemas.microsoft.com/office/drawing/2014/main" id="{B9D65749-16A6-4B89-8E7F-7D7BDE6B22E0}"/>
                </a:ext>
              </a:extLst>
            </p:cNvPr>
            <p:cNvCxnSpPr>
              <a:cxnSpLocks/>
            </p:cNvCxnSpPr>
            <p:nvPr/>
          </p:nvCxnSpPr>
          <p:spPr>
            <a:xfrm>
              <a:off x="3685283" y="2249649"/>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8C3010-03A0-40A1-9BDA-9299FD60B5E2}"/>
                </a:ext>
              </a:extLst>
            </p:cNvPr>
            <p:cNvCxnSpPr>
              <a:cxnSpLocks/>
            </p:cNvCxnSpPr>
            <p:nvPr/>
          </p:nvCxnSpPr>
          <p:spPr>
            <a:xfrm rot="3600000">
              <a:off x="4293867" y="2397299"/>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EE308CFA-66AB-49D0-9990-1541A54A172F}"/>
              </a:ext>
              <a:ext uri="{C183D7F6-B498-43B3-948B-1728B52AA6E4}">
                <adec:decorative xmlns:adec="http://schemas.microsoft.com/office/drawing/2017/decorative" val="1"/>
              </a:ext>
            </a:extLst>
          </p:cNvPr>
          <p:cNvGrpSpPr/>
          <p:nvPr/>
        </p:nvGrpSpPr>
        <p:grpSpPr>
          <a:xfrm>
            <a:off x="3019343" y="4026441"/>
            <a:ext cx="779076" cy="340983"/>
            <a:chOff x="3019343" y="4026441"/>
            <a:chExt cx="779076" cy="340983"/>
          </a:xfrm>
        </p:grpSpPr>
        <p:cxnSp>
          <p:nvCxnSpPr>
            <p:cNvPr id="21" name="Straight Connector 20">
              <a:extLst>
                <a:ext uri="{FF2B5EF4-FFF2-40B4-BE49-F238E27FC236}">
                  <a16:creationId xmlns:a16="http://schemas.microsoft.com/office/drawing/2014/main" id="{2CCFD450-D6B8-4095-8A5D-6B5BD1CC865F}"/>
                </a:ext>
              </a:extLst>
            </p:cNvPr>
            <p:cNvCxnSpPr>
              <a:cxnSpLocks/>
            </p:cNvCxnSpPr>
            <p:nvPr/>
          </p:nvCxnSpPr>
          <p:spPr>
            <a:xfrm flipV="1">
              <a:off x="3019343" y="4344582"/>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F6EF06-9292-4045-A9AE-84E639E726B7}"/>
                </a:ext>
              </a:extLst>
            </p:cNvPr>
            <p:cNvCxnSpPr>
              <a:cxnSpLocks/>
            </p:cNvCxnSpPr>
            <p:nvPr/>
          </p:nvCxnSpPr>
          <p:spPr>
            <a:xfrm rot="18000000" flipV="1">
              <a:off x="3627927" y="4196933"/>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4F7C23B-1987-4CEC-AD97-4A3FDBC4615D}"/>
              </a:ext>
              <a:ext uri="{C183D7F6-B498-43B3-948B-1728B52AA6E4}">
                <adec:decorative xmlns:adec="http://schemas.microsoft.com/office/drawing/2017/decorative" val="1"/>
              </a:ext>
            </a:extLst>
          </p:cNvPr>
          <p:cNvGrpSpPr/>
          <p:nvPr/>
        </p:nvGrpSpPr>
        <p:grpSpPr>
          <a:xfrm>
            <a:off x="6305669" y="1830680"/>
            <a:ext cx="714906" cy="291867"/>
            <a:chOff x="6305669" y="1830680"/>
            <a:chExt cx="714906" cy="291867"/>
          </a:xfrm>
        </p:grpSpPr>
        <p:cxnSp>
          <p:nvCxnSpPr>
            <p:cNvPr id="23" name="Straight Connector 22">
              <a:extLst>
                <a:ext uri="{FF2B5EF4-FFF2-40B4-BE49-F238E27FC236}">
                  <a16:creationId xmlns:a16="http://schemas.microsoft.com/office/drawing/2014/main" id="{0F7BB223-D798-4D7C-94EB-B8D0CA8C586A}"/>
                </a:ext>
              </a:extLst>
            </p:cNvPr>
            <p:cNvCxnSpPr>
              <a:cxnSpLocks/>
            </p:cNvCxnSpPr>
            <p:nvPr/>
          </p:nvCxnSpPr>
          <p:spPr>
            <a:xfrm flipH="1">
              <a:off x="6378636" y="1850232"/>
              <a:ext cx="64193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9AF9B2-AAD9-4D0C-8C1E-81BCC0E661EF}"/>
                </a:ext>
              </a:extLst>
            </p:cNvPr>
            <p:cNvCxnSpPr>
              <a:cxnSpLocks/>
            </p:cNvCxnSpPr>
            <p:nvPr/>
          </p:nvCxnSpPr>
          <p:spPr>
            <a:xfrm rot="18000000" flipH="1">
              <a:off x="6159735" y="1976614"/>
              <a:ext cx="29186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225A8C6-D18E-4B99-B094-6D80F69688D2}"/>
              </a:ext>
              <a:ext uri="{C183D7F6-B498-43B3-948B-1728B52AA6E4}">
                <adec:decorative xmlns:adec="http://schemas.microsoft.com/office/drawing/2017/decorative" val="1"/>
              </a:ext>
            </a:extLst>
          </p:cNvPr>
          <p:cNvGrpSpPr/>
          <p:nvPr/>
        </p:nvGrpSpPr>
        <p:grpSpPr>
          <a:xfrm>
            <a:off x="7679009" y="4922928"/>
            <a:ext cx="779073" cy="340983"/>
            <a:chOff x="7679009" y="4922928"/>
            <a:chExt cx="779073" cy="340983"/>
          </a:xfrm>
        </p:grpSpPr>
        <p:cxnSp>
          <p:nvCxnSpPr>
            <p:cNvPr id="25" name="Straight Connector 24">
              <a:extLst>
                <a:ext uri="{FF2B5EF4-FFF2-40B4-BE49-F238E27FC236}">
                  <a16:creationId xmlns:a16="http://schemas.microsoft.com/office/drawing/2014/main" id="{28E77889-C42A-47F1-8CBD-F41BF7B7701C}"/>
                </a:ext>
              </a:extLst>
            </p:cNvPr>
            <p:cNvCxnSpPr>
              <a:cxnSpLocks/>
            </p:cNvCxnSpPr>
            <p:nvPr/>
          </p:nvCxnSpPr>
          <p:spPr>
            <a:xfrm flipH="1" flipV="1">
              <a:off x="7764252" y="5241070"/>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B205E0-5B6C-4056-B2B1-62A42F2F70B4}"/>
                </a:ext>
              </a:extLst>
            </p:cNvPr>
            <p:cNvCxnSpPr>
              <a:cxnSpLocks/>
            </p:cNvCxnSpPr>
            <p:nvPr/>
          </p:nvCxnSpPr>
          <p:spPr>
            <a:xfrm rot="3600000" flipH="1" flipV="1">
              <a:off x="7508517" y="5093420"/>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1" name="Graphic 30">
            <a:extLst>
              <a:ext uri="{FF2B5EF4-FFF2-40B4-BE49-F238E27FC236}">
                <a16:creationId xmlns:a16="http://schemas.microsoft.com/office/drawing/2014/main" id="{E75182C3-A0D2-4BC2-90C5-ADA69CB362F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115096" y="1981119"/>
            <a:ext cx="472658" cy="441807"/>
          </a:xfrm>
          <a:prstGeom prst="rect">
            <a:avLst/>
          </a:prstGeom>
        </p:spPr>
      </p:pic>
      <p:pic>
        <p:nvPicPr>
          <p:cNvPr id="32" name="Graphic 31">
            <a:extLst>
              <a:ext uri="{FF2B5EF4-FFF2-40B4-BE49-F238E27FC236}">
                <a16:creationId xmlns:a16="http://schemas.microsoft.com/office/drawing/2014/main" id="{E88DF4D7-FEE9-4928-AFFF-7E256B7DCAA6}"/>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18738" y="4122660"/>
            <a:ext cx="441808" cy="441807"/>
          </a:xfrm>
          <a:prstGeom prst="rect">
            <a:avLst/>
          </a:prstGeom>
        </p:spPr>
      </p:pic>
      <p:pic>
        <p:nvPicPr>
          <p:cNvPr id="33" name="Graphic 32">
            <a:extLst>
              <a:ext uri="{FF2B5EF4-FFF2-40B4-BE49-F238E27FC236}">
                <a16:creationId xmlns:a16="http://schemas.microsoft.com/office/drawing/2014/main" id="{72D82517-DBCB-4B44-8BD1-F6928D07FE2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134351" y="1610832"/>
            <a:ext cx="441804" cy="441804"/>
          </a:xfrm>
          <a:prstGeom prst="rect">
            <a:avLst/>
          </a:prstGeom>
        </p:spPr>
      </p:pic>
      <p:pic>
        <p:nvPicPr>
          <p:cNvPr id="34" name="Graphic 33">
            <a:extLst>
              <a:ext uri="{FF2B5EF4-FFF2-40B4-BE49-F238E27FC236}">
                <a16:creationId xmlns:a16="http://schemas.microsoft.com/office/drawing/2014/main" id="{8AFAE958-CCC5-4D21-944A-716AFF1AA5C6}"/>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588355" y="4948963"/>
            <a:ext cx="400604" cy="485988"/>
          </a:xfrm>
          <a:prstGeom prst="rect">
            <a:avLst/>
          </a:prstGeom>
        </p:spPr>
      </p:pic>
      <p:pic>
        <p:nvPicPr>
          <p:cNvPr id="11" name="Picture 10" descr="A diagram of a blockchain process&#10;&#10;Description automatically generated">
            <a:extLst>
              <a:ext uri="{FF2B5EF4-FFF2-40B4-BE49-F238E27FC236}">
                <a16:creationId xmlns:a16="http://schemas.microsoft.com/office/drawing/2014/main" id="{B76164BD-E040-C305-3F5A-7CCB7F3A4ABD}"/>
              </a:ext>
            </a:extLst>
          </p:cNvPr>
          <p:cNvPicPr>
            <a:picLocks noChangeAspect="1"/>
          </p:cNvPicPr>
          <p:nvPr/>
        </p:nvPicPr>
        <p:blipFill>
          <a:blip r:embed="rId11"/>
          <a:stretch>
            <a:fillRect/>
          </a:stretch>
        </p:blipFill>
        <p:spPr>
          <a:xfrm>
            <a:off x="589775" y="930027"/>
            <a:ext cx="9905947" cy="5791448"/>
          </a:xfrm>
          <a:prstGeom prst="rect">
            <a:avLst/>
          </a:prstGeom>
        </p:spPr>
      </p:pic>
      <p:pic>
        <p:nvPicPr>
          <p:cNvPr id="10" name="Picture 9" descr="A diagram of blockchain architecture&#10;&#10;Description automatically generated">
            <a:extLst>
              <a:ext uri="{FF2B5EF4-FFF2-40B4-BE49-F238E27FC236}">
                <a16:creationId xmlns:a16="http://schemas.microsoft.com/office/drawing/2014/main" id="{398B17F8-999B-1E98-71CA-0139DB6AC973}"/>
              </a:ext>
            </a:extLst>
          </p:cNvPr>
          <p:cNvPicPr>
            <a:picLocks noChangeAspect="1"/>
          </p:cNvPicPr>
          <p:nvPr/>
        </p:nvPicPr>
        <p:blipFill>
          <a:blip r:embed="rId12"/>
          <a:stretch>
            <a:fillRect/>
          </a:stretch>
        </p:blipFill>
        <p:spPr>
          <a:xfrm>
            <a:off x="2209800" y="1584414"/>
            <a:ext cx="7772400" cy="3689172"/>
          </a:xfrm>
          <a:prstGeom prst="rect">
            <a:avLst/>
          </a:prstGeom>
        </p:spPr>
      </p:pic>
    </p:spTree>
    <p:extLst>
      <p:ext uri="{BB962C8B-B14F-4D97-AF65-F5344CB8AC3E}">
        <p14:creationId xmlns:p14="http://schemas.microsoft.com/office/powerpoint/2010/main" val="358698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61E2-5873-8839-899D-4E6739163B9B}"/>
              </a:ext>
            </a:extLst>
          </p:cNvPr>
          <p:cNvSpPr>
            <a:spLocks noGrp="1"/>
          </p:cNvSpPr>
          <p:nvPr>
            <p:ph type="title"/>
          </p:nvPr>
        </p:nvSpPr>
        <p:spPr>
          <a:xfrm>
            <a:off x="269799" y="393895"/>
            <a:ext cx="6695876" cy="1314996"/>
          </a:xfrm>
        </p:spPr>
        <p:txBody>
          <a:bodyPr vert="horz" lIns="91440" tIns="45720" rIns="91440" bIns="45720" rtlCol="0" anchor="b">
            <a:normAutofit/>
          </a:bodyPr>
          <a:lstStyle/>
          <a:p>
            <a:r>
              <a:rPr lang="en-US" dirty="0">
                <a:solidFill>
                  <a:schemeClr val="tx1"/>
                </a:solidFill>
              </a:rPr>
              <a:t>Parties Onboarding</a:t>
            </a:r>
          </a:p>
        </p:txBody>
      </p:sp>
      <p:sp>
        <p:nvSpPr>
          <p:cNvPr id="9" name="Content Placeholder 8">
            <a:extLst>
              <a:ext uri="{FF2B5EF4-FFF2-40B4-BE49-F238E27FC236}">
                <a16:creationId xmlns:a16="http://schemas.microsoft.com/office/drawing/2014/main" id="{B026AE95-AEA9-ECEA-B049-91FBE2FBE3C0}"/>
              </a:ext>
            </a:extLst>
          </p:cNvPr>
          <p:cNvSpPr>
            <a:spLocks noGrp="1"/>
          </p:cNvSpPr>
          <p:nvPr>
            <p:ph idx="1"/>
          </p:nvPr>
        </p:nvSpPr>
        <p:spPr>
          <a:xfrm>
            <a:off x="618978" y="2125737"/>
            <a:ext cx="6076898" cy="4044463"/>
          </a:xfrm>
        </p:spPr>
        <p:txBody>
          <a:bodyPr vert="horz" lIns="91440" tIns="45720" rIns="91440" bIns="45720" rtlCol="0">
            <a:normAutofit/>
          </a:bodyPr>
          <a:lstStyle/>
          <a:p>
            <a:pPr marL="285750" indent="-285750">
              <a:buFont typeface="Arial" panose="020B0604020202020204" pitchFamily="34" charset="0"/>
              <a:buChar char="•"/>
            </a:pPr>
            <a:r>
              <a:rPr lang="en-US" sz="3200" dirty="0"/>
              <a:t>Training of IEC staff/Parties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User registration support</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Communication and awareness</a:t>
            </a:r>
          </a:p>
        </p:txBody>
      </p:sp>
      <p:pic>
        <p:nvPicPr>
          <p:cNvPr id="5" name="Content Placeholder 4" descr="Close-up of hands shaking&#10;&#10;Description automatically generated">
            <a:extLst>
              <a:ext uri="{FF2B5EF4-FFF2-40B4-BE49-F238E27FC236}">
                <a16:creationId xmlns:a16="http://schemas.microsoft.com/office/drawing/2014/main" id="{87118F29-B6B5-4713-7C81-0AD376ED5A51}"/>
              </a:ext>
            </a:extLst>
          </p:cNvPr>
          <p:cNvPicPr>
            <a:picLocks noChangeAspect="1"/>
          </p:cNvPicPr>
          <p:nvPr/>
        </p:nvPicPr>
        <p:blipFill rotWithShape="1">
          <a:blip r:embed="rId2"/>
          <a:srcRect l="20532" r="23468"/>
          <a:stretch/>
        </p:blipFill>
        <p:spPr>
          <a:xfrm>
            <a:off x="7235473" y="1200223"/>
            <a:ext cx="4072815" cy="4072815"/>
          </a:xfrm>
          <a:prstGeom prst="rect">
            <a:avLst/>
          </a:prstGeom>
        </p:spPr>
      </p:pic>
    </p:spTree>
    <p:extLst>
      <p:ext uri="{BB962C8B-B14F-4D97-AF65-F5344CB8AC3E}">
        <p14:creationId xmlns:p14="http://schemas.microsoft.com/office/powerpoint/2010/main" val="3043191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6B53C293-7ECD-4C89-9EA9-1D3342B041AC}"/>
              </a:ext>
            </a:extLst>
          </p:cNvPr>
          <p:cNvSpPr>
            <a:spLocks noGrp="1"/>
          </p:cNvSpPr>
          <p:nvPr>
            <p:ph type="title"/>
          </p:nvPr>
        </p:nvSpPr>
        <p:spPr>
          <a:xfrm>
            <a:off x="546411" y="290745"/>
            <a:ext cx="10515600" cy="1325563"/>
          </a:xfrm>
        </p:spPr>
        <p:txBody>
          <a:bodyPr anchor="t">
            <a:normAutofit/>
          </a:bodyPr>
          <a:lstStyle/>
          <a:p>
            <a:r>
              <a:rPr lang="en-US" dirty="0"/>
              <a:t>Current and future milestones</a:t>
            </a:r>
          </a:p>
        </p:txBody>
      </p:sp>
      <p:sp>
        <p:nvSpPr>
          <p:cNvPr id="4" name="Date Placeholder 3">
            <a:extLst>
              <a:ext uri="{FF2B5EF4-FFF2-40B4-BE49-F238E27FC236}">
                <a16:creationId xmlns:a16="http://schemas.microsoft.com/office/drawing/2014/main" id="{C587CDC2-BB06-BE24-99F1-7CBD688780B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92797EE-E28A-3B44-85AC-C9BC5B530B44}"/>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ED37F74D-4278-C8BD-9F27-2B508108389B}"/>
              </a:ext>
            </a:extLst>
          </p:cNvPr>
          <p:cNvSpPr>
            <a:spLocks noGrp="1"/>
          </p:cNvSpPr>
          <p:nvPr>
            <p:ph type="sldNum" sz="quarter" idx="12"/>
          </p:nvPr>
        </p:nvSpPr>
        <p:spPr/>
        <p:txBody>
          <a:bodyPr/>
          <a:lstStyle/>
          <a:p>
            <a:fld id="{B5CEABB6-07DC-46E8-9B57-56EC44A396E5}" type="slidenum">
              <a:rPr lang="en-US" smtClean="0"/>
              <a:pPr/>
              <a:t>14</a:t>
            </a:fld>
            <a:endParaRPr lang="en-US" dirty="0"/>
          </a:p>
        </p:txBody>
      </p:sp>
      <p:graphicFrame>
        <p:nvGraphicFramePr>
          <p:cNvPr id="9" name="Diagram 8">
            <a:extLst>
              <a:ext uri="{FF2B5EF4-FFF2-40B4-BE49-F238E27FC236}">
                <a16:creationId xmlns:a16="http://schemas.microsoft.com/office/drawing/2014/main" id="{B4055EEE-1D19-0F6C-AEAA-EB1FA75F5BA9}"/>
              </a:ext>
            </a:extLst>
          </p:cNvPr>
          <p:cNvGraphicFramePr/>
          <p:nvPr>
            <p:extLst>
              <p:ext uri="{D42A27DB-BD31-4B8C-83A1-F6EECF244321}">
                <p14:modId xmlns:p14="http://schemas.microsoft.com/office/powerpoint/2010/main" val="719416531"/>
              </p:ext>
            </p:extLst>
          </p:nvPr>
        </p:nvGraphicFramePr>
        <p:xfrm>
          <a:off x="669072" y="1773044"/>
          <a:ext cx="10247971" cy="3557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073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p:txBody>
          <a:bodyPr>
            <a:normAutofit/>
          </a:bodyPr>
          <a:lstStyle/>
          <a:p>
            <a:r>
              <a:rPr lang="en-US" dirty="0"/>
              <a:t>Meet the Team</a:t>
            </a:r>
            <a:br>
              <a:rPr lang="en-US" dirty="0"/>
            </a:br>
            <a:endParaRPr lang="en-US" sz="2700" dirty="0"/>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p:txBody>
          <a:bodyPr>
            <a:noAutofit/>
          </a:bodyPr>
          <a:lstStyle/>
          <a:p>
            <a:r>
              <a:rPr lang="en-US" sz="1600" dirty="0"/>
              <a:t>AK Kidi</a:t>
            </a:r>
          </a:p>
          <a:p>
            <a:r>
              <a:rPr lang="en-US" sz="1600" dirty="0"/>
              <a:t>CM Sabiti</a:t>
            </a:r>
          </a:p>
          <a:p>
            <a:r>
              <a:rPr lang="en-US" sz="1600" dirty="0"/>
              <a:t>BI </a:t>
            </a:r>
            <a:r>
              <a:rPr lang="en-US" sz="1600" dirty="0" err="1"/>
              <a:t>Leso</a:t>
            </a:r>
            <a:endParaRPr lang="en-US" sz="1600" dirty="0"/>
          </a:p>
          <a:p>
            <a:endParaRPr lang="en-US" dirty="0"/>
          </a:p>
          <a:p>
            <a:endParaRPr lang="en-US" dirty="0"/>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p:txBody>
          <a:bodyPr/>
          <a:lstStyle/>
          <a:p>
            <a:r>
              <a:rPr lang="en-US" dirty="0"/>
              <a:t>Project Pilot</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4294967295"/>
          </p:nvPr>
        </p:nvSpPr>
        <p:spPr>
          <a:xfrm>
            <a:off x="3463962" y="4101627"/>
            <a:ext cx="3200400" cy="1189037"/>
          </a:xfrm>
        </p:spPr>
        <p:txBody>
          <a:bodyPr>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all" spc="0" normalizeH="0" baseline="0" noProof="0" dirty="0">
                <a:ln>
                  <a:noFill/>
                </a:ln>
                <a:solidFill>
                  <a:srgbClr val="AA2070"/>
                </a:solidFill>
                <a:effectLst/>
                <a:uLnTx/>
                <a:uFillTx/>
                <a:latin typeface="Avenir Next LT Pro"/>
                <a:ea typeface="+mn-ea"/>
                <a:cs typeface="+mn-cs"/>
              </a:rPr>
              <a:t> </a:t>
            </a:r>
            <a:r>
              <a:rPr lang="en-US" sz="2000" b="1" cap="all" dirty="0">
                <a:solidFill>
                  <a:srgbClr val="AA2070"/>
                </a:solidFill>
                <a:latin typeface="Avenir Next LT Pro"/>
              </a:rPr>
              <a:t>FRONT-END DEVELOPERS</a:t>
            </a:r>
            <a:endParaRPr kumimoji="0" lang="en-US" sz="2000" b="1" i="0" u="none" strike="noStrike" kern="1200" cap="all" spc="0" normalizeH="0" baseline="0" noProof="0" dirty="0">
              <a:ln>
                <a:noFill/>
              </a:ln>
              <a:solidFill>
                <a:srgbClr val="AA2070"/>
              </a:solidFill>
              <a:effectLst/>
              <a:uLnTx/>
              <a:uFillTx/>
              <a:latin typeface="Avenir Next LT Pro"/>
              <a:ea typeface="+mn-ea"/>
              <a:cs typeface="+mn-cs"/>
            </a:endParaRP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4294967295"/>
          </p:nvPr>
        </p:nvSpPr>
        <p:spPr>
          <a:xfrm>
            <a:off x="472105" y="3793404"/>
            <a:ext cx="3200400" cy="366712"/>
          </a:xfrm>
        </p:spPr>
        <p:txBody>
          <a:bodyPr>
            <a:noAutofit/>
          </a:bodyPr>
          <a:lstStyle/>
          <a:p>
            <a:pPr marL="0" indent="0">
              <a:buNone/>
            </a:pPr>
            <a:r>
              <a:rPr lang="en-US" sz="1800" dirty="0"/>
              <a:t>BI Leso</a:t>
            </a:r>
          </a:p>
          <a:p>
            <a:pPr marL="0" indent="0">
              <a:buNone/>
            </a:pPr>
            <a:r>
              <a:rPr lang="en-US" sz="1800" dirty="0"/>
              <a:t>S Mpungu</a:t>
            </a:r>
          </a:p>
          <a:p>
            <a:pPr marL="0" indent="0">
              <a:buNone/>
            </a:pPr>
            <a:r>
              <a:rPr lang="en-US" sz="1800" dirty="0"/>
              <a:t>NM Maake</a:t>
            </a:r>
          </a:p>
          <a:p>
            <a:endParaRPr lang="en-US" dirty="0"/>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4294967295"/>
          </p:nvPr>
        </p:nvSpPr>
        <p:spPr>
          <a:xfrm>
            <a:off x="4367366" y="2929824"/>
            <a:ext cx="3347884" cy="1230291"/>
          </a:xfrm>
        </p:spPr>
        <p:txBody>
          <a:bodyPr>
            <a:normAutofit lnSpcReduction="10000"/>
          </a:bodyPr>
          <a:lstStyle/>
          <a:p>
            <a:pPr marL="0" indent="0">
              <a:buNone/>
            </a:pPr>
            <a:r>
              <a:rPr lang="en-US" sz="1700" dirty="0"/>
              <a:t>A Thinta</a:t>
            </a:r>
          </a:p>
          <a:p>
            <a:pPr marL="0" indent="0">
              <a:buNone/>
            </a:pPr>
            <a:r>
              <a:rPr lang="en-US" sz="1700" dirty="0"/>
              <a:t>K Selebano</a:t>
            </a:r>
          </a:p>
          <a:p>
            <a:pPr marL="0" indent="0">
              <a:buNone/>
            </a:pPr>
            <a:r>
              <a:rPr lang="en-US" sz="1700" dirty="0"/>
              <a:t>CM Sabiti</a:t>
            </a:r>
          </a:p>
          <a:p>
            <a:pPr marL="0" indent="0">
              <a:buNone/>
            </a:pPr>
            <a:endParaRPr lang="en-US" sz="1600" dirty="0"/>
          </a:p>
          <a:p>
            <a:endParaRPr lang="en-US" sz="1600" dirty="0"/>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4294967295"/>
          </p:nvPr>
        </p:nvSpPr>
        <p:spPr>
          <a:xfrm>
            <a:off x="4314825" y="4771461"/>
            <a:ext cx="3200400" cy="1187450"/>
          </a:xfrm>
        </p:spPr>
        <p:txBody>
          <a:bodyPr>
            <a:normAutofit fontScale="92500" lnSpcReduction="20000"/>
          </a:bodyPr>
          <a:lstStyle/>
          <a:p>
            <a:pPr marL="0" indent="0">
              <a:buNone/>
            </a:pPr>
            <a:r>
              <a:rPr lang="en-US" sz="2000" dirty="0"/>
              <a:t>CM Sabiti</a:t>
            </a:r>
          </a:p>
          <a:p>
            <a:pPr marL="0" indent="0">
              <a:buNone/>
            </a:pPr>
            <a:r>
              <a:rPr lang="en-US" sz="2000" dirty="0"/>
              <a:t>BI Leso</a:t>
            </a:r>
          </a:p>
          <a:p>
            <a:pPr marL="0" indent="0">
              <a:buNone/>
            </a:pPr>
            <a:r>
              <a:rPr lang="en-US" sz="1800" dirty="0"/>
              <a:t>AK </a:t>
            </a:r>
            <a:r>
              <a:rPr lang="en-US" sz="1800" dirty="0" err="1"/>
              <a:t>Kidi</a:t>
            </a:r>
            <a:endParaRPr lang="en-US" sz="1800" dirty="0"/>
          </a:p>
          <a:p>
            <a:endParaRPr lang="en-US" sz="2000" dirty="0"/>
          </a:p>
        </p:txBody>
      </p:sp>
      <p:sp>
        <p:nvSpPr>
          <p:cNvPr id="13" name="Text Placeholder 3">
            <a:extLst>
              <a:ext uri="{FF2B5EF4-FFF2-40B4-BE49-F238E27FC236}">
                <a16:creationId xmlns:a16="http://schemas.microsoft.com/office/drawing/2014/main" id="{EF1C8BC2-408F-E764-20E1-C0F5B1D2BC3C}"/>
              </a:ext>
            </a:extLst>
          </p:cNvPr>
          <p:cNvSpPr txBox="1">
            <a:spLocks/>
          </p:cNvSpPr>
          <p:nvPr/>
        </p:nvSpPr>
        <p:spPr>
          <a:xfrm>
            <a:off x="3131541" y="2576400"/>
            <a:ext cx="3532821" cy="366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defRPr/>
            </a:pPr>
            <a:r>
              <a:rPr lang="en-US" sz="2000" b="1" cap="all" dirty="0">
                <a:solidFill>
                  <a:srgbClr val="AA2070"/>
                </a:solidFill>
                <a:latin typeface="Avenir Next LT Pro"/>
              </a:rPr>
              <a:t>  designers</a:t>
            </a:r>
          </a:p>
        </p:txBody>
      </p:sp>
      <p:sp>
        <p:nvSpPr>
          <p:cNvPr id="14" name="Text Placeholder 3">
            <a:extLst>
              <a:ext uri="{FF2B5EF4-FFF2-40B4-BE49-F238E27FC236}">
                <a16:creationId xmlns:a16="http://schemas.microsoft.com/office/drawing/2014/main" id="{3E7E929C-FB8D-D769-B4DF-F5AB796CAACF}"/>
              </a:ext>
            </a:extLst>
          </p:cNvPr>
          <p:cNvSpPr txBox="1">
            <a:spLocks/>
          </p:cNvSpPr>
          <p:nvPr/>
        </p:nvSpPr>
        <p:spPr>
          <a:xfrm>
            <a:off x="104127" y="1871935"/>
            <a:ext cx="3321368" cy="3225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defRPr/>
            </a:pPr>
            <a:r>
              <a:rPr lang="en-US" sz="2000" b="1" cap="all" dirty="0">
                <a:solidFill>
                  <a:srgbClr val="AA2070"/>
                </a:solidFill>
                <a:latin typeface="Avenir Next LT Pro"/>
              </a:rPr>
              <a:t> BACK-END developers</a:t>
            </a:r>
          </a:p>
        </p:txBody>
      </p:sp>
      <p:sp>
        <p:nvSpPr>
          <p:cNvPr id="15" name="Text Placeholder 3">
            <a:extLst>
              <a:ext uri="{FF2B5EF4-FFF2-40B4-BE49-F238E27FC236}">
                <a16:creationId xmlns:a16="http://schemas.microsoft.com/office/drawing/2014/main" id="{1BEE9795-242A-153B-F1C4-8DCAE78C7AA9}"/>
              </a:ext>
            </a:extLst>
          </p:cNvPr>
          <p:cNvSpPr txBox="1">
            <a:spLocks/>
          </p:cNvSpPr>
          <p:nvPr/>
        </p:nvSpPr>
        <p:spPr>
          <a:xfrm>
            <a:off x="46673" y="3574469"/>
            <a:ext cx="3200400" cy="366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defRPr/>
            </a:pPr>
            <a:r>
              <a:rPr lang="en-US" sz="2000" b="1" cap="all" dirty="0">
                <a:solidFill>
                  <a:srgbClr val="AA2070"/>
                </a:solidFill>
                <a:latin typeface="Avenir Next LT Pro"/>
              </a:rPr>
              <a:t>Business analysts</a:t>
            </a:r>
          </a:p>
        </p:txBody>
      </p:sp>
      <p:sp>
        <p:nvSpPr>
          <p:cNvPr id="7" name="TextBox 6">
            <a:extLst>
              <a:ext uri="{FF2B5EF4-FFF2-40B4-BE49-F238E27FC236}">
                <a16:creationId xmlns:a16="http://schemas.microsoft.com/office/drawing/2014/main" id="{C5CBB87F-19DD-DF31-75DB-4B098476BF96}"/>
              </a:ext>
            </a:extLst>
          </p:cNvPr>
          <p:cNvSpPr txBox="1"/>
          <p:nvPr/>
        </p:nvSpPr>
        <p:spPr>
          <a:xfrm>
            <a:off x="2011680" y="1771606"/>
            <a:ext cx="6104964" cy="695768"/>
          </a:xfrm>
          <a:prstGeom prst="rect">
            <a:avLst/>
          </a:prstGeom>
          <a:noFill/>
        </p:spPr>
        <p:txBody>
          <a:bodyPr wrap="square">
            <a:spAutoFit/>
          </a:bodyPr>
          <a:lstStyle/>
          <a:p>
            <a:pPr algn="ctr"/>
            <a:r>
              <a:rPr lang="en-US" b="1" cap="all" dirty="0">
                <a:solidFill>
                  <a:srgbClr val="AA2070"/>
                </a:solidFill>
                <a:latin typeface="Avenir Next LT Pro"/>
              </a:rPr>
              <a:t>PROJECT MANAGER</a:t>
            </a:r>
          </a:p>
          <a:p>
            <a:pPr algn="ctr">
              <a:lnSpc>
                <a:spcPts val="2800"/>
              </a:lnSpc>
            </a:pPr>
            <a:r>
              <a:rPr lang="en-US" dirty="0"/>
              <a:t>AK KIDI</a:t>
            </a:r>
            <a:endParaRPr lang="en-ZA" dirty="0"/>
          </a:p>
        </p:txBody>
      </p:sp>
    </p:spTree>
    <p:extLst>
      <p:ext uri="{BB962C8B-B14F-4D97-AF65-F5344CB8AC3E}">
        <p14:creationId xmlns:p14="http://schemas.microsoft.com/office/powerpoint/2010/main" val="141878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t>Project Overview</a:t>
            </a:r>
          </a:p>
        </p:txBody>
      </p:sp>
      <p:sp>
        <p:nvSpPr>
          <p:cNvPr id="8" name="Text Placeholder 7">
            <a:extLst>
              <a:ext uri="{FF2B5EF4-FFF2-40B4-BE49-F238E27FC236}">
                <a16:creationId xmlns:a16="http://schemas.microsoft.com/office/drawing/2014/main" id="{6A329193-BF62-6C84-1DEF-E29F237D41A4}"/>
              </a:ext>
            </a:extLst>
          </p:cNvPr>
          <p:cNvSpPr>
            <a:spLocks noGrp="1"/>
          </p:cNvSpPr>
          <p:nvPr>
            <p:ph type="body" sz="quarter" idx="13"/>
          </p:nvPr>
        </p:nvSpPr>
        <p:spPr/>
        <p:txBody>
          <a:bodyPr>
            <a:noAutofit/>
          </a:bodyPr>
          <a:lstStyle/>
          <a:p>
            <a:pPr>
              <a:lnSpc>
                <a:spcPct val="107000"/>
              </a:lnSpc>
              <a:spcAft>
                <a:spcPts val="800"/>
              </a:spcAft>
            </a:pPr>
            <a:r>
              <a:rPr lang="en-ZA" sz="2000" kern="100" dirty="0">
                <a:effectLst/>
                <a:latin typeface="Arial" panose="020B0604020202020204" pitchFamily="34" charset="0"/>
                <a:ea typeface="Calibri" panose="020F0502020204030204" pitchFamily="34" charset="0"/>
                <a:cs typeface="Times New Roman" panose="02020603050405020304" pitchFamily="18" charset="0"/>
              </a:rPr>
              <a:t>The Electoral Commission of South Africa, also known as the Independent Electoral Commission (IEC), has enlisted B.I.T System Legion to address critical concerns related to the existing manual-voting system. The current system is not convenient for young people  and people who have disabilities due to the long </a:t>
            </a:r>
            <a:r>
              <a:rPr lang="en-ZA" sz="2000" kern="100" dirty="0" err="1">
                <a:effectLst/>
                <a:latin typeface="Arial" panose="020B0604020202020204" pitchFamily="34" charset="0"/>
                <a:ea typeface="Calibri" panose="020F0502020204030204" pitchFamily="34" charset="0"/>
                <a:cs typeface="Times New Roman" panose="02020603050405020304" pitchFamily="18" charset="0"/>
              </a:rPr>
              <a:t>qeues</a:t>
            </a:r>
            <a:r>
              <a:rPr lang="en-ZA" sz="2000" kern="100" dirty="0">
                <a:effectLst/>
                <a:latin typeface="Arial" panose="020B0604020202020204" pitchFamily="34" charset="0"/>
                <a:ea typeface="Calibri" panose="020F0502020204030204" pitchFamily="34" charset="0"/>
                <a:cs typeface="Times New Roman" panose="02020603050405020304" pitchFamily="18" charset="0"/>
              </a:rPr>
              <a:t>. To address these challenges, we propose a blockchain-based e-voting solution that enhances security, transparency, and accessibility in the electoral process.</a:t>
            </a:r>
            <a:endParaRPr lang="en-ZA"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p:txBody>
          <a:bodyPr/>
          <a:lstStyle/>
          <a:p>
            <a:pPr>
              <a:spcAft>
                <a:spcPts val="600"/>
              </a:spcAft>
            </a:pPr>
            <a:r>
              <a:rPr lang="en-US" kern="1200" dirty="0">
                <a:latin typeface="+mn-lt"/>
                <a:ea typeface="+mn-ea"/>
                <a:cs typeface="+mn-cs"/>
              </a:rPr>
              <a:t>Project Pilot </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ctrTitle"/>
          </p:nvPr>
        </p:nvSpPr>
        <p:spPr>
          <a:xfrm>
            <a:off x="6177502" y="303209"/>
            <a:ext cx="5099392" cy="2264112"/>
          </a:xfrm>
        </p:spPr>
        <p:txBody>
          <a:bodyPr anchor="t">
            <a:normAutofit/>
          </a:bodyPr>
          <a:lstStyle/>
          <a:p>
            <a:r>
              <a:rPr lang="en-US" dirty="0"/>
              <a:t>Proposed solution </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p:txBody>
          <a:bodyPr anchor="ctr">
            <a:normAutofit/>
          </a:bodyPr>
          <a:lstStyle/>
          <a:p>
            <a:pPr>
              <a:spcAft>
                <a:spcPts val="600"/>
              </a:spcAft>
            </a:pPr>
            <a:r>
              <a:rPr lang="en-US" dirty="0"/>
              <a:t>2023</a:t>
            </a:r>
            <a:endParaRPr lang="en-US"/>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p:txBody>
          <a:bodyPr anchor="ctr">
            <a:normAutofit/>
          </a:bodyPr>
          <a:lstStyle/>
          <a:p>
            <a:pPr>
              <a:spcAft>
                <a:spcPts val="600"/>
              </a:spcAft>
            </a:pPr>
            <a:r>
              <a:rPr lang="en-US" kern="1200"/>
              <a:t>Project Pilot </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p:txBody>
          <a:bodyPr anchor="ctr">
            <a:normAutofit fontScale="77500" lnSpcReduction="20000"/>
          </a:bodyPr>
          <a:lstStyle/>
          <a:p>
            <a:pPr>
              <a:spcAft>
                <a:spcPts val="600"/>
              </a:spcAft>
            </a:pPr>
            <a:fld id="{B5CEABB6-07DC-46E8-9B57-56EC44A396E5}" type="slidenum">
              <a:rPr lang="en-US" smtClean="0"/>
              <a:pPr>
                <a:spcAft>
                  <a:spcPts val="600"/>
                </a:spcAft>
              </a:pPr>
              <a:t>4</a:t>
            </a:fld>
            <a:endParaRPr lang="en-US"/>
          </a:p>
        </p:txBody>
      </p:sp>
      <p:sp>
        <p:nvSpPr>
          <p:cNvPr id="8" name="Text Placeholder 7">
            <a:extLst>
              <a:ext uri="{FF2B5EF4-FFF2-40B4-BE49-F238E27FC236}">
                <a16:creationId xmlns:a16="http://schemas.microsoft.com/office/drawing/2014/main" id="{6A329193-BF62-6C84-1DEF-E29F237D41A4}"/>
              </a:ext>
            </a:extLst>
          </p:cNvPr>
          <p:cNvSpPr>
            <a:spLocks noGrp="1"/>
          </p:cNvSpPr>
          <p:nvPr>
            <p:ph type="body" sz="quarter" idx="4294967295"/>
          </p:nvPr>
        </p:nvSpPr>
        <p:spPr>
          <a:xfrm>
            <a:off x="5791200" y="2311400"/>
            <a:ext cx="6400800" cy="3657600"/>
          </a:xfrm>
        </p:spPr>
        <p:txBody>
          <a:bodyPr>
            <a:normAutofit/>
          </a:bodyPr>
          <a:lstStyle/>
          <a:p>
            <a:pPr marL="285750" indent="-285750">
              <a:spcAft>
                <a:spcPts val="800"/>
              </a:spcAft>
              <a:buFont typeface="Arial" panose="020B0604020202020204" pitchFamily="34" charset="0"/>
              <a:buChar char="•"/>
            </a:pPr>
            <a:r>
              <a:rPr lang="en-US" dirty="0">
                <a:solidFill>
                  <a:schemeClr val="tx2"/>
                </a:solidFill>
              </a:rPr>
              <a:t>blockchain-based mobile application the proposed system addresses issues with traditional electronic voting systems, offering decentralization, and security protection. </a:t>
            </a:r>
          </a:p>
          <a:p>
            <a:pPr marL="285750" indent="-285750">
              <a:spcAft>
                <a:spcPts val="800"/>
              </a:spcAft>
              <a:buFont typeface="Arial" panose="020B0604020202020204" pitchFamily="34" charset="0"/>
              <a:buChar char="•"/>
            </a:pPr>
            <a:r>
              <a:rPr lang="en-US" dirty="0">
                <a:solidFill>
                  <a:schemeClr val="tx2"/>
                </a:solidFill>
              </a:rPr>
              <a:t>blockchain technology can make voting accessible to people all across the country, enabling remote voting from devices. the system records votes on an immutable ledger, ensuring accurate and trustworthy election results</a:t>
            </a:r>
            <a:r>
              <a:rPr lang="en-US" dirty="0"/>
              <a:t>.</a:t>
            </a:r>
            <a:endParaRPr lang="en-ZA" kern="100" dirty="0">
              <a:effectLst/>
            </a:endParaRPr>
          </a:p>
        </p:txBody>
      </p:sp>
    </p:spTree>
    <p:extLst>
      <p:ext uri="{BB962C8B-B14F-4D97-AF65-F5344CB8AC3E}">
        <p14:creationId xmlns:p14="http://schemas.microsoft.com/office/powerpoint/2010/main" val="370221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p:txBody>
          <a:bodyPr vert="horz" lIns="91440" tIns="45720" rIns="91440" bIns="45720" rtlCol="0" anchor="t" anchorCtr="0">
            <a:normAutofit/>
          </a:bodyPr>
          <a:lstStyle/>
          <a:p>
            <a:r>
              <a:rPr lang="en-US" b="1" kern="1200" cap="all" baseline="0">
                <a:latin typeface="+mj-lt"/>
                <a:ea typeface="+mj-ea"/>
                <a:cs typeface="+mj-cs"/>
              </a:rPr>
              <a:t>Customer Requirements</a:t>
            </a:r>
          </a:p>
        </p:txBody>
      </p:sp>
      <p:sp>
        <p:nvSpPr>
          <p:cNvPr id="4" name="Text Placeholder 3">
            <a:extLst>
              <a:ext uri="{FF2B5EF4-FFF2-40B4-BE49-F238E27FC236}">
                <a16:creationId xmlns:a16="http://schemas.microsoft.com/office/drawing/2014/main" id="{B99A467F-BB6B-6CE3-95A2-86088060D282}"/>
              </a:ext>
            </a:extLst>
          </p:cNvPr>
          <p:cNvSpPr>
            <a:spLocks noGrp="1"/>
          </p:cNvSpPr>
          <p:nvPr>
            <p:ph type="body" sz="quarter" idx="21"/>
          </p:nvPr>
        </p:nvSpPr>
        <p:spPr/>
        <p:txBody>
          <a:bodyPr/>
          <a:lstStyle/>
          <a:p>
            <a:endParaRPr lang="en-US"/>
          </a:p>
        </p:txBody>
      </p:sp>
      <p:sp>
        <p:nvSpPr>
          <p:cNvPr id="7" name="Text Placeholder 6">
            <a:extLst>
              <a:ext uri="{FF2B5EF4-FFF2-40B4-BE49-F238E27FC236}">
                <a16:creationId xmlns:a16="http://schemas.microsoft.com/office/drawing/2014/main" id="{6A261027-B2DB-27AF-01D4-B375018F7DC1}"/>
              </a:ext>
            </a:extLst>
          </p:cNvPr>
          <p:cNvSpPr>
            <a:spLocks noGrp="1"/>
          </p:cNvSpPr>
          <p:nvPr>
            <p:ph type="body" sz="quarter" idx="22"/>
          </p:nvPr>
        </p:nvSpPr>
        <p:spPr/>
        <p:txBody>
          <a:bodyPr/>
          <a:lstStyle/>
          <a:p>
            <a:endParaRPr lang="en-US"/>
          </a:p>
        </p:txBody>
      </p:sp>
      <p:sp>
        <p:nvSpPr>
          <p:cNvPr id="9" name="Text Placeholder 8">
            <a:extLst>
              <a:ext uri="{FF2B5EF4-FFF2-40B4-BE49-F238E27FC236}">
                <a16:creationId xmlns:a16="http://schemas.microsoft.com/office/drawing/2014/main" id="{E6EDFBF2-5657-BA99-C078-8EFFE981DA72}"/>
              </a:ext>
            </a:extLst>
          </p:cNvPr>
          <p:cNvSpPr>
            <a:spLocks noGrp="1"/>
          </p:cNvSpPr>
          <p:nvPr>
            <p:ph type="body" sz="quarter" idx="23"/>
          </p:nvPr>
        </p:nvSpPr>
        <p:spPr/>
        <p:txBody>
          <a:bodyPr/>
          <a:lstStyle/>
          <a:p>
            <a:endParaRPr lang="en-US"/>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kern="1200">
                <a:latin typeface="+mn-lt"/>
                <a:ea typeface="+mn-ea"/>
                <a:cs typeface="+mn-cs"/>
              </a:rPr>
              <a:t>2023</a:t>
            </a:r>
          </a:p>
        </p:txBody>
      </p:sp>
      <p:sp>
        <p:nvSpPr>
          <p:cNvPr id="10" name="Text Placeholder 9">
            <a:extLst>
              <a:ext uri="{FF2B5EF4-FFF2-40B4-BE49-F238E27FC236}">
                <a16:creationId xmlns:a16="http://schemas.microsoft.com/office/drawing/2014/main" id="{B57F117D-ADDC-0A7B-2AD0-7C08DAF8825A}"/>
              </a:ext>
            </a:extLst>
          </p:cNvPr>
          <p:cNvSpPr>
            <a:spLocks noGrp="1"/>
          </p:cNvSpPr>
          <p:nvPr>
            <p:ph type="body" sz="quarter" idx="24"/>
          </p:nvPr>
        </p:nvSpPr>
        <p:spPr/>
        <p:txBody>
          <a:bodyPr/>
          <a:lstStyle/>
          <a:p>
            <a:endParaRPr lang="en-US"/>
          </a:p>
        </p:txBody>
      </p:sp>
      <p:sp>
        <p:nvSpPr>
          <p:cNvPr id="11" name="Text Placeholder 10">
            <a:extLst>
              <a:ext uri="{FF2B5EF4-FFF2-40B4-BE49-F238E27FC236}">
                <a16:creationId xmlns:a16="http://schemas.microsoft.com/office/drawing/2014/main" id="{7E13E20B-69BA-B7E0-65C7-6A8E511947CA}"/>
              </a:ext>
            </a:extLst>
          </p:cNvPr>
          <p:cNvSpPr>
            <a:spLocks noGrp="1"/>
          </p:cNvSpPr>
          <p:nvPr>
            <p:ph type="body" sz="quarter" idx="26"/>
          </p:nvPr>
        </p:nvSpPr>
        <p:spPr/>
        <p:txBody>
          <a:bodyPr/>
          <a:lstStyle/>
          <a:p>
            <a:endParaRPr lang="en-US"/>
          </a:p>
        </p:txBody>
      </p:sp>
      <p:sp>
        <p:nvSpPr>
          <p:cNvPr id="12" name="Text Placeholder 11">
            <a:extLst>
              <a:ext uri="{FF2B5EF4-FFF2-40B4-BE49-F238E27FC236}">
                <a16:creationId xmlns:a16="http://schemas.microsoft.com/office/drawing/2014/main" id="{51B91C54-EE7F-95BE-0FFA-86D6B86AD607}"/>
              </a:ext>
            </a:extLst>
          </p:cNvPr>
          <p:cNvSpPr>
            <a:spLocks noGrp="1"/>
          </p:cNvSpPr>
          <p:nvPr>
            <p:ph type="body" sz="quarter" idx="28"/>
          </p:nvPr>
        </p:nvSpPr>
        <p:spPr/>
        <p:txBody>
          <a:bodyPr/>
          <a:lstStyle/>
          <a:p>
            <a:endParaRPr lang="en-US"/>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dirty="0">
                <a:latin typeface="+mn-lt"/>
                <a:ea typeface="+mn-ea"/>
                <a:cs typeface="+mn-cs"/>
              </a:rPr>
              <a:t>Project Pilot </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p:txBody>
          <a:bodyPr vert="horz" lIns="91440" tIns="45720" rIns="91440" bIns="45720" rtlCol="0" anchor="ctr">
            <a:normAutofit fontScale="77500" lnSpcReduction="20000"/>
          </a:bodyPr>
          <a:lstStyle/>
          <a:p>
            <a:pPr>
              <a:spcAft>
                <a:spcPts val="600"/>
              </a:spcAft>
            </a:pPr>
            <a:fld id="{B5CEABB6-07DC-46E8-9B57-56EC44A396E5}" type="slidenum">
              <a:rPr lang="en-US" smtClean="0"/>
              <a:pPr>
                <a:spcAft>
                  <a:spcPts val="600"/>
                </a:spcAft>
              </a:pPr>
              <a:t>5</a:t>
            </a:fld>
            <a:endParaRPr lang="en-US"/>
          </a:p>
        </p:txBody>
      </p:sp>
      <p:graphicFrame>
        <p:nvGraphicFramePr>
          <p:cNvPr id="8" name="TextBox 3">
            <a:extLst>
              <a:ext uri="{FF2B5EF4-FFF2-40B4-BE49-F238E27FC236}">
                <a16:creationId xmlns:a16="http://schemas.microsoft.com/office/drawing/2014/main" id="{D9369638-879F-9D9B-B263-352804F52778}"/>
              </a:ext>
            </a:extLst>
          </p:cNvPr>
          <p:cNvGraphicFramePr/>
          <p:nvPr>
            <p:extLst>
              <p:ext uri="{D42A27DB-BD31-4B8C-83A1-F6EECF244321}">
                <p14:modId xmlns:p14="http://schemas.microsoft.com/office/powerpoint/2010/main" val="1604803986"/>
              </p:ext>
            </p:extLst>
          </p:nvPr>
        </p:nvGraphicFramePr>
        <p:xfrm>
          <a:off x="102108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p:txBody>
          <a:bodyPr anchor="t">
            <a:normAutofit/>
          </a:bodyPr>
          <a:lstStyle/>
          <a:p>
            <a:r>
              <a:rPr lang="en-ZA" sz="4100"/>
              <a:t>Target user</a:t>
            </a:r>
          </a:p>
        </p:txBody>
      </p:sp>
      <p:sp>
        <p:nvSpPr>
          <p:cNvPr id="45" name="Text Placeholder 2">
            <a:extLst>
              <a:ext uri="{FF2B5EF4-FFF2-40B4-BE49-F238E27FC236}">
                <a16:creationId xmlns:a16="http://schemas.microsoft.com/office/drawing/2014/main" id="{985E8CF6-9BEA-24B3-ECFF-31010701AF9E}"/>
              </a:ext>
            </a:extLst>
          </p:cNvPr>
          <p:cNvSpPr>
            <a:spLocks noGrp="1"/>
          </p:cNvSpPr>
          <p:nvPr>
            <p:ph type="body" sz="quarter" idx="14"/>
          </p:nvPr>
        </p:nvSpPr>
        <p:spPr>
          <a:xfrm>
            <a:off x="1996818" y="2158733"/>
            <a:ext cx="1530196" cy="394033"/>
          </a:xfrm>
        </p:spPr>
        <p:txBody>
          <a:bodyPr/>
          <a:lstStyle/>
          <a:p>
            <a:r>
              <a:rPr lang="en-US" dirty="0"/>
              <a:t>Gen Z</a:t>
            </a:r>
          </a:p>
        </p:txBody>
      </p:sp>
      <p:sp>
        <p:nvSpPr>
          <p:cNvPr id="53" name="Text Placeholder 6">
            <a:extLst>
              <a:ext uri="{FF2B5EF4-FFF2-40B4-BE49-F238E27FC236}">
                <a16:creationId xmlns:a16="http://schemas.microsoft.com/office/drawing/2014/main" id="{96AF4CE3-D78B-D776-57F7-B73467BBD0BF}"/>
              </a:ext>
            </a:extLst>
          </p:cNvPr>
          <p:cNvSpPr>
            <a:spLocks noGrp="1"/>
          </p:cNvSpPr>
          <p:nvPr>
            <p:ph type="body" sz="quarter" idx="18"/>
          </p:nvPr>
        </p:nvSpPr>
        <p:spPr>
          <a:xfrm>
            <a:off x="8030527" y="3848673"/>
            <a:ext cx="1680922" cy="377825"/>
          </a:xfrm>
        </p:spPr>
        <p:txBody>
          <a:bodyPr/>
          <a:lstStyle/>
          <a:p>
            <a:r>
              <a:rPr lang="en-US" dirty="0"/>
              <a:t>Those who cant be at physical voting stations</a:t>
            </a:r>
          </a:p>
        </p:txBody>
      </p:sp>
      <p:sp>
        <p:nvSpPr>
          <p:cNvPr id="51" name="Text Placeholder 5">
            <a:extLst>
              <a:ext uri="{FF2B5EF4-FFF2-40B4-BE49-F238E27FC236}">
                <a16:creationId xmlns:a16="http://schemas.microsoft.com/office/drawing/2014/main" id="{4221A88F-850A-FF03-BA8D-38B0821F9C58}"/>
              </a:ext>
            </a:extLst>
          </p:cNvPr>
          <p:cNvSpPr>
            <a:spLocks noGrp="1"/>
          </p:cNvSpPr>
          <p:nvPr>
            <p:ph type="body" sz="quarter" idx="15"/>
          </p:nvPr>
        </p:nvSpPr>
        <p:spPr>
          <a:xfrm>
            <a:off x="7805737" y="3404991"/>
            <a:ext cx="2794958" cy="377825"/>
          </a:xfrm>
        </p:spPr>
        <p:txBody>
          <a:bodyPr/>
          <a:lstStyle/>
          <a:p>
            <a:r>
              <a:rPr lang="en-US" dirty="0"/>
              <a:t>People with  disabilities</a:t>
            </a:r>
          </a:p>
        </p:txBody>
      </p:sp>
      <p:sp>
        <p:nvSpPr>
          <p:cNvPr id="59" name="Text Placeholder 9">
            <a:extLst>
              <a:ext uri="{FF2B5EF4-FFF2-40B4-BE49-F238E27FC236}">
                <a16:creationId xmlns:a16="http://schemas.microsoft.com/office/drawing/2014/main" id="{E79C7F7F-FA0C-86F2-6862-6164624455EF}"/>
              </a:ext>
            </a:extLst>
          </p:cNvPr>
          <p:cNvSpPr>
            <a:spLocks noGrp="1"/>
          </p:cNvSpPr>
          <p:nvPr>
            <p:ph type="body" sz="quarter" idx="19"/>
          </p:nvPr>
        </p:nvSpPr>
        <p:spPr>
          <a:xfrm>
            <a:off x="1300480" y="4727342"/>
            <a:ext cx="2367345" cy="962258"/>
          </a:xfrm>
        </p:spPr>
        <p:txBody>
          <a:bodyPr/>
          <a:lstStyle/>
          <a:p>
            <a:r>
              <a:rPr lang="en-US" dirty="0"/>
              <a:t>South Africans who still want to exercise their right to vote but aren’t physically in South Africa</a:t>
            </a:r>
          </a:p>
        </p:txBody>
      </p:sp>
      <p:sp>
        <p:nvSpPr>
          <p:cNvPr id="57" name="Text Placeholder 8">
            <a:extLst>
              <a:ext uri="{FF2B5EF4-FFF2-40B4-BE49-F238E27FC236}">
                <a16:creationId xmlns:a16="http://schemas.microsoft.com/office/drawing/2014/main" id="{DC398E3E-25C8-1730-4C9C-957CE3946864}"/>
              </a:ext>
            </a:extLst>
          </p:cNvPr>
          <p:cNvSpPr>
            <a:spLocks noGrp="1"/>
          </p:cNvSpPr>
          <p:nvPr>
            <p:ph type="body" sz="quarter" idx="16"/>
          </p:nvPr>
        </p:nvSpPr>
        <p:spPr>
          <a:xfrm>
            <a:off x="1501086" y="4080290"/>
            <a:ext cx="2166739" cy="454384"/>
          </a:xfrm>
        </p:spPr>
        <p:txBody>
          <a:bodyPr/>
          <a:lstStyle/>
          <a:p>
            <a:r>
              <a:rPr lang="en-US" dirty="0"/>
              <a:t>International  South African Citizens</a:t>
            </a:r>
          </a:p>
        </p:txBody>
      </p:sp>
      <p:sp>
        <p:nvSpPr>
          <p:cNvPr id="47" name="Text Placeholder 3">
            <a:extLst>
              <a:ext uri="{FF2B5EF4-FFF2-40B4-BE49-F238E27FC236}">
                <a16:creationId xmlns:a16="http://schemas.microsoft.com/office/drawing/2014/main" id="{6E3672D4-43B6-AEDE-3B63-A5E928C7B8C4}"/>
              </a:ext>
            </a:extLst>
          </p:cNvPr>
          <p:cNvSpPr>
            <a:spLocks noGrp="1"/>
          </p:cNvSpPr>
          <p:nvPr>
            <p:ph type="body" sz="quarter" idx="17"/>
          </p:nvPr>
        </p:nvSpPr>
        <p:spPr>
          <a:xfrm>
            <a:off x="1643261" y="2518157"/>
            <a:ext cx="2166739" cy="1088643"/>
          </a:xfrm>
        </p:spPr>
        <p:txBody>
          <a:bodyPr/>
          <a:lstStyle/>
          <a:p>
            <a:r>
              <a:rPr lang="en-US" dirty="0"/>
              <a:t>Young people that are not prone to participating in voting</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p:txBody>
          <a:bodyPr anchor="ctr">
            <a:normAutofit/>
          </a:bodyPr>
          <a:lstStyle/>
          <a:p>
            <a:pPr>
              <a:spcAft>
                <a:spcPts val="600"/>
              </a:spcAft>
            </a:pPr>
            <a:r>
              <a:rPr lang="en-US" dirty="0"/>
              <a:t>2023</a:t>
            </a:r>
            <a:endParaRPr lang="en-US"/>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p:txBody>
          <a:bodyPr anchor="ctr">
            <a:normAutofit/>
          </a:bodyPr>
          <a:lstStyle/>
          <a:p>
            <a:pPr>
              <a:spcAft>
                <a:spcPts val="600"/>
              </a:spcAft>
            </a:pPr>
            <a:r>
              <a:rPr lang="en-US" kern="1200"/>
              <a:t>Project Pilot </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p:txBody>
          <a:bodyPr anchor="ctr">
            <a:normAutofit fontScale="77500" lnSpcReduction="20000"/>
          </a:bodyPr>
          <a:lstStyle/>
          <a:p>
            <a:pPr>
              <a:spcAft>
                <a:spcPts val="600"/>
              </a:spcAft>
            </a:pPr>
            <a:fld id="{B5CEABB6-07DC-46E8-9B57-56EC44A396E5}" type="slidenum">
              <a:rPr lang="en-US" smtClean="0"/>
              <a:pPr>
                <a:spcAft>
                  <a:spcPts val="600"/>
                </a:spcAft>
              </a:pPr>
              <a:t>6</a:t>
            </a:fld>
            <a:endParaRPr lang="en-US"/>
          </a:p>
        </p:txBody>
      </p:sp>
      <p:pic>
        <p:nvPicPr>
          <p:cNvPr id="40" name="Picture 39" descr="An arrow hitting a bull's eye target">
            <a:extLst>
              <a:ext uri="{FF2B5EF4-FFF2-40B4-BE49-F238E27FC236}">
                <a16:creationId xmlns:a16="http://schemas.microsoft.com/office/drawing/2014/main" id="{F54F8F83-779D-DE18-2AB8-DE77CAE22BAC}"/>
              </a:ext>
            </a:extLst>
          </p:cNvPr>
          <p:cNvPicPr>
            <a:picLocks noChangeAspect="1"/>
          </p:cNvPicPr>
          <p:nvPr/>
        </p:nvPicPr>
        <p:blipFill rotWithShape="1">
          <a:blip r:embed="rId2"/>
          <a:srcRect t="149" r="-1" b="367"/>
          <a:stretch/>
        </p:blipFill>
        <p:spPr>
          <a:xfrm>
            <a:off x="3883025" y="2093472"/>
            <a:ext cx="3908425" cy="3888228"/>
          </a:xfrm>
          <a:prstGeom prst="rect">
            <a:avLst/>
          </a:prstGeom>
          <a:noFill/>
        </p:spPr>
      </p:pic>
    </p:spTree>
    <p:extLst>
      <p:ext uri="{BB962C8B-B14F-4D97-AF65-F5344CB8AC3E}">
        <p14:creationId xmlns:p14="http://schemas.microsoft.com/office/powerpoint/2010/main" val="224349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B706961-1F0F-164A-2AF9-0C9B569F4202}"/>
              </a:ext>
            </a:extLst>
          </p:cNvPr>
          <p:cNvSpPr>
            <a:spLocks noGrp="1"/>
          </p:cNvSpPr>
          <p:nvPr>
            <p:ph type="title"/>
          </p:nvPr>
        </p:nvSpPr>
        <p:spPr/>
        <p:txBody>
          <a:bodyPr/>
          <a:lstStyle/>
          <a:p>
            <a:r>
              <a:rPr lang="en-US" dirty="0"/>
              <a:t>Application Functionalities</a:t>
            </a:r>
          </a:p>
        </p:txBody>
      </p:sp>
      <p:sp>
        <p:nvSpPr>
          <p:cNvPr id="21" name="Text Placeholder 20">
            <a:extLst>
              <a:ext uri="{FF2B5EF4-FFF2-40B4-BE49-F238E27FC236}">
                <a16:creationId xmlns:a16="http://schemas.microsoft.com/office/drawing/2014/main" id="{E12080BD-B1C4-9A8E-8456-1B1D1F8AAE99}"/>
              </a:ext>
            </a:extLst>
          </p:cNvPr>
          <p:cNvSpPr>
            <a:spLocks noGrp="1"/>
          </p:cNvSpPr>
          <p:nvPr>
            <p:ph type="body" sz="quarter" idx="13"/>
          </p:nvPr>
        </p:nvSpPr>
        <p:spPr/>
        <p:txBody>
          <a:bodyPr>
            <a:normAutofit/>
          </a:bodyPr>
          <a:lstStyle/>
          <a:p>
            <a:pPr marL="285750" indent="-285750">
              <a:buFont typeface="Wingdings" panose="05000000000000000000" pitchFamily="2" charset="2"/>
              <a:buChar char="Ø"/>
            </a:pPr>
            <a:r>
              <a:rPr lang="en-US" sz="2800" dirty="0"/>
              <a:t>A  user will be able to vote once</a:t>
            </a:r>
          </a:p>
          <a:p>
            <a:pPr marL="285750" indent="-285750">
              <a:buFont typeface="Wingdings" panose="05000000000000000000" pitchFamily="2" charset="2"/>
              <a:buChar char="Ø"/>
            </a:pPr>
            <a:r>
              <a:rPr lang="en-US" sz="2800" dirty="0"/>
              <a:t>A user under 18 won’t be able to vote</a:t>
            </a:r>
          </a:p>
          <a:p>
            <a:pPr marL="285750" indent="-285750">
              <a:buFont typeface="Wingdings" panose="05000000000000000000" pitchFamily="2" charset="2"/>
              <a:buChar char="Ø"/>
            </a:pPr>
            <a:r>
              <a:rPr lang="en-US" sz="2800" dirty="0"/>
              <a:t>Access location: If you vote the system will show you where to vote.</a:t>
            </a:r>
          </a:p>
          <a:p>
            <a:pPr marL="285750" indent="-285750">
              <a:buFont typeface="Wingdings" panose="05000000000000000000" pitchFamily="2" charset="2"/>
              <a:buChar char="Ø"/>
            </a:pPr>
            <a:r>
              <a:rPr lang="en-US" sz="2800" dirty="0"/>
              <a:t>The user will access the updated news</a:t>
            </a:r>
          </a:p>
          <a:p>
            <a:pPr marL="285750" indent="-285750">
              <a:buFont typeface="Wingdings" panose="05000000000000000000" pitchFamily="2" charset="2"/>
              <a:buChar char="Ø"/>
            </a:pPr>
            <a:r>
              <a:rPr lang="en-US" sz="2800" dirty="0"/>
              <a:t>Once you vote , you will receive  the email.</a:t>
            </a:r>
          </a:p>
        </p:txBody>
      </p:sp>
      <p:sp>
        <p:nvSpPr>
          <p:cNvPr id="16" name="Date Placeholder 15">
            <a:extLst>
              <a:ext uri="{FF2B5EF4-FFF2-40B4-BE49-F238E27FC236}">
                <a16:creationId xmlns:a16="http://schemas.microsoft.com/office/drawing/2014/main" id="{BD4A12B5-1387-9B49-9AFD-8C7D1F59774D}"/>
              </a:ext>
            </a:extLst>
          </p:cNvPr>
          <p:cNvSpPr>
            <a:spLocks noGrp="1"/>
          </p:cNvSpPr>
          <p:nvPr>
            <p:ph type="dt" sz="half" idx="10"/>
          </p:nvPr>
        </p:nvSpPr>
        <p:spPr/>
        <p:txBody>
          <a:bodyPr/>
          <a:lstStyle/>
          <a:p>
            <a:r>
              <a:rPr lang="en-US"/>
              <a:t>20XX</a:t>
            </a:r>
            <a:endParaRPr lang="en-US" dirty="0"/>
          </a:p>
        </p:txBody>
      </p:sp>
      <p:sp>
        <p:nvSpPr>
          <p:cNvPr id="17" name="Footer Placeholder 16">
            <a:extLst>
              <a:ext uri="{FF2B5EF4-FFF2-40B4-BE49-F238E27FC236}">
                <a16:creationId xmlns:a16="http://schemas.microsoft.com/office/drawing/2014/main" id="{6A360D15-FA2A-F6CB-EAC9-8A04FB446899}"/>
              </a:ext>
            </a:extLst>
          </p:cNvPr>
          <p:cNvSpPr>
            <a:spLocks noGrp="1"/>
          </p:cNvSpPr>
          <p:nvPr>
            <p:ph type="ftr" sz="quarter" idx="11"/>
          </p:nvPr>
        </p:nvSpPr>
        <p:spPr/>
        <p:txBody>
          <a:bodyPr/>
          <a:lstStyle/>
          <a:p>
            <a:r>
              <a:rPr lang="en-US"/>
              <a:t>Pitch deck title</a:t>
            </a:r>
            <a:endParaRPr lang="en-US" dirty="0"/>
          </a:p>
        </p:txBody>
      </p:sp>
      <p:sp>
        <p:nvSpPr>
          <p:cNvPr id="18" name="Slide Number Placeholder 17">
            <a:extLst>
              <a:ext uri="{FF2B5EF4-FFF2-40B4-BE49-F238E27FC236}">
                <a16:creationId xmlns:a16="http://schemas.microsoft.com/office/drawing/2014/main" id="{8033987A-CBAF-3383-935D-09CAC0249683}"/>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22" name="Text Placeholder 21">
            <a:extLst>
              <a:ext uri="{FF2B5EF4-FFF2-40B4-BE49-F238E27FC236}">
                <a16:creationId xmlns:a16="http://schemas.microsoft.com/office/drawing/2014/main" id="{354426D1-83DB-C2BD-FD79-06F5E4BE70C7}"/>
              </a:ext>
            </a:extLst>
          </p:cNvPr>
          <p:cNvSpPr>
            <a:spLocks noGrp="1"/>
          </p:cNvSpPr>
          <p:nvPr>
            <p:ph type="body" sz="quarter" idx="4294967295"/>
          </p:nvPr>
        </p:nvSpPr>
        <p:spPr>
          <a:xfrm>
            <a:off x="4495800" y="3822905"/>
            <a:ext cx="3200400" cy="1189038"/>
          </a:xfrm>
        </p:spPr>
        <p:txBody>
          <a:bodyPr/>
          <a:lstStyle/>
          <a:p>
            <a:pPr marL="457200" lvl="1" indent="0">
              <a:buNone/>
            </a:pPr>
            <a:endParaRPr lang="en-US" dirty="0"/>
          </a:p>
          <a:p>
            <a:endParaRPr lang="en-US" dirty="0"/>
          </a:p>
        </p:txBody>
      </p:sp>
    </p:spTree>
    <p:extLst>
      <p:ext uri="{BB962C8B-B14F-4D97-AF65-F5344CB8AC3E}">
        <p14:creationId xmlns:p14="http://schemas.microsoft.com/office/powerpoint/2010/main" val="118559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B35A29-489D-C85E-CC4C-F7AA8FE0696E}"/>
              </a:ext>
            </a:extLst>
          </p:cNvPr>
          <p:cNvSpPr>
            <a:spLocks noGrp="1"/>
          </p:cNvSpPr>
          <p:nvPr>
            <p:ph type="title"/>
          </p:nvPr>
        </p:nvSpPr>
        <p:spPr>
          <a:xfrm>
            <a:off x="8558338" y="1098057"/>
            <a:ext cx="3382297" cy="3281957"/>
          </a:xfrm>
        </p:spPr>
        <p:txBody>
          <a:bodyPr vert="horz" lIns="91440" tIns="45720" rIns="91440" bIns="45720" rtlCol="0" anchor="b">
            <a:normAutofit/>
          </a:bodyPr>
          <a:lstStyle/>
          <a:p>
            <a:pPr>
              <a:lnSpc>
                <a:spcPct val="90000"/>
              </a:lnSpc>
            </a:pPr>
            <a:r>
              <a:rPr lang="en-US" sz="4200" b="0" i="0" kern="1200" dirty="0">
                <a:solidFill>
                  <a:srgbClr val="EBEBEB"/>
                </a:solidFill>
                <a:latin typeface="+mj-lt"/>
                <a:ea typeface="+mj-ea"/>
                <a:cs typeface="+mj-cs"/>
              </a:rPr>
              <a:t>Risk Assessment overview</a:t>
            </a:r>
          </a:p>
        </p:txBody>
      </p:sp>
      <p:sp>
        <p:nvSpPr>
          <p:cNvPr id="4" name="Date Placeholder 3">
            <a:extLst>
              <a:ext uri="{FF2B5EF4-FFF2-40B4-BE49-F238E27FC236}">
                <a16:creationId xmlns:a16="http://schemas.microsoft.com/office/drawing/2014/main" id="{D6418077-5824-EC88-0294-27C0CD3A5C09}"/>
              </a:ext>
            </a:extLst>
          </p:cNvPr>
          <p:cNvSpPr>
            <a:spLocks noGrp="1"/>
          </p:cNvSpPr>
          <p:nvPr>
            <p:ph type="dt" sz="half" idx="10"/>
          </p:nvPr>
        </p:nvSpPr>
        <p:spPr/>
        <p:txBody>
          <a:bodyPr vert="horz" lIns="91440" tIns="45720" rIns="91440" bIns="45720" rtlCol="0" anchor="t">
            <a:normAutofit/>
          </a:bodyPr>
          <a:lstStyle/>
          <a:p>
            <a:pPr algn="l" defTabSz="914400">
              <a:spcAft>
                <a:spcPts val="600"/>
              </a:spcAft>
            </a:pPr>
            <a:r>
              <a:rPr lang="en-US" b="0"/>
              <a:t>20XX</a:t>
            </a:r>
          </a:p>
        </p:txBody>
      </p:sp>
      <p:sp>
        <p:nvSpPr>
          <p:cNvPr id="5" name="Footer Placeholder 4">
            <a:extLst>
              <a:ext uri="{FF2B5EF4-FFF2-40B4-BE49-F238E27FC236}">
                <a16:creationId xmlns:a16="http://schemas.microsoft.com/office/drawing/2014/main" id="{BC1AFEC0-11F2-C778-FB23-85F4B461C0FC}"/>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b="0" i="0" kern="1200">
                <a:latin typeface="+mn-lt"/>
                <a:ea typeface="+mn-ea"/>
                <a:cs typeface="+mn-cs"/>
              </a:rPr>
              <a:t>Pitch deck title</a:t>
            </a:r>
          </a:p>
        </p:txBody>
      </p:sp>
      <p:sp>
        <p:nvSpPr>
          <p:cNvPr id="6" name="Slide Number Placeholder 5">
            <a:extLst>
              <a:ext uri="{FF2B5EF4-FFF2-40B4-BE49-F238E27FC236}">
                <a16:creationId xmlns:a16="http://schemas.microsoft.com/office/drawing/2014/main" id="{D78A0B24-D410-B831-27D2-1A6D068DE7C0}"/>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B5CEABB6-07DC-46E8-9B57-56EC44A396E5}" type="slidenum">
              <a:rPr lang="en-US">
                <a:solidFill>
                  <a:srgbClr val="FFFFFF"/>
                </a:solidFill>
              </a:rPr>
              <a:pPr defTabSz="914400">
                <a:spcAft>
                  <a:spcPts val="600"/>
                </a:spcAft>
              </a:pPr>
              <a:t>8</a:t>
            </a:fld>
            <a:endParaRPr lang="en-US">
              <a:solidFill>
                <a:srgbClr val="FFFFFF"/>
              </a:solidFill>
            </a:endParaRPr>
          </a:p>
        </p:txBody>
      </p:sp>
      <p:graphicFrame>
        <p:nvGraphicFramePr>
          <p:cNvPr id="7" name="Table 6">
            <a:extLst>
              <a:ext uri="{FF2B5EF4-FFF2-40B4-BE49-F238E27FC236}">
                <a16:creationId xmlns:a16="http://schemas.microsoft.com/office/drawing/2014/main" id="{B675FE59-882D-0A0C-B01E-B15CE942AF4F}"/>
              </a:ext>
            </a:extLst>
          </p:cNvPr>
          <p:cNvGraphicFramePr>
            <a:graphicFrameLocks noGrp="1"/>
          </p:cNvGraphicFramePr>
          <p:nvPr>
            <p:extLst>
              <p:ext uri="{D42A27DB-BD31-4B8C-83A1-F6EECF244321}">
                <p14:modId xmlns:p14="http://schemas.microsoft.com/office/powerpoint/2010/main" val="3357287355"/>
              </p:ext>
            </p:extLst>
          </p:nvPr>
        </p:nvGraphicFramePr>
        <p:xfrm>
          <a:off x="251365" y="638508"/>
          <a:ext cx="8044496" cy="5430989"/>
        </p:xfrm>
        <a:graphic>
          <a:graphicData uri="http://schemas.openxmlformats.org/drawingml/2006/table">
            <a:tbl>
              <a:tblPr>
                <a:tableStyleId>{8EC20E35-A176-4012-BC5E-935CFFF8708E}</a:tableStyleId>
              </a:tblPr>
              <a:tblGrid>
                <a:gridCol w="1309738">
                  <a:extLst>
                    <a:ext uri="{9D8B030D-6E8A-4147-A177-3AD203B41FA5}">
                      <a16:colId xmlns:a16="http://schemas.microsoft.com/office/drawing/2014/main" val="2029136164"/>
                    </a:ext>
                  </a:extLst>
                </a:gridCol>
                <a:gridCol w="1474409">
                  <a:extLst>
                    <a:ext uri="{9D8B030D-6E8A-4147-A177-3AD203B41FA5}">
                      <a16:colId xmlns:a16="http://schemas.microsoft.com/office/drawing/2014/main" val="1440775910"/>
                    </a:ext>
                  </a:extLst>
                </a:gridCol>
                <a:gridCol w="1117105">
                  <a:extLst>
                    <a:ext uri="{9D8B030D-6E8A-4147-A177-3AD203B41FA5}">
                      <a16:colId xmlns:a16="http://schemas.microsoft.com/office/drawing/2014/main" val="3572357392"/>
                    </a:ext>
                  </a:extLst>
                </a:gridCol>
                <a:gridCol w="944667">
                  <a:extLst>
                    <a:ext uri="{9D8B030D-6E8A-4147-A177-3AD203B41FA5}">
                      <a16:colId xmlns:a16="http://schemas.microsoft.com/office/drawing/2014/main" val="261313234"/>
                    </a:ext>
                  </a:extLst>
                </a:gridCol>
                <a:gridCol w="1493050">
                  <a:extLst>
                    <a:ext uri="{9D8B030D-6E8A-4147-A177-3AD203B41FA5}">
                      <a16:colId xmlns:a16="http://schemas.microsoft.com/office/drawing/2014/main" val="2559808580"/>
                    </a:ext>
                  </a:extLst>
                </a:gridCol>
                <a:gridCol w="1705527">
                  <a:extLst>
                    <a:ext uri="{9D8B030D-6E8A-4147-A177-3AD203B41FA5}">
                      <a16:colId xmlns:a16="http://schemas.microsoft.com/office/drawing/2014/main" val="4276963339"/>
                    </a:ext>
                  </a:extLst>
                </a:gridCol>
              </a:tblGrid>
              <a:tr h="399549">
                <a:tc>
                  <a:txBody>
                    <a:bodyPr/>
                    <a:lstStyle/>
                    <a:p>
                      <a:pPr rtl="0" fontAlgn="t">
                        <a:spcBef>
                          <a:spcPts val="0"/>
                        </a:spcBef>
                        <a:spcAft>
                          <a:spcPts val="0"/>
                        </a:spcAft>
                      </a:pPr>
                      <a:r>
                        <a:rPr lang="en-ZA" sz="1000" b="0" u="none" strike="noStrike">
                          <a:solidFill>
                            <a:srgbClr val="000000"/>
                          </a:solidFill>
                          <a:effectLst/>
                        </a:rPr>
                        <a:t>Risk</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Impact</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Likelihood of Occurrence</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Risk Level</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Mitigation plan</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Responsibilities</a:t>
                      </a:r>
                      <a:endParaRPr lang="en-ZA" sz="1000">
                        <a:effectLst/>
                      </a:endParaRPr>
                    </a:p>
                  </a:txBody>
                  <a:tcPr marL="9869" marR="9869" marT="9869" marB="9869"/>
                </a:tc>
                <a:extLst>
                  <a:ext uri="{0D108BD9-81ED-4DB2-BD59-A6C34878D82A}">
                    <a16:rowId xmlns:a16="http://schemas.microsoft.com/office/drawing/2014/main" val="3666304392"/>
                  </a:ext>
                </a:extLst>
              </a:tr>
              <a:tr h="1613170">
                <a:tc>
                  <a:txBody>
                    <a:bodyPr/>
                    <a:lstStyle/>
                    <a:p>
                      <a:pPr rtl="0" fontAlgn="t">
                        <a:spcBef>
                          <a:spcPts val="0"/>
                        </a:spcBef>
                        <a:spcAft>
                          <a:spcPts val="0"/>
                        </a:spcAft>
                      </a:pPr>
                      <a:r>
                        <a:rPr lang="en-ZA" sz="1000" b="0" u="none" strike="noStrike">
                          <a:solidFill>
                            <a:srgbClr val="000000"/>
                          </a:solidFill>
                          <a:effectLst/>
                        </a:rPr>
                        <a:t>Data Integrity Risks</a:t>
                      </a:r>
                      <a:endParaRPr lang="en-ZA" sz="1000">
                        <a:effectLst/>
                      </a:endParaRPr>
                    </a:p>
                  </a:txBody>
                  <a:tcPr marL="9869" marR="9869" marT="9869" marB="9869"/>
                </a:tc>
                <a:tc>
                  <a:txBody>
                    <a:bodyPr/>
                    <a:lstStyle/>
                    <a:p>
                      <a:pPr rtl="0" fontAlgn="t">
                        <a:spcBef>
                          <a:spcPts val="0"/>
                        </a:spcBef>
                        <a:spcAft>
                          <a:spcPts val="0"/>
                        </a:spcAft>
                      </a:pPr>
                      <a:r>
                        <a:rPr lang="en-ZA" sz="1000" b="0" u="none" strike="noStrike" dirty="0">
                          <a:solidFill>
                            <a:srgbClr val="000000"/>
                          </a:solidFill>
                          <a:effectLst/>
                        </a:rPr>
                        <a:t>Tampering with the blockchain data could compromise the integrity of the election results and lead to inaccurate outcomes.</a:t>
                      </a:r>
                      <a:endParaRPr lang="en-ZA" sz="1000" dirty="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MEDIUM</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HIGH</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Implement strong cryptographic</a:t>
                      </a:r>
                      <a:endParaRPr lang="en-ZA" sz="1000">
                        <a:effectLst/>
                      </a:endParaRPr>
                    </a:p>
                  </a:txBody>
                  <a:tcPr marL="9869" marR="9869" marT="9869" marB="9869"/>
                </a:tc>
                <a:tc>
                  <a:txBody>
                    <a:bodyPr/>
                    <a:lstStyle/>
                    <a:p>
                      <a:pPr rtl="0" fontAlgn="t">
                        <a:spcBef>
                          <a:spcPts val="0"/>
                        </a:spcBef>
                        <a:spcAft>
                          <a:spcPts val="0"/>
                        </a:spcAft>
                      </a:pPr>
                      <a:r>
                        <a:rPr lang="en-ZA" sz="1000" b="0" u="none" strike="noStrike" dirty="0">
                          <a:solidFill>
                            <a:srgbClr val="000000"/>
                          </a:solidFill>
                          <a:effectLst/>
                        </a:rPr>
                        <a:t>Backend Developers</a:t>
                      </a:r>
                      <a:endParaRPr lang="en-ZA" sz="1000" dirty="0">
                        <a:effectLst/>
                      </a:endParaRPr>
                    </a:p>
                  </a:txBody>
                  <a:tcPr marL="9869" marR="9869" marT="9869" marB="9869"/>
                </a:tc>
                <a:extLst>
                  <a:ext uri="{0D108BD9-81ED-4DB2-BD59-A6C34878D82A}">
                    <a16:rowId xmlns:a16="http://schemas.microsoft.com/office/drawing/2014/main" val="1885464120"/>
                  </a:ext>
                </a:extLst>
              </a:tr>
              <a:tr h="1613170">
                <a:tc>
                  <a:txBody>
                    <a:bodyPr/>
                    <a:lstStyle/>
                    <a:p>
                      <a:pPr rtl="0" fontAlgn="t">
                        <a:spcBef>
                          <a:spcPts val="0"/>
                        </a:spcBef>
                        <a:spcAft>
                          <a:spcPts val="0"/>
                        </a:spcAft>
                      </a:pPr>
                      <a:r>
                        <a:rPr lang="en-ZA" sz="1000" b="0" u="none" strike="noStrike">
                          <a:solidFill>
                            <a:srgbClr val="000000"/>
                          </a:solidFill>
                          <a:effectLst/>
                        </a:rPr>
                        <a:t>Smart Contract Vulnerabilities</a:t>
                      </a:r>
                      <a:endParaRPr lang="en-ZA" sz="1000">
                        <a:effectLst/>
                      </a:endParaRPr>
                    </a:p>
                  </a:txBody>
                  <a:tcPr marL="9869" marR="9869" marT="9869" marB="9869"/>
                </a:tc>
                <a:tc>
                  <a:txBody>
                    <a:bodyPr/>
                    <a:lstStyle/>
                    <a:p>
                      <a:pPr rtl="0" fontAlgn="t">
                        <a:spcBef>
                          <a:spcPts val="0"/>
                        </a:spcBef>
                        <a:spcAft>
                          <a:spcPts val="0"/>
                        </a:spcAft>
                      </a:pPr>
                      <a:r>
                        <a:rPr lang="en-ZA" sz="1000" b="0" u="none" strike="noStrike" dirty="0">
                          <a:solidFill>
                            <a:srgbClr val="000000"/>
                          </a:solidFill>
                          <a:effectLst/>
                        </a:rPr>
                        <a:t>Smart contracts, which govern the voting process, may contain coding errors or vulnerabilities that could be exploited by malicious actors.</a:t>
                      </a:r>
                      <a:endParaRPr lang="en-ZA" sz="1000" dirty="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LOW</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LOW</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Proof of Work (PoW) or Proof of Stake (PoS) to prevent unauthorized modifications.</a:t>
                      </a:r>
                      <a:endParaRPr lang="en-ZA" sz="1000">
                        <a:effectLst/>
                      </a:endParaRPr>
                    </a:p>
                  </a:txBody>
                  <a:tcPr marL="9869" marR="9869" marT="9869" marB="9869"/>
                </a:tc>
                <a:tc>
                  <a:txBody>
                    <a:bodyPr/>
                    <a:lstStyle/>
                    <a:p>
                      <a:pPr rtl="0" fontAlgn="t">
                        <a:spcBef>
                          <a:spcPts val="0"/>
                        </a:spcBef>
                        <a:spcAft>
                          <a:spcPts val="0"/>
                        </a:spcAft>
                      </a:pPr>
                      <a:r>
                        <a:rPr lang="en-ZA" sz="1000" b="0" u="none" strike="noStrike" dirty="0">
                          <a:solidFill>
                            <a:srgbClr val="000000"/>
                          </a:solidFill>
                          <a:effectLst/>
                        </a:rPr>
                        <a:t>Front-end developers</a:t>
                      </a:r>
                      <a:endParaRPr lang="en-ZA" sz="1000" dirty="0">
                        <a:effectLst/>
                      </a:endParaRPr>
                    </a:p>
                  </a:txBody>
                  <a:tcPr marL="9869" marR="9869" marT="9869" marB="9869"/>
                </a:tc>
                <a:extLst>
                  <a:ext uri="{0D108BD9-81ED-4DB2-BD59-A6C34878D82A}">
                    <a16:rowId xmlns:a16="http://schemas.microsoft.com/office/drawing/2014/main" val="458202325"/>
                  </a:ext>
                </a:extLst>
              </a:tr>
              <a:tr h="1805100">
                <a:tc>
                  <a:txBody>
                    <a:bodyPr/>
                    <a:lstStyle/>
                    <a:p>
                      <a:pPr rtl="0" fontAlgn="t">
                        <a:spcBef>
                          <a:spcPts val="0"/>
                        </a:spcBef>
                        <a:spcAft>
                          <a:spcPts val="0"/>
                        </a:spcAft>
                      </a:pPr>
                      <a:r>
                        <a:rPr lang="en-ZA" sz="1000" b="0" u="none" strike="noStrike">
                          <a:solidFill>
                            <a:srgbClr val="000000"/>
                          </a:solidFill>
                          <a:effectLst/>
                        </a:rPr>
                        <a:t>DDoS Attacks on Blockchain Network</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A Distributed Denial of Service (DDoS) attack on the blockchain network hosting the electoral system could disrupt the voting process.</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HIGH</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HIGH</a:t>
                      </a:r>
                      <a:endParaRPr lang="en-ZA" sz="1000">
                        <a:effectLst/>
                      </a:endParaRPr>
                    </a:p>
                  </a:txBody>
                  <a:tcPr marL="9869" marR="9869" marT="9869" marB="9869"/>
                </a:tc>
                <a:tc>
                  <a:txBody>
                    <a:bodyPr/>
                    <a:lstStyle/>
                    <a:p>
                      <a:pPr rtl="0" fontAlgn="t">
                        <a:spcBef>
                          <a:spcPts val="0"/>
                        </a:spcBef>
                        <a:spcAft>
                          <a:spcPts val="0"/>
                        </a:spcAft>
                      </a:pPr>
                      <a:r>
                        <a:rPr lang="en-ZA" sz="1000" b="0" u="none" strike="noStrike">
                          <a:solidFill>
                            <a:srgbClr val="000000"/>
                          </a:solidFill>
                          <a:effectLst/>
                        </a:rPr>
                        <a:t>Utilize a decentralized blockchain network to reduce the impact of DDoS attacks and implement DDoS protection measures at the network level.</a:t>
                      </a:r>
                      <a:endParaRPr lang="en-ZA" sz="1000">
                        <a:effectLst/>
                      </a:endParaRPr>
                    </a:p>
                  </a:txBody>
                  <a:tcPr marL="9869" marR="9869" marT="9869" marB="9869"/>
                </a:tc>
                <a:tc>
                  <a:txBody>
                    <a:bodyPr/>
                    <a:lstStyle/>
                    <a:p>
                      <a:pPr rtl="0" fontAlgn="t">
                        <a:spcBef>
                          <a:spcPts val="0"/>
                        </a:spcBef>
                        <a:spcAft>
                          <a:spcPts val="0"/>
                        </a:spcAft>
                      </a:pPr>
                      <a:r>
                        <a:rPr lang="en-ZA" sz="1000" b="0" u="none" strike="noStrike" dirty="0">
                          <a:solidFill>
                            <a:srgbClr val="000000"/>
                          </a:solidFill>
                          <a:effectLst/>
                        </a:rPr>
                        <a:t>Back-end Developers(System Analyst)</a:t>
                      </a:r>
                      <a:endParaRPr lang="en-ZA" sz="1000" dirty="0">
                        <a:effectLst/>
                      </a:endParaRPr>
                    </a:p>
                  </a:txBody>
                  <a:tcPr marL="9869" marR="9869" marT="9869" marB="9869"/>
                </a:tc>
                <a:extLst>
                  <a:ext uri="{0D108BD9-81ED-4DB2-BD59-A6C34878D82A}">
                    <a16:rowId xmlns:a16="http://schemas.microsoft.com/office/drawing/2014/main" val="2095765340"/>
                  </a:ext>
                </a:extLst>
              </a:tr>
            </a:tbl>
          </a:graphicData>
        </a:graphic>
      </p:graphicFrame>
    </p:spTree>
    <p:extLst>
      <p:ext uri="{BB962C8B-B14F-4D97-AF65-F5344CB8AC3E}">
        <p14:creationId xmlns:p14="http://schemas.microsoft.com/office/powerpoint/2010/main" val="10015946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p:txBody>
          <a:bodyPr anchor="t">
            <a:normAutofit/>
          </a:bodyPr>
          <a:lstStyle/>
          <a:p>
            <a:r>
              <a:rPr lang="en-US" dirty="0"/>
              <a:t>Stakeholders and maps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nchor="ctr">
            <a:normAutofit/>
          </a:bodyPr>
          <a:lstStyle/>
          <a:p>
            <a:pPr>
              <a:spcAft>
                <a:spcPts val="600"/>
              </a:spcAft>
            </a:pPr>
            <a:r>
              <a:rPr lang="en-US" dirty="0"/>
              <a:t>2023</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nchor="ctr">
            <a:normAutofit/>
          </a:bodyPr>
          <a:lstStyle/>
          <a:p>
            <a:pPr>
              <a:spcAft>
                <a:spcPts val="600"/>
              </a:spcAft>
            </a:pPr>
            <a:r>
              <a:rPr lang="en-US" kern="1200" dirty="0">
                <a:latin typeface="+mn-lt"/>
                <a:ea typeface="+mn-ea"/>
                <a:cs typeface="+mn-cs"/>
              </a:rPr>
              <a:t>Project Pilot </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nchor="ctr">
            <a:normAutofit lnSpcReduction="10000"/>
          </a:bodyPr>
          <a:lstStyle/>
          <a:p>
            <a:pPr>
              <a:spcAft>
                <a:spcPts val="600"/>
              </a:spcAft>
            </a:pPr>
            <a:fld id="{B5CEABB6-07DC-46E8-9B57-56EC44A396E5}" type="slidenum">
              <a:rPr lang="en-US" smtClean="0"/>
              <a:pPr>
                <a:spcAft>
                  <a:spcPts val="600"/>
                </a:spcAft>
              </a:pPr>
              <a:t>9</a:t>
            </a:fld>
            <a:endParaRPr lang="en-US"/>
          </a:p>
        </p:txBody>
      </p:sp>
      <p:pic>
        <p:nvPicPr>
          <p:cNvPr id="6" name="Picture 5" descr="A diagram of a diagram&#10;&#10;Description automatically generated">
            <a:extLst>
              <a:ext uri="{FF2B5EF4-FFF2-40B4-BE49-F238E27FC236}">
                <a16:creationId xmlns:a16="http://schemas.microsoft.com/office/drawing/2014/main" id="{78FDB832-E334-2296-BF72-28332C5213ED}"/>
              </a:ext>
            </a:extLst>
          </p:cNvPr>
          <p:cNvPicPr>
            <a:picLocks noChangeAspect="1"/>
          </p:cNvPicPr>
          <p:nvPr/>
        </p:nvPicPr>
        <p:blipFill rotWithShape="1">
          <a:blip r:embed="rId2"/>
          <a:srcRect l="5037" t="5616" b="8465"/>
          <a:stretch/>
        </p:blipFill>
        <p:spPr>
          <a:xfrm>
            <a:off x="2078558" y="1825625"/>
            <a:ext cx="8400644" cy="4351338"/>
          </a:xfrm>
          <a:prstGeom prst="rect">
            <a:avLst/>
          </a:prstGeom>
          <a:noFill/>
        </p:spPr>
      </p:pic>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4F3B805-9182-4EE7-B68A-02EE558FC4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851</TotalTime>
  <Words>780</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Gill Sans MT</vt:lpstr>
      <vt:lpstr>Wingdings</vt:lpstr>
      <vt:lpstr>Gallery</vt:lpstr>
      <vt:lpstr>BIT System Legion</vt:lpstr>
      <vt:lpstr>Meet the Team </vt:lpstr>
      <vt:lpstr>Project Overview</vt:lpstr>
      <vt:lpstr>Proposed solution </vt:lpstr>
      <vt:lpstr>Customer Requirements</vt:lpstr>
      <vt:lpstr>Target user</vt:lpstr>
      <vt:lpstr>Application Functionalities</vt:lpstr>
      <vt:lpstr>Risk Assessment overview</vt:lpstr>
      <vt:lpstr>Stakeholders and maps</vt:lpstr>
      <vt:lpstr>Software Requirements &amp; Specification overview</vt:lpstr>
      <vt:lpstr>System Architecture</vt:lpstr>
      <vt:lpstr>System Architecture</vt:lpstr>
      <vt:lpstr>Parties Onboarding</vt:lpstr>
      <vt:lpstr>Current and future milestones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System Legion</dc:title>
  <dc:creator>Blessing Leso</dc:creator>
  <cp:lastModifiedBy>Blessing Leso</cp:lastModifiedBy>
  <cp:revision>14</cp:revision>
  <dcterms:created xsi:type="dcterms:W3CDTF">2023-08-27T15:11:57Z</dcterms:created>
  <dcterms:modified xsi:type="dcterms:W3CDTF">2024-03-25T17:58:21Z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