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6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2EEBE-A290-408F-9298-9CEB78A1898F}" v="4" dt="2021-12-01T01:40:02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 autoAdjust="0"/>
    <p:restoredTop sz="78166" autoAdjust="0"/>
  </p:normalViewPr>
  <p:slideViewPr>
    <p:cSldViewPr snapToGrid="0">
      <p:cViewPr>
        <p:scale>
          <a:sx n="67" d="100"/>
          <a:sy n="67" d="100"/>
        </p:scale>
        <p:origin x="500" y="-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B188B-019E-49D3-9BD3-CAC7AB681882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A2D8C-8D59-4FD8-8653-A5F3DC6F3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Throughout our presentation we will begin by introducing the organization, realtor.com, and explain the overview of our project.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will be discussing the methods used to explore the data and how they led to answering the questions we proposed.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Concluding our presentation, our team will state key highlights regarding our findings.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Realtor.com is a public real estate listing website that was launched in 1996 and is based in Santa Clara, California.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Realtor.com claims to be the largest real estate listing website in the United States and is valued at over $2.5 billion, according to Morgan Stanley.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website is known for its award-winning advertising campaigns that have been recognized by Adweek and Webby Awards.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business model for Realtor.com, a real estate listing website, is centered around connecting property buyers with sellers.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Realtor.com’s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business model focuses on selling advertising to agents and brokers which in turn makes it easier for buyers and sellers to rent or buy properties.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basic functions of a real estate listing website include renting, selling, and buying properties.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project will be utilizing data from residential properties in the United States.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Realtor.com is the main source for the data presented in our dashboard.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itself is compiled of 77000 records and 28 variables.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purpose of our project, we focused on 10 variables.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the dataset was organized by states, our team decided to focus on California.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common knowledge that California is one of the most expensive states to purchase a home and our team believed it would be interesting to see if the data reflected this. 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Hotness Score:</a:t>
            </a:r>
            <a:r>
              <a:rPr lang="en-US" dirty="0"/>
              <a:t> This this score is generated  by looking at are by</a:t>
            </a:r>
            <a:r>
              <a:rPr lang="en-US" b="0" dirty="0">
                <a:effectLst/>
              </a:rPr>
              <a:t> where homes sell fastest and have lots of potential buyers checking out each listing.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Hotness ranking is based on market demand, as measured by unique viewers per property on Realtor.com, and 2) the pace of the market as measured by the number of days a listing remains active on Realtor.com.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0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0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4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2D8C-8D59-4FD8-8653-A5F3DC6F30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3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7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7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3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altor.com/research/dat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72044EB-D9D4-4787-B6A3-861032D7666B}"/>
              </a:ext>
            </a:extLst>
          </p:cNvPr>
          <p:cNvSpPr txBox="1"/>
          <p:nvPr/>
        </p:nvSpPr>
        <p:spPr>
          <a:xfrm>
            <a:off x="1" y="540033"/>
            <a:ext cx="4979986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400" dirty="0">
                <a:latin typeface="+mj-lt"/>
                <a:ea typeface="+mj-ea"/>
                <a:cs typeface="+mj-cs"/>
              </a:rPr>
              <a:t>Real Estate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44FD8-4476-4634-AE5E-CB14BD9FF9FA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algn="ctr" defTabSz="9144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800" dirty="0">
                <a:solidFill>
                  <a:schemeClr val="tx1">
                    <a:alpha val="70000"/>
                  </a:schemeClr>
                </a:solidFill>
              </a:rPr>
              <a:t>By</a:t>
            </a:r>
          </a:p>
          <a:p>
            <a:pPr defTabSz="9144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800" dirty="0">
                <a:solidFill>
                  <a:schemeClr val="tx1">
                    <a:alpha val="70000"/>
                  </a:schemeClr>
                </a:solidFill>
              </a:rPr>
              <a:t>Alondra Aleman</a:t>
            </a:r>
          </a:p>
          <a:p>
            <a:pPr defTabSz="9144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800" dirty="0">
                <a:solidFill>
                  <a:schemeClr val="tx1">
                    <a:alpha val="70000"/>
                  </a:schemeClr>
                </a:solidFill>
              </a:rPr>
              <a:t>Blessing Nwogu</a:t>
            </a:r>
          </a:p>
          <a:p>
            <a:pPr defTabSz="9144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4800" dirty="0">
                <a:solidFill>
                  <a:schemeClr val="tx1">
                    <a:alpha val="70000"/>
                  </a:schemeClr>
                </a:solidFill>
              </a:rPr>
              <a:t>Stephanie Garcia</a:t>
            </a:r>
          </a:p>
        </p:txBody>
      </p:sp>
      <p:pic>
        <p:nvPicPr>
          <p:cNvPr id="4" name="Picture 3" descr="A house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5FF04F7-771E-45CB-818D-9EE96F66D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7" r="-1" b="-1"/>
          <a:stretch/>
        </p:blipFill>
        <p:spPr>
          <a:xfrm>
            <a:off x="4979987" y="511458"/>
            <a:ext cx="667102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13D-C457-8740-8492-9BFF504F04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256" y="539750"/>
            <a:ext cx="11443064" cy="2303463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dirty="0"/>
              <a:t>Q4: How does the hotness score differ In California counties?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90FE-6EFE-488F-83B4-4F737D7560F9}"/>
              </a:ext>
            </a:extLst>
          </p:cNvPr>
          <p:cNvSpPr txBox="1"/>
          <p:nvPr/>
        </p:nvSpPr>
        <p:spPr>
          <a:xfrm>
            <a:off x="287388" y="2346824"/>
            <a:ext cx="512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Hotness Score: is an equally-weighted composite metric of a geography’s supply score and demand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593C1-7038-4C49-8A55-A2D98E5D756C}"/>
              </a:ext>
            </a:extLst>
          </p:cNvPr>
          <p:cNvSpPr txBox="1"/>
          <p:nvPr/>
        </p:nvSpPr>
        <p:spPr>
          <a:xfrm>
            <a:off x="6255476" y="2325112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is a box plot illustrating the distribution of Hotness Score in the 10 least expensive counties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A3BE9-3DBC-49FB-B2B2-3175DE42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429000"/>
            <a:ext cx="11111658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ur Ways To Make The Most Of Investing In Real Estate">
            <a:extLst>
              <a:ext uri="{FF2B5EF4-FFF2-40B4-BE49-F238E27FC236}">
                <a16:creationId xmlns:a16="http://schemas.microsoft.com/office/drawing/2014/main" id="{47582B73-E73C-7240-B5DA-B00A0D996DE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2055813"/>
            <a:ext cx="462756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662ED-D395-F84D-B79C-738C878C720D}"/>
              </a:ext>
            </a:extLst>
          </p:cNvPr>
          <p:cNvSpPr txBox="1"/>
          <p:nvPr/>
        </p:nvSpPr>
        <p:spPr>
          <a:xfrm>
            <a:off x="1136469" y="1690255"/>
            <a:ext cx="5582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Gained insights into the components that make up the Real-Estate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Focused on assessing the listing prices on Realtor.com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the variables that can effect the price of real-estate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Determined where the highest and lowest prices are geographically in California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Learned that there are several variables that can effect the price of real-estate in California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EAB814-94B5-48CB-837C-2D0A5B5AF637}"/>
              </a:ext>
            </a:extLst>
          </p:cNvPr>
          <p:cNvSpPr txBox="1">
            <a:spLocks/>
          </p:cNvSpPr>
          <p:nvPr/>
        </p:nvSpPr>
        <p:spPr>
          <a:xfrm>
            <a:off x="1018904" y="287338"/>
            <a:ext cx="6008914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79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97CA-1286-4BFA-8729-D28DE3662A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5691" y="1911577"/>
            <a:ext cx="6448698" cy="4022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Data Set 1</a:t>
            </a:r>
            <a:r>
              <a:rPr lang="en-US" sz="3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i="1" dirty="0"/>
              <a:t>www.realtor.com/research/data/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Data Set 2 </a:t>
            </a:r>
            <a:r>
              <a:rPr lang="en-US" sz="3200" i="1" dirty="0"/>
              <a:t>https://fred.stlouisfed.org/tags/series?t=market%20hotness%3Brealtor.com%3Busa&amp;ob=pv&amp;od=desc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How realtor works business &amp; revenue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i="1" dirty="0"/>
              <a:t>https://futureworktechnologies.com/how-realtor-works-business-revenue-model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492F-D124-426B-8AFF-575799CE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36" y="1482551"/>
            <a:ext cx="3892898" cy="38928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CC81A2-33F8-4CFE-BC2C-2BA5CD62D629}"/>
              </a:ext>
            </a:extLst>
          </p:cNvPr>
          <p:cNvSpPr txBox="1">
            <a:spLocks/>
          </p:cNvSpPr>
          <p:nvPr/>
        </p:nvSpPr>
        <p:spPr>
          <a:xfrm>
            <a:off x="1018904" y="287338"/>
            <a:ext cx="6008914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114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8000">
              <a:srgbClr val="45556E"/>
            </a:gs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27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FE0113-7A4A-416A-9F22-70AF5736D2AE}"/>
              </a:ext>
            </a:extLst>
          </p:cNvPr>
          <p:cNvSpPr txBox="1"/>
          <p:nvPr/>
        </p:nvSpPr>
        <p:spPr>
          <a:xfrm>
            <a:off x="922591" y="1011384"/>
            <a:ext cx="6101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9871-54B5-4379-8670-622E65BD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36" y="1482551"/>
            <a:ext cx="3892898" cy="38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FE0113-7A4A-416A-9F22-70AF5736D2AE}"/>
              </a:ext>
            </a:extLst>
          </p:cNvPr>
          <p:cNvSpPr txBox="1"/>
          <p:nvPr/>
        </p:nvSpPr>
        <p:spPr>
          <a:xfrm>
            <a:off x="1079499" y="1690962"/>
            <a:ext cx="64712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real estate listing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Launched in 1996 in Santa Clara,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model:</a:t>
            </a:r>
          </a:p>
          <a:p>
            <a:pPr marL="800100" lvl="1" indent="-342900">
              <a:buFontTx/>
              <a:buChar char="-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 property buyers with sellers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13CA0-9985-4FC5-843F-3FE47E84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92" y="285750"/>
            <a:ext cx="3469184" cy="60436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CA0B2F-F14C-4FCF-8D5F-E990EC2D4332}"/>
              </a:ext>
            </a:extLst>
          </p:cNvPr>
          <p:cNvSpPr txBox="1">
            <a:spLocks/>
          </p:cNvSpPr>
          <p:nvPr/>
        </p:nvSpPr>
        <p:spPr>
          <a:xfrm>
            <a:off x="1018903" y="287338"/>
            <a:ext cx="11173097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4902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67E8-3A0B-40BA-910F-E51BADE01B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8904" y="287338"/>
            <a:ext cx="6008914" cy="1449387"/>
          </a:xfrm>
        </p:spPr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97CA-1286-4BFA-8729-D28DE3662A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5691" y="1911577"/>
            <a:ext cx="6448698" cy="402272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Residential properties in the United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 was gotten from Realtor.com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It has over 77000 records and 28 variables. We used 10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Year, Month, State, Prices, Hotness Score, Hotness Rank, Demand Score, Supply Score, Median days on the market, Listing’s Number of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The dataset was broken down by states and we focused on California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492F-D124-426B-8AFF-575799CE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36" y="1482551"/>
            <a:ext cx="3892898" cy="38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C7395-3964-B34B-A15C-722150537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0" b="-4"/>
          <a:stretch/>
        </p:blipFill>
        <p:spPr bwMode="auto">
          <a:xfrm>
            <a:off x="1079499" y="2521131"/>
            <a:ext cx="4457701" cy="32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E0113-7A4A-416A-9F22-70AF5736D2AE}"/>
              </a:ext>
            </a:extLst>
          </p:cNvPr>
          <p:cNvSpPr txBox="1"/>
          <p:nvPr/>
        </p:nvSpPr>
        <p:spPr>
          <a:xfrm>
            <a:off x="5904411" y="195944"/>
            <a:ext cx="5891349" cy="608729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/>
              <a:t>Objective: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Gain insights into the Real-Estate Industry in California using data from Realtor.com</a:t>
            </a:r>
          </a:p>
          <a:p>
            <a:pPr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/>
              <a:t>Questions: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How do the listing prices on Realtor.com range in California?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are the top 10 most and least expensive counties to purchase real-estate in California?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How does real-estate prices affect the days on the market?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How does real-estate prices affect the Hotness Score in different counties?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9AB0CA-8DC7-45F5-BE5F-0242109CF3F6}"/>
              </a:ext>
            </a:extLst>
          </p:cNvPr>
          <p:cNvSpPr txBox="1">
            <a:spLocks/>
          </p:cNvSpPr>
          <p:nvPr/>
        </p:nvSpPr>
        <p:spPr>
          <a:xfrm>
            <a:off x="1018904" y="287338"/>
            <a:ext cx="475488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55259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97432-EEA5-7F4D-AEBE-88DECBDDB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9" y="1918446"/>
            <a:ext cx="6429104" cy="3727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691A8-F2EF-7D42-9663-0C7942041E82}"/>
              </a:ext>
            </a:extLst>
          </p:cNvPr>
          <p:cNvSpPr txBox="1"/>
          <p:nvPr/>
        </p:nvSpPr>
        <p:spPr>
          <a:xfrm>
            <a:off x="927462" y="2598822"/>
            <a:ext cx="4635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Listing Prices on Realtor.com have been increasing since 2019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Listing Prices remained steady in 2017-2019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708674-BF07-4DB2-8BE3-D4916A0D04A8}"/>
              </a:ext>
            </a:extLst>
          </p:cNvPr>
          <p:cNvSpPr txBox="1">
            <a:spLocks/>
          </p:cNvSpPr>
          <p:nvPr/>
        </p:nvSpPr>
        <p:spPr>
          <a:xfrm>
            <a:off x="927463" y="673386"/>
            <a:ext cx="5597807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kern="1200" spc="-50" baseline="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Data Exploration Listing Prices in California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6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harles Owens (?-1882) •">
            <a:extLst>
              <a:ext uri="{FF2B5EF4-FFF2-40B4-BE49-F238E27FC236}">
                <a16:creationId xmlns:a16="http://schemas.microsoft.com/office/drawing/2014/main" id="{4B1FD241-AB33-044D-8817-62AECDF52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6"/>
          <a:stretch/>
        </p:blipFill>
        <p:spPr bwMode="auto">
          <a:xfrm>
            <a:off x="540989" y="511425"/>
            <a:ext cx="4996212" cy="5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B32B5-A7A8-4E46-90B4-95654E43FD35}"/>
              </a:ext>
            </a:extLst>
          </p:cNvPr>
          <p:cNvSpPr txBox="1"/>
          <p:nvPr/>
        </p:nvSpPr>
        <p:spPr>
          <a:xfrm>
            <a:off x="3806190" y="3257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28560-90BF-0B4B-80C6-4607680DD3A0}"/>
              </a:ext>
            </a:extLst>
          </p:cNvPr>
          <p:cNvSpPr txBox="1"/>
          <p:nvPr/>
        </p:nvSpPr>
        <p:spPr>
          <a:xfrm>
            <a:off x="5924371" y="2678496"/>
            <a:ext cx="5726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California consists of 58 Counties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Real-Estate Prices in California vary based on the county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Listing prices are different in California Counties based on location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82DA15-B3A1-4E58-8D0B-16ACF4AC6A76}"/>
              </a:ext>
            </a:extLst>
          </p:cNvPr>
          <p:cNvSpPr txBox="1">
            <a:spLocks/>
          </p:cNvSpPr>
          <p:nvPr/>
        </p:nvSpPr>
        <p:spPr>
          <a:xfrm>
            <a:off x="6113430" y="287338"/>
            <a:ext cx="6008914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/>
              <a:t>Q1:</a:t>
            </a:r>
            <a:br>
              <a:rPr lang="en-US" b="1" dirty="0"/>
            </a:br>
            <a:r>
              <a:rPr lang="en-US" b="1" dirty="0"/>
              <a:t>Do listing prices differ in California counties?</a:t>
            </a:r>
          </a:p>
        </p:txBody>
      </p:sp>
    </p:spTree>
    <p:extLst>
      <p:ext uri="{BB962C8B-B14F-4D97-AF65-F5344CB8AC3E}">
        <p14:creationId xmlns:p14="http://schemas.microsoft.com/office/powerpoint/2010/main" val="30991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0FA0B6D-077C-BF4A-8ED6-567051838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46" y="3020463"/>
            <a:ext cx="5421600" cy="316974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340A35F-DA7D-794D-8961-658F2290A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" y="3020463"/>
            <a:ext cx="5405071" cy="3169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D35BE-594F-3B4A-8D7B-26573727D5A6}"/>
              </a:ext>
            </a:extLst>
          </p:cNvPr>
          <p:cNvSpPr txBox="1"/>
          <p:nvPr/>
        </p:nvSpPr>
        <p:spPr>
          <a:xfrm>
            <a:off x="6654800" y="386154"/>
            <a:ext cx="4822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graphs are from a monthly snapshot of December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10 most expensive counties are all priced in the millions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10 least expensive counties are priced below $400,000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CF8349-6D8B-436C-A9F5-A073EC6FB5EA}"/>
              </a:ext>
            </a:extLst>
          </p:cNvPr>
          <p:cNvSpPr txBox="1">
            <a:spLocks/>
          </p:cNvSpPr>
          <p:nvPr/>
        </p:nvSpPr>
        <p:spPr>
          <a:xfrm>
            <a:off x="509449" y="287338"/>
            <a:ext cx="6008914" cy="1619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Q2: </a:t>
            </a:r>
            <a:br>
              <a:rPr lang="en-US" sz="4400" b="1" dirty="0"/>
            </a:br>
            <a:r>
              <a:rPr lang="en-US" sz="4400" b="1" dirty="0"/>
              <a:t>10 Most and Least Expensive California Counties </a:t>
            </a:r>
          </a:p>
        </p:txBody>
      </p:sp>
    </p:spTree>
    <p:extLst>
      <p:ext uri="{BB962C8B-B14F-4D97-AF65-F5344CB8AC3E}">
        <p14:creationId xmlns:p14="http://schemas.microsoft.com/office/powerpoint/2010/main" val="255729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13D-C457-8740-8492-9BFF504F04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256" y="539750"/>
            <a:ext cx="5068389" cy="2303463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r>
              <a:rPr lang="en-US" b="1" dirty="0"/>
              <a:t>Q3: </a:t>
            </a:r>
            <a:br>
              <a:rPr lang="en-US" b="1" dirty="0"/>
            </a:br>
            <a:r>
              <a:rPr lang="en-US" b="1" dirty="0"/>
              <a:t>Do Listing prices affect days on Market?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2756-37D1-C244-B9F1-BE65C32350E8}"/>
              </a:ext>
            </a:extLst>
          </p:cNvPr>
          <p:cNvSpPr txBox="1"/>
          <p:nvPr/>
        </p:nvSpPr>
        <p:spPr>
          <a:xfrm>
            <a:off x="130633" y="2836681"/>
            <a:ext cx="4725777" cy="317842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This scatter chart plots median listing prices with median days on the market in the top 10 most expensive counties </a:t>
            </a:r>
          </a:p>
          <a:p>
            <a:pPr marL="285750" indent="-285750" defTabSz="9144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Based on the scatter chart the days on the market are low when prices are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45E76-062E-FE4D-95B4-DF1CFCB653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 b="1"/>
          <a:stretch/>
        </p:blipFill>
        <p:spPr>
          <a:xfrm>
            <a:off x="5329645" y="2429352"/>
            <a:ext cx="67317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4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2645</TotalTime>
  <Words>885</Words>
  <Application>Microsoft Office PowerPoint</Application>
  <PresentationFormat>Widescreen</PresentationFormat>
  <Paragraphs>85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The Data</vt:lpstr>
      <vt:lpstr>PowerPoint Presentation</vt:lpstr>
      <vt:lpstr>PowerPoint Presentation</vt:lpstr>
      <vt:lpstr>PowerPoint Presentation</vt:lpstr>
      <vt:lpstr>PowerPoint Presentation</vt:lpstr>
      <vt:lpstr>Q3:  Do Listing prices affect days on Market?</vt:lpstr>
      <vt:lpstr>Q4: How does the hotness score differ In California counties?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Bianeth Garcia</dc:creator>
  <cp:lastModifiedBy>Blessing Nwogu</cp:lastModifiedBy>
  <cp:revision>9</cp:revision>
  <dcterms:created xsi:type="dcterms:W3CDTF">2021-11-30T19:16:54Z</dcterms:created>
  <dcterms:modified xsi:type="dcterms:W3CDTF">2021-12-05T06:40:17Z</dcterms:modified>
</cp:coreProperties>
</file>