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1"/>
    <p:restoredTop sz="96035"/>
  </p:normalViewPr>
  <p:slideViewPr>
    <p:cSldViewPr snapToGrid="0">
      <p:cViewPr>
        <p:scale>
          <a:sx n="103" d="100"/>
          <a:sy n="103" d="100"/>
        </p:scale>
        <p:origin x="4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9365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09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75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42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548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60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09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26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6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92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337E-B208-2C41-969F-2BC8C446CD59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E554-1ED0-8A49-A91C-9546EFF65B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74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297B15F-6315-D366-D4BD-C20DAB3D01D1}"/>
              </a:ext>
            </a:extLst>
          </p:cNvPr>
          <p:cNvSpPr/>
          <p:nvPr/>
        </p:nvSpPr>
        <p:spPr>
          <a:xfrm>
            <a:off x="527222" y="1055184"/>
            <a:ext cx="708454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CEEBA9C-03C0-CA70-BEC2-E4F11513EE7E}"/>
              </a:ext>
            </a:extLst>
          </p:cNvPr>
          <p:cNvSpPr txBox="1"/>
          <p:nvPr/>
        </p:nvSpPr>
        <p:spPr>
          <a:xfrm>
            <a:off x="628650" y="3520815"/>
            <a:ext cx="10938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77"/>
              </a:rPr>
              <a:t>The Travel Agency needs a data platform to process and store data from a country REST API for predictive analytics. The solution requires storing raw data in a cloud-based Data Lake and extracting key attributes into a Data Warehouse. Tools like Apache Airflow for orchestration, AWS S3 for storage, and Snowflake for analytics will ensure scalability and performance, with CI/CD pipelines and Terraform managing deployment and infrastructure.</a:t>
            </a:r>
            <a:endParaRPr lang="en-NG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5CA6057-35FA-182D-276E-7BC2B97B1B52}"/>
              </a:ext>
            </a:extLst>
          </p:cNvPr>
          <p:cNvSpPr txBox="1"/>
          <p:nvPr/>
        </p:nvSpPr>
        <p:spPr>
          <a:xfrm>
            <a:off x="527222" y="2188939"/>
            <a:ext cx="6184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solidFill>
                  <a:schemeClr val="bg1"/>
                </a:solidFill>
                <a:latin typeface="Gill Sans MT" panose="020B0502020104020203" pitchFamily="34" charset="77"/>
              </a:rPr>
              <a:t>Executive Summary</a:t>
            </a:r>
          </a:p>
          <a:p>
            <a:r>
              <a:rPr lang="en-NG" sz="2000" i="1" dirty="0">
                <a:solidFill>
                  <a:srgbClr val="00B0F0"/>
                </a:solidFill>
                <a:latin typeface="Gill Sans MT" panose="020B0502020104020203" pitchFamily="34" charset="77"/>
              </a:rPr>
              <a:t>Data Engineering Design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3F1FC73-6D38-0ACB-0390-315CDA6F3DAF}"/>
              </a:ext>
            </a:extLst>
          </p:cNvPr>
          <p:cNvSpPr txBox="1"/>
          <p:nvPr/>
        </p:nvSpPr>
        <p:spPr>
          <a:xfrm>
            <a:off x="8894466" y="5849528"/>
            <a:ext cx="3075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000" b="1" i="1" dirty="0">
                <a:solidFill>
                  <a:srgbClr val="00B0F0"/>
                </a:solidFill>
                <a:latin typeface="Gill Sans MT" panose="020B0502020104020203" pitchFamily="34" charset="77"/>
              </a:rPr>
              <a:t>Presented by:</a:t>
            </a:r>
          </a:p>
          <a:p>
            <a:r>
              <a:rPr lang="en-NG" sz="3200" b="1" i="1" dirty="0">
                <a:solidFill>
                  <a:schemeClr val="bg1"/>
                </a:solidFill>
                <a:latin typeface="Gill Sans MT" panose="020B0502020104020203" pitchFamily="34" charset="77"/>
              </a:rPr>
              <a:t>Blessing OKEKE</a:t>
            </a:r>
            <a:endParaRPr lang="en-NG" b="1" i="1" dirty="0">
              <a:solidFill>
                <a:schemeClr val="bg1">
                  <a:lumMod val="8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A0F4E94-FEF0-1AC3-7B11-E39FF5686591}"/>
              </a:ext>
            </a:extLst>
          </p:cNvPr>
          <p:cNvSpPr/>
          <p:nvPr/>
        </p:nvSpPr>
        <p:spPr>
          <a:xfrm>
            <a:off x="527222" y="3286898"/>
            <a:ext cx="11248768" cy="166816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877F61F-82A5-17EE-48A2-DBA8B85BBC7C}"/>
              </a:ext>
            </a:extLst>
          </p:cNvPr>
          <p:cNvSpPr txBox="1"/>
          <p:nvPr/>
        </p:nvSpPr>
        <p:spPr>
          <a:xfrm>
            <a:off x="680298" y="1055184"/>
            <a:ext cx="66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4400" i="1" dirty="0">
                <a:latin typeface="Gill Sans MT" panose="020B0502020104020203" pitchFamily="34" charset="77"/>
              </a:rPr>
              <a:t>Travel Agency Data Pipeline</a:t>
            </a:r>
            <a:endParaRPr lang="en-NG" sz="2800" i="1" dirty="0">
              <a:latin typeface="Gill Sans MT" panose="020B0502020104020203" pitchFamily="34" charset="77"/>
            </a:endParaRPr>
          </a:p>
        </p:txBody>
      </p:sp>
      <p:pic>
        <p:nvPicPr>
          <p:cNvPr id="1049" name="Picture 12" descr="Pipeline - Free industry icons">
            <a:extLst>
              <a:ext uri="{FF2B5EF4-FFF2-40B4-BE49-F238E27FC236}">
                <a16:creationId xmlns:a16="http://schemas.microsoft.com/office/drawing/2014/main" id="{99FCE86B-5DA7-2EF9-5553-68CCB301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80" y="719436"/>
            <a:ext cx="1294715" cy="12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06F31-DBF5-BCC1-ED8E-3B40ADBD1368}"/>
              </a:ext>
            </a:extLst>
          </p:cNvPr>
          <p:cNvSpPr/>
          <p:nvPr/>
        </p:nvSpPr>
        <p:spPr>
          <a:xfrm>
            <a:off x="3577590" y="617219"/>
            <a:ext cx="8033220" cy="574928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9940E-F2D4-7D98-6FE4-92337EAAC259}"/>
              </a:ext>
            </a:extLst>
          </p:cNvPr>
          <p:cNvSpPr/>
          <p:nvPr/>
        </p:nvSpPr>
        <p:spPr>
          <a:xfrm>
            <a:off x="4615815" y="2623503"/>
            <a:ext cx="2554606" cy="18192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E6B27-1A8B-AF63-287B-87FC359F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1774666"/>
            <a:ext cx="1111250" cy="1111250"/>
          </a:xfrm>
          <a:prstGeom prst="rect">
            <a:avLst/>
          </a:prstGeom>
        </p:spPr>
      </p:pic>
      <p:pic>
        <p:nvPicPr>
          <p:cNvPr id="1026" name="Picture 2" descr="Snowflake logo in transparent PNG and vectorized SVG formats">
            <a:extLst>
              <a:ext uri="{FF2B5EF4-FFF2-40B4-BE49-F238E27FC236}">
                <a16:creationId xmlns:a16="http://schemas.microsoft.com/office/drawing/2014/main" id="{1B811B37-3053-A2FB-47EF-A54A372F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4371977"/>
            <a:ext cx="1115623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16F36-4E0F-1029-204B-E1B039D39D5F}"/>
              </a:ext>
            </a:extLst>
          </p:cNvPr>
          <p:cNvSpPr txBox="1"/>
          <p:nvPr/>
        </p:nvSpPr>
        <p:spPr>
          <a:xfrm>
            <a:off x="5041265" y="3999865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dirty="0">
                <a:latin typeface="Gill Sans MT" panose="020B0502020104020203" pitchFamily="34" charset="77"/>
              </a:rPr>
              <a:t>Application Server</a:t>
            </a:r>
          </a:p>
        </p:txBody>
      </p:sp>
      <p:pic>
        <p:nvPicPr>
          <p:cNvPr id="1028" name="Picture 4" descr="Getting started with Airflow: how to master your workflow">
            <a:extLst>
              <a:ext uri="{FF2B5EF4-FFF2-40B4-BE49-F238E27FC236}">
                <a16:creationId xmlns:a16="http://schemas.microsoft.com/office/drawing/2014/main" id="{B732E823-88F6-0A93-AA70-4254001AA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7" t="7215" r="38125" b="37054"/>
          <a:stretch/>
        </p:blipFill>
        <p:spPr bwMode="auto">
          <a:xfrm>
            <a:off x="6262131" y="3230477"/>
            <a:ext cx="656252" cy="605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erver Transparent Visuals, Clear Icons, See-Through Symbols Transparent">
            <a:extLst>
              <a:ext uri="{FF2B5EF4-FFF2-40B4-BE49-F238E27FC236}">
                <a16:creationId xmlns:a16="http://schemas.microsoft.com/office/drawing/2014/main" id="{DF8A46B2-6968-C5A8-8A72-16147479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8" y="2847579"/>
            <a:ext cx="1179830" cy="11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EE8B6-C895-7399-DDFC-7302AD01AEBB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954023" y="852626"/>
            <a:ext cx="709972" cy="2831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E5E0A6-CAF5-1027-EF48-8DD74D155097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>
            <a:off x="7170421" y="3533141"/>
            <a:ext cx="1554479" cy="1394461"/>
          </a:xfrm>
          <a:prstGeom prst="bentConnector3">
            <a:avLst>
              <a:gd name="adj1" fmla="val 24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C6B6DE-000D-2D15-50FC-12B9F2904618}"/>
              </a:ext>
            </a:extLst>
          </p:cNvPr>
          <p:cNvSpPr txBox="1"/>
          <p:nvPr/>
        </p:nvSpPr>
        <p:spPr>
          <a:xfrm>
            <a:off x="8724900" y="2850475"/>
            <a:ext cx="112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dirty="0">
                <a:latin typeface="Gill Sans MT" panose="020B0502020104020203" pitchFamily="34" charset="77"/>
              </a:rPr>
              <a:t>Data Lake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CE5C2-0E5C-1595-8B53-52B18E2F919F}"/>
              </a:ext>
            </a:extLst>
          </p:cNvPr>
          <p:cNvSpPr txBox="1"/>
          <p:nvPr/>
        </p:nvSpPr>
        <p:spPr>
          <a:xfrm>
            <a:off x="8408748" y="5483226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latin typeface="Gill Sans MT" panose="020B0502020104020203" pitchFamily="34" charset="77"/>
              </a:rPr>
              <a:t>Data Warehouse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2A8A8-B0FF-0A9D-44AF-0C033D9AAF53}"/>
              </a:ext>
            </a:extLst>
          </p:cNvPr>
          <p:cNvSpPr txBox="1"/>
          <p:nvPr/>
        </p:nvSpPr>
        <p:spPr>
          <a:xfrm>
            <a:off x="8727144" y="4001971"/>
            <a:ext cx="111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latin typeface="Gill Sans MT" panose="020B0502020104020203" pitchFamily="34" charset="77"/>
              </a:rPr>
              <a:t>Snowflake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589F7-3BDD-54FA-D1D6-A6CC92FDD80F}"/>
              </a:ext>
            </a:extLst>
          </p:cNvPr>
          <p:cNvSpPr txBox="1"/>
          <p:nvPr/>
        </p:nvSpPr>
        <p:spPr>
          <a:xfrm>
            <a:off x="8804689" y="1466851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latin typeface="Gill Sans MT" panose="020B0502020104020203" pitchFamily="34" charset="77"/>
              </a:rPr>
              <a:t>AWS S3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94AAE7-EDEB-EACA-F396-6E1434B38DC5}"/>
              </a:ext>
            </a:extLst>
          </p:cNvPr>
          <p:cNvSpPr txBox="1"/>
          <p:nvPr/>
        </p:nvSpPr>
        <p:spPr>
          <a:xfrm>
            <a:off x="6650116" y="1548085"/>
            <a:ext cx="14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i="1" dirty="0">
                <a:solidFill>
                  <a:srgbClr val="FF0000"/>
                </a:solidFill>
                <a:latin typeface="Gill Sans MT" panose="020B0502020104020203" pitchFamily="34" charset="77"/>
              </a:rPr>
              <a:t>Tranform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5B8D6D-1267-3699-34EE-97289A7078EE}"/>
              </a:ext>
            </a:extLst>
          </p:cNvPr>
          <p:cNvSpPr txBox="1"/>
          <p:nvPr/>
        </p:nvSpPr>
        <p:spPr>
          <a:xfrm rot="5400000">
            <a:off x="3485812" y="2714683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i="1" dirty="0">
                <a:solidFill>
                  <a:srgbClr val="FF0000"/>
                </a:solidFill>
                <a:latin typeface="Gill Sans MT" panose="020B0502020104020203" pitchFamily="34" charset="77"/>
              </a:rPr>
              <a:t>Extract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DF940-A2AC-0AB0-5CA1-3B40F2A730F3}"/>
              </a:ext>
            </a:extLst>
          </p:cNvPr>
          <p:cNvSpPr txBox="1"/>
          <p:nvPr/>
        </p:nvSpPr>
        <p:spPr>
          <a:xfrm>
            <a:off x="7562802" y="4590181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i="1" dirty="0">
                <a:solidFill>
                  <a:srgbClr val="FF0000"/>
                </a:solidFill>
                <a:latin typeface="Gill Sans MT" panose="020B0502020104020203" pitchFamily="34" charset="77"/>
              </a:rPr>
              <a:t>Copy Data</a:t>
            </a:r>
          </a:p>
        </p:txBody>
      </p:sp>
      <p:pic>
        <p:nvPicPr>
          <p:cNvPr id="1032" name="Picture 8" descr="Api - Free computer icons">
            <a:extLst>
              <a:ext uri="{FF2B5EF4-FFF2-40B4-BE49-F238E27FC236}">
                <a16:creationId xmlns:a16="http://schemas.microsoft.com/office/drawing/2014/main" id="{B04DDCEE-A81D-969C-09A8-A624088A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61" y="1780861"/>
            <a:ext cx="1098859" cy="109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C37588-5130-29AB-3B87-DB046188E537}"/>
              </a:ext>
            </a:extLst>
          </p:cNvPr>
          <p:cNvCxnSpPr>
            <a:cxnSpLocks/>
            <a:stCxn id="1032" idx="3"/>
            <a:endCxn id="5" idx="1"/>
          </p:cNvCxnSpPr>
          <p:nvPr/>
        </p:nvCxnSpPr>
        <p:spPr>
          <a:xfrm>
            <a:off x="3287920" y="2330291"/>
            <a:ext cx="1327895" cy="12028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C008817-E0D1-6847-1C0D-F26454855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756" y="5110601"/>
            <a:ext cx="897413" cy="897413"/>
          </a:xfrm>
          <a:prstGeom prst="rect">
            <a:avLst/>
          </a:prstGeom>
        </p:spPr>
      </p:pic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FD64E5F9-5689-9F09-D52F-9A2CF3735903}"/>
              </a:ext>
            </a:extLst>
          </p:cNvPr>
          <p:cNvCxnSpPr>
            <a:cxnSpLocks/>
            <a:stCxn id="49" idx="0"/>
            <a:endCxn id="11" idx="1"/>
          </p:cNvCxnSpPr>
          <p:nvPr/>
        </p:nvCxnSpPr>
        <p:spPr>
          <a:xfrm rot="16200000" flipV="1">
            <a:off x="4392953" y="3979090"/>
            <a:ext cx="1673107" cy="589915"/>
          </a:xfrm>
          <a:prstGeom prst="bentConnector4">
            <a:avLst>
              <a:gd name="adj1" fmla="val 23490"/>
              <a:gd name="adj2" fmla="val 1329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CA98AA7F-14D4-F37A-83BF-650FC1BA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07" y="5110600"/>
            <a:ext cx="897413" cy="8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AAE66D7F-3779-8522-5CA1-396BC945BB17}"/>
              </a:ext>
            </a:extLst>
          </p:cNvPr>
          <p:cNvCxnSpPr>
            <a:cxnSpLocks/>
            <a:stCxn id="1034" idx="3"/>
            <a:endCxn id="49" idx="1"/>
          </p:cNvCxnSpPr>
          <p:nvPr/>
        </p:nvCxnSpPr>
        <p:spPr>
          <a:xfrm>
            <a:off x="3287920" y="5559307"/>
            <a:ext cx="17878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0FEBB-4576-B3D5-4686-7E1621FD8B40}"/>
              </a:ext>
            </a:extLst>
          </p:cNvPr>
          <p:cNvSpPr txBox="1"/>
          <p:nvPr/>
        </p:nvSpPr>
        <p:spPr>
          <a:xfrm>
            <a:off x="4950041" y="5982645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latin typeface="Gill Sans MT" panose="020B0502020104020203" pitchFamily="34" charset="77"/>
              </a:rPr>
              <a:t>AWS ECR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6EEEB3-FCD0-AB52-A90F-FD439AEC7809}"/>
              </a:ext>
            </a:extLst>
          </p:cNvPr>
          <p:cNvSpPr txBox="1"/>
          <p:nvPr/>
        </p:nvSpPr>
        <p:spPr>
          <a:xfrm>
            <a:off x="4350621" y="4655103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i="1" dirty="0">
                <a:solidFill>
                  <a:srgbClr val="0070C0"/>
                </a:solidFill>
                <a:latin typeface="Gill Sans MT" panose="020B0502020104020203" pitchFamily="34" charset="77"/>
              </a:rPr>
              <a:t>App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BA8F6E-767F-801C-A491-7297E742D6AF}"/>
              </a:ext>
            </a:extLst>
          </p:cNvPr>
          <p:cNvSpPr txBox="1"/>
          <p:nvPr/>
        </p:nvSpPr>
        <p:spPr>
          <a:xfrm>
            <a:off x="3714121" y="519337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i="1" dirty="0">
                <a:solidFill>
                  <a:srgbClr val="0070C0"/>
                </a:solidFill>
                <a:latin typeface="Gill Sans MT" panose="020B0502020104020203" pitchFamily="34" charset="77"/>
              </a:rPr>
              <a:t>CI/CD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AB3C83-325D-8598-68A1-1D1F2F19382F}"/>
              </a:ext>
            </a:extLst>
          </p:cNvPr>
          <p:cNvSpPr txBox="1"/>
          <p:nvPr/>
        </p:nvSpPr>
        <p:spPr>
          <a:xfrm>
            <a:off x="9880912" y="2007124"/>
            <a:ext cx="172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i="1" dirty="0">
                <a:solidFill>
                  <a:srgbClr val="00B050"/>
                </a:solidFill>
                <a:latin typeface="Gill Sans MT" panose="020B0502020104020203" pitchFamily="34" charset="77"/>
              </a:rPr>
              <a:t>/rawData</a:t>
            </a:r>
          </a:p>
          <a:p>
            <a:r>
              <a:rPr lang="en-NG" i="1" dirty="0">
                <a:solidFill>
                  <a:srgbClr val="00B050"/>
                </a:solidFill>
                <a:latin typeface="Gill Sans MT" panose="020B0502020104020203" pitchFamily="34" charset="77"/>
              </a:rPr>
              <a:t>/transformedData</a:t>
            </a:r>
          </a:p>
        </p:txBody>
      </p:sp>
      <p:cxnSp>
        <p:nvCxnSpPr>
          <p:cNvPr id="1025" name="Straight Arrow Connector 39">
            <a:extLst>
              <a:ext uri="{FF2B5EF4-FFF2-40B4-BE49-F238E27FC236}">
                <a16:creationId xmlns:a16="http://schemas.microsoft.com/office/drawing/2014/main" id="{A5243875-83A2-7070-533E-5794468DE13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7208054" y="3174126"/>
            <a:ext cx="2077032" cy="45681"/>
          </a:xfrm>
          <a:prstGeom prst="bentConnector4">
            <a:avLst>
              <a:gd name="adj1" fmla="val 20006"/>
              <a:gd name="adj2" fmla="val 6004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AAAA808-954C-FABA-53E8-08F5DD05104E}"/>
              </a:ext>
            </a:extLst>
          </p:cNvPr>
          <p:cNvSpPr txBox="1"/>
          <p:nvPr/>
        </p:nvSpPr>
        <p:spPr>
          <a:xfrm>
            <a:off x="7882717" y="3397133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i="1" dirty="0">
                <a:solidFill>
                  <a:srgbClr val="FF0000"/>
                </a:solidFill>
                <a:latin typeface="Gill Sans MT" panose="020B0502020104020203" pitchFamily="34" charset="77"/>
              </a:rPr>
              <a:t>Extract Data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68B974CB-2262-8B96-D75D-34363648B067}"/>
              </a:ext>
            </a:extLst>
          </p:cNvPr>
          <p:cNvCxnSpPr>
            <a:cxnSpLocks/>
          </p:cNvCxnSpPr>
          <p:nvPr/>
        </p:nvCxnSpPr>
        <p:spPr>
          <a:xfrm flipH="1">
            <a:off x="7170420" y="2744790"/>
            <a:ext cx="1554480" cy="1472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7AAEB36F-0B6C-0491-7773-50EBAB0D7217}"/>
              </a:ext>
            </a:extLst>
          </p:cNvPr>
          <p:cNvSpPr txBox="1"/>
          <p:nvPr/>
        </p:nvSpPr>
        <p:spPr>
          <a:xfrm>
            <a:off x="7501214" y="241083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G" i="1" dirty="0">
                <a:solidFill>
                  <a:srgbClr val="0070C0"/>
                </a:solidFill>
                <a:latin typeface="Gill Sans MT" panose="020B0502020104020203" pitchFamily="34" charset="77"/>
              </a:rPr>
              <a:t>Raw Data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DC03A7F7-AF87-725F-0489-A38985794A96}"/>
              </a:ext>
            </a:extLst>
          </p:cNvPr>
          <p:cNvSpPr txBox="1"/>
          <p:nvPr/>
        </p:nvSpPr>
        <p:spPr>
          <a:xfrm>
            <a:off x="193222" y="49149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Data Architecture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Travel Agency</a:t>
            </a:r>
          </a:p>
        </p:txBody>
      </p:sp>
    </p:spTree>
    <p:extLst>
      <p:ext uri="{BB962C8B-B14F-4D97-AF65-F5344CB8AC3E}">
        <p14:creationId xmlns:p14="http://schemas.microsoft.com/office/powerpoint/2010/main" val="1141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187284" y="0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Orchestration Flow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Travel Agency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52B30-9DB0-E4D9-5B0D-8107F2430B22}"/>
              </a:ext>
            </a:extLst>
          </p:cNvPr>
          <p:cNvSpPr/>
          <p:nvPr/>
        </p:nvSpPr>
        <p:spPr>
          <a:xfrm>
            <a:off x="444842" y="1202899"/>
            <a:ext cx="1618735" cy="7537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START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6C137-E835-E78C-B3A4-37876E7EC10F}"/>
              </a:ext>
            </a:extLst>
          </p:cNvPr>
          <p:cNvSpPr/>
          <p:nvPr/>
        </p:nvSpPr>
        <p:spPr>
          <a:xfrm>
            <a:off x="2755557" y="1000897"/>
            <a:ext cx="2409567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Import the required Airflow modules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76DB1-1062-7911-F441-1AEFA0A6B7E8}"/>
              </a:ext>
            </a:extLst>
          </p:cNvPr>
          <p:cNvSpPr/>
          <p:nvPr/>
        </p:nvSpPr>
        <p:spPr>
          <a:xfrm>
            <a:off x="5857104" y="1031789"/>
            <a:ext cx="2409567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Instantiate and configure a DAG object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2B241-588A-5DC7-D9AA-295A8F77F4BB}"/>
              </a:ext>
            </a:extLst>
          </p:cNvPr>
          <p:cNvSpPr/>
          <p:nvPr/>
        </p:nvSpPr>
        <p:spPr>
          <a:xfrm>
            <a:off x="8958651" y="1031789"/>
            <a:ext cx="2409567" cy="1173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extract data from an API and return it as a </a:t>
            </a:r>
            <a:r>
              <a:rPr lang="en-GB" dirty="0" err="1">
                <a:solidFill>
                  <a:schemeClr val="tx1"/>
                </a:solidFill>
                <a:latin typeface="Gill Sans MT" panose="020B0502020104020203" pitchFamily="34" charset="77"/>
              </a:rPr>
              <a:t>DataFrame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B55DB-E025-9D9B-7EB7-FAB161AA20C0}"/>
              </a:ext>
            </a:extLst>
          </p:cNvPr>
          <p:cNvSpPr/>
          <p:nvPr/>
        </p:nvSpPr>
        <p:spPr>
          <a:xfrm>
            <a:off x="7041417" y="2525752"/>
            <a:ext cx="2409567" cy="1168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create an AWS session for connecting to S3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1E8AC-A0FA-5A50-DC56-ED8BE466867E}"/>
              </a:ext>
            </a:extLst>
          </p:cNvPr>
          <p:cNvSpPr/>
          <p:nvPr/>
        </p:nvSpPr>
        <p:spPr>
          <a:xfrm>
            <a:off x="3939871" y="2487477"/>
            <a:ext cx="2409567" cy="1198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move data to an S3 bucket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4170C-8DA8-B125-F2DD-A4BDAD831953}"/>
              </a:ext>
            </a:extLst>
          </p:cNvPr>
          <p:cNvSpPr/>
          <p:nvPr/>
        </p:nvSpPr>
        <p:spPr>
          <a:xfrm>
            <a:off x="858793" y="2472031"/>
            <a:ext cx="2409567" cy="12298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Configure a Python operator for the function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CAA1E-7D5C-860D-273D-6502092FE121}"/>
              </a:ext>
            </a:extLst>
          </p:cNvPr>
          <p:cNvSpPr/>
          <p:nvPr/>
        </p:nvSpPr>
        <p:spPr>
          <a:xfrm>
            <a:off x="2755557" y="4071554"/>
            <a:ext cx="2409567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perform the required data transformation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16A26-B6A9-5EC8-505D-9D8623B286B3}"/>
              </a:ext>
            </a:extLst>
          </p:cNvPr>
          <p:cNvSpPr/>
          <p:nvPr/>
        </p:nvSpPr>
        <p:spPr>
          <a:xfrm>
            <a:off x="5857104" y="4102446"/>
            <a:ext cx="2409567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send </a:t>
            </a:r>
            <a:r>
              <a:rPr lang="en-GB">
                <a:solidFill>
                  <a:schemeClr val="tx1"/>
                </a:solidFill>
                <a:latin typeface="Gill Sans MT" panose="020B0502020104020203" pitchFamily="34" charset="77"/>
              </a:rPr>
              <a:t>the transformed</a:t>
            </a:r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 data to an S3 bucket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1558-52CF-C37E-5379-2DBFEB211C87}"/>
              </a:ext>
            </a:extLst>
          </p:cNvPr>
          <p:cNvSpPr/>
          <p:nvPr/>
        </p:nvSpPr>
        <p:spPr>
          <a:xfrm>
            <a:off x="8958651" y="4102446"/>
            <a:ext cx="2409567" cy="1173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a Python function to fetch raw data from S3, transform it, and upload it back.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720DBD-39B1-2B40-D3D2-B757BDD04C90}"/>
              </a:ext>
            </a:extLst>
          </p:cNvPr>
          <p:cNvSpPr/>
          <p:nvPr/>
        </p:nvSpPr>
        <p:spPr>
          <a:xfrm>
            <a:off x="8118391" y="5554706"/>
            <a:ext cx="2409567" cy="1168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Configure a Python operator for the function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52A9E-8974-8299-733B-1E235E9515AB}"/>
              </a:ext>
            </a:extLst>
          </p:cNvPr>
          <p:cNvSpPr/>
          <p:nvPr/>
        </p:nvSpPr>
        <p:spPr>
          <a:xfrm>
            <a:off x="5294871" y="5523814"/>
            <a:ext cx="2409567" cy="1168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Configure a Snowflake operator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4A7720-1674-AF52-06A7-AB8AFE9C2D82}"/>
              </a:ext>
            </a:extLst>
          </p:cNvPr>
          <p:cNvSpPr/>
          <p:nvPr/>
        </p:nvSpPr>
        <p:spPr>
          <a:xfrm>
            <a:off x="2409567" y="5543044"/>
            <a:ext cx="2409567" cy="1137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Gill Sans MT" panose="020B0502020104020203" pitchFamily="34" charset="77"/>
              </a:rPr>
              <a:t>Write the Task dependencies</a:t>
            </a:r>
            <a:endParaRPr lang="en-NG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0006BE-7CBE-F5B2-067D-5283A5CD3867}"/>
              </a:ext>
            </a:extLst>
          </p:cNvPr>
          <p:cNvSpPr/>
          <p:nvPr/>
        </p:nvSpPr>
        <p:spPr>
          <a:xfrm>
            <a:off x="205817" y="5730965"/>
            <a:ext cx="1618735" cy="7537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  <a:latin typeface="Gill Sans MT" panose="020B0502020104020203" pitchFamily="34" charset="77"/>
              </a:rPr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D61C26-652D-2EC7-D326-6D4738FF281F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2063577" y="1572397"/>
            <a:ext cx="691980" cy="7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F7E2F8-578F-B991-FBA8-0E8A60DD4FC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165124" y="1572397"/>
            <a:ext cx="691980" cy="3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85B1D9-7CC6-D575-643B-DB82F42E515E}"/>
              </a:ext>
            </a:extLst>
          </p:cNvPr>
          <p:cNvCxnSpPr>
            <a:cxnSpLocks/>
          </p:cNvCxnSpPr>
          <p:nvPr/>
        </p:nvCxnSpPr>
        <p:spPr>
          <a:xfrm>
            <a:off x="8266671" y="1572397"/>
            <a:ext cx="691980" cy="3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57E3BB-1C5E-C06E-B6B2-192D981FA28E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9355159" y="2301507"/>
            <a:ext cx="904103" cy="7124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05F21-4F6E-FB20-6F69-12BD169409CC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6349438" y="3086955"/>
            <a:ext cx="691979" cy="22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4E83D2-38EC-BF34-2B09-92AAA238A86A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3268360" y="3086955"/>
            <a:ext cx="671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5">
            <a:extLst>
              <a:ext uri="{FF2B5EF4-FFF2-40B4-BE49-F238E27FC236}">
                <a16:creationId xmlns:a16="http://schemas.microsoft.com/office/drawing/2014/main" id="{C4D4E196-98D8-3D96-0D6A-85DEA4356D2E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938980" y="3826476"/>
            <a:ext cx="941175" cy="6919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7EDEC84-8B06-D221-D8ED-3A4308582CE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165124" y="4643054"/>
            <a:ext cx="691980" cy="3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6946AC41-385B-5641-D9C3-F65A55260E0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266671" y="4673946"/>
            <a:ext cx="691980" cy="15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45">
            <a:extLst>
              <a:ext uri="{FF2B5EF4-FFF2-40B4-BE49-F238E27FC236}">
                <a16:creationId xmlns:a16="http://schemas.microsoft.com/office/drawing/2014/main" id="{92D45605-A157-3666-51E0-CF6BBCB74376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H="1">
            <a:off x="10527958" y="4689392"/>
            <a:ext cx="840260" cy="1449346"/>
          </a:xfrm>
          <a:prstGeom prst="bentConnector3">
            <a:avLst>
              <a:gd name="adj1" fmla="val -27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CFEFD20-5579-53BE-B515-E74E465E2476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7704438" y="6107846"/>
            <a:ext cx="413953" cy="3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F5ADBC5B-2589-B4AA-736E-A33B7315438D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819134" y="6107846"/>
            <a:ext cx="475737" cy="3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2CEDA00A-F5E7-9C03-2AEF-EC4CF82E98CD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 flipV="1">
            <a:off x="1824552" y="6107846"/>
            <a:ext cx="585015" cy="3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E6B27-1A8B-AF63-287B-87FC359F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64" y="2030399"/>
            <a:ext cx="1751125" cy="175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273232" y="33147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Tools/Resources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Data Lake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A04A-AAB3-7CFD-224B-B0ECAB3A7B3D}"/>
              </a:ext>
            </a:extLst>
          </p:cNvPr>
          <p:cNvSpPr txBox="1"/>
          <p:nvPr/>
        </p:nvSpPr>
        <p:spPr>
          <a:xfrm>
            <a:off x="3424503" y="2030399"/>
            <a:ext cx="7662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Gill Sans MT" panose="020B0502020104020203" pitchFamily="34" charset="77"/>
              </a:rPr>
              <a:t>AWS S3 (Simple Storage Service):</a:t>
            </a:r>
          </a:p>
          <a:p>
            <a:endParaRPr lang="en-GB" sz="2000" i="1" dirty="0">
              <a:latin typeface="Gill Sans MT" panose="020B050202010402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Gill Sans MT" panose="020B0502020104020203" pitchFamily="34" charset="77"/>
              </a:rPr>
              <a:t>Purpose:</a:t>
            </a:r>
            <a:r>
              <a:rPr lang="en-GB" sz="2000" i="1" dirty="0">
                <a:latin typeface="Gill Sans MT" panose="020B0502020104020203" pitchFamily="34" charset="77"/>
              </a:rPr>
              <a:t> Used as the cloud-based Object Storage for the Data Lake to store both raw and transformed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Gill Sans MT" panose="020B0502020104020203" pitchFamily="34" charset="77"/>
              </a:rPr>
              <a:t>Why S3?</a:t>
            </a:r>
            <a:endParaRPr lang="en-GB" sz="2000" i="1" dirty="0">
              <a:latin typeface="Gill Sans MT" panose="020B05020201040202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Highly durable and scalable storage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Supports Parquet format for efficient data storage and query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Integrates seamlessly with other cloud and data-processing tools.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5AD6-02B4-9565-A766-2FCE115BAC64}"/>
              </a:ext>
            </a:extLst>
          </p:cNvPr>
          <p:cNvSpPr txBox="1"/>
          <p:nvPr/>
        </p:nvSpPr>
        <p:spPr>
          <a:xfrm>
            <a:off x="1612915" y="3781524"/>
            <a:ext cx="126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dirty="0">
                <a:latin typeface="Gill Sans MT" panose="020B0502020104020203" pitchFamily="34" charset="77"/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415342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273232" y="33147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Tools/Resources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A04A-AAB3-7CFD-224B-B0ECAB3A7B3D}"/>
              </a:ext>
            </a:extLst>
          </p:cNvPr>
          <p:cNvSpPr txBox="1"/>
          <p:nvPr/>
        </p:nvSpPr>
        <p:spPr>
          <a:xfrm>
            <a:off x="3424503" y="2030399"/>
            <a:ext cx="7662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Gill Sans MT" panose="020B0502020104020203" pitchFamily="34" charset="77"/>
              </a:rPr>
              <a:t>Purpose:</a:t>
            </a:r>
            <a:r>
              <a:rPr lang="en-GB" sz="2000" i="1" dirty="0">
                <a:latin typeface="Gill Sans MT" panose="020B0502020104020203" pitchFamily="34" charset="77"/>
              </a:rPr>
              <a:t> Acts as the Data Warehouse to store the curated and </a:t>
            </a:r>
            <a:r>
              <a:rPr lang="en-GB" sz="2000" i="1" dirty="0" err="1">
                <a:latin typeface="Gill Sans MT" panose="020B0502020104020203" pitchFamily="34" charset="77"/>
              </a:rPr>
              <a:t>modeled</a:t>
            </a:r>
            <a:r>
              <a:rPr lang="en-GB" sz="2000" i="1" dirty="0">
                <a:latin typeface="Gill Sans MT" panose="020B0502020104020203" pitchFamily="34" charset="77"/>
              </a:rPr>
              <a:t> data for downstream analytics.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b="1" i="1" dirty="0">
              <a:latin typeface="Gill Sans MT" panose="020B0502020104020203" pitchFamily="34" charset="77"/>
            </a:endParaRPr>
          </a:p>
          <a:p>
            <a:r>
              <a:rPr lang="en-GB" sz="2000" b="1" i="1" dirty="0">
                <a:latin typeface="Gill Sans MT" panose="020B0502020104020203" pitchFamily="34" charset="77"/>
              </a:rPr>
              <a:t>Why Snowflake?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Supports advanced analytics and querying.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Built for scalability and ease of integration with data pipelines.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Optimized for storing structured and semi-structured data, aligning with our use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5AD6-02B4-9565-A766-2FCE115BAC64}"/>
              </a:ext>
            </a:extLst>
          </p:cNvPr>
          <p:cNvSpPr txBox="1"/>
          <p:nvPr/>
        </p:nvSpPr>
        <p:spPr>
          <a:xfrm>
            <a:off x="1440915" y="3781524"/>
            <a:ext cx="160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sz="2400" dirty="0">
                <a:latin typeface="Gill Sans MT" panose="020B0502020104020203" pitchFamily="34" charset="77"/>
              </a:rPr>
              <a:t>Snowflake</a:t>
            </a:r>
          </a:p>
        </p:txBody>
      </p:sp>
      <p:pic>
        <p:nvPicPr>
          <p:cNvPr id="5" name="Picture 2" descr="Snowflake logo in transparent PNG and vectorized SVG formats">
            <a:extLst>
              <a:ext uri="{FF2B5EF4-FFF2-40B4-BE49-F238E27FC236}">
                <a16:creationId xmlns:a16="http://schemas.microsoft.com/office/drawing/2014/main" id="{808C1E56-3901-0536-FE46-201E83C4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5" y="2180006"/>
            <a:ext cx="1607820" cy="16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273232" y="33147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Tools/Resources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Orchestration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A04A-AAB3-7CFD-224B-B0ECAB3A7B3D}"/>
              </a:ext>
            </a:extLst>
          </p:cNvPr>
          <p:cNvSpPr txBox="1"/>
          <p:nvPr/>
        </p:nvSpPr>
        <p:spPr>
          <a:xfrm>
            <a:off x="3424503" y="2030399"/>
            <a:ext cx="7662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Gill Sans MT" panose="020B0502020104020203" pitchFamily="34" charset="77"/>
              </a:rPr>
              <a:t>Purpose:</a:t>
            </a:r>
            <a:r>
              <a:rPr lang="en-GB" sz="2000" i="1" dirty="0">
                <a:latin typeface="Gill Sans MT" panose="020B0502020104020203" pitchFamily="34" charset="77"/>
              </a:rPr>
              <a:t> Orchestrates the entire data pipeline (extraction, transformation, and loading processes).</a:t>
            </a:r>
          </a:p>
          <a:p>
            <a:endParaRPr lang="en-GB" sz="2000" b="1" i="1" dirty="0">
              <a:latin typeface="Gill Sans MT" panose="020B0502020104020203" pitchFamily="34" charset="77"/>
            </a:endParaRPr>
          </a:p>
          <a:p>
            <a:r>
              <a:rPr lang="en-GB" sz="2000" b="1" i="1" dirty="0">
                <a:latin typeface="Gill Sans MT" panose="020B0502020104020203" pitchFamily="34" charset="77"/>
              </a:rPr>
              <a:t>Why Airflow?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Open-source, highly customizable, and suitable for complex ETL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Provides a clear visual interface to monitor and manage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Supports scheduling and dependencies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5AD6-02B4-9565-A766-2FCE115BAC64}"/>
              </a:ext>
            </a:extLst>
          </p:cNvPr>
          <p:cNvSpPr txBox="1"/>
          <p:nvPr/>
        </p:nvSpPr>
        <p:spPr>
          <a:xfrm>
            <a:off x="1211909" y="3781524"/>
            <a:ext cx="22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77"/>
              </a:rPr>
              <a:t>Apache Airflow</a:t>
            </a:r>
            <a:endParaRPr lang="en-NG" sz="2400" dirty="0">
              <a:latin typeface="Gill Sans MT" panose="020B0502020104020203" pitchFamily="34" charset="77"/>
            </a:endParaRPr>
          </a:p>
        </p:txBody>
      </p:sp>
      <p:pic>
        <p:nvPicPr>
          <p:cNvPr id="4" name="Picture 4" descr="Getting started with Airflow: how to master your workflow">
            <a:extLst>
              <a:ext uri="{FF2B5EF4-FFF2-40B4-BE49-F238E27FC236}">
                <a16:creationId xmlns:a16="http://schemas.microsoft.com/office/drawing/2014/main" id="{574B46A9-F052-FD4E-B0B3-AF47F58DC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7" t="7215" r="38125" b="37054"/>
          <a:stretch/>
        </p:blipFill>
        <p:spPr bwMode="auto">
          <a:xfrm>
            <a:off x="1446040" y="2209223"/>
            <a:ext cx="1704579" cy="157230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273232" y="33147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Tools/Resources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Image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A04A-AAB3-7CFD-224B-B0ECAB3A7B3D}"/>
              </a:ext>
            </a:extLst>
          </p:cNvPr>
          <p:cNvSpPr txBox="1"/>
          <p:nvPr/>
        </p:nvSpPr>
        <p:spPr>
          <a:xfrm>
            <a:off x="3424503" y="2030399"/>
            <a:ext cx="7662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Gill Sans MT" panose="020B0502020104020203" pitchFamily="34" charset="77"/>
              </a:rPr>
              <a:t>Purpose:</a:t>
            </a:r>
            <a:r>
              <a:rPr lang="en-GB" sz="2000" i="1" dirty="0">
                <a:latin typeface="Gill Sans MT" panose="020B0502020104020203" pitchFamily="34" charset="77"/>
              </a:rPr>
              <a:t> Used to store Docker images for the packaged API extraction and data writing process.</a:t>
            </a:r>
          </a:p>
          <a:p>
            <a:endParaRPr lang="en-GB" sz="2000" i="1" dirty="0">
              <a:latin typeface="Gill Sans MT" panose="020B0502020104020203" pitchFamily="34" charset="77"/>
            </a:endParaRPr>
          </a:p>
          <a:p>
            <a:r>
              <a:rPr lang="en-GB" sz="2000" b="1" i="1" dirty="0">
                <a:latin typeface="Gill Sans MT" panose="020B0502020104020203" pitchFamily="34" charset="77"/>
              </a:rPr>
              <a:t>Why ECR?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Fully managed Docker container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Seamless integration with other AWS services and CI/CD pipelines.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Gill Sans MT" panose="020B0502020104020203" pitchFamily="34" charset="77"/>
              </a:rPr>
              <a:t>Supports secure and scalable image storage.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5AD6-02B4-9565-A766-2FCE115BAC64}"/>
              </a:ext>
            </a:extLst>
          </p:cNvPr>
          <p:cNvSpPr txBox="1"/>
          <p:nvPr/>
        </p:nvSpPr>
        <p:spPr>
          <a:xfrm>
            <a:off x="1487663" y="3795225"/>
            <a:ext cx="151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dirty="0">
                <a:latin typeface="Gill Sans MT" panose="020B0502020104020203" pitchFamily="34" charset="77"/>
              </a:rPr>
              <a:t>AWS ECR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8C3E6-879A-2AA0-3251-50F04614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2" y="2030399"/>
            <a:ext cx="1764826" cy="17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A8E6-77F1-1B72-2B2F-722306CAAFB4}"/>
              </a:ext>
            </a:extLst>
          </p:cNvPr>
          <p:cNvSpPr txBox="1"/>
          <p:nvPr/>
        </p:nvSpPr>
        <p:spPr>
          <a:xfrm>
            <a:off x="273232" y="331478"/>
            <a:ext cx="375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i="1" dirty="0">
                <a:latin typeface="Gill Sans MT" panose="020B0502020104020203" pitchFamily="34" charset="77"/>
              </a:rPr>
              <a:t>Tools/Resources</a:t>
            </a:r>
          </a:p>
          <a:p>
            <a:r>
              <a:rPr lang="en-NG" sz="2400" i="1" dirty="0">
                <a:solidFill>
                  <a:srgbClr val="FF0000"/>
                </a:solidFill>
                <a:latin typeface="Gill Sans MT" panose="020B0502020104020203" pitchFamily="34" charset="77"/>
              </a:rPr>
              <a:t>CI/CD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A04A-AAB3-7CFD-224B-B0ECAB3A7B3D}"/>
              </a:ext>
            </a:extLst>
          </p:cNvPr>
          <p:cNvSpPr txBox="1"/>
          <p:nvPr/>
        </p:nvSpPr>
        <p:spPr>
          <a:xfrm>
            <a:off x="3424503" y="2030399"/>
            <a:ext cx="7662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i="1" dirty="0">
                <a:latin typeface="Gill Sans MT" panose="020B0502020104020203" pitchFamily="34" charset="77"/>
              </a:rPr>
              <a:t>Purpose:</a:t>
            </a:r>
            <a:endParaRPr lang="en-GB" i="1" dirty="0">
              <a:latin typeface="Gill Sans MT" panose="020B050202010402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Gill Sans MT" panose="020B0502020104020203" pitchFamily="34" charset="77"/>
              </a:rPr>
              <a:t>GitHub for source code management.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Gill Sans MT" panose="020B0502020104020203" pitchFamily="34" charset="77"/>
              </a:rPr>
              <a:t>GitHub Actions for CI/CD to automate code checks, builds, and deployments.</a:t>
            </a:r>
          </a:p>
          <a:p>
            <a:pPr lvl="1"/>
            <a:r>
              <a:rPr lang="en-GB" b="1" i="1" dirty="0">
                <a:latin typeface="Gill Sans MT" panose="020B0502020104020203" pitchFamily="34" charset="77"/>
              </a:rPr>
              <a:t>Why GitHub?</a:t>
            </a:r>
            <a:endParaRPr lang="en-GB" i="1" dirty="0">
              <a:latin typeface="Gill Sans MT" panose="020B050202010402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Gill Sans MT" panose="020B0502020104020203" pitchFamily="34" charset="77"/>
              </a:rPr>
              <a:t>Industry-standard version control system with extensive community support.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Gill Sans MT" panose="020B0502020104020203" pitchFamily="34" charset="77"/>
              </a:rPr>
              <a:t>GitHub Actions simplifies CI/CD pipeline setup, ensuring high-quality code and streamlined deployment.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5AD6-02B4-9565-A766-2FCE115BAC64}"/>
              </a:ext>
            </a:extLst>
          </p:cNvPr>
          <p:cNvSpPr txBox="1"/>
          <p:nvPr/>
        </p:nvSpPr>
        <p:spPr>
          <a:xfrm>
            <a:off x="1104900" y="3925112"/>
            <a:ext cx="338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dirty="0">
                <a:latin typeface="Gill Sans MT" panose="020B0502020104020203" pitchFamily="34" charset="77"/>
              </a:rPr>
              <a:t>Github </a:t>
            </a:r>
          </a:p>
          <a:p>
            <a:r>
              <a:rPr lang="en-NG" sz="2400" dirty="0">
                <a:latin typeface="Gill Sans MT" panose="020B0502020104020203" pitchFamily="34" charset="77"/>
              </a:rPr>
              <a:t>and Github Actions</a:t>
            </a:r>
          </a:p>
        </p:txBody>
      </p:sp>
      <p:pic>
        <p:nvPicPr>
          <p:cNvPr id="5" name="Picture 10" descr="Github Logo - Free social media icons">
            <a:extLst>
              <a:ext uri="{FF2B5EF4-FFF2-40B4-BE49-F238E27FC236}">
                <a16:creationId xmlns:a16="http://schemas.microsoft.com/office/drawing/2014/main" id="{0CDABDD0-EE39-ACCE-BF9B-21D6AE2B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33" y="1983782"/>
            <a:ext cx="1758583" cy="17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576</TotalTime>
  <Words>533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Felix</dc:creator>
  <cp:lastModifiedBy>Frank Felix</cp:lastModifiedBy>
  <cp:revision>1</cp:revision>
  <dcterms:created xsi:type="dcterms:W3CDTF">2024-11-20T13:13:43Z</dcterms:created>
  <dcterms:modified xsi:type="dcterms:W3CDTF">2024-11-20T22:50:27Z</dcterms:modified>
</cp:coreProperties>
</file>