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4"/>
  </p:notesMasterIdLst>
  <p:sldIdLst>
    <p:sldId id="259" r:id="rId2"/>
    <p:sldId id="5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21" r:id="rId12"/>
    <p:sldId id="522" r:id="rId13"/>
    <p:sldId id="517" r:id="rId14"/>
    <p:sldId id="518" r:id="rId15"/>
    <p:sldId id="529" r:id="rId16"/>
    <p:sldId id="520" r:id="rId17"/>
    <p:sldId id="519" r:id="rId18"/>
    <p:sldId id="524" r:id="rId19"/>
    <p:sldId id="525" r:id="rId20"/>
    <p:sldId id="526" r:id="rId21"/>
    <p:sldId id="527" r:id="rId22"/>
    <p:sldId id="52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5F8BA-60F8-4BF5-A526-98E2ED9DB97E}" v="2" dt="2017-04-13T07:09:53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>
      <p:cViewPr>
        <p:scale>
          <a:sx n="100" d="100"/>
          <a:sy n="100" d="100"/>
        </p:scale>
        <p:origin x="1792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6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6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5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pple.com/library/content/documentation/IDEs/Conceptual/gdb_to_lldb_transition_guide/document/lldb-command-examples.html#//apple_ref/doc/uid/TP40012917-CH3-SW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222708" y="6135688"/>
            <a:ext cx="23503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April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12</a:t>
            </a:r>
            <a:r>
              <a:rPr lang="en-US" sz="2600" baseline="30000" dirty="0" smtClean="0">
                <a:solidFill>
                  <a:schemeClr val="bg1"/>
                </a:solidFill>
                <a:latin typeface="Tw Cen MT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Tw Cen MT" charset="0"/>
              </a:rPr>
              <a:t>, 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endParaRPr lang="en-US" sz="700" cap="none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87571" y="1333500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ssh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scp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gdb</a:t>
            </a:r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 err="1">
                <a:latin typeface="Tw Cen MT" charset="0"/>
                <a:ea typeface="ＭＳ Ｐゴシック" charset="0"/>
                <a:cs typeface="ＭＳ Ｐゴシック" charset="0"/>
              </a:rPr>
              <a:t>valgrind</a:t>
            </a:r>
            <a:endParaRPr lang="en-US" b="1" err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8" y="2867025"/>
            <a:ext cx="7995162" cy="2577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95128" y="5441456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F7F7F"/>
                </a:solidFill>
              </a:rPr>
              <a:t>xkcd</a:t>
            </a:r>
            <a:r>
              <a:rPr lang="en-US" sz="1400" dirty="0">
                <a:solidFill>
                  <a:srgbClr val="7F7F7F"/>
                </a:solidFill>
              </a:rPr>
              <a:t> 1168</a:t>
            </a: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9275"/>
            <a:ext cx="5626176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8620" y="489585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when I run this, I get the value 1661289645 for y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5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6" y="1819275"/>
            <a:ext cx="5623963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0533" y="4600575"/>
            <a:ext cx="291465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when I run this, I get 7 for the return value of </a:t>
            </a:r>
            <a:r>
              <a:rPr lang="en-US" err="1"/>
              <a:t>my_func</a:t>
            </a:r>
            <a:r>
              <a:rPr lang="en-US"/>
              <a:t> … but now y is 0???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0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41" y="1209675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sometimes you are in a tough spot!</a:t>
            </a:r>
          </a:p>
        </p:txBody>
      </p:sp>
      <p:pic>
        <p:nvPicPr>
          <p:cNvPr id="6" name="Picture 5" descr="debu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6" y="1819275"/>
            <a:ext cx="5623963" cy="482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0055" y="1933575"/>
            <a:ext cx="291465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latin typeface="Calibri"/>
              </a:rPr>
              <a:t>This example is kind of contrived … a more typical situation (for me, at least) is that I'm reading some code and it's completely mind boggling, and putting in print statements would just take a really long time.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3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3015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More options would be great!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are all the local variables defined at some point in the program?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are the values of each variable?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What happens if we change the value of a variable?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63" y="4476750"/>
            <a:ext cx="8350592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Method #2: </a:t>
            </a:r>
            <a:r>
              <a:rPr lang="en-US" sz="2800" dirty="0" err="1"/>
              <a:t>gdb</a:t>
            </a:r>
            <a:r>
              <a:rPr lang="en-US" sz="2800" dirty="0"/>
              <a:t> can do all of </a:t>
            </a:r>
            <a:r>
              <a:rPr lang="en-US" sz="2800" dirty="0" smtClean="0"/>
              <a:t>this. </a:t>
            </a:r>
            <a:r>
              <a:rPr lang="en-US" sz="2800" dirty="0"/>
              <a:t>And much more!</a:t>
            </a:r>
          </a:p>
        </p:txBody>
      </p:sp>
    </p:spTree>
    <p:extLst>
      <p:ext uri="{BB962C8B-B14F-4D97-AF65-F5344CB8AC3E}">
        <p14:creationId xmlns:p14="http://schemas.microsoft.com/office/powerpoint/2010/main" val="16258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Method #2: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Can inspect and modify code as it runs without recompiling!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Similar program called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macOS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Run from the command line, but need to compile with debug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 (-g flag).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Compile: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-</a:t>
            </a:r>
            <a:r>
              <a:rPr lang="en-US" dirty="0">
                <a:solidFill>
                  <a:srgbClr val="000000"/>
                </a:solidFill>
              </a:rPr>
              <a:t>g -o bad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incorrect_program.c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Run: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./bad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3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</a:t>
            </a:r>
            <a:r>
              <a:rPr lang="en-US" dirty="0" err="1" smtClean="0"/>
              <a:t>gdb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625600"/>
            <a:ext cx="8777287" cy="4133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alibri"/>
              </a:rPr>
              <a:t>DEMO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I’ll be switching over to Ubuntu for this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0" indent="0">
              <a:buNone/>
            </a:pPr>
            <a:endParaRPr lang="is-IS" dirty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Newer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macOSX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versions stopped supporting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Encourage the use of comparable </a:t>
            </a:r>
            <a:r>
              <a:rPr lang="en-US" u="sng" dirty="0" err="1" smtClean="0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“brew install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” still there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…but errors may occur while using </a:t>
            </a:r>
            <a:r>
              <a:rPr lang="is-IS" dirty="0" smtClean="0">
                <a:solidFill>
                  <a:srgbClr val="000000"/>
                </a:solidFill>
                <a:latin typeface="Calibri"/>
              </a:rPr>
              <a:t>gdb</a:t>
            </a:r>
            <a:endParaRPr lang="is-I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Recommend: use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lldb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on Mac;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gdb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on Linux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4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debug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0650"/>
            <a:ext cx="5729639" cy="404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45" y="1418830"/>
            <a:ext cx="2743200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Example </a:t>
            </a:r>
            <a:r>
              <a:rPr lang="en-US" err="1"/>
              <a:t>gdb</a:t>
            </a:r>
            <a:r>
              <a:rPr lang="en-US"/>
              <a:t> session working with the previous example program.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These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>
                <a:solidFill>
                  <a:srgbClr val="000000"/>
                </a:solidFill>
                <a:latin typeface="Calibri"/>
              </a:rPr>
              <a:t> commands, and more, explained on next slide.</a:t>
            </a:r>
          </a:p>
        </p:txBody>
      </p:sp>
    </p:spTree>
    <p:extLst>
      <p:ext uri="{BB962C8B-B14F-4D97-AF65-F5344CB8AC3E}">
        <p14:creationId xmlns:p14="http://schemas.microsoft.com/office/powerpoint/2010/main" val="220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gdb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1336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Useful commands in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gdb</a:t>
            </a:r>
            <a:r>
              <a:rPr lang="en-US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break N: set breakpoint at line N</a:t>
            </a:r>
            <a:endParaRPr lang="en-US">
              <a:latin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break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my_func</a:t>
            </a:r>
            <a:r>
              <a:rPr lang="en-US">
                <a:solidFill>
                  <a:srgbClr val="000000"/>
                </a:solidFill>
                <a:latin typeface="Calibri"/>
              </a:rPr>
              <a:t>: break whenever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my_func</a:t>
            </a:r>
            <a:r>
              <a:rPr lang="en-US">
                <a:solidFill>
                  <a:srgbClr val="000000"/>
                </a:solidFill>
                <a:latin typeface="Calibri"/>
              </a:rPr>
              <a:t> is called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watch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my_var</a:t>
            </a:r>
            <a:r>
              <a:rPr lang="en-US">
                <a:solidFill>
                  <a:srgbClr val="000000"/>
                </a:solidFill>
                <a:latin typeface="Calibri"/>
              </a:rPr>
              <a:t>: break whenever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my_var</a:t>
            </a:r>
            <a:r>
              <a:rPr lang="en-US">
                <a:solidFill>
                  <a:srgbClr val="000000"/>
                </a:solidFill>
                <a:latin typeface="Calibri"/>
              </a:rPr>
              <a:t> is changed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run: start the program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continue: go until the next breakpoint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next: do the next line of code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step: do the next line of code, descending into function calls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info locals: display local variable information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libri"/>
              </a:rPr>
              <a:t>backtrace</a:t>
            </a:r>
            <a:r>
              <a:rPr lang="en-US">
                <a:solidFill>
                  <a:srgbClr val="000000"/>
                </a:solidFill>
                <a:latin typeface="Calibri"/>
              </a:rPr>
              <a:t>: show frames leading to crash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print x: print the value of variable x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print *A@N: print the first N values of array A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set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>
                <a:solidFill>
                  <a:srgbClr val="000000"/>
                </a:solidFill>
                <a:latin typeface="Calibri"/>
              </a:rPr>
              <a:t> x=v: set the value of variable x to v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657671"/>
            <a:ext cx="796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lldb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comparison commands: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://developer.apple.com/library/content/documentation/IDEs/Conceptual/gdb_to_lldb_transition_guide/document/lldb-command-examples.html#//apple_ref/doc/uid/TP40012917-CH3-SW3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442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#3: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914400" lvl="1" indent="-457200"/>
            <a:r>
              <a:rPr lang="en-US" dirty="0">
                <a:solidFill>
                  <a:srgbClr val="000000"/>
                </a:solidFill>
                <a:latin typeface="Calibri"/>
              </a:rPr>
              <a:t>Need to compile with debug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info (-g flag).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Example: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Compile: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-g </a:t>
            </a:r>
            <a:r>
              <a:rPr lang="en-US" dirty="0">
                <a:solidFill>
                  <a:srgbClr val="000000"/>
                </a:solidFill>
              </a:rPr>
              <a:t>-o bad </a:t>
            </a:r>
            <a:r>
              <a:rPr lang="en-US" dirty="0" err="1" smtClean="0">
                <a:solidFill>
                  <a:srgbClr val="000000"/>
                </a:solidFill>
              </a:rPr>
              <a:t>incorrect_program.c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Run: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./bad</a:t>
            </a:r>
          </a:p>
          <a:p>
            <a:pPr marL="971550" lvl="1" indent="-457200"/>
            <a:r>
              <a:rPr lang="en-US" dirty="0">
                <a:solidFill>
                  <a:srgbClr val="000000"/>
                </a:solidFill>
                <a:latin typeface="Calibri"/>
              </a:rPr>
              <a:t>Might not be installed by default on macOS.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</a:rPr>
              <a:t>Install with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homebrew (brew install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)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/>
              </a:rPr>
              <a:t>Run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ix-dev (already installed)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/>
              </a:rPr>
              <a:t>If using Ubuntu: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valgrind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2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418830"/>
            <a:ext cx="6800849" cy="320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0256" y="4686300"/>
            <a:ext cx="774382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 err="1"/>
              <a:t>Valgrind</a:t>
            </a:r>
            <a:r>
              <a:rPr lang="en-US" sz="2400" dirty="0"/>
              <a:t> finds only a certain type of error: memory errors. This is great, though! These errors can be really tough. Let's try finding the memory errors in this program using </a:t>
            </a:r>
            <a:r>
              <a:rPr lang="en-US" sz="2400" dirty="0" err="1" smtClean="0"/>
              <a:t>valgrind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9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you're using a computer, but you want to be using a different computer …</a:t>
            </a:r>
          </a:p>
          <a:p>
            <a:pPr lvl="1"/>
            <a:r>
              <a:rPr lang="en-US"/>
              <a:t>the other computer is far away</a:t>
            </a:r>
          </a:p>
          <a:p>
            <a:pPr lvl="1"/>
            <a:r>
              <a:rPr lang="en-US"/>
              <a:t>the other computer is inaccessible</a:t>
            </a:r>
          </a:p>
          <a:p>
            <a:pPr lvl="1"/>
            <a:r>
              <a:rPr lang="en-US"/>
              <a:t>the other computer doesn't have a display (server)</a:t>
            </a:r>
          </a:p>
          <a:p>
            <a:pPr lvl="1"/>
            <a:r>
              <a:rPr lang="en-US"/>
              <a:t>etc.</a:t>
            </a:r>
          </a:p>
          <a:p>
            <a:pPr lvl="1"/>
            <a:endParaRPr lang="en-US"/>
          </a:p>
          <a:p>
            <a:r>
              <a:rPr lang="en-US" err="1"/>
              <a:t>ssh</a:t>
            </a:r>
            <a:r>
              <a:rPr lang="en-US"/>
              <a:t> lets you log onto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29568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 descr="valgrin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225"/>
            <a:ext cx="7988968" cy="3166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223" y="4962525"/>
            <a:ext cx="342692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Calibri"/>
              </a:rPr>
              <a:t>DEMO: </a:t>
            </a:r>
            <a:r>
              <a:rPr lang="en-US" sz="2800" dirty="0" err="1" smtClean="0">
                <a:solidFill>
                  <a:srgbClr val="00B050"/>
                </a:solidFill>
                <a:latin typeface="Calibri"/>
              </a:rPr>
              <a:t>valgrind</a:t>
            </a:r>
            <a:r>
              <a:rPr lang="en-US" sz="2800" dirty="0" smtClean="0">
                <a:solidFill>
                  <a:srgbClr val="00B050"/>
                </a:solidFill>
                <a:latin typeface="Calibri"/>
              </a:rPr>
              <a:t> ./bad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8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421351"/>
            <a:ext cx="6800849" cy="32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</a:t>
            </a:r>
            <a:r>
              <a:rPr lang="en-US" err="1"/>
              <a:t>valgrind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valgrin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2971800"/>
            <a:ext cx="6800849" cy="2698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875" y="1504950"/>
            <a:ext cx="78105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What about the other output?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Valgrind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tells us that there is a "memory leak" … memory allocated on the heap that was never freed. A memory leak isn't great because the program is unable to re-use that memory, perhaps leading it to exhaust the available memory. You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need to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make your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projects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leak free!</a:t>
            </a:r>
          </a:p>
        </p:txBody>
      </p:sp>
    </p:spTree>
    <p:extLst>
      <p:ext uri="{BB962C8B-B14F-4D97-AF65-F5344CB8AC3E}">
        <p14:creationId xmlns:p14="http://schemas.microsoft.com/office/powerpoint/2010/main" val="292064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Basic Use:</a:t>
            </a:r>
          </a:p>
          <a:p>
            <a:pPr lvl="2"/>
            <a:r>
              <a:rPr lang="en-US" sz="2800" dirty="0" err="1"/>
              <a:t>ssh</a:t>
            </a:r>
            <a:r>
              <a:rPr lang="en-US" sz="2800" dirty="0"/>
              <a:t> </a:t>
            </a:r>
            <a:r>
              <a:rPr lang="en-US" sz="2800" dirty="0" err="1"/>
              <a:t>username@machine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( equivalent version using the -l flag )</a:t>
            </a:r>
          </a:p>
          <a:p>
            <a:pPr lvl="2"/>
            <a:r>
              <a:rPr lang="en-US" sz="2800" dirty="0" err="1"/>
              <a:t>ssh</a:t>
            </a:r>
            <a:r>
              <a:rPr lang="en-US" sz="2800" dirty="0"/>
              <a:t> -l username </a:t>
            </a:r>
            <a:r>
              <a:rPr lang="en-US" sz="2800" dirty="0" smtClean="0"/>
              <a:t>machine</a:t>
            </a:r>
          </a:p>
          <a:p>
            <a:pPr lvl="2"/>
            <a:r>
              <a:rPr lang="en-US" sz="2800" dirty="0" smtClean="0"/>
              <a:t>-Y flag: </a:t>
            </a:r>
            <a:r>
              <a:rPr lang="en-US" sz="2800" dirty="0"/>
              <a:t>Enables </a:t>
            </a:r>
            <a:r>
              <a:rPr lang="en-US" sz="2800" dirty="0" smtClean="0"/>
              <a:t>X11 forwarding </a:t>
            </a:r>
            <a:r>
              <a:rPr lang="en-US" sz="2800" dirty="0" smtClean="0">
                <a:sym typeface="Wingdings"/>
              </a:rPr>
              <a:t> Remote use of GUI applications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5A5A5"/>
                </a:solidFill>
              </a:rPr>
              <a:t>   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/>
              <a:t>From demo: don't need to type username / machine name / password every time!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lvl="2"/>
            <a:r>
              <a:rPr lang="en-US" sz="2800"/>
              <a:t>Instructions for accomplishing this could be confusing since there are potentially different steps for different systems … ask after class or come to office hours if interested.</a:t>
            </a:r>
          </a:p>
        </p:txBody>
      </p:sp>
    </p:spTree>
    <p:extLst>
      <p:ext uri="{BB962C8B-B14F-4D97-AF65-F5344CB8AC3E}">
        <p14:creationId xmlns:p14="http://schemas.microsoft.com/office/powerpoint/2010/main" val="37080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 have files on one computer, but you want those files on a different computer ...</a:t>
            </a:r>
          </a:p>
          <a:p>
            <a:pPr lvl="1"/>
            <a:endParaRPr lang="en-US"/>
          </a:p>
          <a:p>
            <a:r>
              <a:rPr lang="en-US" err="1"/>
              <a:t>scp</a:t>
            </a:r>
            <a:r>
              <a:rPr lang="en-US"/>
              <a:t> lets you send files from one machine to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9283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command: </a:t>
            </a:r>
            <a:r>
              <a:rPr lang="en-US" err="1"/>
              <a:t>scp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Basic Use:</a:t>
            </a:r>
          </a:p>
          <a:p>
            <a:pPr marL="514350" indent="-457200"/>
            <a:r>
              <a:rPr lang="en-US" dirty="0" err="1"/>
              <a:t>scp</a:t>
            </a:r>
            <a:r>
              <a:rPr lang="en-US" dirty="0"/>
              <a:t> source destination</a:t>
            </a:r>
          </a:p>
          <a:p>
            <a:pPr marL="514350" indent="-457200"/>
            <a:r>
              <a:rPr lang="en-US" dirty="0"/>
              <a:t>either source or destination might be a remote machine … examples:</a:t>
            </a:r>
          </a:p>
          <a:p>
            <a:pPr marL="914400" lvl="1" indent="-457200"/>
            <a:r>
              <a:rPr lang="en-US" sz="2000" dirty="0" err="1"/>
              <a:t>scp</a:t>
            </a:r>
            <a:r>
              <a:rPr lang="en-US" sz="2000" dirty="0"/>
              <a:t> </a:t>
            </a:r>
            <a:r>
              <a:rPr lang="en-US" sz="2000" dirty="0" err="1"/>
              <a:t>my_file</a:t>
            </a:r>
            <a:r>
              <a:rPr lang="en-US" sz="2000" dirty="0"/>
              <a:t> </a:t>
            </a:r>
            <a:r>
              <a:rPr lang="en-US" sz="2000" dirty="0" err="1" smtClean="0"/>
              <a:t>username@ix-dev.cs.uoregon.edu</a:t>
            </a:r>
            <a:r>
              <a:rPr lang="en-US" sz="2000" dirty="0"/>
              <a:t>:~</a:t>
            </a:r>
          </a:p>
          <a:p>
            <a:pPr marL="857250" lvl="2" indent="0">
              <a:buNone/>
            </a:pPr>
            <a:r>
              <a:rPr lang="en-US" sz="1600" dirty="0"/>
              <a:t>(this copies </a:t>
            </a:r>
            <a:r>
              <a:rPr lang="en-US" sz="1600" dirty="0" err="1"/>
              <a:t>my_file</a:t>
            </a:r>
            <a:r>
              <a:rPr lang="en-US" sz="1600" dirty="0"/>
              <a:t> in the current working directory to HOME directory on </a:t>
            </a:r>
            <a:r>
              <a:rPr lang="en-US" sz="1600" dirty="0" smtClean="0"/>
              <a:t>ix-dev)</a:t>
            </a:r>
            <a:endParaRPr lang="en-US" sz="1600" dirty="0"/>
          </a:p>
          <a:p>
            <a:pPr marL="914400" lvl="1" indent="-457200"/>
            <a:r>
              <a:rPr lang="en-US" sz="2000" dirty="0" err="1"/>
              <a:t>scp</a:t>
            </a:r>
            <a:r>
              <a:rPr lang="en-US" sz="2000" dirty="0"/>
              <a:t> </a:t>
            </a:r>
            <a:r>
              <a:rPr lang="en-US" sz="2000" dirty="0" err="1" smtClean="0"/>
              <a:t>username@ix-dev.cs.uoregon.edu</a:t>
            </a:r>
            <a:r>
              <a:rPr lang="en-US" sz="2000" dirty="0"/>
              <a:t>:/absolute/path/</a:t>
            </a:r>
            <a:r>
              <a:rPr lang="en-US" sz="2000" dirty="0" err="1"/>
              <a:t>my_other_file</a:t>
            </a:r>
            <a:r>
              <a:rPr lang="en-US" sz="2000" dirty="0"/>
              <a:t> .</a:t>
            </a:r>
          </a:p>
          <a:p>
            <a:pPr marL="457200" lvl="1" indent="0">
              <a:buNone/>
            </a:pPr>
            <a:r>
              <a:rPr lang="en-US" sz="2000" dirty="0"/>
              <a:t>       </a:t>
            </a:r>
            <a:r>
              <a:rPr lang="en-US" sz="1600" dirty="0"/>
              <a:t>(this copies </a:t>
            </a:r>
            <a:r>
              <a:rPr lang="en-US" sz="1600" dirty="0" err="1"/>
              <a:t>my_other_file</a:t>
            </a:r>
            <a:r>
              <a:rPr lang="en-US" sz="1600" dirty="0"/>
              <a:t> in /absolute/path on </a:t>
            </a:r>
            <a:r>
              <a:rPr lang="en-US" sz="1600" dirty="0" smtClean="0"/>
              <a:t>ix-dev </a:t>
            </a:r>
            <a:r>
              <a:rPr lang="en-US" sz="1600" dirty="0"/>
              <a:t>to the current working directory)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nothing special about these examples ...</a:t>
            </a:r>
            <a:r>
              <a:rPr lang="en-US" sz="2400" dirty="0">
                <a:solidFill>
                  <a:srgbClr val="A5A5A5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010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you wrote a computer program and it doesn't work ...</a:t>
            </a:r>
          </a:p>
        </p:txBody>
      </p:sp>
      <p:pic>
        <p:nvPicPr>
          <p:cNvPr id="5" name="Picture 4" descr="debu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820988"/>
            <a:ext cx="7802674" cy="24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Worse problem: someone else wrote a computer program and it doesn't work ...</a:t>
            </a:r>
          </a:p>
        </p:txBody>
      </p:sp>
      <p:pic>
        <p:nvPicPr>
          <p:cNvPr id="6" name="Picture 5" descr="debu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32" y="2820988"/>
            <a:ext cx="5531773" cy="28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Debugging: lots of </a:t>
            </a:r>
            <a:r>
              <a:rPr lang="en-US" err="1"/>
              <a:t>printf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3" y="1600200"/>
            <a:ext cx="8777287" cy="1217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Method #1: just print everything and figure it out … this works pretty good most of the time!</a:t>
            </a:r>
          </a:p>
        </p:txBody>
      </p:sp>
      <p:pic>
        <p:nvPicPr>
          <p:cNvPr id="6" name="Picture 5" descr="debug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33" y="2820671"/>
            <a:ext cx="5484302" cy="30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650</Words>
  <Application>Microsoft Macintosh PowerPoint</Application>
  <PresentationFormat>On-screen Show (4:3)</PresentationFormat>
  <Paragraphs>129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Courier</vt:lpstr>
      <vt:lpstr>ＭＳ Ｐゴシック</vt:lpstr>
      <vt:lpstr>Tw Cen MT</vt:lpstr>
      <vt:lpstr>Wingdings</vt:lpstr>
      <vt:lpstr>Arial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Unix command: ssh</vt:lpstr>
      <vt:lpstr>Unix command: ssh</vt:lpstr>
      <vt:lpstr>Unix command: ssh</vt:lpstr>
      <vt:lpstr>Unix command: scp</vt:lpstr>
      <vt:lpstr>Unix command: scp</vt:lpstr>
      <vt:lpstr>Debugging</vt:lpstr>
      <vt:lpstr>Debugging</vt:lpstr>
      <vt:lpstr>Debugging: lots of printf</vt:lpstr>
      <vt:lpstr>Debugging: lots of printf</vt:lpstr>
      <vt:lpstr>Debugging: lots of printf</vt:lpstr>
      <vt:lpstr>Debugging: lots of printf</vt:lpstr>
      <vt:lpstr>Debugging: gdb</vt:lpstr>
      <vt:lpstr>Debugging: gdb</vt:lpstr>
      <vt:lpstr>Debugging: gdb</vt:lpstr>
      <vt:lpstr>Debugging: gdb</vt:lpstr>
      <vt:lpstr>Debugging: gdb</vt:lpstr>
      <vt:lpstr>Debugging: valgrind</vt:lpstr>
      <vt:lpstr>Debugging: valgrind</vt:lpstr>
      <vt:lpstr>Debugging: valgrind</vt:lpstr>
      <vt:lpstr>Debugging: valgrind</vt:lpstr>
      <vt:lpstr>Debugging: valgrind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lastModifiedBy>Brenton Lessley</cp:lastModifiedBy>
  <cp:revision>18</cp:revision>
  <dcterms:modified xsi:type="dcterms:W3CDTF">2018-04-13T19:32:58Z</dcterms:modified>
</cp:coreProperties>
</file>