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24"/>
  </p:notesMasterIdLst>
  <p:sldIdLst>
    <p:sldId id="259" r:id="rId2"/>
    <p:sldId id="499" r:id="rId3"/>
    <p:sldId id="500" r:id="rId4"/>
    <p:sldId id="501" r:id="rId5"/>
    <p:sldId id="505" r:id="rId6"/>
    <p:sldId id="507" r:id="rId7"/>
    <p:sldId id="524" r:id="rId8"/>
    <p:sldId id="525" r:id="rId9"/>
    <p:sldId id="526" r:id="rId10"/>
    <p:sldId id="513" r:id="rId11"/>
    <p:sldId id="514" r:id="rId12"/>
    <p:sldId id="515" r:id="rId13"/>
    <p:sldId id="527" r:id="rId14"/>
    <p:sldId id="528" r:id="rId15"/>
    <p:sldId id="529" r:id="rId16"/>
    <p:sldId id="530" r:id="rId17"/>
    <p:sldId id="531" r:id="rId18"/>
    <p:sldId id="522" r:id="rId19"/>
    <p:sldId id="532" r:id="rId20"/>
    <p:sldId id="533" r:id="rId21"/>
    <p:sldId id="534" r:id="rId22"/>
    <p:sldId id="52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3E"/>
    <a:srgbClr val="FFFFCA"/>
    <a:srgbClr val="005334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FE53B-5066-174C-A72E-F750F1526F6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B796E-1204-6D45-A7B7-2B1650A50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8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2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56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8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9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2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1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67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B796E-1204-6D45-A7B7-2B1650A508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3806-7F59-464B-AFD0-4480C81518EB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3806-7F59-464B-AFD0-4480C81518EB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7C2DF-54B6-5640-932D-11171D2C73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O_Signature_4c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000" y="30003"/>
            <a:ext cx="2239804" cy="39801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 rot="5400000" flipH="1">
            <a:off x="3510835" y="591853"/>
            <a:ext cx="2122328" cy="9144000"/>
          </a:xfrm>
          <a:prstGeom prst="parallelogram">
            <a:avLst>
              <a:gd name="adj" fmla="val 16594"/>
            </a:avLst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8"/>
          <p:cNvSpPr>
            <a:spLocks noGrp="1"/>
          </p:cNvSpPr>
          <p:nvPr>
            <p:ph type="subTitle" idx="1"/>
          </p:nvPr>
        </p:nvSpPr>
        <p:spPr>
          <a:xfrm>
            <a:off x="2362200" y="6172200"/>
            <a:ext cx="6781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w Cen MT" charset="0"/>
                <a:ea typeface="ＭＳ Ｐゴシック" charset="0"/>
                <a:cs typeface="ＭＳ Ｐゴシック" charset="0"/>
              </a:rPr>
              <a:t>University of Oregon</a:t>
            </a:r>
          </a:p>
        </p:txBody>
      </p:sp>
      <p:sp>
        <p:nvSpPr>
          <p:cNvPr id="15363" name="TextBox 9"/>
          <p:cNvSpPr txBox="1">
            <a:spLocks noChangeArrowheads="1"/>
          </p:cNvSpPr>
          <p:nvPr/>
        </p:nvSpPr>
        <p:spPr bwMode="auto">
          <a:xfrm>
            <a:off x="302055" y="6135688"/>
            <a:ext cx="21916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600">
                <a:solidFill>
                  <a:schemeClr val="bg1"/>
                </a:solidFill>
                <a:latin typeface="Tw Cen MT" charset="0"/>
              </a:rPr>
              <a:t>April 21, 2017</a:t>
            </a:r>
          </a:p>
        </p:txBody>
      </p:sp>
      <p:sp>
        <p:nvSpPr>
          <p:cNvPr id="15371" name="Title 1"/>
          <p:cNvSpPr>
            <a:spLocks noGrp="1"/>
          </p:cNvSpPr>
          <p:nvPr>
            <p:ph type="ctrTitle"/>
          </p:nvPr>
        </p:nvSpPr>
        <p:spPr>
          <a:xfrm>
            <a:off x="1" y="-58704"/>
            <a:ext cx="9064022" cy="19783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cap="none">
                <a:latin typeface="Tw Cen MT" charset="0"/>
                <a:ea typeface="ＭＳ Ｐゴシック" charset="0"/>
                <a:cs typeface="ＭＳ Ｐゴシック" charset="0"/>
              </a:rPr>
              <a:t>							CIS 330:</a:t>
            </a:r>
            <a:br>
              <a:rPr lang="en-US" b="1" cap="none">
                <a:latin typeface="Tw Cen MT" charset="0"/>
                <a:ea typeface="ＭＳ Ｐゴシック" charset="0"/>
                <a:cs typeface="ＭＳ Ｐゴシック" charset="0"/>
              </a:rPr>
            </a:br>
            <a:r>
              <a:rPr lang="en-US" sz="2200" b="1" cap="none">
                <a:latin typeface="Tw Cen MT" charset="0"/>
                <a:ea typeface="ＭＳ Ｐゴシック" charset="0"/>
                <a:cs typeface="ＭＳ Ｐゴシック" charset="0"/>
              </a:rPr>
              <a:t> 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    _   _      _                          _   ______    _ _____ 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  / / / /___  (_)  __   ____ _____  ____/ /  / ____/ _/_/ ____/__    __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 / / / / __ \/ / |/_/  / __ `/ __ \/ __  /  / /    _/_// /  __/ /___/ /_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/ /_/ / / / / /&gt;  &lt;   / /_/ / / / / /_/ /  / /____/_/ / /__/_  __/_  __/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r>
              <a:rPr lang="en-US" sz="1600" b="1">
                <a:latin typeface="Courier"/>
                <a:ea typeface="ＭＳ Ｐゴシック" charset="0"/>
                <a:cs typeface="Courier"/>
              </a:rPr>
              <a:t>     \____/_/ /_/_/_/|_|   \__,_/_/ /_/\__,_/   \____/_/   \____//_/   /_/ </a:t>
            </a:r>
            <a:br>
              <a:rPr lang="en-US" sz="1600" b="1">
                <a:latin typeface="Courier"/>
                <a:ea typeface="ＭＳ Ｐゴシック" charset="0"/>
                <a:cs typeface="Courier"/>
              </a:rPr>
            </a:br>
            <a:endParaRPr lang="en-US" sz="700" cap="none">
              <a:latin typeface="Courier"/>
              <a:ea typeface="ＭＳ Ｐゴシック" charset="0"/>
              <a:cs typeface="Courier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-75838" y="1438275"/>
            <a:ext cx="9144000" cy="2136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Tw Cen MT" charset="0"/>
                <a:ea typeface="ＭＳ Ｐゴシック" charset="0"/>
                <a:cs typeface="ＭＳ Ｐゴシック" charset="0"/>
              </a:rPr>
              <a:t>Lab: Helpful Unix Content </a:t>
            </a:r>
            <a:endParaRPr lang="en-US" b="1">
              <a:solidFill>
                <a:srgbClr val="000000"/>
              </a:solidFill>
              <a:latin typeface="Tw Cen M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" y="3187626"/>
            <a:ext cx="8712200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>
                <a:solidFill>
                  <a:srgbClr val="881280"/>
                </a:solidFill>
                <a:latin typeface="monospace"/>
              </a:rPr>
              <a:t>"</a:t>
            </a:r>
            <a:r>
              <a:rPr lang="en-US">
                <a:latin typeface="monospace"/>
              </a:rPr>
              <a:t>I searched my .</a:t>
            </a:r>
            <a:r>
              <a:rPr lang="en-US" err="1">
                <a:latin typeface="monospace"/>
              </a:rPr>
              <a:t>bash_history</a:t>
            </a:r>
            <a:r>
              <a:rPr lang="en-US">
                <a:latin typeface="monospace"/>
              </a:rPr>
              <a:t> for the line with the highest ratio of special characters to regular alphanumeric characters, and the winner was: </a:t>
            </a:r>
            <a:endParaRPr lang="en-US">
              <a:latin typeface="Calibri"/>
            </a:endParaRPr>
          </a:p>
          <a:p>
            <a:endParaRPr lang="en-US">
              <a:latin typeface="monospace"/>
            </a:endParaRPr>
          </a:p>
          <a:p>
            <a:r>
              <a:rPr lang="en-US" b="1">
                <a:latin typeface="monospace"/>
              </a:rPr>
              <a:t>cat out.txt | grep -o "[[(].*[])][^)]]*$"</a:t>
            </a:r>
            <a:r>
              <a:rPr lang="en-US">
                <a:latin typeface="monospace"/>
              </a:rPr>
              <a:t> </a:t>
            </a:r>
            <a:endParaRPr lang="en-US">
              <a:latin typeface="Calibri"/>
            </a:endParaRPr>
          </a:p>
          <a:p>
            <a:endParaRPr lang="en-US">
              <a:latin typeface="monospace"/>
            </a:endParaRPr>
          </a:p>
          <a:p>
            <a:r>
              <a:rPr lang="en-US">
                <a:latin typeface="monospace"/>
              </a:rPr>
              <a:t>I have no memory of this and no idea what I was trying to do, but I sure hope it worked.</a:t>
            </a:r>
            <a:r>
              <a:rPr lang="en-US">
                <a:solidFill>
                  <a:srgbClr val="881280"/>
                </a:solidFill>
                <a:latin typeface="monospace"/>
              </a:rPr>
              <a:t>"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48425" y="4972050"/>
            <a:ext cx="2743200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400">
                <a:solidFill>
                  <a:srgbClr val="A5A5A5"/>
                </a:solidFill>
              </a:rPr>
              <a:t>from </a:t>
            </a:r>
            <a:r>
              <a:rPr lang="en-US" sz="1400" err="1">
                <a:solidFill>
                  <a:srgbClr val="A5A5A5"/>
                </a:solidFill>
              </a:rPr>
              <a:t>xkcd</a:t>
            </a:r>
            <a:r>
              <a:rPr lang="en-US" sz="1400">
                <a:solidFill>
                  <a:srgbClr val="A5A5A5"/>
                </a:solidFill>
              </a:rPr>
              <a:t> 1638</a:t>
            </a:r>
          </a:p>
        </p:txBody>
      </p:sp>
    </p:spTree>
    <p:extLst>
      <p:ext uri="{BB962C8B-B14F-4D97-AF65-F5344CB8AC3E}">
        <p14:creationId xmlns:p14="http://schemas.microsoft.com/office/powerpoint/2010/main" val="49202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08 at 9.04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6222"/>
            <a:ext cx="5652418" cy="4688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pipes in Unix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533" y="1524941"/>
            <a:ext cx="4397023" cy="4525963"/>
          </a:xfrm>
        </p:spPr>
        <p:txBody>
          <a:bodyPr/>
          <a:lstStyle/>
          <a:p>
            <a:r>
              <a:rPr lang="en-US"/>
              <a:t>represented with “|”</a:t>
            </a:r>
          </a:p>
          <a:p>
            <a:r>
              <a:rPr lang="en-US"/>
              <a:t>output of one program becomes input to another program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1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Very useful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grep</a:t>
            </a:r>
            <a:r>
              <a:rPr lang="en-US"/>
              <a:t>: keep lines that match pattern, discard lines that don’t match pattern</a:t>
            </a:r>
          </a:p>
        </p:txBody>
      </p:sp>
      <p:pic>
        <p:nvPicPr>
          <p:cNvPr id="4" name="Picture 3" descr="Screen Shot 2014-04-08 at 9.07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8" y="2855933"/>
            <a:ext cx="7761111" cy="48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Very useful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sed</a:t>
            </a:r>
            <a:r>
              <a:rPr lang="en-US"/>
              <a:t>: replace pattern 1 with pattern 2</a:t>
            </a:r>
          </a:p>
          <a:p>
            <a:pPr lvl="1"/>
            <a:r>
              <a:rPr lang="en-US" err="1"/>
              <a:t>sed</a:t>
            </a:r>
            <a:r>
              <a:rPr lang="en-US"/>
              <a:t> s/pattern1/pattern2/g</a:t>
            </a:r>
          </a:p>
          <a:p>
            <a:pPr lvl="2"/>
            <a:r>
              <a:rPr lang="en-US"/>
              <a:t>s means substitute</a:t>
            </a:r>
          </a:p>
          <a:p>
            <a:pPr lvl="2"/>
            <a:r>
              <a:rPr lang="en-US"/>
              <a:t>g means “global” … every instance on the line</a:t>
            </a:r>
          </a:p>
          <a:p>
            <a:pPr lvl="2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97185" y="4449703"/>
            <a:ext cx="7168445" cy="1815630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sed</a:t>
            </a:r>
            <a:r>
              <a:rPr lang="en-US" sz="2400">
                <a:solidFill>
                  <a:schemeClr val="tx1"/>
                </a:solidFill>
              </a:rPr>
              <a:t> is also available in “vi”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:%s/pattern1/pattern2/g  (% means all lines)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:103,133s/p1/p2/g (lines 103-133)</a:t>
            </a:r>
          </a:p>
        </p:txBody>
      </p:sp>
    </p:spTree>
    <p:extLst>
      <p:ext uri="{BB962C8B-B14F-4D97-AF65-F5344CB8AC3E}">
        <p14:creationId xmlns:p14="http://schemas.microsoft.com/office/powerpoint/2010/main" val="225401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difficult output from C program</a:t>
            </a:r>
          </a:p>
        </p:txBody>
      </p:sp>
      <p:pic>
        <p:nvPicPr>
          <p:cNvPr id="5" name="Content Placeholder 4" descr="unix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171" y="1162050"/>
            <a:ext cx="7734975" cy="5480386"/>
          </a:xfrm>
        </p:spPr>
      </p:pic>
    </p:spTree>
    <p:extLst>
      <p:ext uri="{BB962C8B-B14F-4D97-AF65-F5344CB8AC3E}">
        <p14:creationId xmlns:p14="http://schemas.microsoft.com/office/powerpoint/2010/main" val="25955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difficult output from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one is harder! All of the output goes to </a:t>
            </a:r>
            <a:r>
              <a:rPr lang="en-US" err="1"/>
              <a:t>stdout</a:t>
            </a:r>
            <a:r>
              <a:rPr lang="en-US"/>
              <a:t>, but we still want to separate it. Use pipes, grep, and </a:t>
            </a:r>
            <a:r>
              <a:rPr lang="en-US" err="1"/>
              <a:t>sed</a:t>
            </a:r>
            <a:r>
              <a:rPr lang="en-US"/>
              <a:t> to sort the output into two files called </a:t>
            </a:r>
            <a:r>
              <a:rPr lang="en-US" err="1"/>
              <a:t>bad_log</a:t>
            </a:r>
            <a:r>
              <a:rPr lang="en-US"/>
              <a:t> and </a:t>
            </a:r>
            <a:r>
              <a:rPr lang="en-US" err="1"/>
              <a:t>good_log</a:t>
            </a:r>
            <a:r>
              <a:rPr lang="en-US"/>
              <a:t> … in </a:t>
            </a:r>
            <a:r>
              <a:rPr lang="en-US" err="1"/>
              <a:t>bad_log</a:t>
            </a:r>
            <a:r>
              <a:rPr lang="en-US"/>
              <a:t>, the word ERROR should be removed. It's ok to write to an intermediate file and do this in several steps.</a:t>
            </a:r>
          </a:p>
          <a:p>
            <a:r>
              <a:rPr lang="en-US">
                <a:solidFill>
                  <a:srgbClr val="A5A5A5"/>
                </a:solidFill>
                <a:latin typeface="Calibri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5968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difficult output from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Solution #1: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alibri"/>
              </a:rPr>
              <a:t>./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unix_fun</a:t>
            </a:r>
            <a:r>
              <a:rPr lang="en-US">
                <a:solidFill>
                  <a:srgbClr val="7F7F7F"/>
                </a:solidFill>
                <a:latin typeface="Calibri"/>
              </a:rPr>
              <a:t> &gt; log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alibri"/>
              </a:rPr>
              <a:t>grep ERROR log | 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sed</a:t>
            </a:r>
            <a:r>
              <a:rPr lang="en-US">
                <a:solidFill>
                  <a:srgbClr val="7F7F7F"/>
                </a:solidFill>
                <a:latin typeface="Calibri"/>
              </a:rPr>
              <a:t> 's/ERROR //g' &gt; 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bad_log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alibri"/>
              </a:rPr>
              <a:t>grep –v ERROR log &gt; 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good_log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Solution #2: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alibri"/>
              </a:rPr>
              <a:t>./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unix_fun</a:t>
            </a:r>
            <a:r>
              <a:rPr lang="en-US">
                <a:solidFill>
                  <a:srgbClr val="7F7F7F"/>
                </a:solidFill>
                <a:latin typeface="Calibri"/>
              </a:rPr>
              <a:t> | tee &gt;(grep ERROR | 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sed</a:t>
            </a:r>
            <a:r>
              <a:rPr lang="en-US">
                <a:solidFill>
                  <a:srgbClr val="7F7F7F"/>
                </a:solidFill>
                <a:latin typeface="Calibri"/>
              </a:rPr>
              <a:t> 's/ERROR //g' &gt; 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bad_log</a:t>
            </a:r>
            <a:r>
              <a:rPr lang="en-US">
                <a:solidFill>
                  <a:srgbClr val="7F7F7F"/>
                </a:solidFill>
                <a:latin typeface="Calibri"/>
              </a:rPr>
              <a:t>) &gt;(grep -v ERROR &gt; 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good_log</a:t>
            </a:r>
            <a:r>
              <a:rPr lang="en-US">
                <a:solidFill>
                  <a:srgbClr val="7F7F7F"/>
                </a:solidFill>
                <a:latin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5771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Calibri"/>
              </a:rPr>
              <a:t>Unix command: 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12221"/>
            <a:ext cx="2379174" cy="539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  <a:latin typeface="Calibri"/>
              </a:rPr>
              <a:t>man tee</a:t>
            </a:r>
          </a:p>
        </p:txBody>
      </p:sp>
      <p:pic>
        <p:nvPicPr>
          <p:cNvPr id="4" name="Picture 3" descr="unix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954213"/>
            <a:ext cx="6602084" cy="4673299"/>
          </a:xfrm>
          <a:prstGeom prst="rect">
            <a:avLst/>
          </a:prstGeom>
        </p:spPr>
      </p:pic>
      <p:pic>
        <p:nvPicPr>
          <p:cNvPr id="5" name="Picture 4" descr="unix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5" y="2876550"/>
            <a:ext cx="4282706" cy="24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79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Calibri"/>
              </a:rPr>
              <a:t>Unix command: curl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3334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curl: transfer a URL … from 'man curl': curl offers a busload of useful tricks!</a:t>
            </a:r>
          </a:p>
          <a:p>
            <a:r>
              <a:rPr lang="en-US"/>
              <a:t>good for downloading stuff right in the terminal or onto ix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example: curl -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>
                <a:solidFill>
                  <a:srgbClr val="000000"/>
                </a:solidFill>
                <a:latin typeface="Calibri"/>
              </a:rPr>
              <a:t> google.com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the UO wireless doesn't work well with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linux</a:t>
            </a:r>
            <a:r>
              <a:rPr lang="en-US">
                <a:solidFill>
                  <a:srgbClr val="000000"/>
                </a:solidFill>
                <a:latin typeface="Calibri"/>
              </a:rPr>
              <a:t>, so this is how I have to log on to it :(</a:t>
            </a:r>
          </a:p>
        </p:txBody>
      </p:sp>
    </p:spTree>
    <p:extLst>
      <p:ext uri="{BB962C8B-B14F-4D97-AF65-F5344CB8AC3E}">
        <p14:creationId xmlns:p14="http://schemas.microsoft.com/office/powerpoint/2010/main" val="2171720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‘*’ is a wildcard with </a:t>
            </a:r>
            <a:r>
              <a:rPr lang="en-US" err="1"/>
              <a:t>unix</a:t>
            </a:r>
            <a:r>
              <a:rPr lang="en-US"/>
              <a:t> shells</a:t>
            </a:r>
          </a:p>
          <a:p>
            <a:endParaRPr lang="en-US"/>
          </a:p>
        </p:txBody>
      </p:sp>
      <p:pic>
        <p:nvPicPr>
          <p:cNvPr id="5" name="Picture 4" descr="Screen shot 2016-04-14 at 8.04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1" y="2306622"/>
            <a:ext cx="6215226" cy="37099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78509" y="6214476"/>
            <a:ext cx="7168445" cy="643524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‘?’ is a wildcard that matches exactly one character</a:t>
            </a:r>
          </a:p>
        </p:txBody>
      </p:sp>
    </p:spTree>
    <p:extLst>
      <p:ext uri="{BB962C8B-B14F-4D97-AF65-F5344CB8AC3E}">
        <p14:creationId xmlns:p14="http://schemas.microsoft.com/office/powerpoint/2010/main" val="248950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Calibri"/>
              </a:rPr>
              <a:t>Example: 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let's download some of the CIS 330 lecture slides and tar just the PDFs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alibri"/>
              </a:rPr>
              <a:t>DEMO</a:t>
            </a:r>
          </a:p>
          <a:p>
            <a:pPr lvl="1"/>
            <a:endParaRPr lang="en-US" sz="24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22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Wikipedia: “</a:t>
            </a:r>
            <a:r>
              <a:rPr lang="en-US" err="1"/>
              <a:t>preconnected</a:t>
            </a:r>
            <a:r>
              <a:rPr lang="en-US"/>
              <a:t> input and output channels between a computer program and its environment (typically a text terminal) when it begins execution”</a:t>
            </a:r>
          </a:p>
          <a:p>
            <a:r>
              <a:rPr lang="en-US"/>
              <a:t>Three standard streams:</a:t>
            </a:r>
          </a:p>
          <a:p>
            <a:pPr lvl="1"/>
            <a:r>
              <a:rPr lang="en-US" err="1"/>
              <a:t>stdin</a:t>
            </a:r>
            <a:r>
              <a:rPr lang="en-US"/>
              <a:t> (standard input)</a:t>
            </a:r>
          </a:p>
          <a:p>
            <a:pPr lvl="1"/>
            <a:r>
              <a:rPr lang="en-US" err="1"/>
              <a:t>stdout</a:t>
            </a:r>
            <a:r>
              <a:rPr lang="en-US"/>
              <a:t> (standard output)</a:t>
            </a:r>
          </a:p>
          <a:p>
            <a:pPr lvl="1"/>
            <a:r>
              <a:rPr lang="en-US" err="1"/>
              <a:t>stderr</a:t>
            </a:r>
            <a:r>
              <a:rPr lang="en-US"/>
              <a:t> (standard error)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34741" y="3085630"/>
            <a:ext cx="3894666" cy="94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45631" y="5964295"/>
            <a:ext cx="7958667" cy="705556"/>
          </a:xfrm>
          <a:prstGeom prst="roundRect">
            <a:avLst/>
          </a:prstGeom>
          <a:gradFill>
            <a:gsLst>
              <a:gs pos="0">
                <a:srgbClr val="FFFF3E"/>
              </a:gs>
              <a:gs pos="100000">
                <a:srgbClr val="FFFFCA"/>
              </a:gs>
            </a:gsLst>
          </a:gradFill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What mechanisms in C allow you to access standard streams?</a:t>
            </a:r>
          </a:p>
        </p:txBody>
      </p:sp>
    </p:spTree>
    <p:extLst>
      <p:ext uri="{BB962C8B-B14F-4D97-AF65-F5344CB8AC3E}">
        <p14:creationId xmlns:p14="http://schemas.microsoft.com/office/powerpoint/2010/main" val="86766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Calibri"/>
              </a:rPr>
              <a:t>Example: 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let's download some of the CIS 330 lecture slides and tar just the PDFs</a:t>
            </a:r>
          </a:p>
          <a:p>
            <a:pPr lvl="1"/>
            <a:r>
              <a:rPr lang="en-US" sz="2400"/>
              <a:t>URL=https://classes.cs.uoregon.edu/17S/cis330/lectures 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alibri"/>
              </a:rPr>
              <a:t>curl -O $URL/CIS330_S17_Lec1.pdf</a:t>
            </a:r>
          </a:p>
          <a:p>
            <a:pPr lvl="1"/>
            <a:r>
              <a:rPr lang="en-US" sz="2400">
                <a:latin typeface="Calibri"/>
              </a:rPr>
              <a:t>curl -O $URL/CIS330_S17_Lec1.pptx</a:t>
            </a:r>
          </a:p>
          <a:p>
            <a:pPr lvl="1"/>
            <a:r>
              <a:rPr lang="en-US" sz="2400">
                <a:latin typeface="Calibri"/>
              </a:rPr>
              <a:t>curl -O $URL/CIS330_S17_Lec2.pdf</a:t>
            </a:r>
          </a:p>
          <a:p>
            <a:pPr lvl="1"/>
            <a:r>
              <a:rPr lang="en-US" sz="2400">
                <a:latin typeface="Calibri"/>
              </a:rPr>
              <a:t>curl -O $URL/CIS330_S17_Lec2.pptx</a:t>
            </a:r>
          </a:p>
          <a:p>
            <a:pPr lvl="1"/>
            <a:r>
              <a:rPr lang="en-US" sz="2400">
                <a:latin typeface="Calibri"/>
              </a:rPr>
              <a:t>tar </a:t>
            </a:r>
            <a:r>
              <a:rPr lang="en-US" sz="2400" err="1">
                <a:latin typeface="Calibri"/>
              </a:rPr>
              <a:t>cvf</a:t>
            </a:r>
            <a:r>
              <a:rPr lang="en-US" sz="2400">
                <a:latin typeface="Calibri"/>
              </a:rPr>
              <a:t> lecture_notes.tar *.pdf</a:t>
            </a:r>
          </a:p>
          <a:p>
            <a:pPr lvl="1"/>
            <a:endParaRPr lang="en-US" sz="24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5366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Calibri"/>
              </a:rPr>
              <a:t>Unix command: alias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543050"/>
            <a:ext cx="8691133" cy="267765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alias: avoid typing a long command sequence repeatedly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Example: clean, compile, run</a:t>
            </a:r>
          </a:p>
          <a:p>
            <a:pPr lvl="1"/>
            <a:r>
              <a:rPr lang="en-US" sz="2800"/>
              <a:t>    </a:t>
            </a:r>
            <a:r>
              <a:rPr lang="en-US" sz="2800">
                <a:solidFill>
                  <a:srgbClr val="7F7F7F"/>
                </a:solidFill>
              </a:rPr>
              <a:t>alias go='make clean; make; ./</a:t>
            </a:r>
            <a:r>
              <a:rPr lang="en-US" sz="2800" err="1">
                <a:solidFill>
                  <a:srgbClr val="7F7F7F"/>
                </a:solidFill>
              </a:rPr>
              <a:t>my_program</a:t>
            </a:r>
            <a:r>
              <a:rPr lang="en-US" sz="2800">
                <a:solidFill>
                  <a:srgbClr val="7F7F7F"/>
                </a:solidFill>
              </a:rPr>
              <a:t>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Example: </a:t>
            </a:r>
            <a:r>
              <a:rPr lang="en-US" sz="2800" err="1"/>
              <a:t>ssh</a:t>
            </a:r>
            <a:r>
              <a:rPr lang="en-US" sz="2800"/>
              <a:t> to ix a lot</a:t>
            </a:r>
          </a:p>
          <a:p>
            <a:pPr lvl="1"/>
            <a:r>
              <a:rPr lang="en-US" sz="2800"/>
              <a:t>    </a:t>
            </a:r>
            <a:r>
              <a:rPr lang="en-US" sz="2800">
                <a:solidFill>
                  <a:srgbClr val="7F7F7F"/>
                </a:solidFill>
              </a:rPr>
              <a:t>alias ix='</a:t>
            </a:r>
            <a:r>
              <a:rPr lang="en-US" sz="2800" err="1">
                <a:solidFill>
                  <a:srgbClr val="7F7F7F"/>
                </a:solidFill>
              </a:rPr>
              <a:t>ssh</a:t>
            </a:r>
            <a:r>
              <a:rPr lang="en-US" sz="2800">
                <a:solidFill>
                  <a:srgbClr val="7F7F7F"/>
                </a:solidFill>
              </a:rPr>
              <a:t> username@ix.cs.uoregon.edu'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975" y="4429125"/>
            <a:ext cx="8452039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/>
              <a:t>Put an alias command (or anything else) in your ~/.</a:t>
            </a:r>
            <a:r>
              <a:rPr lang="en-US" sz="2400" err="1"/>
              <a:t>bashrc</a:t>
            </a:r>
            <a:r>
              <a:rPr lang="en-US" sz="2400"/>
              <a:t> file to make it persistent!  </a:t>
            </a:r>
            <a:r>
              <a:rPr lang="en-US" sz="2400">
                <a:solidFill>
                  <a:srgbClr val="7F7F7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3183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shell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‘tab’: auto-complete</a:t>
            </a:r>
          </a:p>
          <a:p>
            <a:pPr lvl="1"/>
            <a:r>
              <a:rPr lang="en-US" sz="2400">
                <a:solidFill>
                  <a:srgbClr val="00B050"/>
                </a:solidFill>
              </a:rPr>
              <a:t>almost impossible to communicate how great this is!!!</a:t>
            </a:r>
          </a:p>
          <a:p>
            <a:r>
              <a:rPr lang="en-US"/>
              <a:t>esc=: show options for auto-complete</a:t>
            </a:r>
          </a:p>
          <a:p>
            <a:r>
              <a:rPr lang="en-US"/>
              <a:t>Ctrl-A: go to beginning of line</a:t>
            </a:r>
          </a:p>
          <a:p>
            <a:r>
              <a:rPr lang="en-US"/>
              <a:t>Ctrl-E: go to end of line</a:t>
            </a:r>
          </a:p>
          <a:p>
            <a:r>
              <a:rPr lang="en-US"/>
              <a:t>Ctrl-R: search through history for command</a:t>
            </a:r>
          </a:p>
          <a:p>
            <a:r>
              <a:rPr lang="en-US">
                <a:solidFill>
                  <a:srgbClr val="00B050"/>
                </a:solidFill>
              </a:rPr>
              <a:t>Up and down arrows to cycle through recent commands</a:t>
            </a:r>
          </a:p>
        </p:txBody>
      </p:sp>
    </p:spTree>
    <p:extLst>
      <p:ext uri="{BB962C8B-B14F-4D97-AF65-F5344CB8AC3E}">
        <p14:creationId xmlns:p14="http://schemas.microsoft.com/office/powerpoint/2010/main" val="379829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Print to </a:t>
            </a:r>
            <a:r>
              <a:rPr lang="en-US" err="1"/>
              <a:t>stdout</a:t>
            </a:r>
            <a:endParaRPr lang="en-US"/>
          </a:p>
          <a:p>
            <a:pPr lvl="1"/>
            <a:r>
              <a:rPr lang="en-US" err="1"/>
              <a:t>printf</a:t>
            </a:r>
            <a:r>
              <a:rPr lang="en-US"/>
              <a:t>(“hello world\n”);</a:t>
            </a:r>
          </a:p>
          <a:p>
            <a:pPr lvl="1"/>
            <a:r>
              <a:rPr lang="en-US" err="1"/>
              <a:t>printf</a:t>
            </a:r>
            <a:r>
              <a:rPr lang="en-US"/>
              <a:t>(“Integers are like this %d\n”, 6);</a:t>
            </a:r>
          </a:p>
          <a:p>
            <a:pPr lvl="1"/>
            <a:r>
              <a:rPr lang="en-US" err="1"/>
              <a:t>printf</a:t>
            </a:r>
            <a:r>
              <a:rPr lang="en-US"/>
              <a:t>(“Two floats: %f, %f”, 3.5, 7.0);</a:t>
            </a:r>
          </a:p>
        </p:txBody>
      </p:sp>
    </p:spTree>
    <p:extLst>
      <p:ext uri="{BB962C8B-B14F-4D97-AF65-F5344CB8AC3E}">
        <p14:creationId xmlns:p14="http://schemas.microsoft.com/office/powerpoint/2010/main" val="241957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fprintf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like </a:t>
            </a:r>
            <a:r>
              <a:rPr lang="en-US" err="1"/>
              <a:t>printf</a:t>
            </a:r>
            <a:r>
              <a:rPr lang="en-US"/>
              <a:t>, but to streams</a:t>
            </a:r>
          </a:p>
          <a:p>
            <a:r>
              <a:rPr lang="en-US" err="1"/>
              <a:t>fprintf</a:t>
            </a:r>
            <a:r>
              <a:rPr lang="en-US"/>
              <a:t>(</a:t>
            </a:r>
            <a:r>
              <a:rPr lang="en-US" err="1"/>
              <a:t>stdout</a:t>
            </a:r>
            <a:r>
              <a:rPr lang="en-US"/>
              <a:t>, “</a:t>
            </a:r>
            <a:r>
              <a:rPr lang="en-US" err="1"/>
              <a:t>helloworld</a:t>
            </a:r>
            <a:r>
              <a:rPr lang="en-US"/>
              <a:t>\n”);</a:t>
            </a:r>
          </a:p>
          <a:p>
            <a:pPr lvl="1"/>
            <a:r>
              <a:rPr lang="en-US">
                <a:sym typeface="Wingdings"/>
              </a:rPr>
              <a:t> same as </a:t>
            </a:r>
            <a:r>
              <a:rPr lang="en-US" err="1">
                <a:sym typeface="Wingdings"/>
              </a:rPr>
              <a:t>printf</a:t>
            </a:r>
            <a:endParaRPr lang="en-US">
              <a:sym typeface="Wingdings"/>
            </a:endParaRPr>
          </a:p>
          <a:p>
            <a:r>
              <a:rPr lang="en-US" err="1">
                <a:sym typeface="Wingdings"/>
              </a:rPr>
              <a:t>fprintf</a:t>
            </a:r>
            <a:r>
              <a:rPr lang="en-US">
                <a:sym typeface="Wingdings"/>
              </a:rPr>
              <a:t>(</a:t>
            </a:r>
            <a:r>
              <a:rPr lang="en-US" err="1">
                <a:sym typeface="Wingdings"/>
              </a:rPr>
              <a:t>stderr</a:t>
            </a:r>
            <a:r>
              <a:rPr lang="en-US">
                <a:sym typeface="Wingdings"/>
              </a:rPr>
              <a:t>, “</a:t>
            </a:r>
            <a:r>
              <a:rPr lang="en-US" err="1">
                <a:sym typeface="Wingdings"/>
              </a:rPr>
              <a:t>helloworld</a:t>
            </a:r>
            <a:r>
              <a:rPr lang="en-US">
                <a:sym typeface="Wingdings"/>
              </a:rPr>
              <a:t>\n”);</a:t>
            </a:r>
          </a:p>
          <a:p>
            <a:pPr lvl="1"/>
            <a:r>
              <a:rPr lang="en-US">
                <a:sym typeface="Wingdings"/>
              </a:rPr>
              <a:t>prints to “standard error”</a:t>
            </a:r>
          </a:p>
          <a:p>
            <a:r>
              <a:rPr lang="en-US" err="1">
                <a:sym typeface="Wingdings"/>
              </a:rPr>
              <a:t>fprintf</a:t>
            </a:r>
            <a:r>
              <a:rPr lang="en-US">
                <a:sym typeface="Wingdings"/>
              </a:rPr>
              <a:t>(</a:t>
            </a:r>
            <a:r>
              <a:rPr lang="en-US" err="1">
                <a:sym typeface="Wingdings"/>
              </a:rPr>
              <a:t>f_out</a:t>
            </a:r>
            <a:r>
              <a:rPr lang="en-US">
                <a:sym typeface="Wingdings"/>
              </a:rPr>
              <a:t>, “</a:t>
            </a:r>
            <a:r>
              <a:rPr lang="en-US" err="1">
                <a:sym typeface="Wingdings"/>
              </a:rPr>
              <a:t>helloworld</a:t>
            </a:r>
            <a:r>
              <a:rPr lang="en-US">
                <a:sym typeface="Wingdings"/>
              </a:rPr>
              <a:t>\n”);</a:t>
            </a:r>
          </a:p>
          <a:p>
            <a:pPr lvl="1"/>
            <a:r>
              <a:rPr lang="en-US">
                <a:sym typeface="Wingdings"/>
              </a:rPr>
              <a:t>prints to the file pointed to by FILE *</a:t>
            </a:r>
            <a:r>
              <a:rPr lang="en-US" err="1">
                <a:sym typeface="Wingdings"/>
              </a:rPr>
              <a:t>f_out</a:t>
            </a:r>
            <a:r>
              <a:rPr lang="en-US">
                <a:sym typeface="Wingdings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4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Unix shells allows you to manipulate standard streams.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“&gt;” redirect output of program to a file</a:t>
            </a:r>
          </a:p>
          <a:p>
            <a:r>
              <a:rPr lang="en-US"/>
              <a:t>Example:</a:t>
            </a:r>
          </a:p>
          <a:p>
            <a:pPr lvl="1"/>
            <a:r>
              <a:rPr lang="en-US" err="1"/>
              <a:t>ls</a:t>
            </a:r>
            <a:r>
              <a:rPr lang="en-US"/>
              <a:t> &gt; output</a:t>
            </a:r>
          </a:p>
          <a:p>
            <a:pPr lvl="1"/>
            <a:r>
              <a:rPr lang="en-US"/>
              <a:t>echo “this is a file” &gt; output2</a:t>
            </a:r>
          </a:p>
          <a:p>
            <a:pPr lvl="1"/>
            <a:r>
              <a:rPr lang="en-US"/>
              <a:t>cat file1 file2 &gt; file3   </a:t>
            </a:r>
          </a:p>
        </p:txBody>
      </p:sp>
    </p:spTree>
    <p:extLst>
      <p:ext uri="{BB962C8B-B14F-4D97-AF65-F5344CB8AC3E}">
        <p14:creationId xmlns:p14="http://schemas.microsoft.com/office/powerpoint/2010/main" val="241873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Unix shells allows you to manipulate standard streams.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“&gt;&gt;” concatenate output of program to end of existing file </a:t>
            </a:r>
          </a:p>
          <a:p>
            <a:pPr lvl="1"/>
            <a:r>
              <a:rPr lang="en-US"/>
              <a:t>(or create file if it doesn’t exist)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echo “I am starting the file” &gt; file1</a:t>
            </a:r>
          </a:p>
          <a:p>
            <a:pPr lvl="1"/>
            <a:r>
              <a:rPr lang="en-US"/>
              <a:t>echo “I am adding to the file” &gt;&gt; file1</a:t>
            </a:r>
          </a:p>
          <a:p>
            <a:pPr lvl="1"/>
            <a:r>
              <a:rPr lang="en-US"/>
              <a:t>cat file1</a:t>
            </a:r>
          </a:p>
          <a:p>
            <a:pPr marL="914400" lvl="2" indent="0">
              <a:buNone/>
            </a:pPr>
            <a:r>
              <a:rPr lang="en-US"/>
              <a:t>I am starting the file</a:t>
            </a:r>
          </a:p>
          <a:p>
            <a:pPr marL="914400" lvl="2" indent="0">
              <a:buNone/>
            </a:pPr>
            <a:r>
              <a:rPr lang="en-US"/>
              <a:t>I am adding to the file</a:t>
            </a:r>
          </a:p>
        </p:txBody>
      </p:sp>
    </p:spTree>
    <p:extLst>
      <p:ext uri="{BB962C8B-B14F-4D97-AF65-F5344CB8AC3E}">
        <p14:creationId xmlns:p14="http://schemas.microsoft.com/office/powerpoint/2010/main" val="339644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redirect output from C program</a:t>
            </a:r>
          </a:p>
        </p:txBody>
      </p:sp>
      <p:pic>
        <p:nvPicPr>
          <p:cNvPr id="5" name="Content Placeholder 4" descr="unix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670" y="1162050"/>
            <a:ext cx="7735978" cy="5480386"/>
          </a:xfrm>
        </p:spPr>
      </p:pic>
    </p:spTree>
    <p:extLst>
      <p:ext uri="{BB962C8B-B14F-4D97-AF65-F5344CB8AC3E}">
        <p14:creationId xmlns:p14="http://schemas.microsoft.com/office/powerpoint/2010/main" val="368366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redirect output from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let's try to write the output of this program to files … stderr should go to a file called </a:t>
            </a:r>
            <a:r>
              <a:rPr lang="en-US" err="1"/>
              <a:t>bad_log</a:t>
            </a:r>
            <a:r>
              <a:rPr lang="en-US"/>
              <a:t> and </a:t>
            </a:r>
            <a:r>
              <a:rPr lang="en-US" err="1"/>
              <a:t>stdout</a:t>
            </a:r>
            <a:r>
              <a:rPr lang="en-US"/>
              <a:t> should go to a file called </a:t>
            </a:r>
            <a:r>
              <a:rPr lang="en-US" err="1"/>
              <a:t>good_log</a:t>
            </a:r>
          </a:p>
          <a:p>
            <a:r>
              <a:rPr lang="en-US">
                <a:solidFill>
                  <a:srgbClr val="7F7F7F"/>
                </a:solidFill>
                <a:latin typeface="Calibri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7324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274638"/>
            <a:ext cx="873802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Example: redirect output from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let's try to write the output of this program to files … stderr should go to a file called </a:t>
            </a:r>
            <a:r>
              <a:rPr lang="en-US" err="1"/>
              <a:t>bad_log</a:t>
            </a:r>
            <a:r>
              <a:rPr lang="en-US"/>
              <a:t> and </a:t>
            </a:r>
            <a:r>
              <a:rPr lang="en-US" err="1"/>
              <a:t>stdout</a:t>
            </a:r>
            <a:r>
              <a:rPr lang="en-US"/>
              <a:t> should go to a file called </a:t>
            </a:r>
            <a:r>
              <a:rPr lang="en-US" err="1"/>
              <a:t>good_log</a:t>
            </a:r>
          </a:p>
          <a:p>
            <a:pPr lvl="1"/>
            <a:r>
              <a:rPr lang="en-US">
                <a:solidFill>
                  <a:srgbClr val="7F7F7F"/>
                </a:solidFill>
                <a:latin typeface="Calibri"/>
              </a:rPr>
              <a:t>./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unix_fun</a:t>
            </a:r>
            <a:r>
              <a:rPr lang="en-US">
                <a:solidFill>
                  <a:srgbClr val="7F7F7F"/>
                </a:solidFill>
                <a:latin typeface="Calibri"/>
              </a:rPr>
              <a:t> 1&gt; 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good_log</a:t>
            </a:r>
            <a:r>
              <a:rPr lang="en-US">
                <a:solidFill>
                  <a:srgbClr val="7F7F7F"/>
                </a:solidFill>
                <a:latin typeface="Calibri"/>
              </a:rPr>
              <a:t> 2&gt; </a:t>
            </a:r>
            <a:r>
              <a:rPr lang="en-US" err="1">
                <a:solidFill>
                  <a:srgbClr val="7F7F7F"/>
                </a:solidFill>
                <a:latin typeface="Calibri"/>
              </a:rPr>
              <a:t>bad_log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stderr and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stdout</a:t>
            </a:r>
            <a:r>
              <a:rPr lang="en-US">
                <a:solidFill>
                  <a:srgbClr val="000000"/>
                </a:solidFill>
                <a:latin typeface="Calibri"/>
              </a:rPr>
              <a:t> are very useful!</a:t>
            </a:r>
          </a:p>
        </p:txBody>
      </p:sp>
    </p:spTree>
    <p:extLst>
      <p:ext uri="{BB962C8B-B14F-4D97-AF65-F5344CB8AC3E}">
        <p14:creationId xmlns:p14="http://schemas.microsoft.com/office/powerpoint/2010/main" val="123824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      CIS 330:            _   _      _                          _   ______    _ _____         / / / /___  (_)  __   ____ _____  ____/ /  / ____/ _/_/ ____/__    __       / / / / __ \/ / |/_/  / __ `/ __ \/ __  /  / /    _/_// /  __/ /___/ /_      / /_/ / / / / /&gt;  &lt;   / /_/ / / / / /_/ /  / /____/_/ / /__/_  __/_  __/      \____/_/ /_/_/_/|_|   \__,_/_/ /_/\__,_/   \____/_/   \____//_/   /_/  </vt:lpstr>
      <vt:lpstr>Standard Streams</vt:lpstr>
      <vt:lpstr>printf</vt:lpstr>
      <vt:lpstr>fprintf</vt:lpstr>
      <vt:lpstr>Unix shells allows you to manipulate standard streams.</vt:lpstr>
      <vt:lpstr>Unix shells allows you to manipulate standard streams.</vt:lpstr>
      <vt:lpstr>Example: redirect output from C program</vt:lpstr>
      <vt:lpstr>Example: redirect output from C program</vt:lpstr>
      <vt:lpstr>Example: redirect output from C program</vt:lpstr>
      <vt:lpstr>pipes in Unix shells</vt:lpstr>
      <vt:lpstr>Very useful programs</vt:lpstr>
      <vt:lpstr>Very useful programs</vt:lpstr>
      <vt:lpstr>Example: difficult output from C program</vt:lpstr>
      <vt:lpstr>Example: difficult output from C program</vt:lpstr>
      <vt:lpstr>Example: difficult output from C program</vt:lpstr>
      <vt:lpstr>Unix command: tee</vt:lpstr>
      <vt:lpstr>Unix command: curl</vt:lpstr>
      <vt:lpstr>Wildcards</vt:lpstr>
      <vt:lpstr>Example: curl</vt:lpstr>
      <vt:lpstr>Example: curl</vt:lpstr>
      <vt:lpstr>Unix command: alias</vt:lpstr>
      <vt:lpstr>Other useful shell things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CIS 330:            _   _      _                          _   ______    _ _____         / / / /___  (_)  __   ____ _____  ____/ /  / ____/ _/_/ ____/__    __       / / / / __ \/ / |/_/  / __ `/ __ \/ __  /  / /    _/_// /  __/ /___/ /_      / /_/ / / / / /&gt;  &lt;   / /_/ / / / / /_/ /  / /____/_/ / /__/_  __/_  __/      \____/_/ /_/_/_/|_|   \__,_/_/ /_/\__,_/   \____/_/   \____//_/   /_/  </dc:title>
  <cp:revision>1</cp:revision>
  <dcterms:modified xsi:type="dcterms:W3CDTF">2017-04-18T06:45:23Z</dcterms:modified>
</cp:coreProperties>
</file>