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84"/>
  </p:notesMasterIdLst>
  <p:sldIdLst>
    <p:sldId id="259" r:id="rId2"/>
    <p:sldId id="769" r:id="rId3"/>
    <p:sldId id="770" r:id="rId4"/>
    <p:sldId id="687" r:id="rId5"/>
    <p:sldId id="689" r:id="rId6"/>
    <p:sldId id="659" r:id="rId7"/>
    <p:sldId id="660" r:id="rId8"/>
    <p:sldId id="661" r:id="rId9"/>
    <p:sldId id="662" r:id="rId10"/>
    <p:sldId id="663" r:id="rId11"/>
    <p:sldId id="664" r:id="rId12"/>
    <p:sldId id="735" r:id="rId13"/>
    <p:sldId id="737" r:id="rId14"/>
    <p:sldId id="691" r:id="rId15"/>
    <p:sldId id="667" r:id="rId16"/>
    <p:sldId id="696" r:id="rId17"/>
    <p:sldId id="698" r:id="rId18"/>
    <p:sldId id="699" r:id="rId19"/>
    <p:sldId id="700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71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9" r:id="rId49"/>
    <p:sldId id="740" r:id="rId50"/>
    <p:sldId id="741" r:id="rId51"/>
    <p:sldId id="742" r:id="rId52"/>
    <p:sldId id="743" r:id="rId53"/>
    <p:sldId id="744" r:id="rId54"/>
    <p:sldId id="745" r:id="rId55"/>
    <p:sldId id="746" r:id="rId56"/>
    <p:sldId id="747" r:id="rId57"/>
    <p:sldId id="748" r:id="rId58"/>
    <p:sldId id="750" r:id="rId59"/>
    <p:sldId id="772" r:id="rId60"/>
    <p:sldId id="751" r:id="rId61"/>
    <p:sldId id="752" r:id="rId62"/>
    <p:sldId id="753" r:id="rId63"/>
    <p:sldId id="754" r:id="rId64"/>
    <p:sldId id="755" r:id="rId65"/>
    <p:sldId id="756" r:id="rId66"/>
    <p:sldId id="757" r:id="rId67"/>
    <p:sldId id="758" r:id="rId68"/>
    <p:sldId id="759" r:id="rId69"/>
    <p:sldId id="760" r:id="rId70"/>
    <p:sldId id="761" r:id="rId71"/>
    <p:sldId id="762" r:id="rId72"/>
    <p:sldId id="763" r:id="rId73"/>
    <p:sldId id="764" r:id="rId74"/>
    <p:sldId id="765" r:id="rId75"/>
    <p:sldId id="766" r:id="rId76"/>
    <p:sldId id="767" r:id="rId77"/>
    <p:sldId id="768" r:id="rId78"/>
    <p:sldId id="657" r:id="rId79"/>
    <p:sldId id="560" r:id="rId80"/>
    <p:sldId id="561" r:id="rId81"/>
    <p:sldId id="562" r:id="rId82"/>
    <p:sldId id="563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3" autoAdjust="0"/>
  </p:normalViewPr>
  <p:slideViewPr>
    <p:cSldViewPr snapToGrid="0">
      <p:cViewPr varScale="1">
        <p:scale>
          <a:sx n="120" d="100"/>
          <a:sy n="120" d="100"/>
        </p:scale>
        <p:origin x="1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43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Hank Childs, 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37746" y="6135688"/>
            <a:ext cx="21202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May 9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, 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  _   _      _                          _   ______    _ _____ </a:t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/___  (_)  __   ____ _____  ____/ /  / ____/ _/_/ ____/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__    __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\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2672566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w Cen MT" charset="0"/>
                <a:ea typeface="ＭＳ Ｐゴシック" charset="0"/>
                <a:cs typeface="ＭＳ Ｐゴシック" charset="0"/>
              </a:rPr>
              <a:t>Lecture 14: </a:t>
            </a:r>
          </a:p>
          <a:p>
            <a:r>
              <a:rPr lang="en-US" b="1" dirty="0" smtClean="0">
                <a:latin typeface="Tw Cen MT" charset="0"/>
                <a:ea typeface="ＭＳ Ｐゴシック" charset="0"/>
                <a:cs typeface="ＭＳ Ｐゴシック" charset="0"/>
              </a:rPr>
              <a:t>more class,</a:t>
            </a:r>
          </a:p>
          <a:p>
            <a:r>
              <a:rPr lang="en-US" b="1" dirty="0" smtClean="0">
                <a:latin typeface="Tw Cen MT" charset="0"/>
                <a:ea typeface="ＭＳ Ｐゴシック" charset="0"/>
                <a:cs typeface="ＭＳ Ｐゴシック" charset="0"/>
              </a:rPr>
              <a:t>C++ streams</a:t>
            </a:r>
            <a:endParaRPr lang="en-US" b="1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30 at 7.5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2" y="365207"/>
            <a:ext cx="7637547" cy="6434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880" y="647411"/>
            <a:ext cx="4046840" cy="1203523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Virtual functions: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4-30 at 8.0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" y="143178"/>
            <a:ext cx="6385312" cy="6698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880" y="647411"/>
            <a:ext cx="4046840" cy="1203523"/>
          </a:xfrm>
          <a:ln>
            <a:solidFill>
              <a:srgbClr val="00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Virtual functions: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8335" y="3635467"/>
            <a:ext cx="4861669" cy="1125977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get the method furthest down in the inheritance hierarchy</a:t>
            </a:r>
          </a:p>
        </p:txBody>
      </p:sp>
      <p:sp>
        <p:nvSpPr>
          <p:cNvPr id="6" name="Rectangle 5"/>
          <p:cNvSpPr/>
          <p:nvPr/>
        </p:nvSpPr>
        <p:spPr>
          <a:xfrm>
            <a:off x="91305" y="6606920"/>
            <a:ext cx="1618591" cy="251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/ 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A : [</a:t>
            </a:r>
            <a:r>
              <a:rPr lang="en-US" dirty="0" err="1" smtClean="0"/>
              <a:t>public|private</a:t>
            </a:r>
            <a:r>
              <a:rPr lang="en-US" dirty="0" smtClean="0"/>
              <a:t>] B</a:t>
            </a:r>
          </a:p>
          <a:p>
            <a:pPr lvl="1"/>
            <a:r>
              <a:rPr lang="en-US" dirty="0" smtClean="0">
                <a:sym typeface="Wingdings"/>
              </a:rPr>
              <a:t> class A : public B</a:t>
            </a:r>
          </a:p>
          <a:p>
            <a:pPr lvl="1"/>
            <a:r>
              <a:rPr lang="en-US" dirty="0" smtClean="0">
                <a:sym typeface="Wingdings"/>
              </a:rPr>
              <a:t> class A : private 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So:</a:t>
            </a:r>
            <a:endParaRPr lang="en-US" dirty="0"/>
          </a:p>
          <a:p>
            <a:pPr lvl="1"/>
            <a:r>
              <a:rPr lang="en-US" dirty="0" smtClean="0"/>
              <a:t>For public, base </a:t>
            </a:r>
            <a:r>
              <a:rPr lang="en-US" dirty="0"/>
              <a:t>class's public members will </a:t>
            </a:r>
            <a:r>
              <a:rPr lang="en-US" dirty="0" smtClean="0"/>
              <a:t>be public</a:t>
            </a:r>
          </a:p>
          <a:p>
            <a:pPr lvl="1"/>
            <a:r>
              <a:rPr lang="en-US" dirty="0" smtClean="0"/>
              <a:t>For private, </a:t>
            </a:r>
            <a:r>
              <a:rPr lang="en-US" dirty="0"/>
              <a:t>base class's public members will be </a:t>
            </a:r>
            <a:r>
              <a:rPr lang="en-US" dirty="0" smtClean="0"/>
              <a:t>private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common</a:t>
            </a:r>
          </a:p>
          <a:p>
            <a:pPr lvl="1"/>
            <a:r>
              <a:rPr lang="en-US" dirty="0" smtClean="0"/>
              <a:t>I’ve never personally used anything else</a:t>
            </a:r>
          </a:p>
        </p:txBody>
      </p:sp>
    </p:spTree>
    <p:extLst>
      <p:ext uri="{BB962C8B-B14F-4D97-AF65-F5344CB8AC3E}">
        <p14:creationId xmlns:p14="http://schemas.microsoft.com/office/powerpoint/2010/main" val="14123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4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public inheritance </a:t>
            </a:r>
            <a:r>
              <a:rPr lang="en-US" dirty="0" smtClean="0">
                <a:sym typeface="Wingdings"/>
              </a:rPr>
              <a:t> no restriction beyond what restrictions in base class</a:t>
            </a:r>
          </a:p>
          <a:p>
            <a:pPr lvl="1"/>
            <a:r>
              <a:rPr lang="en-US" dirty="0" smtClean="0">
                <a:sym typeface="Wingdings"/>
              </a:rPr>
              <a:t>Example: </a:t>
            </a:r>
          </a:p>
          <a:p>
            <a:pPr lvl="2"/>
            <a:r>
              <a:rPr lang="en-US" dirty="0" smtClean="0">
                <a:sym typeface="Wingdings"/>
              </a:rPr>
              <a:t>class A { private: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x; }; class B : public A {};</a:t>
            </a:r>
          </a:p>
          <a:p>
            <a:pPr lvl="2"/>
            <a:r>
              <a:rPr lang="en-US" dirty="0" smtClean="0">
                <a:sym typeface="Wingdings"/>
              </a:rPr>
              <a:t> B cannot access x</a:t>
            </a:r>
          </a:p>
          <a:p>
            <a:r>
              <a:rPr lang="en-US" dirty="0" smtClean="0"/>
              <a:t>private </a:t>
            </a:r>
            <a:r>
              <a:rPr lang="en-US" dirty="0"/>
              <a:t>inheritance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*does* restrict </a:t>
            </a:r>
            <a:r>
              <a:rPr lang="en-US" dirty="0">
                <a:sym typeface="Wingdings"/>
              </a:rPr>
              <a:t>beyond what restrictions in base </a:t>
            </a:r>
            <a:r>
              <a:rPr lang="en-US" dirty="0" smtClean="0">
                <a:sym typeface="Wingdings"/>
              </a:rPr>
              <a:t>class</a:t>
            </a:r>
          </a:p>
          <a:p>
            <a:pPr lvl="1"/>
            <a:r>
              <a:rPr lang="en-US" dirty="0" smtClean="0">
                <a:sym typeface="Wingdings"/>
              </a:rPr>
              <a:t>Example 2:</a:t>
            </a:r>
          </a:p>
          <a:p>
            <a:pPr lvl="2"/>
            <a:r>
              <a:rPr lang="en-US" dirty="0">
                <a:sym typeface="Wingdings"/>
              </a:rPr>
              <a:t>class A { </a:t>
            </a:r>
            <a:r>
              <a:rPr lang="en-US" dirty="0" smtClean="0">
                <a:sym typeface="Wingdings"/>
              </a:rPr>
              <a:t>public: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x; }; class B : </a:t>
            </a:r>
            <a:r>
              <a:rPr lang="en-US" dirty="0" smtClean="0">
                <a:sym typeface="Wingdings"/>
              </a:rPr>
              <a:t>private A </a:t>
            </a:r>
            <a:r>
              <a:rPr lang="en-US" dirty="0">
                <a:sym typeface="Wingdings"/>
              </a:rPr>
              <a:t>{};</a:t>
            </a:r>
          </a:p>
          <a:p>
            <a:pPr lvl="2"/>
            <a:r>
              <a:rPr lang="en-US" dirty="0">
                <a:sym typeface="Wingdings"/>
              </a:rPr>
              <a:t> B </a:t>
            </a:r>
            <a:r>
              <a:rPr lang="en-US" dirty="0" smtClean="0">
                <a:sym typeface="Wingdings"/>
              </a:rPr>
              <a:t>again cannot </a:t>
            </a:r>
            <a:r>
              <a:rPr lang="en-US" dirty="0">
                <a:sym typeface="Wingdings"/>
              </a:rPr>
              <a:t>access 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/ 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A : public B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“is a” B</a:t>
            </a:r>
          </a:p>
          <a:p>
            <a:r>
              <a:rPr lang="en-US" dirty="0" smtClean="0"/>
              <a:t>class A : private B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“is implemented using” B</a:t>
            </a:r>
          </a:p>
          <a:p>
            <a:pPr lvl="2"/>
            <a:r>
              <a:rPr lang="en-US" dirty="0" smtClean="0"/>
              <a:t>And: !(A “is a” B)</a:t>
            </a:r>
          </a:p>
          <a:p>
            <a:pPr lvl="2"/>
            <a:r>
              <a:rPr lang="en-US" dirty="0" smtClean="0"/>
              <a:t>… you can’t treat A as a B</a:t>
            </a:r>
          </a:p>
        </p:txBody>
      </p:sp>
    </p:spTree>
    <p:extLst>
      <p:ext uri="{BB962C8B-B14F-4D97-AF65-F5344CB8AC3E}">
        <p14:creationId xmlns:p14="http://schemas.microsoft.com/office/powerpoint/2010/main" val="5106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more access control word: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means:</a:t>
            </a:r>
          </a:p>
          <a:p>
            <a:pPr lvl="1"/>
            <a:r>
              <a:rPr lang="en-US" dirty="0" smtClean="0"/>
              <a:t>It cannot be accessed outside the object</a:t>
            </a:r>
          </a:p>
          <a:p>
            <a:pPr lvl="2"/>
            <a:r>
              <a:rPr lang="en-US" dirty="0" smtClean="0"/>
              <a:t>Modulo “friend”</a:t>
            </a:r>
          </a:p>
          <a:p>
            <a:pPr lvl="1"/>
            <a:r>
              <a:rPr lang="en-US" dirty="0" smtClean="0"/>
              <a:t>But it can be accessed by derived types</a:t>
            </a:r>
          </a:p>
          <a:p>
            <a:pPr lvl="2"/>
            <a:r>
              <a:rPr lang="en-US" dirty="0" smtClean="0"/>
              <a:t>(assuming public inheritance)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</a:t>
            </a:r>
            <a:r>
              <a:rPr lang="en-US" dirty="0"/>
              <a:t>new constructs for requesting heap memory from the memory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tack memory management is not changed</a:t>
            </a:r>
          </a:p>
          <a:p>
            <a:pPr lvl="2"/>
            <a:r>
              <a:rPr lang="en-US" dirty="0" smtClean="0"/>
              <a:t>(automatic before, automatic now)</a:t>
            </a:r>
          </a:p>
          <a:p>
            <a:r>
              <a:rPr lang="en-US" dirty="0" smtClean="0"/>
              <a:t>Allocate memory: “new”</a:t>
            </a:r>
          </a:p>
          <a:p>
            <a:r>
              <a:rPr lang="en-US" dirty="0" err="1" smtClean="0"/>
              <a:t>Deallocate</a:t>
            </a:r>
            <a:r>
              <a:rPr lang="en-US" dirty="0" smtClean="0"/>
              <a:t> memory: “delete”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/ delete syntax</a:t>
            </a:r>
            <a:endParaRPr lang="en-US" dirty="0"/>
          </a:p>
        </p:txBody>
      </p:sp>
      <p:pic>
        <p:nvPicPr>
          <p:cNvPr id="4" name="Picture 3" descr="Screen shot 2014-05-04 at 2.3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790700"/>
            <a:ext cx="6883400" cy="3276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028948" y="1179189"/>
            <a:ext cx="4926604" cy="892996"/>
            <a:chOff x="2028948" y="1179189"/>
            <a:chExt cx="4926604" cy="892996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 flipH="1">
              <a:off x="2028948" y="1548521"/>
              <a:ext cx="3859588" cy="523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1519" y="1179189"/>
              <a:ext cx="21340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header necessary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67994" y="2293074"/>
            <a:ext cx="4178078" cy="876266"/>
            <a:chOff x="2179546" y="1191059"/>
            <a:chExt cx="4178078" cy="876266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2179546" y="1837390"/>
              <a:ext cx="2935244" cy="229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71956" y="1191059"/>
              <a:ext cx="24856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Allocating array and single value is the same.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14550" y="4831167"/>
            <a:ext cx="2485668" cy="1422092"/>
            <a:chOff x="3871956" y="692297"/>
            <a:chExt cx="2485668" cy="1422092"/>
          </a:xfrm>
        </p:grpSpPr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4329836" y="692297"/>
              <a:ext cx="784954" cy="4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71956" y="1191059"/>
              <a:ext cx="2485668" cy="9233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Deleting array takes [], deleting single value doesn’t.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03903" y="4130827"/>
            <a:ext cx="3869470" cy="2512253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new knows the type and allocates the right amount.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new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 4 bytes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new </a:t>
            </a:r>
            <a:r>
              <a:rPr lang="en-US" sz="2400" dirty="0" err="1" smtClean="0">
                <a:solidFill>
                  <a:schemeClr val="tx1"/>
                </a:solidFill>
                <a:sym typeface="Wingdings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[3]  12 bytes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69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calls constructors for your classes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Declare variable in the stack: constructor called</a:t>
            </a:r>
          </a:p>
          <a:p>
            <a:r>
              <a:rPr lang="en-US" dirty="0" smtClean="0"/>
              <a:t>Declare variable with “</a:t>
            </a:r>
            <a:r>
              <a:rPr lang="en-US" dirty="0" err="1" smtClean="0"/>
              <a:t>malloc</a:t>
            </a:r>
            <a:r>
              <a:rPr lang="en-US" dirty="0" smtClean="0"/>
              <a:t>”: constructor not called</a:t>
            </a:r>
          </a:p>
          <a:p>
            <a:pPr lvl="1"/>
            <a:r>
              <a:rPr lang="en-US" dirty="0" smtClean="0"/>
              <a:t>C knows nothing about C++!</a:t>
            </a:r>
          </a:p>
          <a:p>
            <a:r>
              <a:rPr lang="en-US" dirty="0" smtClean="0"/>
              <a:t>Declare variable with “new”: constructor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3B </a:t>
            </a:r>
            <a:r>
              <a:rPr lang="en-US" dirty="0"/>
              <a:t>assigned </a:t>
            </a:r>
            <a:r>
              <a:rPr lang="en-US" dirty="0" smtClean="0"/>
              <a:t>Friday, due today</a:t>
            </a:r>
          </a:p>
          <a:p>
            <a:pPr lvl="1"/>
            <a:r>
              <a:rPr lang="en-US" dirty="0" smtClean="0"/>
              <a:t>3C posted today, due May 16</a:t>
            </a:r>
          </a:p>
          <a:p>
            <a:pPr lvl="1"/>
            <a:r>
              <a:rPr lang="en-US" dirty="0" smtClean="0"/>
              <a:t>3D posted today, also due May 16</a:t>
            </a:r>
          </a:p>
          <a:p>
            <a:pPr lvl="2"/>
            <a:r>
              <a:rPr lang="en-US" dirty="0" smtClean="0"/>
              <a:t>3D is not required to do 3E, etc.</a:t>
            </a:r>
          </a:p>
          <a:p>
            <a:pPr lvl="2"/>
            <a:r>
              <a:rPr lang="en-US" dirty="0" smtClean="0"/>
              <a:t>So you can skip it, although you will lose points.</a:t>
            </a:r>
          </a:p>
          <a:p>
            <a:pPr lvl="1"/>
            <a:r>
              <a:rPr lang="en-US" dirty="0" smtClean="0"/>
              <a:t>OH:</a:t>
            </a:r>
          </a:p>
          <a:p>
            <a:pPr lvl="2"/>
            <a:r>
              <a:rPr lang="en-US" dirty="0" smtClean="0"/>
              <a:t>Weds 12-1 (in Hank’s office)</a:t>
            </a:r>
          </a:p>
          <a:p>
            <a:pPr lvl="2"/>
            <a:r>
              <a:rPr lang="en-US" dirty="0" smtClean="0"/>
              <a:t>Thurs 4-5 (in Hank’s office)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1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destructor is called automatically when an object goes out of scope (via stack or delete)</a:t>
            </a:r>
          </a:p>
          <a:p>
            <a:r>
              <a:rPr lang="en-US" dirty="0" smtClean="0"/>
              <a:t>A destructor’s job is to clean up before the object disappears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eleting memory</a:t>
            </a:r>
          </a:p>
          <a:p>
            <a:pPr lvl="1"/>
            <a:r>
              <a:rPr lang="en-US" dirty="0" smtClean="0"/>
              <a:t>Other cleanup (e.g., linked lists)</a:t>
            </a:r>
          </a:p>
          <a:p>
            <a:r>
              <a:rPr lang="en-US" dirty="0" smtClean="0"/>
              <a:t>Same naming convention as a constructor, but with a prepended ~ (tilde)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 example</a:t>
            </a:r>
            <a:endParaRPr lang="en-US" dirty="0"/>
          </a:p>
        </p:txBody>
      </p:sp>
      <p:pic>
        <p:nvPicPr>
          <p:cNvPr id="4" name="Picture 3" descr="Screen shot 2014-05-04 at 3.2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0" y="1246370"/>
            <a:ext cx="3917905" cy="56116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586817" y="2520520"/>
            <a:ext cx="4926604" cy="892996"/>
            <a:chOff x="2028948" y="1179189"/>
            <a:chExt cx="4926604" cy="892996"/>
          </a:xfrm>
        </p:grpSpPr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 flipH="1">
              <a:off x="2028948" y="1825520"/>
              <a:ext cx="3859588" cy="246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1519" y="1179189"/>
              <a:ext cx="213403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name with ~ prepended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94083" y="4204172"/>
            <a:ext cx="4247393" cy="2027675"/>
            <a:chOff x="1409713" y="63390"/>
            <a:chExt cx="4287668" cy="2042604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flipH="1">
              <a:off x="1409713" y="986720"/>
              <a:ext cx="3220651" cy="1119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63348" y="63390"/>
              <a:ext cx="213403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Defined like any other method, does cleanup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103903" y="5246622"/>
            <a:ext cx="3869470" cy="161137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Pixel had a constructor or destructor, it would be getting called (a bunch) by the </a:t>
            </a:r>
            <a:r>
              <a:rPr lang="en-US" sz="2400" dirty="0" err="1" smtClean="0">
                <a:solidFill>
                  <a:schemeClr val="tx1"/>
                </a:solidFill>
              </a:rPr>
              <a:t>new’s</a:t>
            </a:r>
            <a:r>
              <a:rPr lang="en-US" sz="2400" dirty="0" smtClean="0">
                <a:solidFill>
                  <a:schemeClr val="tx1"/>
                </a:solidFill>
              </a:rPr>
              <a:t> and delete’s.</a:t>
            </a:r>
          </a:p>
        </p:txBody>
      </p:sp>
    </p:spTree>
    <p:extLst>
      <p:ext uri="{BB962C8B-B14F-4D97-AF65-F5344CB8AC3E}">
        <p14:creationId xmlns:p14="http://schemas.microsoft.com/office/powerpoint/2010/main" val="22702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and Constructors/Destructors: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Constructors from base class called </a:t>
            </a:r>
            <a:r>
              <a:rPr lang="en-US" u="sng" dirty="0" smtClean="0"/>
              <a:t>first</a:t>
            </a:r>
            <a:r>
              <a:rPr lang="en-US" dirty="0" smtClean="0"/>
              <a:t>, then next derived type second, and so on.</a:t>
            </a:r>
          </a:p>
          <a:p>
            <a:r>
              <a:rPr lang="en-US" dirty="0" smtClean="0"/>
              <a:t>Destructor from base class called </a:t>
            </a:r>
            <a:r>
              <a:rPr lang="en-US" u="sng" dirty="0" smtClean="0"/>
              <a:t>last</a:t>
            </a:r>
            <a:r>
              <a:rPr lang="en-US" dirty="0" smtClean="0"/>
              <a:t>, then next derived type second to last, and so on.</a:t>
            </a:r>
          </a:p>
          <a:p>
            <a:endParaRPr lang="en-US" dirty="0"/>
          </a:p>
          <a:p>
            <a:r>
              <a:rPr lang="en-US" dirty="0" smtClean="0"/>
              <a:t>Derived type always assumes base class exists and is set up</a:t>
            </a:r>
          </a:p>
          <a:p>
            <a:pPr lvl="1"/>
            <a:r>
              <a:rPr lang="en-US" dirty="0" smtClean="0"/>
              <a:t>… base class never needs to know anything about derived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and Constructors/Destructors: Example</a:t>
            </a:r>
            <a:endParaRPr lang="en-US" dirty="0"/>
          </a:p>
        </p:txBody>
      </p:sp>
      <p:pic>
        <p:nvPicPr>
          <p:cNvPr id="4" name="Picture 3" descr="Screen shot 2014-05-04 at 4.3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6" y="1460032"/>
            <a:ext cx="3796879" cy="5291135"/>
          </a:xfrm>
          <a:prstGeom prst="rect">
            <a:avLst/>
          </a:prstGeom>
        </p:spPr>
      </p:pic>
      <p:pic>
        <p:nvPicPr>
          <p:cNvPr id="5" name="Picture 4" descr="Screen shot 2014-05-04 at 4.3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53" y="2060972"/>
            <a:ext cx="2616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to get the wrong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constructor, you always know what type you are constructing.</a:t>
            </a:r>
          </a:p>
          <a:p>
            <a:r>
              <a:rPr lang="en-US" dirty="0" smtClean="0"/>
              <a:t>With a destructor, you don’t always know what type you are destructing.</a:t>
            </a:r>
          </a:p>
          <a:p>
            <a:r>
              <a:rPr lang="en-US" dirty="0" smtClean="0"/>
              <a:t>This can sometimes lead to the wrong destructor getting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wrong destructor</a:t>
            </a:r>
            <a:endParaRPr lang="en-US" dirty="0"/>
          </a:p>
        </p:txBody>
      </p:sp>
      <p:pic>
        <p:nvPicPr>
          <p:cNvPr id="4" name="Picture 3" descr="Screen shot 2014-05-04 at 4.5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9" y="1234500"/>
            <a:ext cx="4051598" cy="5481058"/>
          </a:xfrm>
          <a:prstGeom prst="rect">
            <a:avLst/>
          </a:prstGeom>
        </p:spPr>
      </p:pic>
      <p:pic>
        <p:nvPicPr>
          <p:cNvPr id="5" name="Picture 4" descr="Screen shot 2014-05-04 at 4.5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84" y="2494685"/>
            <a:ext cx="4000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this problem:</a:t>
            </a:r>
          </a:p>
          <a:p>
            <a:pPr marL="457200" lvl="1" indent="0">
              <a:buNone/>
            </a:pPr>
            <a:r>
              <a:rPr lang="en-US" dirty="0" smtClean="0"/>
              <a:t>Make the destructor be declared virtual</a:t>
            </a:r>
          </a:p>
          <a:p>
            <a:r>
              <a:rPr lang="en-US" dirty="0" smtClean="0"/>
              <a:t>Then existing infrastructure will solve the problem</a:t>
            </a:r>
          </a:p>
          <a:p>
            <a:pPr lvl="1"/>
            <a:r>
              <a:rPr lang="en-US" dirty="0" smtClean="0"/>
              <a:t>… this is what virtual functions do!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US" dirty="0"/>
          </a:p>
        </p:txBody>
      </p:sp>
      <p:pic>
        <p:nvPicPr>
          <p:cNvPr id="4" name="Picture 3" descr="Screen shot 2014-05-04 at 5.0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" y="1175148"/>
            <a:ext cx="4880448" cy="5587889"/>
          </a:xfrm>
          <a:prstGeom prst="rect">
            <a:avLst/>
          </a:prstGeom>
        </p:spPr>
      </p:pic>
      <p:pic>
        <p:nvPicPr>
          <p:cNvPr id="5" name="Picture 4" descr="Screen shot 2014-05-04 at 5.10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13" y="3936209"/>
            <a:ext cx="3924300" cy="2641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826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rest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Friday: Lab 4 (Brent)</a:t>
            </a:r>
          </a:p>
          <a:p>
            <a:r>
              <a:rPr lang="en-US" dirty="0" smtClean="0"/>
              <a:t>Friday OH: with Brent, not Hank</a:t>
            </a:r>
          </a:p>
          <a:p>
            <a:pPr lvl="1"/>
            <a:r>
              <a:rPr lang="en-US" dirty="0" smtClean="0"/>
              <a:t>Brent will announce location (125 MCK or 100 DES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03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82" y="250897"/>
            <a:ext cx="8229600" cy="1143000"/>
          </a:xfrm>
        </p:spPr>
        <p:txBody>
          <a:bodyPr/>
          <a:lstStyle/>
          <a:p>
            <a:r>
              <a:rPr lang="en-US" dirty="0" smtClean="0"/>
              <a:t>Objects in objects</a:t>
            </a:r>
            <a:endParaRPr lang="en-US" dirty="0"/>
          </a:p>
        </p:txBody>
      </p:sp>
      <p:pic>
        <p:nvPicPr>
          <p:cNvPr id="4" name="Picture 3" descr="Screen shot 2014-05-04 at 4.2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" y="1214992"/>
            <a:ext cx="3867406" cy="5643007"/>
          </a:xfrm>
          <a:prstGeom prst="rect">
            <a:avLst/>
          </a:prstGeom>
        </p:spPr>
      </p:pic>
      <p:pic>
        <p:nvPicPr>
          <p:cNvPr id="5" name="Picture 4" descr="Screen shot 2014-05-04 at 4.2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57" y="1836450"/>
            <a:ext cx="4000500" cy="441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1644" y="4498801"/>
            <a:ext cx="2670647" cy="902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49175" y="1685567"/>
            <a:ext cx="3869470" cy="200118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By the time you enter B’s constructor, a1 and a2 are already valid.</a:t>
            </a:r>
          </a:p>
        </p:txBody>
      </p:sp>
    </p:spTree>
    <p:extLst>
      <p:ext uri="{BB962C8B-B14F-4D97-AF65-F5344CB8AC3E}">
        <p14:creationId xmlns:p14="http://schemas.microsoft.com/office/powerpoint/2010/main" val="23729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objects</a:t>
            </a:r>
            <a:endParaRPr lang="en-US" dirty="0"/>
          </a:p>
        </p:txBody>
      </p:sp>
      <p:pic>
        <p:nvPicPr>
          <p:cNvPr id="4" name="Picture 3" descr="Screen shot 2014-05-04 at 5.2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1" y="1175149"/>
            <a:ext cx="3805782" cy="5564150"/>
          </a:xfrm>
          <a:prstGeom prst="rect">
            <a:avLst/>
          </a:prstGeom>
        </p:spPr>
      </p:pic>
      <p:pic>
        <p:nvPicPr>
          <p:cNvPr id="6" name="Picture 5" descr="Screen shot 2014-05-04 at 5.22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49" y="2848878"/>
            <a:ext cx="3949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Objects in objects: order is important</a:t>
            </a:r>
            <a:endParaRPr lang="en-US" dirty="0"/>
          </a:p>
        </p:txBody>
      </p:sp>
      <p:pic>
        <p:nvPicPr>
          <p:cNvPr id="3" name="Picture 2" descr="Screen shot 2014-05-04 at 5.3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75" y="2833160"/>
            <a:ext cx="2983789" cy="1505837"/>
          </a:xfrm>
          <a:prstGeom prst="rect">
            <a:avLst/>
          </a:prstGeom>
        </p:spPr>
      </p:pic>
      <p:pic>
        <p:nvPicPr>
          <p:cNvPr id="5" name="Picture 4" descr="Screen shot 2014-05-04 at 5.3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8" y="1210759"/>
            <a:ext cx="3821181" cy="5552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086" y="5211012"/>
            <a:ext cx="925825" cy="486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syntax to have variables initialized before even entering the constructor</a:t>
            </a:r>
            <a:endParaRPr lang="en-US" dirty="0"/>
          </a:p>
        </p:txBody>
      </p:sp>
      <p:pic>
        <p:nvPicPr>
          <p:cNvPr id="4" name="Picture 3" descr="Screen shot 2014-05-04 at 5.4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4" y="2848844"/>
            <a:ext cx="3457060" cy="3840087"/>
          </a:xfrm>
          <a:prstGeom prst="rect">
            <a:avLst/>
          </a:prstGeom>
        </p:spPr>
      </p:pic>
      <p:pic>
        <p:nvPicPr>
          <p:cNvPr id="5" name="Picture 4" descr="Screen shot 2014-05-04 at 5.45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41" y="5189613"/>
            <a:ext cx="3898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Initializers are a mechanism to have a constructor pass arguments to another constructor</a:t>
            </a:r>
          </a:p>
          <a:p>
            <a:r>
              <a:rPr lang="en-US" dirty="0" smtClean="0"/>
              <a:t>Needed because</a:t>
            </a:r>
          </a:p>
          <a:p>
            <a:pPr lvl="1"/>
            <a:r>
              <a:rPr lang="en-US" dirty="0" smtClean="0"/>
              <a:t>Base class constructors are called before derived constructors &amp; need to pass arguments in derived constructor to base class</a:t>
            </a:r>
          </a:p>
          <a:p>
            <a:pPr lvl="1"/>
            <a:r>
              <a:rPr lang="en-US" dirty="0" smtClean="0"/>
              <a:t>Constructors for objects contained in a class are called before the container class &amp; need to pass arguments in container class’s destructor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pic>
        <p:nvPicPr>
          <p:cNvPr id="4" name="Picture 3" descr="Screen shot 2014-05-04 at 5.4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00" y="1187018"/>
            <a:ext cx="3396506" cy="555227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192944" y="5151659"/>
            <a:ext cx="10563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7269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Needed because</a:t>
            </a:r>
          </a:p>
          <a:p>
            <a:pPr lvl="1"/>
            <a:r>
              <a:rPr lang="en-US" dirty="0"/>
              <a:t>Constructors for objects contained in a class are called before the container class &amp; need to pass arguments in container class’s destructor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6731" y="1505238"/>
            <a:ext cx="4777269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Needed because</a:t>
            </a:r>
          </a:p>
          <a:p>
            <a:pPr lvl="1"/>
            <a:r>
              <a:rPr lang="en-US" dirty="0"/>
              <a:t>Base class constructors are called before derived constructors &amp; need to pass arguments in derived constructor to base class</a:t>
            </a:r>
          </a:p>
          <a:p>
            <a:endParaRPr lang="en-US" dirty="0"/>
          </a:p>
        </p:txBody>
      </p:sp>
      <p:pic>
        <p:nvPicPr>
          <p:cNvPr id="3" name="Picture 2" descr="Screen shot 2014-05-04 at 5.48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" y="1851749"/>
            <a:ext cx="4203996" cy="45584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878775" y="4641244"/>
            <a:ext cx="1753305" cy="2015442"/>
            <a:chOff x="1320906" y="3299913"/>
            <a:chExt cx="1753305" cy="201544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100910" y="3299913"/>
              <a:ext cx="35608" cy="1353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20906" y="4669024"/>
              <a:ext cx="1753305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Calling base</a:t>
              </a:r>
            </a:p>
            <a:p>
              <a:pPr algn="ctr"/>
              <a:r>
                <a:rPr lang="en-US" dirty="0"/>
                <a:t>c</a:t>
              </a:r>
              <a:r>
                <a:rPr lang="en-US" dirty="0" smtClean="0"/>
                <a:t>lass constructor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8429" y="4653113"/>
            <a:ext cx="1992179" cy="2001660"/>
            <a:chOff x="1082032" y="3313695"/>
            <a:chExt cx="1992179" cy="200166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082032" y="3313695"/>
              <a:ext cx="1054486" cy="1339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1786" y="4669024"/>
              <a:ext cx="1552425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Initializing data member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06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 descr="Screen shot 2014-05-04 at 5.5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" y="1376941"/>
            <a:ext cx="6995321" cy="51676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11178" y="5792651"/>
            <a:ext cx="3869470" cy="81416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What’s the output?</a:t>
            </a:r>
          </a:p>
        </p:txBody>
      </p:sp>
      <p:pic>
        <p:nvPicPr>
          <p:cNvPr id="6" name="Picture 5" descr="Screen shot 2014-05-04 at 5.56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89" y="1882485"/>
            <a:ext cx="3924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“is a”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should be used when the “is a” test is true</a:t>
            </a:r>
          </a:p>
          <a:p>
            <a:r>
              <a:rPr lang="en-US" dirty="0" smtClean="0"/>
              <a:t>Base class: Shape</a:t>
            </a:r>
          </a:p>
          <a:p>
            <a:r>
              <a:rPr lang="en-US" dirty="0" smtClean="0"/>
              <a:t>Derived types: Triangle, Rectangle, Circle</a:t>
            </a:r>
          </a:p>
          <a:p>
            <a:pPr lvl="1"/>
            <a:r>
              <a:rPr lang="en-US" dirty="0" smtClean="0"/>
              <a:t>A triangle “is a” shape</a:t>
            </a:r>
          </a:p>
          <a:p>
            <a:pPr lvl="1"/>
            <a:r>
              <a:rPr lang="en-US" dirty="0" smtClean="0"/>
              <a:t>A rectangle “is a” shape</a:t>
            </a:r>
          </a:p>
          <a:p>
            <a:pPr lvl="1"/>
            <a:r>
              <a:rPr lang="en-US" dirty="0" smtClean="0"/>
              <a:t>A circle “is a” shape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7909" y="5555247"/>
            <a:ext cx="5827947" cy="1122789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can define an interface for Shapes, and the derived types can fill out that interface.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15838" y="1736365"/>
            <a:ext cx="5827947" cy="1122789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 will do a live coding example of this next week, and will discuss how C++ implements virtual functions.</a:t>
            </a:r>
          </a:p>
        </p:txBody>
      </p:sp>
    </p:spTree>
    <p:extLst>
      <p:ext uri="{BB962C8B-B14F-4D97-AF65-F5344CB8AC3E}">
        <p14:creationId xmlns:p14="http://schemas.microsoft.com/office/powerpoint/2010/main" val="5872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inherit from more than one base type</a:t>
            </a:r>
          </a:p>
          <a:p>
            <a:r>
              <a:rPr lang="en-US" dirty="0" smtClean="0"/>
              <a:t>This happens when it “is a” for each of the base types</a:t>
            </a:r>
          </a:p>
          <a:p>
            <a:pPr lvl="1"/>
            <a:r>
              <a:rPr lang="en-US" dirty="0" smtClean="0"/>
              <a:t>Inherits data members and methods of both base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Retrofit to use references</a:t>
            </a:r>
          </a:p>
          <a:p>
            <a:r>
              <a:rPr lang="en-US" dirty="0" smtClean="0"/>
              <a:t>Add useful routines for manipulating an image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alve in size</a:t>
            </a:r>
          </a:p>
          <a:p>
            <a:pPr lvl="1"/>
            <a:r>
              <a:rPr lang="en-US" dirty="0" smtClean="0"/>
              <a:t>Concatenate</a:t>
            </a:r>
          </a:p>
          <a:p>
            <a:pPr lvl="1"/>
            <a:r>
              <a:rPr lang="en-US" dirty="0" smtClean="0"/>
              <a:t>Crop</a:t>
            </a:r>
          </a:p>
          <a:p>
            <a:pPr lvl="1"/>
            <a:r>
              <a:rPr lang="en-US" dirty="0" smtClean="0"/>
              <a:t>Blend</a:t>
            </a:r>
          </a:p>
        </p:txBody>
      </p:sp>
    </p:spTree>
    <p:extLst>
      <p:ext uri="{BB962C8B-B14F-4D97-AF65-F5344CB8AC3E}">
        <p14:creationId xmlns:p14="http://schemas.microsoft.com/office/powerpoint/2010/main" val="1454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" name="Picture 3" descr="Screen shot 2014-05-04 at 6.2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61" y="1550989"/>
            <a:ext cx="6489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Diamond-Shaped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A, has derived types B and C, and D inherits from both B and C.</a:t>
            </a:r>
          </a:p>
          <a:p>
            <a:pPr lvl="1"/>
            <a:r>
              <a:rPr lang="en-US" dirty="0" smtClean="0"/>
              <a:t>Which A is D dealing with??</a:t>
            </a:r>
          </a:p>
          <a:p>
            <a:pPr lvl="1"/>
            <a:endParaRPr lang="en-US" dirty="0"/>
          </a:p>
          <a:p>
            <a:r>
              <a:rPr lang="en-US" dirty="0" smtClean="0"/>
              <a:t>Diamond-shaped inheritance is 						controversial &amp; really only for							experts</a:t>
            </a:r>
          </a:p>
          <a:p>
            <a:pPr lvl="1"/>
            <a:r>
              <a:rPr lang="en-US" dirty="0" smtClean="0"/>
              <a:t>(For what it is worth, we make heavy use of diamond-shaped inheritance in my project)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9857" y="2160375"/>
            <a:ext cx="842737" cy="47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7097987" y="2635183"/>
            <a:ext cx="433239" cy="4154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48302" y="3048727"/>
            <a:ext cx="842737" cy="47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439" y="3058685"/>
            <a:ext cx="842737" cy="47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4" idx="2"/>
          </p:cNvCxnSpPr>
          <p:nvPr/>
        </p:nvCxnSpPr>
        <p:spPr>
          <a:xfrm flipH="1" flipV="1">
            <a:off x="7531226" y="2635183"/>
            <a:ext cx="779582" cy="4235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67301" y="3927121"/>
            <a:ext cx="842737" cy="47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2" idx="2"/>
          </p:cNvCxnSpPr>
          <p:nvPr/>
        </p:nvCxnSpPr>
        <p:spPr>
          <a:xfrm flipV="1">
            <a:off x="7588670" y="3533493"/>
            <a:ext cx="722138" cy="393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1" idx="2"/>
          </p:cNvCxnSpPr>
          <p:nvPr/>
        </p:nvCxnSpPr>
        <p:spPr>
          <a:xfrm flipH="1" flipV="1">
            <a:off x="6769671" y="3523535"/>
            <a:ext cx="818999" cy="4035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Diamond-Shaped Inheritance Example</a:t>
            </a:r>
            <a:endParaRPr lang="en-US" dirty="0"/>
          </a:p>
        </p:txBody>
      </p:sp>
      <p:pic>
        <p:nvPicPr>
          <p:cNvPr id="4" name="Picture 3" descr="Screen shot 2014-05-04 at 6.3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4" y="1543124"/>
            <a:ext cx="5340548" cy="51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Diamond-Shaped Inheritance Pitfalls</a:t>
            </a:r>
            <a:endParaRPr lang="en-US" dirty="0"/>
          </a:p>
        </p:txBody>
      </p:sp>
      <p:pic>
        <p:nvPicPr>
          <p:cNvPr id="4" name="Picture 3" descr="Screen shot 2014-05-04 at 6.3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" y="1234500"/>
            <a:ext cx="413507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shot 2014-05-04 at 6.39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1" y="1259031"/>
            <a:ext cx="4694339" cy="20527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4-05-04 at 6.40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0" y="4593762"/>
            <a:ext cx="8470336" cy="19189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42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Diamond-Shaped Inheritance Pitfalls</a:t>
            </a:r>
            <a:endParaRPr lang="en-US" dirty="0"/>
          </a:p>
        </p:txBody>
      </p:sp>
      <p:pic>
        <p:nvPicPr>
          <p:cNvPr id="4" name="Picture 3" descr="Screen shot 2014-05-04 at 6.3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" y="1234500"/>
            <a:ext cx="413507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4-05-04 at 6.4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1247414"/>
            <a:ext cx="4415840" cy="18388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4-05-04 at 6.42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75" y="3431995"/>
            <a:ext cx="4051300" cy="6223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569775" y="4237656"/>
            <a:ext cx="4093089" cy="82412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This can get stickier with virtual functions.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61045" y="5458373"/>
            <a:ext cx="4369896" cy="121267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should avoid diamond-shaped inheritance until you feel really comfortable with OOP.</a:t>
            </a:r>
          </a:p>
        </p:txBody>
      </p:sp>
    </p:spTree>
    <p:extLst>
      <p:ext uri="{BB962C8B-B14F-4D97-AF65-F5344CB8AC3E}">
        <p14:creationId xmlns:p14="http://schemas.microsoft.com/office/powerpoint/2010/main" val="23772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 Virtual Function: define a function to be part of the interface for a class, but do not provide a definition.</a:t>
            </a:r>
          </a:p>
          <a:p>
            <a:r>
              <a:rPr lang="en-US" dirty="0" smtClean="0"/>
              <a:t>Syntax: add “=0” after the function definition.</a:t>
            </a:r>
          </a:p>
          <a:p>
            <a:r>
              <a:rPr lang="en-US" dirty="0" smtClean="0"/>
              <a:t>This makes the class be “abstract”</a:t>
            </a:r>
          </a:p>
          <a:p>
            <a:pPr lvl="1"/>
            <a:r>
              <a:rPr lang="en-US" dirty="0" smtClean="0"/>
              <a:t>It cannot be instantiated</a:t>
            </a:r>
          </a:p>
          <a:p>
            <a:r>
              <a:rPr lang="en-US" dirty="0" smtClean="0"/>
              <a:t>When derived types define the function, then are “concrete”</a:t>
            </a:r>
          </a:p>
          <a:p>
            <a:pPr lvl="1"/>
            <a:r>
              <a:rPr lang="en-US" dirty="0" smtClean="0"/>
              <a:t>They can be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Functions Example</a:t>
            </a:r>
            <a:endParaRPr lang="en-US" dirty="0"/>
          </a:p>
        </p:txBody>
      </p:sp>
      <p:pic>
        <p:nvPicPr>
          <p:cNvPr id="4" name="Picture 3" descr="Screen shot 2014-05-04 at 6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4" y="1128063"/>
            <a:ext cx="5430389" cy="4379703"/>
          </a:xfrm>
          <a:prstGeom prst="rect">
            <a:avLst/>
          </a:prstGeom>
        </p:spPr>
      </p:pic>
      <p:pic>
        <p:nvPicPr>
          <p:cNvPr id="5" name="Picture 4" descr="Screen shot 2014-05-04 at 6.4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6783"/>
            <a:ext cx="9144000" cy="10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C++ idea</a:t>
            </a:r>
          </a:p>
          <a:p>
            <a:r>
              <a:rPr lang="en-US" dirty="0" smtClean="0"/>
              <a:t>It is used for image processing, visualization,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 we need to know it for Project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You have many modules</a:t>
            </a:r>
          </a:p>
          <a:p>
            <a:pPr lvl="2"/>
            <a:r>
              <a:rPr lang="en-US" dirty="0" smtClean="0"/>
              <a:t>Hundreds!!</a:t>
            </a:r>
          </a:p>
          <a:p>
            <a:pPr lvl="1"/>
            <a:r>
              <a:rPr lang="en-US" dirty="0" smtClean="0"/>
              <a:t>You compose modules together to perform some desired functionality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Customizability</a:t>
            </a:r>
          </a:p>
          <a:p>
            <a:pPr lvl="1"/>
            <a:r>
              <a:rPr lang="en-US" dirty="0" smtClean="0"/>
              <a:t>Design fosters interoperability between modules to the extent possible</a:t>
            </a:r>
          </a:p>
        </p:txBody>
      </p:sp>
    </p:spTree>
    <p:extLst>
      <p:ext uri="{BB962C8B-B14F-4D97-AF65-F5344CB8AC3E}">
        <p14:creationId xmlns:p14="http://schemas.microsoft.com/office/powerpoint/2010/main" val="369441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760"/>
            <a:ext cx="5117915" cy="4968403"/>
          </a:xfrm>
        </p:spPr>
        <p:txBody>
          <a:bodyPr>
            <a:normAutofit/>
          </a:bodyPr>
          <a:lstStyle/>
          <a:p>
            <a:r>
              <a:rPr lang="en-US" dirty="0" smtClean="0"/>
              <a:t>Participants:</a:t>
            </a:r>
          </a:p>
          <a:p>
            <a:pPr lvl="1"/>
            <a:r>
              <a:rPr lang="en-US" dirty="0" smtClean="0"/>
              <a:t>Source: a module that produces data</a:t>
            </a:r>
          </a:p>
          <a:p>
            <a:pPr lvl="2"/>
            <a:r>
              <a:rPr lang="en-US" dirty="0" smtClean="0"/>
              <a:t>It creates an output</a:t>
            </a:r>
          </a:p>
          <a:p>
            <a:pPr lvl="1"/>
            <a:r>
              <a:rPr lang="en-US" dirty="0" smtClean="0"/>
              <a:t>Sink: a module that consumes data</a:t>
            </a:r>
          </a:p>
          <a:p>
            <a:pPr lvl="2"/>
            <a:r>
              <a:rPr lang="en-US" dirty="0" smtClean="0"/>
              <a:t>It operates on an input</a:t>
            </a:r>
          </a:p>
          <a:p>
            <a:pPr lvl="1"/>
            <a:r>
              <a:rPr lang="en-US" dirty="0" smtClean="0"/>
              <a:t>Filter: a module that transforms input data to create output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06770" y="1333093"/>
            <a:ext cx="3875230" cy="4888581"/>
            <a:chOff x="5106770" y="1333093"/>
            <a:chExt cx="3875230" cy="4888581"/>
          </a:xfrm>
        </p:grpSpPr>
        <p:grpSp>
          <p:nvGrpSpPr>
            <p:cNvPr id="15" name="Group 14"/>
            <p:cNvGrpSpPr/>
            <p:nvPr/>
          </p:nvGrpSpPr>
          <p:grpSpPr>
            <a:xfrm>
              <a:off x="5106770" y="1333093"/>
              <a:ext cx="3511880" cy="4548731"/>
              <a:chOff x="5106770" y="1333093"/>
              <a:chExt cx="3511880" cy="45487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584122" y="1342100"/>
                <a:ext cx="1341991" cy="7746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Source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276659" y="1341375"/>
                <a:ext cx="1341991" cy="7746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29321" y="2529626"/>
                <a:ext cx="1341991" cy="7746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Filter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4" idx="2"/>
              </p:cNvCxnSpPr>
              <p:nvPr/>
            </p:nvCxnSpPr>
            <p:spPr>
              <a:xfrm flipH="1" flipV="1">
                <a:off x="6255118" y="2116736"/>
                <a:ext cx="634968" cy="405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endCxn id="5" idx="2"/>
              </p:cNvCxnSpPr>
              <p:nvPr/>
            </p:nvCxnSpPr>
            <p:spPr>
              <a:xfrm flipV="1">
                <a:off x="7331412" y="2116011"/>
                <a:ext cx="616243" cy="406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106770" y="1333093"/>
                <a:ext cx="9006" cy="45487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175972" y="3480941"/>
              <a:ext cx="3806028" cy="2740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/>
                <a:t>Nominal inheritance hierarchy:</a:t>
              </a:r>
            </a:p>
            <a:p>
              <a:pPr lvl="1"/>
              <a:r>
                <a:rPr lang="en-US" sz="2400" dirty="0" smtClean="0"/>
                <a:t>A filter “is a” source</a:t>
              </a:r>
            </a:p>
            <a:p>
              <a:pPr lvl="1"/>
              <a:r>
                <a:rPr lang="en-US" sz="2400" dirty="0"/>
                <a:t>A</a:t>
              </a:r>
              <a:r>
                <a:rPr lang="en-US" sz="2400" dirty="0" smtClean="0"/>
                <a:t> filter “is a” sink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5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58" y="382727"/>
            <a:ext cx="8997642" cy="667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data flow (image processing)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Sources: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: reader from file</a:t>
            </a:r>
          </a:p>
          <a:p>
            <a:pPr lvl="1"/>
            <a:r>
              <a:rPr lang="en-US" dirty="0" smtClean="0"/>
              <a:t>Color: generate image with one color</a:t>
            </a:r>
          </a:p>
          <a:p>
            <a:r>
              <a:rPr lang="en-US" dirty="0" smtClean="0"/>
              <a:t>Filters:</a:t>
            </a:r>
          </a:p>
          <a:p>
            <a:pPr lvl="1"/>
            <a:r>
              <a:rPr lang="en-US" dirty="0" smtClean="0"/>
              <a:t>Crop: crop image, leaving only a sub-portion</a:t>
            </a:r>
          </a:p>
          <a:p>
            <a:pPr lvl="1"/>
            <a:r>
              <a:rPr lang="en-US" dirty="0" smtClean="0"/>
              <a:t>Transpose: view image as a 2D matrix and transpose it</a:t>
            </a:r>
          </a:p>
          <a:p>
            <a:pPr lvl="1"/>
            <a:r>
              <a:rPr lang="en-US" dirty="0" smtClean="0"/>
              <a:t>Invert: invert colors</a:t>
            </a:r>
          </a:p>
          <a:p>
            <a:pPr lvl="1"/>
            <a:r>
              <a:rPr lang="en-US" dirty="0" smtClean="0"/>
              <a:t>Concatenate: paste two images together</a:t>
            </a:r>
          </a:p>
          <a:p>
            <a:r>
              <a:rPr lang="en-US" dirty="0" smtClean="0"/>
              <a:t>Sinks:</a:t>
            </a:r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: write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58" y="382727"/>
            <a:ext cx="8997642" cy="667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data flow (image processing)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5897" y="1170970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FileReader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5184" y="2179063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Crop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470" y="3178156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Transpose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3757" y="4186261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Invert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0202" y="4185532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3045" y="5176348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Concatenate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3045" y="6167159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FileWriter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86" y="3377770"/>
            <a:ext cx="107137" cy="2359152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60530" y="1729418"/>
            <a:ext cx="411000" cy="410968"/>
          </a:xfrm>
          <a:prstGeom prst="rect">
            <a:avLst/>
          </a:prstGeom>
        </p:spPr>
      </p:pic>
      <p:pic>
        <p:nvPicPr>
          <p:cNvPr id="15" name="Picture 14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9817" y="2737519"/>
            <a:ext cx="411000" cy="410968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9104" y="3736614"/>
            <a:ext cx="411000" cy="410968"/>
          </a:xfrm>
          <a:prstGeom prst="rect">
            <a:avLst/>
          </a:prstGeom>
        </p:spPr>
      </p:pic>
      <p:pic>
        <p:nvPicPr>
          <p:cNvPr id="17" name="Picture 1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8391" y="4735709"/>
            <a:ext cx="411000" cy="410968"/>
          </a:xfrm>
          <a:prstGeom prst="rect">
            <a:avLst/>
          </a:prstGeom>
        </p:spPr>
      </p:pic>
      <p:pic>
        <p:nvPicPr>
          <p:cNvPr id="18" name="Picture 17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7678" y="5725796"/>
            <a:ext cx="411000" cy="410968"/>
          </a:xfrm>
          <a:prstGeom prst="rect">
            <a:avLst/>
          </a:prstGeom>
        </p:spPr>
      </p:pic>
      <p:pic>
        <p:nvPicPr>
          <p:cNvPr id="19" name="Picture 18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2585363" y="4743991"/>
            <a:ext cx="411000" cy="410968"/>
          </a:xfrm>
          <a:prstGeom prst="rect">
            <a:avLst/>
          </a:prstGeom>
        </p:spPr>
      </p:pic>
      <p:pic>
        <p:nvPicPr>
          <p:cNvPr id="20" name="Picture 19" descr="pudd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3" y="1161953"/>
            <a:ext cx="3833139" cy="2884512"/>
          </a:xfrm>
          <a:prstGeom prst="rect">
            <a:avLst/>
          </a:prstGeom>
        </p:spPr>
      </p:pic>
      <p:pic>
        <p:nvPicPr>
          <p:cNvPr id="21" name="Picture 20" descr="cr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73" y="2184675"/>
            <a:ext cx="2357996" cy="751731"/>
          </a:xfrm>
          <a:prstGeom prst="rect">
            <a:avLst/>
          </a:prstGeom>
        </p:spPr>
      </p:pic>
      <p:pic>
        <p:nvPicPr>
          <p:cNvPr id="22" name="Picture 21" descr="transpos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3" y="2026662"/>
            <a:ext cx="752100" cy="2359152"/>
          </a:xfrm>
          <a:prstGeom prst="rect">
            <a:avLst/>
          </a:prstGeom>
        </p:spPr>
      </p:pic>
      <p:pic>
        <p:nvPicPr>
          <p:cNvPr id="23" name="Picture 22" descr="inver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0" y="4422627"/>
            <a:ext cx="752100" cy="2359152"/>
          </a:xfrm>
          <a:prstGeom prst="rect">
            <a:avLst/>
          </a:prstGeom>
        </p:spPr>
      </p:pic>
      <p:pic>
        <p:nvPicPr>
          <p:cNvPr id="24" name="Picture 23" descr="conc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66" y="4224465"/>
            <a:ext cx="859237" cy="235915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107556" y="1801478"/>
            <a:ext cx="3017227" cy="1261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16562" y="2810305"/>
            <a:ext cx="522386" cy="1441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99738" y="3729059"/>
            <a:ext cx="594439" cy="234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99738" y="4962348"/>
            <a:ext cx="593727" cy="9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34527" y="4882004"/>
            <a:ext cx="1216611" cy="893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96196" y="5890832"/>
            <a:ext cx="2451235" cy="165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2" y="6016935"/>
            <a:ext cx="583122" cy="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58" y="382727"/>
            <a:ext cx="8997642" cy="667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data flow (image processing)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5897" y="1170970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FileReader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5184" y="2179063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Crop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470" y="3178156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Transpose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3757" y="4186261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Invert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0202" y="4185532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3045" y="5176348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Concatenate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3045" y="6167159"/>
            <a:ext cx="1314970" cy="531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FileWriter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60530" y="1729418"/>
            <a:ext cx="411000" cy="410968"/>
          </a:xfrm>
          <a:prstGeom prst="rect">
            <a:avLst/>
          </a:prstGeom>
        </p:spPr>
      </p:pic>
      <p:pic>
        <p:nvPicPr>
          <p:cNvPr id="15" name="Picture 14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9817" y="2737519"/>
            <a:ext cx="411000" cy="410968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9104" y="3736614"/>
            <a:ext cx="411000" cy="410968"/>
          </a:xfrm>
          <a:prstGeom prst="rect">
            <a:avLst/>
          </a:prstGeom>
        </p:spPr>
      </p:pic>
      <p:pic>
        <p:nvPicPr>
          <p:cNvPr id="17" name="Picture 16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8391" y="4735709"/>
            <a:ext cx="411000" cy="410968"/>
          </a:xfrm>
          <a:prstGeom prst="rect">
            <a:avLst/>
          </a:prstGeom>
        </p:spPr>
      </p:pic>
      <p:pic>
        <p:nvPicPr>
          <p:cNvPr id="18" name="Picture 17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1657678" y="5725796"/>
            <a:ext cx="411000" cy="410968"/>
          </a:xfrm>
          <a:prstGeom prst="rect">
            <a:avLst/>
          </a:prstGeom>
        </p:spPr>
      </p:pic>
      <p:pic>
        <p:nvPicPr>
          <p:cNvPr id="19" name="Picture 18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9" r="49495"/>
          <a:stretch/>
        </p:blipFill>
        <p:spPr>
          <a:xfrm>
            <a:off x="2585363" y="4743991"/>
            <a:ext cx="411000" cy="410968"/>
          </a:xfrm>
          <a:prstGeom prst="rect">
            <a:avLst/>
          </a:prstGeom>
        </p:spPr>
      </p:pic>
      <p:pic>
        <p:nvPicPr>
          <p:cNvPr id="41" name="Picture 4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32" y="6016935"/>
            <a:ext cx="583122" cy="750991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>
          <a:xfrm>
            <a:off x="4003161" y="1202797"/>
            <a:ext cx="5070669" cy="4968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Participants:</a:t>
            </a:r>
          </a:p>
          <a:p>
            <a:pPr lvl="1"/>
            <a:r>
              <a:rPr lang="en-US" dirty="0" smtClean="0"/>
              <a:t>Source: a module that produces data</a:t>
            </a:r>
          </a:p>
          <a:p>
            <a:pPr lvl="2"/>
            <a:r>
              <a:rPr lang="en-US" dirty="0" smtClean="0"/>
              <a:t>It creates an output</a:t>
            </a:r>
          </a:p>
          <a:p>
            <a:pPr lvl="1"/>
            <a:r>
              <a:rPr lang="en-US" dirty="0" smtClean="0"/>
              <a:t>Sink: a module that consumes data</a:t>
            </a:r>
          </a:p>
          <a:p>
            <a:pPr lvl="2"/>
            <a:r>
              <a:rPr lang="en-US" dirty="0" smtClean="0"/>
              <a:t>It operates on an input</a:t>
            </a:r>
          </a:p>
          <a:p>
            <a:pPr lvl="1"/>
            <a:r>
              <a:rPr lang="en-US" dirty="0" smtClean="0"/>
              <a:t>Filter: a module that transforms input data to create output data</a:t>
            </a:r>
          </a:p>
          <a:p>
            <a:r>
              <a:rPr lang="en-US" u="sng" dirty="0"/>
              <a:t>Pipeline</a:t>
            </a:r>
            <a:r>
              <a:rPr lang="en-US" dirty="0"/>
              <a:t>: a collection of sources, filters, and sinks connected together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7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the Data Flow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760"/>
            <a:ext cx="4442417" cy="4968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Extensible!</a:t>
            </a:r>
          </a:p>
          <a:p>
            <a:pPr lvl="1"/>
            <a:r>
              <a:rPr lang="en-US" dirty="0" smtClean="0"/>
              <a:t>write infrastructure that knows about abstract types (source, sink, filter, and data object)</a:t>
            </a:r>
          </a:p>
          <a:p>
            <a:pPr lvl="1"/>
            <a:r>
              <a:rPr lang="en-US" dirty="0" smtClean="0"/>
              <a:t>write as many derived types as you want</a:t>
            </a:r>
          </a:p>
          <a:p>
            <a:r>
              <a:rPr lang="en-US" dirty="0" err="1" smtClean="0"/>
              <a:t>Composable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combine filters, sources, and sinks in custom configurations</a:t>
            </a:r>
            <a:endParaRPr lang="en-US" dirty="0"/>
          </a:p>
        </p:txBody>
      </p:sp>
      <p:pic>
        <p:nvPicPr>
          <p:cNvPr id="4" name="Picture 3" descr="3C_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87" y="2368942"/>
            <a:ext cx="4325529" cy="32550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2172" y="1259468"/>
            <a:ext cx="4890609" cy="456892"/>
          </a:xfrm>
          <a:prstGeom prst="roundRect">
            <a:avLst/>
          </a:prstGeom>
          <a:ln w="76200" cmpd="tri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What do you think the benefits are?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Data Flow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happen in stages</a:t>
            </a:r>
          </a:p>
          <a:p>
            <a:pPr lvl="1"/>
            <a:r>
              <a:rPr lang="en-US" dirty="0" smtClean="0"/>
              <a:t>Extra memory needed for intermediate results</a:t>
            </a:r>
          </a:p>
          <a:p>
            <a:pPr lvl="1"/>
            <a:r>
              <a:rPr lang="en-US" dirty="0" smtClean="0"/>
              <a:t>Not cache efficient</a:t>
            </a:r>
          </a:p>
          <a:p>
            <a:r>
              <a:rPr lang="en-US" dirty="0" smtClean="0"/>
              <a:t>Compartmentalization can limit possible optimizations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89810" y="1190020"/>
            <a:ext cx="6468348" cy="456892"/>
          </a:xfrm>
          <a:prstGeom prst="roundRect">
            <a:avLst/>
          </a:prstGeom>
          <a:ln w="76200" cmpd="tri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What do you think the drawbacks are?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Many modules that manipulate data</a:t>
            </a:r>
          </a:p>
          <a:p>
            <a:pPr lvl="2"/>
            <a:r>
              <a:rPr lang="en-US" dirty="0" smtClean="0"/>
              <a:t>Called filters</a:t>
            </a:r>
          </a:p>
          <a:p>
            <a:pPr lvl="1"/>
            <a:r>
              <a:rPr lang="en-US" dirty="0" smtClean="0"/>
              <a:t>Dynamically compose filters together to create “networks” that do useful things</a:t>
            </a:r>
          </a:p>
          <a:p>
            <a:pPr lvl="1"/>
            <a:r>
              <a:rPr lang="en-US" dirty="0" smtClean="0"/>
              <a:t>Instances of networks are also called “pipelines”</a:t>
            </a:r>
          </a:p>
          <a:p>
            <a:pPr lvl="2"/>
            <a:r>
              <a:rPr lang="en-US" dirty="0" smtClean="0"/>
              <a:t>Data flows through pipelines</a:t>
            </a:r>
          </a:p>
          <a:p>
            <a:pPr lvl="1"/>
            <a:r>
              <a:rPr lang="en-US" dirty="0" smtClean="0"/>
              <a:t>There are multiple techniques to make a network “execute” … we won’t worry about those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Network: 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produces data</a:t>
            </a:r>
          </a:p>
          <a:p>
            <a:r>
              <a:rPr lang="en-US" dirty="0" smtClean="0"/>
              <a:t>Sink: accepts data</a:t>
            </a:r>
          </a:p>
          <a:p>
            <a:pPr lvl="1"/>
            <a:r>
              <a:rPr lang="en-US" dirty="0" smtClean="0"/>
              <a:t>Never modifies the data it accepts, since that data might be used elsewhere</a:t>
            </a:r>
          </a:p>
          <a:p>
            <a:r>
              <a:rPr lang="en-US" dirty="0" smtClean="0"/>
              <a:t>Filter: accepts data and produces data</a:t>
            </a:r>
          </a:p>
          <a:p>
            <a:pPr lvl="1"/>
            <a:r>
              <a:rPr lang="en-US" dirty="0" smtClean="0"/>
              <a:t>A filter “is a” sink and it “is a” source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37694" y="4816330"/>
            <a:ext cx="7677692" cy="195858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Source, Sink, and Filter are abstract types.  The code associated with them facilitates the data flow.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There are concrete types derived from them, and they do the real work (and don’t need to worry about data flow!).</a:t>
            </a:r>
          </a:p>
        </p:txBody>
      </p:sp>
    </p:spTree>
    <p:extLst>
      <p:ext uri="{BB962C8B-B14F-4D97-AF65-F5344CB8AC3E}">
        <p14:creationId xmlns:p14="http://schemas.microsoft.com/office/powerpoint/2010/main" val="9221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3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in one week</a:t>
            </a:r>
          </a:p>
          <a:p>
            <a:r>
              <a:rPr lang="en-US" dirty="0" smtClean="0"/>
              <a:t>3D also due in one week</a:t>
            </a:r>
          </a:p>
          <a:p>
            <a:pPr lvl="1"/>
            <a:r>
              <a:rPr lang="en-US" dirty="0" smtClean="0"/>
              <a:t>3D not needed for 3E, 3F, etc.</a:t>
            </a:r>
          </a:p>
          <a:p>
            <a:pPr lvl="1"/>
            <a:r>
              <a:rPr lang="en-US" dirty="0" smtClean="0"/>
              <a:t>So you can “skip”</a:t>
            </a:r>
          </a:p>
          <a:p>
            <a:pPr lvl="1"/>
            <a:r>
              <a:rPr lang="en-US" dirty="0" smtClean="0"/>
              <a:t>But you will get 0 points for 3D if you “skip”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Assignment: make your code base be data flow networks with 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3782" y="1970452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9043" y="1970452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48388" y="2848845"/>
            <a:ext cx="2065301" cy="973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379863" y="2848845"/>
            <a:ext cx="2005953" cy="973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8907" y="3822201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008" y="3822201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PNMreader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1101964" y="2848845"/>
            <a:ext cx="832774" cy="973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17918" y="3822201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PNMwriter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919945" y="2848845"/>
            <a:ext cx="838929" cy="973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01964" y="5482115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Shrinker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1778" y="5482115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LRConcat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7132" y="5482115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TBConcat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9998" y="5482115"/>
            <a:ext cx="1281911" cy="8783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Blender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2919" y="4700594"/>
            <a:ext cx="2245249" cy="781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3572734" y="4700594"/>
            <a:ext cx="640955" cy="781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569775" y="4700594"/>
            <a:ext cx="888313" cy="781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817132" y="4700594"/>
            <a:ext cx="2614381" cy="781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40" y="1359496"/>
            <a:ext cx="5942459" cy="4525963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B inherits from A</a:t>
            </a:r>
          </a:p>
          <a:p>
            <a:pPr lvl="1"/>
            <a:r>
              <a:rPr lang="en-US" dirty="0" smtClean="0"/>
              <a:t>A is a base type for B</a:t>
            </a:r>
          </a:p>
          <a:p>
            <a:pPr lvl="1"/>
            <a:r>
              <a:rPr lang="en-US" dirty="0" smtClean="0"/>
              <a:t>B is a derived type of A</a:t>
            </a:r>
          </a:p>
          <a:p>
            <a:r>
              <a:rPr lang="en-US" dirty="0" smtClean="0"/>
              <a:t>Noteworthy</a:t>
            </a:r>
          </a:p>
          <a:p>
            <a:pPr lvl="1"/>
            <a:r>
              <a:rPr lang="en-US" dirty="0" smtClean="0"/>
              <a:t>“:” (during </a:t>
            </a:r>
            <a:r>
              <a:rPr lang="en-US" dirty="0" err="1" smtClean="0"/>
              <a:t>struct</a:t>
            </a:r>
            <a:r>
              <a:rPr lang="en-US" dirty="0" smtClean="0"/>
              <a:t> definition) </a:t>
            </a:r>
            <a:r>
              <a:rPr lang="en-US" dirty="0" smtClean="0">
                <a:sym typeface="Wingdings"/>
              </a:rPr>
              <a:t> inherits from</a:t>
            </a:r>
          </a:p>
          <a:p>
            <a:pPr lvl="2"/>
            <a:r>
              <a:rPr lang="en-US" dirty="0" smtClean="0">
                <a:sym typeface="Wingdings"/>
              </a:rPr>
              <a:t>Everything from A is accessible in B</a:t>
            </a:r>
          </a:p>
          <a:p>
            <a:pPr lvl="3"/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b.x</a:t>
            </a:r>
            <a:r>
              <a:rPr lang="en-US" dirty="0" smtClean="0">
                <a:sym typeface="Wingdings"/>
              </a:rPr>
              <a:t> is valid!!)</a:t>
            </a:r>
            <a:endParaRPr lang="en-US" dirty="0"/>
          </a:p>
        </p:txBody>
      </p:sp>
      <p:pic>
        <p:nvPicPr>
          <p:cNvPr id="4" name="Picture 3" descr="Screen Shot 2014-04-30 at 7.4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9" y="1205001"/>
            <a:ext cx="2070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lets you define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declare a method that uses an operator in conjunction with a class</a:t>
            </a:r>
          </a:p>
          <a:p>
            <a:pPr lvl="1"/>
            <a:r>
              <a:rPr lang="en-US" dirty="0" smtClean="0"/>
              <a:t>+, -, /, !, ++, etc.</a:t>
            </a:r>
          </a:p>
          <a:p>
            <a:r>
              <a:rPr lang="en-US" dirty="0" smtClean="0"/>
              <a:t>You can then use your operator in your code, since the compiler now understands how to use the operator with your class</a:t>
            </a:r>
          </a:p>
          <a:p>
            <a:r>
              <a:rPr lang="en-US" dirty="0" smtClean="0"/>
              <a:t>This is called “operator overloading”</a:t>
            </a:r>
          </a:p>
          <a:p>
            <a:pPr lvl="1"/>
            <a:r>
              <a:rPr lang="en-US" dirty="0" smtClean="0"/>
              <a:t>… we are overloading the use of the operator for more than just the simple types.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9225" y="6102859"/>
            <a:ext cx="5531209" cy="612473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can also do this with functions.</a:t>
            </a:r>
          </a:p>
        </p:txBody>
      </p:sp>
    </p:spTree>
    <p:extLst>
      <p:ext uri="{BB962C8B-B14F-4D97-AF65-F5344CB8AC3E}">
        <p14:creationId xmlns:p14="http://schemas.microsoft.com/office/powerpoint/2010/main" val="178261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operator overloading</a:t>
            </a:r>
            <a:endParaRPr lang="en-US" dirty="0"/>
          </a:p>
        </p:txBody>
      </p:sp>
      <p:pic>
        <p:nvPicPr>
          <p:cNvPr id="4" name="Picture 3" descr="Screen shot 2014-05-12 at 6.5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b="31285"/>
          <a:stretch/>
        </p:blipFill>
        <p:spPr>
          <a:xfrm>
            <a:off x="91208" y="1305720"/>
            <a:ext cx="5914781" cy="5016431"/>
          </a:xfrm>
          <a:prstGeom prst="rect">
            <a:avLst/>
          </a:prstGeom>
        </p:spPr>
      </p:pic>
      <p:pic>
        <p:nvPicPr>
          <p:cNvPr id="5" name="Picture 4" descr="Screen shot 2014-05-12 at 6.5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3"/>
          <a:stretch/>
        </p:blipFill>
        <p:spPr>
          <a:xfrm>
            <a:off x="3389037" y="4202046"/>
            <a:ext cx="5533176" cy="23028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3560865" y="2128804"/>
            <a:ext cx="4723675" cy="646331"/>
            <a:chOff x="-451041" y="4669024"/>
            <a:chExt cx="4723675" cy="646331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-451041" y="4992190"/>
              <a:ext cx="1972826" cy="2900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21785" y="4669024"/>
              <a:ext cx="2750849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Declare operator ++ will be overloaded for </a:t>
              </a:r>
              <a:r>
                <a:rPr lang="en-US" dirty="0" err="1" smtClean="0"/>
                <a:t>MyInt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5746" y="5317843"/>
            <a:ext cx="2288338" cy="1540157"/>
            <a:chOff x="-2181518" y="6494904"/>
            <a:chExt cx="2288338" cy="1540157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935790" y="6494904"/>
              <a:ext cx="569738" cy="866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2181518" y="7388730"/>
              <a:ext cx="2288338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 operator ++ for </a:t>
              </a:r>
              <a:r>
                <a:rPr lang="en-US" dirty="0" err="1" smtClean="0"/>
                <a:t>MyInt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262" y="4643371"/>
            <a:ext cx="4261166" cy="646331"/>
            <a:chOff x="-451042" y="4669024"/>
            <a:chExt cx="4261166" cy="646331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>
              <a:off x="-451042" y="4992190"/>
              <a:ext cx="1972828" cy="2900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21786" y="4669024"/>
              <a:ext cx="2288338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Call operator ++ on </a:t>
              </a:r>
              <a:r>
                <a:rPr lang="en-US" dirty="0" err="1" smtClean="0"/>
                <a:t>MyInt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970343" y="3276171"/>
            <a:ext cx="5531209" cy="104035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 will learn more about operator overloading later in the quarter.</a:t>
            </a:r>
          </a:p>
        </p:txBody>
      </p:sp>
    </p:spTree>
    <p:extLst>
      <p:ext uri="{BB962C8B-B14F-4D97-AF65-F5344CB8AC3E}">
        <p14:creationId xmlns:p14="http://schemas.microsoft.com/office/powerpoint/2010/main" val="6700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operators: &lt;&lt; and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“&lt;&lt;”: Insertion operator</a:t>
            </a:r>
          </a:p>
          <a:p>
            <a:r>
              <a:rPr lang="en-US" dirty="0" smtClean="0"/>
              <a:t>“&gt;&gt;”</a:t>
            </a:r>
            <a:r>
              <a:rPr lang="en-US" dirty="0"/>
              <a:t>: </a:t>
            </a:r>
            <a:r>
              <a:rPr lang="en-US" dirty="0" smtClean="0"/>
              <a:t>Extraction operator</a:t>
            </a:r>
          </a:p>
          <a:p>
            <a:pPr lvl="1"/>
            <a:r>
              <a:rPr lang="en-US" dirty="0" smtClean="0"/>
              <a:t>Operator overloading: you can define what it means to insert or extract your object.</a:t>
            </a:r>
          </a:p>
          <a:p>
            <a:endParaRPr lang="en-US" dirty="0"/>
          </a:p>
          <a:p>
            <a:r>
              <a:rPr lang="en-US" dirty="0" smtClean="0"/>
              <a:t>Often used in conjunction with “streams”</a:t>
            </a:r>
          </a:p>
          <a:p>
            <a:pPr lvl="1"/>
            <a:r>
              <a:rPr lang="en-US" dirty="0" smtClean="0"/>
              <a:t>Recall our earlier experience with C streams</a:t>
            </a:r>
          </a:p>
          <a:p>
            <a:pPr lvl="2"/>
            <a:r>
              <a:rPr lang="en-US" dirty="0" err="1" smtClean="0"/>
              <a:t>stderr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stdin</a:t>
            </a:r>
            <a:endParaRPr lang="en-US" dirty="0"/>
          </a:p>
          <a:p>
            <a:pPr lvl="1"/>
            <a:r>
              <a:rPr lang="en-US" dirty="0" smtClean="0"/>
              <a:t>Streams are communication channels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: the C++ way of accessing </a:t>
            </a:r>
            <a:r>
              <a:rPr lang="en-US" dirty="0" err="1" smtClean="0"/>
              <a:t>stdout</a:t>
            </a:r>
            <a:endParaRPr lang="en-US" dirty="0"/>
          </a:p>
        </p:txBody>
      </p:sp>
      <p:pic>
        <p:nvPicPr>
          <p:cNvPr id="4" name="Picture 3" descr="Screen shot 2014-05-12 at 7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161"/>
            <a:ext cx="4449739" cy="3258279"/>
          </a:xfrm>
          <a:prstGeom prst="rect">
            <a:avLst/>
          </a:prstGeom>
        </p:spPr>
      </p:pic>
      <p:pic>
        <p:nvPicPr>
          <p:cNvPr id="5" name="Picture 4" descr="Screen shot 2014-05-12 at 7.2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62" y="1809462"/>
            <a:ext cx="4740338" cy="316414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29728" y="1201017"/>
            <a:ext cx="2668744" cy="935616"/>
            <a:chOff x="1141380" y="4669024"/>
            <a:chExt cx="2668744" cy="935616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1141380" y="4992190"/>
              <a:ext cx="380406" cy="6124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21786" y="4669024"/>
              <a:ext cx="2288338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header file (and no “.h”!)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8974" y="3786590"/>
            <a:ext cx="2288338" cy="2225281"/>
            <a:chOff x="1521786" y="3090074"/>
            <a:chExt cx="2288338" cy="2225281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2665955" y="3090074"/>
              <a:ext cx="412066" cy="1578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1786" y="4669024"/>
              <a:ext cx="2288338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way of accessing </a:t>
              </a:r>
              <a:r>
                <a:rPr lang="en-US" dirty="0" err="1" smtClean="0"/>
                <a:t>stdout</a:t>
              </a:r>
              <a:r>
                <a:rPr lang="en-US" dirty="0" smtClean="0"/>
                <a:t> stream.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7718" y="3869682"/>
            <a:ext cx="2483962" cy="1851408"/>
            <a:chOff x="1521786" y="3186948"/>
            <a:chExt cx="2483962" cy="1851408"/>
          </a:xfrm>
        </p:grpSpPr>
        <p:cxnSp>
          <p:nvCxnSpPr>
            <p:cNvPr id="17" name="Straight Arrow Connector 16"/>
            <p:cNvCxnSpPr>
              <a:stCxn id="18" idx="0"/>
            </p:cNvCxnSpPr>
            <p:nvPr/>
          </p:nvCxnSpPr>
          <p:spPr>
            <a:xfrm flipH="1" flipV="1">
              <a:off x="1821753" y="3186948"/>
              <a:ext cx="942014" cy="1482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21786" y="4669024"/>
              <a:ext cx="2483962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Insertion operation (&lt;&lt;)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1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cout</a:t>
            </a:r>
            <a:r>
              <a:rPr lang="en-US" dirty="0" smtClean="0"/>
              <a:t> is in the “standard” namespace</a:t>
            </a:r>
            <a:endParaRPr lang="en-US" dirty="0"/>
          </a:p>
        </p:txBody>
      </p:sp>
      <p:pic>
        <p:nvPicPr>
          <p:cNvPr id="4" name="Picture 3" descr="Screen shot 2014-05-12 at 7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168900" cy="381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32384" y="2126891"/>
            <a:ext cx="4427339" cy="1200329"/>
            <a:chOff x="274904" y="4669024"/>
            <a:chExt cx="4427339" cy="12003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274904" y="5082354"/>
              <a:ext cx="1258750" cy="186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33654" y="4669024"/>
              <a:ext cx="3168589" cy="120032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“using” command puts the “</a:t>
              </a:r>
              <a:r>
                <a:rPr lang="en-US" dirty="0" err="1" smtClean="0"/>
                <a:t>cout</a:t>
              </a:r>
              <a:r>
                <a:rPr lang="en-US" dirty="0" smtClean="0"/>
                <a:t>” portion of the standard namespace (“</a:t>
              </a:r>
              <a:r>
                <a:rPr lang="en-US" dirty="0" err="1" smtClean="0"/>
                <a:t>std</a:t>
              </a:r>
              <a:r>
                <a:rPr lang="en-US" dirty="0" smtClean="0"/>
                <a:t>”) in the global namespace.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82821" y="4320749"/>
            <a:ext cx="4021869" cy="1513069"/>
            <a:chOff x="680374" y="3802286"/>
            <a:chExt cx="4021869" cy="1513069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 flipV="1">
              <a:off x="680374" y="3802286"/>
              <a:ext cx="853280" cy="1189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3654" y="4669024"/>
              <a:ext cx="3168589" cy="64633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Don’t need “</a:t>
              </a:r>
              <a:r>
                <a:rPr lang="en-US" dirty="0" err="1" smtClean="0"/>
                <a:t>std</a:t>
              </a:r>
              <a:r>
                <a:rPr lang="en-US" dirty="0" smtClean="0"/>
                <a:t>::</a:t>
              </a:r>
              <a:r>
                <a:rPr lang="en-US" dirty="0" err="1" smtClean="0"/>
                <a:t>cout</a:t>
              </a:r>
              <a:r>
                <a:rPr lang="en-US" dirty="0" smtClean="0"/>
                <a:t>” any more…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1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endl</a:t>
            </a:r>
            <a:r>
              <a:rPr lang="en-US" dirty="0" smtClean="0"/>
              <a:t>: the C++ </a:t>
            </a:r>
            <a:r>
              <a:rPr lang="en-US" dirty="0" err="1" smtClean="0"/>
              <a:t>endline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a newline</a:t>
            </a:r>
          </a:p>
          <a:p>
            <a:r>
              <a:rPr lang="en-US" dirty="0" smtClean="0"/>
              <a:t>flushes the stream</a:t>
            </a:r>
          </a:p>
          <a:p>
            <a:pPr lvl="1"/>
            <a:r>
              <a:rPr lang="en-US" dirty="0" smtClean="0"/>
              <a:t>C version: </a:t>
            </a:r>
            <a:r>
              <a:rPr lang="en-US" dirty="0" err="1" smtClean="0"/>
              <a:t>fflush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is because </a:t>
            </a:r>
            <a:r>
              <a:rPr lang="en-US" dirty="0" err="1" smtClean="0"/>
              <a:t>printf</a:t>
            </a:r>
            <a:r>
              <a:rPr lang="en-US" dirty="0" smtClean="0"/>
              <a:t> doesn’t always print when you ask it to.</a:t>
            </a:r>
          </a:p>
          <a:p>
            <a:pPr lvl="2"/>
            <a:r>
              <a:rPr lang="en-US" dirty="0" smtClean="0"/>
              <a:t>It buffers the requests when you make them.</a:t>
            </a:r>
          </a:p>
          <a:p>
            <a:pPr lvl="2"/>
            <a:r>
              <a:rPr lang="en-US" dirty="0" smtClean="0"/>
              <a:t>This is a problem for debugging!!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endl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4" name="Picture 3" descr="Screen shot 2014-05-12 at 7.35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22400"/>
            <a:ext cx="5067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 and &gt;&gt; have a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ostream</a:t>
            </a:r>
            <a:r>
              <a:rPr lang="en-US" dirty="0" smtClean="0"/>
              <a:t> &amp; </a:t>
            </a:r>
            <a:r>
              <a:rPr lang="en-US" dirty="0" err="1" smtClean="0"/>
              <a:t>ostream</a:t>
            </a:r>
            <a:r>
              <a:rPr lang="en-US" dirty="0" smtClean="0"/>
              <a:t>::operator&lt;&lt;(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(The signature for a function that prints an integer)</a:t>
            </a:r>
          </a:p>
          <a:p>
            <a:r>
              <a:rPr lang="en-US" dirty="0" smtClean="0"/>
              <a:t>The return value is itself</a:t>
            </a:r>
          </a:p>
          <a:p>
            <a:pPr lvl="1"/>
            <a:r>
              <a:rPr lang="en-US" dirty="0" smtClean="0"/>
              <a:t>i.e., the </a:t>
            </a:r>
            <a:r>
              <a:rPr lang="en-US" dirty="0" err="1" smtClean="0"/>
              <a:t>cout</a:t>
            </a:r>
            <a:r>
              <a:rPr lang="en-US" dirty="0" smtClean="0"/>
              <a:t> object returns “</a:t>
            </a:r>
            <a:r>
              <a:rPr lang="en-US" dirty="0" err="1" smtClean="0"/>
              <a:t>cout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This allows you to combine many insertions (or extractions) in a single line.</a:t>
            </a:r>
          </a:p>
          <a:p>
            <a:pPr lvl="1"/>
            <a:r>
              <a:rPr lang="en-US" dirty="0" smtClean="0"/>
              <a:t>This is called “cascading”.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in action</a:t>
            </a:r>
            <a:endParaRPr lang="en-US" dirty="0"/>
          </a:p>
        </p:txBody>
      </p:sp>
      <p:pic>
        <p:nvPicPr>
          <p:cNvPr id="4" name="Picture 3" descr="Screen shot 2014-05-13 at 5.57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27200"/>
            <a:ext cx="615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4" name="Picture 3" descr="Screen shot 2014-05-13 at 6.0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1" y="4462097"/>
            <a:ext cx="4071253" cy="199231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shot 2014-05-13 at 5.57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32" y="4237657"/>
            <a:ext cx="4565742" cy="25135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Screen shot 2014-05-12 at 7.22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7" y="1252393"/>
            <a:ext cx="3833863" cy="280731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Screen shot 2014-05-12 at 7.24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6" y="1287174"/>
            <a:ext cx="4087574" cy="27284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200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sizes</a:t>
            </a:r>
            <a:endParaRPr lang="en-US" dirty="0"/>
          </a:p>
        </p:txBody>
      </p:sp>
      <p:pic>
        <p:nvPicPr>
          <p:cNvPr id="4" name="Picture 3" descr="Screen Shot 2014-04-30 at 7.4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6" y="1386125"/>
            <a:ext cx="8442457" cy="53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pre-defined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&lt;= =&gt; </a:t>
            </a:r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stdout</a:t>
            </a:r>
            <a:r>
              <a:rPr lang="en-US" dirty="0" smtClean="0">
                <a:sym typeface="Wingdings"/>
              </a:rPr>
              <a:t>, …</a:t>
            </a:r>
          </a:p>
          <a:p>
            <a:r>
              <a:rPr lang="en-US" dirty="0" err="1" smtClean="0">
                <a:sym typeface="Wingdings"/>
              </a:rPr>
              <a:t>cerr</a:t>
            </a:r>
            <a:r>
              <a:rPr lang="en-US" dirty="0" smtClean="0">
                <a:sym typeface="Wingdings"/>
              </a:rPr>
              <a:t> &lt;= =&gt; </a:t>
            </a:r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stderr</a:t>
            </a:r>
            <a:r>
              <a:rPr lang="en-US" dirty="0" smtClean="0">
                <a:sym typeface="Wingdings"/>
              </a:rPr>
              <a:t>, …</a:t>
            </a:r>
          </a:p>
          <a:p>
            <a:r>
              <a:rPr lang="en-US" dirty="0" err="1" smtClean="0">
                <a:sym typeface="Wingdings"/>
              </a:rPr>
              <a:t>cin</a:t>
            </a:r>
            <a:r>
              <a:rPr lang="en-US" dirty="0" smtClean="0">
                <a:sym typeface="Wingdings"/>
              </a:rPr>
              <a:t> &lt;= =&gt; </a:t>
            </a:r>
            <a:r>
              <a:rPr lang="en-US" dirty="0" err="1" smtClean="0">
                <a:sym typeface="Wingdings"/>
              </a:rPr>
              <a:t>fscanf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stdin</a:t>
            </a:r>
            <a:r>
              <a:rPr lang="en-US" dirty="0" smtClean="0">
                <a:sym typeface="Wingdings"/>
              </a:rPr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4" name="Picture 3" descr="Screen shot 2014-05-13 at 6.1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69" y="1516207"/>
            <a:ext cx="6883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2" y="1517108"/>
            <a:ext cx="4290618" cy="45259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 like </a:t>
            </a:r>
            <a:r>
              <a:rPr lang="en-US" dirty="0" err="1" smtClean="0"/>
              <a:t>cout</a:t>
            </a:r>
            <a:r>
              <a:rPr lang="en-US" dirty="0" smtClean="0"/>
              <a:t>, but prints to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dirty="0" smtClean="0"/>
              <a:t>Always flushes everything immediately!</a:t>
            </a:r>
          </a:p>
          <a:p>
            <a:endParaRPr lang="en-US" dirty="0"/>
          </a:p>
        </p:txBody>
      </p:sp>
      <p:pic>
        <p:nvPicPr>
          <p:cNvPr id="4" name="Picture 3" descr="Screen shot 2014-05-13 at 6.2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02" y="2033900"/>
            <a:ext cx="5410361" cy="45623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4694" y="4653112"/>
            <a:ext cx="2587562" cy="104035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“See the error”</a:t>
            </a:r>
          </a:p>
        </p:txBody>
      </p:sp>
    </p:spTree>
    <p:extLst>
      <p:ext uri="{BB962C8B-B14F-4D97-AF65-F5344CB8AC3E}">
        <p14:creationId xmlns:p14="http://schemas.microsoft.com/office/powerpoint/2010/main" val="6948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ifstream</a:t>
            </a:r>
            <a:r>
              <a:rPr lang="en-US" dirty="0" smtClean="0"/>
              <a:t>: input stream that does file I/O</a:t>
            </a:r>
          </a:p>
          <a:p>
            <a:r>
              <a:rPr lang="en-US" dirty="0" err="1" smtClean="0"/>
              <a:t>ofstream</a:t>
            </a:r>
            <a:r>
              <a:rPr lang="en-US" dirty="0" smtClean="0"/>
              <a:t>: output stream that does file I/O</a:t>
            </a:r>
          </a:p>
          <a:p>
            <a:endParaRPr lang="en-US" dirty="0"/>
          </a:p>
          <a:p>
            <a:r>
              <a:rPr lang="en-US" dirty="0" smtClean="0"/>
              <a:t>Not lecturing on this, since it follows from:</a:t>
            </a:r>
          </a:p>
          <a:p>
            <a:pPr lvl="1"/>
            <a:r>
              <a:rPr lang="en-US" dirty="0" smtClean="0"/>
              <a:t>C file I/O</a:t>
            </a:r>
          </a:p>
          <a:p>
            <a:pPr lvl="1"/>
            <a:r>
              <a:rPr lang="en-US" dirty="0" smtClean="0"/>
              <a:t>C++ streams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3135" y="5527556"/>
            <a:ext cx="8447653" cy="61580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http://</a:t>
            </a:r>
            <a:r>
              <a:rPr lang="en-US" sz="2400" dirty="0" err="1">
                <a:solidFill>
                  <a:schemeClr val="tx1"/>
                </a:solidFill>
              </a:rPr>
              <a:t>www.tutorialspoint.com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cplusplus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cpp_files_streams.htm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Assigned: today, 5/9</a:t>
            </a:r>
          </a:p>
          <a:p>
            <a:r>
              <a:rPr lang="en-US" dirty="0" smtClean="0"/>
              <a:t>Due: Weds, 5/16</a:t>
            </a:r>
          </a:p>
          <a:p>
            <a:r>
              <a:rPr lang="en-US" dirty="0" smtClean="0"/>
              <a:t>Important: if you skip this project, you will still be able to do future projects (3E, 3F,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PNMreaderCPP</a:t>
            </a:r>
            <a:r>
              <a:rPr lang="en-US" dirty="0" smtClean="0"/>
              <a:t> and </a:t>
            </a:r>
            <a:r>
              <a:rPr lang="en-US" dirty="0" err="1" smtClean="0"/>
              <a:t>PNMwriterCPP</a:t>
            </a:r>
            <a:r>
              <a:rPr lang="en-US" dirty="0" smtClean="0"/>
              <a:t> … new version of the file reader and writer that use </a:t>
            </a:r>
            <a:r>
              <a:rPr lang="en-US" dirty="0" err="1" smtClean="0"/>
              <a:t>fstream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6035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inlined</a:t>
            </a:r>
            <a:r>
              <a:rPr lang="en-US" dirty="0" smtClean="0"/>
              <a:t> functions:</a:t>
            </a:r>
          </a:p>
          <a:p>
            <a:pPr lvl="1"/>
            <a:r>
              <a:rPr lang="en-US" dirty="0" smtClean="0"/>
              <a:t>hint to a compiler that can improve performance</a:t>
            </a:r>
          </a:p>
          <a:p>
            <a:pPr lvl="1"/>
            <a:r>
              <a:rPr lang="en-US" dirty="0" smtClean="0"/>
              <a:t>basic idea: don’t actually make this be a separate function that is called</a:t>
            </a:r>
          </a:p>
          <a:p>
            <a:pPr lvl="2"/>
            <a:r>
              <a:rPr lang="en-US" dirty="0" smtClean="0"/>
              <a:t>Instead, just pull the code out of it and place it inside the current function</a:t>
            </a:r>
          </a:p>
          <a:p>
            <a:pPr lvl="1"/>
            <a:r>
              <a:rPr lang="en-US" dirty="0" smtClean="0"/>
              <a:t>new keyword: inline</a:t>
            </a:r>
            <a:endParaRPr lang="en-US" dirty="0"/>
          </a:p>
        </p:txBody>
      </p:sp>
      <p:pic>
        <p:nvPicPr>
          <p:cNvPr id="4" name="Picture 3" descr="Screen shot 2014-05-22 at 9.1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43" y="2350836"/>
            <a:ext cx="3721100" cy="2844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8696" y="5828261"/>
            <a:ext cx="8937766" cy="888627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compiler sometimes refuses your inline request (when it thinks </a:t>
            </a:r>
            <a:r>
              <a:rPr lang="en-US" sz="2400" dirty="0" err="1" smtClean="0">
                <a:solidFill>
                  <a:schemeClr val="tx1"/>
                </a:solidFill>
              </a:rPr>
              <a:t>inlining</a:t>
            </a:r>
            <a:r>
              <a:rPr lang="en-US" sz="2400" dirty="0" smtClean="0">
                <a:solidFill>
                  <a:schemeClr val="tx1"/>
                </a:solidFill>
              </a:rPr>
              <a:t> won’t improve performance), but it does it silently.</a:t>
            </a:r>
          </a:p>
        </p:txBody>
      </p:sp>
    </p:spTree>
    <p:extLst>
      <p:ext uri="{BB962C8B-B14F-4D97-AF65-F5344CB8AC3E}">
        <p14:creationId xmlns:p14="http://schemas.microsoft.com/office/powerpoint/2010/main" val="19702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Inlines</a:t>
            </a:r>
            <a:r>
              <a:rPr lang="en-US" dirty="0" smtClean="0"/>
              <a:t> can be automatically done within 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you don’t declare this as inline, the compiler treats it as an inline</a:t>
            </a:r>
            <a:endParaRPr lang="en-US" dirty="0"/>
          </a:p>
        </p:txBody>
      </p:sp>
      <p:pic>
        <p:nvPicPr>
          <p:cNvPr id="4" name="Picture 3" descr="Screen shot 2014-05-22 at 9.1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3" y="2924572"/>
            <a:ext cx="5638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should only do </a:t>
            </a:r>
            <a:r>
              <a:rPr lang="en-US" dirty="0" err="1" smtClean="0"/>
              <a:t>inlines</a:t>
            </a:r>
            <a:r>
              <a:rPr lang="en-US" dirty="0" smtClean="0"/>
              <a:t> within header files</a:t>
            </a:r>
            <a:endParaRPr lang="en-US" dirty="0"/>
          </a:p>
        </p:txBody>
      </p:sp>
      <p:pic>
        <p:nvPicPr>
          <p:cNvPr id="4" name="Picture 3" descr="Screen shot 2014-05-22 at 9.1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" y="1882343"/>
            <a:ext cx="4616250" cy="2747030"/>
          </a:xfrm>
          <a:prstGeom prst="rect">
            <a:avLst/>
          </a:prstGeom>
        </p:spPr>
      </p:pic>
      <p:pic>
        <p:nvPicPr>
          <p:cNvPr id="5" name="Picture 4" descr="Screen shot 2014-05-22 at 9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03" y="1822920"/>
            <a:ext cx="4030942" cy="3435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0868" y="5258492"/>
            <a:ext cx="6979292" cy="159950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Left: function is </a:t>
            </a:r>
            <a:r>
              <a:rPr lang="en-US" sz="2400" dirty="0" err="1" smtClean="0">
                <a:solidFill>
                  <a:schemeClr val="tx1"/>
                </a:solidFill>
              </a:rPr>
              <a:t>inlined</a:t>
            </a:r>
            <a:r>
              <a:rPr lang="en-US" sz="2400" dirty="0" smtClean="0">
                <a:solidFill>
                  <a:schemeClr val="tx1"/>
                </a:solidFill>
              </a:rPr>
              <a:t> in every .C that includes it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… no problem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Right: function is defined in every .C that includes it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… duplicate symbols</a:t>
            </a:r>
          </a:p>
        </p:txBody>
      </p:sp>
    </p:spTree>
    <p:extLst>
      <p:ext uri="{BB962C8B-B14F-4D97-AF65-F5344CB8AC3E}">
        <p14:creationId xmlns:p14="http://schemas.microsoft.com/office/powerpoint/2010/main" val="13465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“&amp;”: tell shell to run a job in the background</a:t>
            </a:r>
          </a:p>
          <a:p>
            <a:pPr lvl="1"/>
            <a:r>
              <a:rPr lang="en-US" dirty="0" smtClean="0"/>
              <a:t>Background means that the shell acts as normal, but the command you invoke is running at the same time.</a:t>
            </a:r>
          </a:p>
          <a:p>
            <a:r>
              <a:rPr lang="en-US" dirty="0" smtClean="0"/>
              <a:t>“sleep 60” </a:t>
            </a:r>
            <a:r>
              <a:rPr lang="en-US" dirty="0" err="1" smtClean="0"/>
              <a:t>vs</a:t>
            </a:r>
            <a:r>
              <a:rPr lang="en-US" dirty="0" smtClean="0"/>
              <a:t> “sleep 60 &amp;”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51850" y="4741571"/>
            <a:ext cx="6678049" cy="1154415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When would </a:t>
            </a:r>
            <a:r>
              <a:rPr lang="en-US" sz="2400" dirty="0" err="1" smtClean="0">
                <a:solidFill>
                  <a:schemeClr val="tx1"/>
                </a:solidFill>
              </a:rPr>
              <a:t>backgrounding</a:t>
            </a:r>
            <a:r>
              <a:rPr lang="en-US" sz="2400" dirty="0" smtClean="0">
                <a:solidFill>
                  <a:schemeClr val="tx1"/>
                </a:solidFill>
              </a:rPr>
              <a:t> be useful?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+ </a:t>
            </a:r>
            <a:r>
              <a:rPr lang="en-US" dirty="0" err="1" smtClean="0"/>
              <a:t>TallyCounter</a:t>
            </a:r>
            <a:endParaRPr lang="en-US" dirty="0"/>
          </a:p>
        </p:txBody>
      </p:sp>
      <p:pic>
        <p:nvPicPr>
          <p:cNvPr id="4" name="Picture 3" descr="Screen Shot 2014-04-30 at 8.0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2" y="1357205"/>
            <a:ext cx="5266279" cy="530989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00429" y="3452864"/>
            <a:ext cx="4861669" cy="1311423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FancyTallyCounter</a:t>
            </a:r>
            <a:r>
              <a:rPr lang="en-US" sz="2400" dirty="0" smtClean="0">
                <a:solidFill>
                  <a:schemeClr val="tx1"/>
                </a:solidFill>
              </a:rPr>
              <a:t> inherits all of </a:t>
            </a:r>
            <a:r>
              <a:rPr lang="en-US" sz="2400" dirty="0" err="1" smtClean="0">
                <a:solidFill>
                  <a:schemeClr val="tx1"/>
                </a:solidFill>
              </a:rPr>
              <a:t>TallyCounter</a:t>
            </a:r>
            <a:r>
              <a:rPr lang="en-US" sz="2400" dirty="0" smtClean="0">
                <a:solidFill>
                  <a:schemeClr val="tx1"/>
                </a:solidFill>
              </a:rPr>
              <a:t>, and adds a new method: </a:t>
            </a:r>
            <a:r>
              <a:rPr lang="en-US" sz="2400" dirty="0" err="1" smtClean="0">
                <a:solidFill>
                  <a:schemeClr val="tx1"/>
                </a:solidFill>
              </a:rPr>
              <a:t>DecrementCount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suspend a job that is running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Press “Ctrl-Z”</a:t>
            </a:r>
          </a:p>
          <a:p>
            <a:r>
              <a:rPr lang="en-US" dirty="0" smtClean="0"/>
              <a:t>The OS will then stop job from running and not schedule it to run.</a:t>
            </a:r>
          </a:p>
          <a:p>
            <a:r>
              <a:rPr lang="en-US" dirty="0" smtClean="0"/>
              <a:t>You can then:</a:t>
            </a:r>
          </a:p>
          <a:p>
            <a:pPr lvl="1"/>
            <a:r>
              <a:rPr lang="en-US" dirty="0" smtClean="0"/>
              <a:t>make the job run in the background.</a:t>
            </a:r>
          </a:p>
          <a:p>
            <a:pPr lvl="2"/>
            <a:r>
              <a:rPr lang="en-US" dirty="0" smtClean="0"/>
              <a:t>Type “</a:t>
            </a:r>
            <a:r>
              <a:rPr lang="en-US" dirty="0" err="1" smtClean="0"/>
              <a:t>bg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make the job run in the foreground.</a:t>
            </a:r>
          </a:p>
          <a:p>
            <a:pPr lvl="2"/>
            <a:r>
              <a:rPr lang="en-US" dirty="0" smtClean="0"/>
              <a:t>Type “</a:t>
            </a:r>
            <a:r>
              <a:rPr lang="en-US" dirty="0" err="1" smtClean="0"/>
              <a:t>fg</a:t>
            </a:r>
            <a:r>
              <a:rPr lang="en-US" dirty="0" smtClean="0"/>
              <a:t>”</a:t>
            </a:r>
          </a:p>
          <a:p>
            <a:pPr lvl="3"/>
            <a:r>
              <a:rPr lang="en-US" sz="2400" dirty="0" smtClean="0"/>
              <a:t>like you never suspended it at all!!</a:t>
            </a:r>
            <a:endParaRPr lang="en-US" sz="24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–l &lt;user name&gt; </a:t>
            </a:r>
            <a:r>
              <a:rPr lang="en-US" dirty="0" err="1" smtClean="0"/>
              <a:t>ix.cs.uoregon.edu</a:t>
            </a:r>
            <a:endParaRPr lang="en-US" dirty="0" smtClean="0"/>
          </a:p>
          <a:p>
            <a:r>
              <a:rPr lang="en-US" dirty="0"/>
              <a:t>cd 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put something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 it will show up as 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  <a:hlinkClick r:id="rId2" invalidUrl="http://ix.cs.uoregon.edu/~&lt;username"/>
              </a:rPr>
              <a:t>http://ix.cs.uoregon.edu/~&lt;username</a:t>
            </a:r>
            <a:r>
              <a:rPr lang="en-US" dirty="0" smtClean="0">
                <a:sym typeface="Wingding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31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ym typeface="Wingdings"/>
            </a:endParaRPr>
          </a:p>
          <a:p>
            <a:r>
              <a:rPr lang="en-US" dirty="0" smtClean="0"/>
              <a:t>You can also exchange files this way</a:t>
            </a:r>
          </a:p>
          <a:p>
            <a:pPr lvl="1"/>
            <a:r>
              <a:rPr lang="en-US" dirty="0" err="1" smtClean="0">
                <a:sym typeface="Wingdings"/>
              </a:rPr>
              <a:t>scp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file.pdf</a:t>
            </a:r>
            <a:r>
              <a:rPr lang="en-US" dirty="0" smtClean="0">
                <a:sym typeface="Wingdings"/>
              </a:rPr>
              <a:t> &lt;username&gt;@</a:t>
            </a:r>
            <a:r>
              <a:rPr lang="en-US" dirty="0" err="1" smtClean="0">
                <a:sym typeface="Wingdings"/>
              </a:rPr>
              <a:t>ix.cs.uoregon.edu</a:t>
            </a:r>
            <a:r>
              <a:rPr lang="en-US" dirty="0" smtClean="0">
                <a:sym typeface="Wingdings"/>
              </a:rPr>
              <a:t>:~/</a:t>
            </a:r>
            <a:r>
              <a:rPr lang="en-US" dirty="0" err="1" smtClean="0">
                <a:sym typeface="Wingdings"/>
              </a:rPr>
              <a:t>public_html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point people to http://</a:t>
            </a:r>
            <a:r>
              <a:rPr lang="en-US" dirty="0" err="1" smtClean="0">
                <a:sym typeface="Wingdings"/>
              </a:rPr>
              <a:t>ix.cs.uoregon.edu</a:t>
            </a:r>
            <a:r>
              <a:rPr lang="en-US" dirty="0" smtClean="0">
                <a:sym typeface="Wingdings"/>
              </a:rPr>
              <a:t>/~&lt;username&gt;/</a:t>
            </a:r>
            <a:r>
              <a:rPr lang="en-US" dirty="0" err="1" smtClean="0">
                <a:sym typeface="Wingdings"/>
              </a:rPr>
              <a:t>file.pdf</a:t>
            </a:r>
            <a:endParaRPr lang="en-US" dirty="0" smtClean="0">
              <a:sym typeface="Wingding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8296" y="4901259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 that ~/</a:t>
            </a:r>
            <a:r>
              <a:rPr lang="en-US" sz="2400" dirty="0" err="1" smtClean="0">
                <a:solidFill>
                  <a:schemeClr val="tx1"/>
                </a:solidFill>
              </a:rPr>
              <a:t>public_html</a:t>
            </a:r>
            <a:r>
              <a:rPr lang="en-US" sz="2400" dirty="0" smtClean="0">
                <a:solidFill>
                  <a:schemeClr val="tx1"/>
                </a:solidFill>
              </a:rPr>
              <a:t>/dir1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shows up as </a:t>
            </a:r>
            <a:r>
              <a:rPr lang="en-US" sz="2400" dirty="0" smtClean="0">
                <a:solidFill>
                  <a:schemeClr val="tx1"/>
                </a:solidFill>
                <a:hlinkClick r:id="rId2" invalidUrl="http://ix.cs.uoregon.edu/~&lt;username&gt;/dir1"/>
              </a:rPr>
              <a:t>http://ix.cs.uoregon.edu/~&lt;username&gt;/dir1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(“~/dir1” is not accessible via web)</a:t>
            </a:r>
          </a:p>
        </p:txBody>
      </p:sp>
    </p:spTree>
    <p:extLst>
      <p:ext uri="{BB962C8B-B14F-4D97-AF65-F5344CB8AC3E}">
        <p14:creationId xmlns:p14="http://schemas.microsoft.com/office/powerpoint/2010/main" val="2772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function: function defined in the base type, but can be re-defined in derived type.</a:t>
            </a:r>
          </a:p>
          <a:p>
            <a:r>
              <a:rPr lang="en-US" dirty="0" smtClean="0"/>
              <a:t>When you call a virtual function, you get the version defined by the derived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11070</TotalTime>
  <Words>2558</Words>
  <Application>Microsoft Macintosh PowerPoint</Application>
  <PresentationFormat>On-screen Show (4:3)</PresentationFormat>
  <Paragraphs>409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Courier</vt:lpstr>
      <vt:lpstr>ＭＳ Ｐゴシック</vt:lpstr>
      <vt:lpstr>Tw Cen MT</vt:lpstr>
      <vt:lpstr>Wingdings</vt:lpstr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Announcements</vt:lpstr>
      <vt:lpstr>Schedule rest of this week</vt:lpstr>
      <vt:lpstr>Project 3B</vt:lpstr>
      <vt:lpstr>Review</vt:lpstr>
      <vt:lpstr>Simple inheritance example</vt:lpstr>
      <vt:lpstr>Object sizes</vt:lpstr>
      <vt:lpstr>Inheritance + TallyCounter</vt:lpstr>
      <vt:lpstr>Virtual functions</vt:lpstr>
      <vt:lpstr>Virtual functions: example</vt:lpstr>
      <vt:lpstr>Virtual functions: example</vt:lpstr>
      <vt:lpstr>public / private inheritance</vt:lpstr>
      <vt:lpstr>NEW SLIDE</vt:lpstr>
      <vt:lpstr>public / private inheritance</vt:lpstr>
      <vt:lpstr>One more access control word: protected</vt:lpstr>
      <vt:lpstr>Memory Management</vt:lpstr>
      <vt:lpstr>C++ memory management</vt:lpstr>
      <vt:lpstr>new / delete syntax</vt:lpstr>
      <vt:lpstr>new calls constructors for your classes</vt:lpstr>
      <vt:lpstr>More on Classes</vt:lpstr>
      <vt:lpstr>Destructors</vt:lpstr>
      <vt:lpstr>Destructors example</vt:lpstr>
      <vt:lpstr>Inheritance and Constructors/Destructors: Example</vt:lpstr>
      <vt:lpstr>Inheritance and Constructors/Destructors: Example</vt:lpstr>
      <vt:lpstr>Possible to get the wrong destructor</vt:lpstr>
      <vt:lpstr>Getting the wrong destructor</vt:lpstr>
      <vt:lpstr>Virtual destructors</vt:lpstr>
      <vt:lpstr>Virtual destructors</vt:lpstr>
      <vt:lpstr>NEW STUFF</vt:lpstr>
      <vt:lpstr>Objects in objects</vt:lpstr>
      <vt:lpstr>Objects in objects</vt:lpstr>
      <vt:lpstr>Objects in objects: order is important</vt:lpstr>
      <vt:lpstr>Initializers</vt:lpstr>
      <vt:lpstr>Initializers</vt:lpstr>
      <vt:lpstr>Initializers</vt:lpstr>
      <vt:lpstr>Initializers</vt:lpstr>
      <vt:lpstr>Quiz</vt:lpstr>
      <vt:lpstr>The “is a” test</vt:lpstr>
      <vt:lpstr>Multiple inheritance</vt:lpstr>
      <vt:lpstr>Multiple inheritance</vt:lpstr>
      <vt:lpstr>Diamond-Shaped Inheritance</vt:lpstr>
      <vt:lpstr>Diamond-Shaped Inheritance Example</vt:lpstr>
      <vt:lpstr>Diamond-Shaped Inheritance Pitfalls</vt:lpstr>
      <vt:lpstr>Diamond-Shaped Inheritance Pitfalls</vt:lpstr>
      <vt:lpstr>Pure Virtual Functions</vt:lpstr>
      <vt:lpstr>Pure Virtual Functions Example</vt:lpstr>
      <vt:lpstr>Data Flow Networks</vt:lpstr>
      <vt:lpstr>Data Flow Overview</vt:lpstr>
      <vt:lpstr>Data Flow Overview</vt:lpstr>
      <vt:lpstr>Example of data flow (image processing)</vt:lpstr>
      <vt:lpstr>Example of data flow (image processing)</vt:lpstr>
      <vt:lpstr>Example of data flow (image processing)</vt:lpstr>
      <vt:lpstr>Benefits of the Data Flow Design</vt:lpstr>
      <vt:lpstr>Drawbacks of Data Flow Design</vt:lpstr>
      <vt:lpstr>Data Flow Networks</vt:lpstr>
      <vt:lpstr>Data Flow Network: the players</vt:lpstr>
      <vt:lpstr>Project 3C</vt:lpstr>
      <vt:lpstr>Assignment: make your code base be data flow networks with OOP</vt:lpstr>
      <vt:lpstr>Topics for 3D</vt:lpstr>
      <vt:lpstr>C++ lets you define operators</vt:lpstr>
      <vt:lpstr>Example of operator overloading</vt:lpstr>
      <vt:lpstr>New operators: &lt;&lt; and &gt;&gt;</vt:lpstr>
      <vt:lpstr>cout: the C++ way of accessing stdout</vt:lpstr>
      <vt:lpstr>cout is in the “standard” namespace</vt:lpstr>
      <vt:lpstr>endl: the C++ endline mechanism</vt:lpstr>
      <vt:lpstr>endl in action</vt:lpstr>
      <vt:lpstr>&lt;&lt; and &gt;&gt; have a return value</vt:lpstr>
      <vt:lpstr>Cascading in action</vt:lpstr>
      <vt:lpstr>Putting it all together</vt:lpstr>
      <vt:lpstr>Three pre-defined streams</vt:lpstr>
      <vt:lpstr>cin in action</vt:lpstr>
      <vt:lpstr>cerr</vt:lpstr>
      <vt:lpstr>fstream</vt:lpstr>
      <vt:lpstr>Project 3D</vt:lpstr>
      <vt:lpstr>Inline function</vt:lpstr>
      <vt:lpstr>Inlines can be automatically done within class definitions</vt:lpstr>
      <vt:lpstr>You should only do inlines within header files</vt:lpstr>
      <vt:lpstr>Bonus Topics</vt:lpstr>
      <vt:lpstr>Backgrounding</vt:lpstr>
      <vt:lpstr>Suspending Jobs</vt:lpstr>
      <vt:lpstr>Web pages</vt:lpstr>
      <vt:lpstr>Web pages</vt:lpstr>
    </vt:vector>
  </TitlesOfParts>
  <Manager/>
  <Company>University of Oregon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Miller</dc:creator>
  <cp:keywords/>
  <dc:description/>
  <cp:lastModifiedBy>Brenton Lessley</cp:lastModifiedBy>
  <cp:revision>154</cp:revision>
  <dcterms:created xsi:type="dcterms:W3CDTF">2013-10-02T16:37:11Z</dcterms:created>
  <dcterms:modified xsi:type="dcterms:W3CDTF">2018-05-11T16:59:27Z</dcterms:modified>
  <cp:category/>
</cp:coreProperties>
</file>