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40"/>
  </p:notesMasterIdLst>
  <p:sldIdLst>
    <p:sldId id="259" r:id="rId2"/>
    <p:sldId id="873" r:id="rId3"/>
    <p:sldId id="916" r:id="rId4"/>
    <p:sldId id="872" r:id="rId5"/>
    <p:sldId id="915" r:id="rId6"/>
    <p:sldId id="874" r:id="rId7"/>
    <p:sldId id="875" r:id="rId8"/>
    <p:sldId id="876" r:id="rId9"/>
    <p:sldId id="877" r:id="rId10"/>
    <p:sldId id="917" r:id="rId11"/>
    <p:sldId id="918" r:id="rId12"/>
    <p:sldId id="920" r:id="rId13"/>
    <p:sldId id="880" r:id="rId14"/>
    <p:sldId id="881" r:id="rId15"/>
    <p:sldId id="882" r:id="rId16"/>
    <p:sldId id="883" r:id="rId17"/>
    <p:sldId id="884" r:id="rId18"/>
    <p:sldId id="885" r:id="rId19"/>
    <p:sldId id="886" r:id="rId20"/>
    <p:sldId id="887" r:id="rId21"/>
    <p:sldId id="888" r:id="rId22"/>
    <p:sldId id="889" r:id="rId23"/>
    <p:sldId id="890" r:id="rId24"/>
    <p:sldId id="891" r:id="rId25"/>
    <p:sldId id="893" r:id="rId26"/>
    <p:sldId id="894" r:id="rId27"/>
    <p:sldId id="895" r:id="rId28"/>
    <p:sldId id="896" r:id="rId29"/>
    <p:sldId id="897" r:id="rId30"/>
    <p:sldId id="898" r:id="rId31"/>
    <p:sldId id="912" r:id="rId32"/>
    <p:sldId id="902" r:id="rId33"/>
    <p:sldId id="903" r:id="rId34"/>
    <p:sldId id="909" r:id="rId35"/>
    <p:sldId id="910" r:id="rId36"/>
    <p:sldId id="913" r:id="rId37"/>
    <p:sldId id="914" r:id="rId38"/>
    <p:sldId id="919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3E"/>
    <a:srgbClr val="FFFFCA"/>
    <a:srgbClr val="005334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FE53B-5066-174C-A72E-F750F1526F6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B796E-1204-6D45-A7B7-2B1650A50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4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36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73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1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81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1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9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30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3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70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99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2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3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3806-7F59-464B-AFD0-4480C81518EB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O_Signature_4c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000" y="30003"/>
            <a:ext cx="2239804" cy="39801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 rot="5400000" flipH="1">
            <a:off x="3510835" y="591853"/>
            <a:ext cx="2122328" cy="9144000"/>
          </a:xfrm>
          <a:prstGeom prst="parallelogram">
            <a:avLst>
              <a:gd name="adj" fmla="val 16594"/>
            </a:avLst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8"/>
          <p:cNvSpPr>
            <a:spLocks noGrp="1"/>
          </p:cNvSpPr>
          <p:nvPr>
            <p:ph type="subTitle" idx="1"/>
          </p:nvPr>
        </p:nvSpPr>
        <p:spPr>
          <a:xfrm>
            <a:off x="2362200" y="6172200"/>
            <a:ext cx="6781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w Cen MT" charset="0"/>
                <a:ea typeface="ＭＳ Ｐゴシック" charset="0"/>
                <a:cs typeface="ＭＳ Ｐゴシック" charset="0"/>
              </a:rPr>
              <a:t>University of Oregon</a:t>
            </a:r>
          </a:p>
        </p:txBody>
      </p:sp>
      <p:sp>
        <p:nvSpPr>
          <p:cNvPr id="15363" name="TextBox 9"/>
          <p:cNvSpPr txBox="1">
            <a:spLocks noChangeArrowheads="1"/>
          </p:cNvSpPr>
          <p:nvPr/>
        </p:nvSpPr>
        <p:spPr bwMode="auto">
          <a:xfrm>
            <a:off x="323829" y="6135688"/>
            <a:ext cx="214808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600">
                <a:solidFill>
                  <a:schemeClr val="bg1"/>
                </a:solidFill>
                <a:latin typeface="Tw Cen MT" charset="0"/>
              </a:rPr>
              <a:t>May 26, 2017</a:t>
            </a:r>
          </a:p>
        </p:txBody>
      </p:sp>
      <p:sp>
        <p:nvSpPr>
          <p:cNvPr id="15371" name="Title 1"/>
          <p:cNvSpPr>
            <a:spLocks noGrp="1"/>
          </p:cNvSpPr>
          <p:nvPr>
            <p:ph type="ctrTitle"/>
          </p:nvPr>
        </p:nvSpPr>
        <p:spPr>
          <a:xfrm>
            <a:off x="1" y="-58704"/>
            <a:ext cx="9064022" cy="19783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cap="none">
                <a:latin typeface="Tw Cen MT" charset="0"/>
                <a:ea typeface="ＭＳ Ｐゴシック" charset="0"/>
                <a:cs typeface="ＭＳ Ｐゴシック" charset="0"/>
              </a:rPr>
              <a:t>							CIS 330:</a:t>
            </a:r>
            <a:br>
              <a:rPr lang="en-US" b="1" cap="none">
                <a:latin typeface="Tw Cen MT" charset="0"/>
                <a:ea typeface="ＭＳ Ｐゴシック" charset="0"/>
                <a:cs typeface="ＭＳ Ｐゴシック" charset="0"/>
              </a:rPr>
            </a:br>
            <a:r>
              <a:rPr lang="en-US" sz="2200" b="1" cap="none">
                <a:latin typeface="Tw Cen MT" charset="0"/>
                <a:ea typeface="ＭＳ Ｐゴシック" charset="0"/>
                <a:cs typeface="ＭＳ Ｐゴシック" charset="0"/>
              </a:rPr>
              <a:t> 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    _   _      _                          _   ______    _ _____ 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  / / / /___  (_)  __   ____ _____  ____/ /  / ____/ _/_/ ____/__    __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 / / / / __ \/ / |/_/  / __ `/ __ \/ __  /  / /    _/_// /  __/ /___/ /_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/ /_/ / / / / /&gt;  &lt;   / /_/ / / / / /_/ /  / /____/_/ / /__/_  __/_  __/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\____/_/ /_/_/_/|_|   \__,_/_/ /_/\__,_/   \____/_/   \____//_/   /_/ 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endParaRPr lang="en-US" sz="700" cap="none"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2672566"/>
            <a:ext cx="9144000" cy="2136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Tw Cen MT" charset="0"/>
                <a:ea typeface="ＭＳ Ｐゴシック" charset="0"/>
                <a:cs typeface="ＭＳ Ｐゴシック" charset="0"/>
              </a:rPr>
              <a:t>Lab 7: performance analysis</a:t>
            </a:r>
          </a:p>
          <a:p>
            <a:r>
              <a:rPr lang="en-US" b="1">
                <a:latin typeface="Tw Cen MT" charset="0"/>
                <a:ea typeface="ＭＳ Ｐゴシック" charset="0"/>
                <a:cs typeface="ＭＳ Ｐゴシック" charset="0"/>
              </a:rPr>
              <a:t>        &amp; (more) debugging</a:t>
            </a:r>
            <a:endParaRPr lang="en-US" b="1">
              <a:solidFill>
                <a:srgbClr val="000000"/>
              </a:solidFill>
              <a:latin typeface="Tw Cen M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2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addition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800">
                <a:solidFill>
                  <a:srgbClr val="595959"/>
                </a:solidFill>
              </a:rPr>
              <a:t>DEMO</a:t>
            </a:r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1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addition example</a:t>
            </a:r>
          </a:p>
        </p:txBody>
      </p:sp>
      <p:pic>
        <p:nvPicPr>
          <p:cNvPr id="4" name="Picture 4" descr="efficienc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119" y="1685925"/>
            <a:ext cx="4350496" cy="2840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3536" y="3829050"/>
            <a:ext cx="2065985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solidFill>
                  <a:srgbClr val="A5A5A5"/>
                </a:solidFill>
                <a:latin typeface="Calibri"/>
              </a:rPr>
              <a:t>xkcd</a:t>
            </a:r>
            <a:r>
              <a:rPr lang="en-US" sz="1400">
                <a:solidFill>
                  <a:srgbClr val="A5A5A5"/>
                </a:solidFill>
                <a:latin typeface="Calibri"/>
              </a:rPr>
              <a:t> 1445 </a:t>
            </a:r>
          </a:p>
        </p:txBody>
      </p:sp>
    </p:spTree>
    <p:extLst>
      <p:ext uri="{BB962C8B-B14F-4D97-AF65-F5344CB8AC3E}">
        <p14:creationId xmlns:p14="http://schemas.microsoft.com/office/powerpoint/2010/main" val="124154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75" y="1819275"/>
            <a:ext cx="7598167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alibri"/>
              </a:rPr>
              <a:t>There will be an assignment for you to add timing information to your image pipeline project.</a:t>
            </a:r>
          </a:p>
        </p:txBody>
      </p:sp>
    </p:spTree>
    <p:extLst>
      <p:ext uri="{BB962C8B-B14F-4D97-AF65-F5344CB8AC3E}">
        <p14:creationId xmlns:p14="http://schemas.microsoft.com/office/powerpoint/2010/main" val="73848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#1 complaint I hear from employers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“students can’t debug”</a:t>
            </a:r>
          </a:p>
          <a:p>
            <a:pPr lvl="1"/>
            <a:r>
              <a:rPr lang="en-US"/>
              <a:t>If you can debug, you can progress on their projects (even if slowly)</a:t>
            </a:r>
          </a:p>
          <a:p>
            <a:pPr lvl="1"/>
            <a:r>
              <a:rPr lang="en-US"/>
              <a:t>If not, they will have to hand hold you</a:t>
            </a:r>
          </a:p>
          <a:p>
            <a:r>
              <a:rPr lang="en-US"/>
              <a:t>Think about your debugging approach.</a:t>
            </a:r>
          </a:p>
          <a:p>
            <a:pPr lvl="1"/>
            <a:r>
              <a:rPr lang="en-US"/>
              <a:t>How would you describe it during an interview?</a:t>
            </a:r>
          </a:p>
          <a:p>
            <a:pPr lvl="1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97648" y="5129235"/>
            <a:ext cx="8552424" cy="982195"/>
          </a:xfrm>
          <a:prstGeom prst="roundRect">
            <a:avLst/>
          </a:prstGeom>
          <a:solidFill>
            <a:srgbClr val="FFFF3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This lecture describes how I would answer that question</a:t>
            </a:r>
          </a:p>
        </p:txBody>
      </p:sp>
    </p:spTree>
    <p:extLst>
      <p:ext uri="{BB962C8B-B14F-4D97-AF65-F5344CB8AC3E}">
        <p14:creationId xmlns:p14="http://schemas.microsoft.com/office/powerpoint/2010/main" val="187131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(#1) Figure out _where_ the error is occurring</a:t>
            </a:r>
          </a:p>
          <a:p>
            <a:r>
              <a:rPr lang="en-US"/>
              <a:t>(#2) Figure out _why_ the error is occurring</a:t>
            </a:r>
          </a:p>
          <a:p>
            <a:r>
              <a:rPr lang="en-US"/>
              <a:t>(#3) Form a plan to fix the error</a:t>
            </a:r>
          </a:p>
        </p:txBody>
      </p:sp>
    </p:spTree>
    <p:extLst>
      <p:ext uri="{BB962C8B-B14F-4D97-AF65-F5344CB8AC3E}">
        <p14:creationId xmlns:p14="http://schemas.microsoft.com/office/powerpoint/2010/main" val="220631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Terrible</a:t>
            </a:r>
            <a:r>
              <a:rPr lang="en-US"/>
              <a:t> debugging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fix it by repeatedly making random changes</a:t>
            </a:r>
          </a:p>
          <a:p>
            <a:pPr lvl="1"/>
            <a:r>
              <a:rPr lang="en-US"/>
              <a:t>typically, code is pretty close to working in the first place</a:t>
            </a:r>
          </a:p>
          <a:p>
            <a:pPr lvl="1"/>
            <a:r>
              <a:rPr lang="en-US"/>
              <a:t>each random change creates a new problem that then has to be debugged</a:t>
            </a:r>
          </a:p>
          <a:p>
            <a:pPr lvl="1"/>
            <a:r>
              <a:rPr lang="en-US"/>
              <a:t>code ends up as a complete mess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0303" y="4690037"/>
            <a:ext cx="7580106" cy="982195"/>
          </a:xfrm>
          <a:prstGeom prst="roundRect">
            <a:avLst/>
          </a:prstGeom>
          <a:solidFill>
            <a:srgbClr val="FFFF3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This is a “bugging” strategy.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16529" y="5756442"/>
            <a:ext cx="7580106" cy="982195"/>
          </a:xfrm>
          <a:prstGeom prst="roundRect">
            <a:avLst/>
          </a:prstGeom>
          <a:solidFill>
            <a:srgbClr val="FFFF3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Always make sure you feel confident about what the problem is before you start changing code</a:t>
            </a:r>
          </a:p>
        </p:txBody>
      </p:sp>
    </p:spTree>
    <p:extLst>
      <p:ext uri="{BB962C8B-B14F-4D97-AF65-F5344CB8AC3E}">
        <p14:creationId xmlns:p14="http://schemas.microsoft.com/office/powerpoint/2010/main" val="348561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as the scientific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Debugging involves the scientific method:</a:t>
            </a:r>
          </a:p>
          <a:p>
            <a:pPr lvl="1"/>
            <a:r>
              <a:rPr lang="en-US"/>
              <a:t>You have a hypothesis</a:t>
            </a:r>
          </a:p>
          <a:p>
            <a:pPr lvl="2"/>
            <a:r>
              <a:rPr lang="en-US"/>
              <a:t>(“the bug is because of this”)</a:t>
            </a:r>
          </a:p>
          <a:p>
            <a:pPr lvl="1"/>
            <a:r>
              <a:rPr lang="en-US"/>
              <a:t>You form an experiment </a:t>
            </a:r>
          </a:p>
          <a:p>
            <a:pPr lvl="2"/>
            <a:r>
              <a:rPr lang="en-US"/>
              <a:t>(“I will test my theory by examining the state of some variables”)</a:t>
            </a:r>
          </a:p>
          <a:p>
            <a:pPr lvl="1"/>
            <a:r>
              <a:rPr lang="en-US"/>
              <a:t>You confirm or deny the hypothesis </a:t>
            </a:r>
          </a:p>
          <a:p>
            <a:pPr lvl="2"/>
            <a:r>
              <a:rPr lang="en-US"/>
              <a:t>(“the state was OK, my hypothesis was wrong”)</a:t>
            </a:r>
          </a:p>
          <a:p>
            <a:pPr lvl="2"/>
            <a:r>
              <a:rPr lang="en-US"/>
              <a:t>(“the state was bad, my hypothesis was right”)</a:t>
            </a:r>
          </a:p>
        </p:txBody>
      </p:sp>
    </p:spTree>
    <p:extLst>
      <p:ext uri="{BB962C8B-B14F-4D97-AF65-F5344CB8AC3E}">
        <p14:creationId xmlns:p14="http://schemas.microsoft.com/office/powerpoint/2010/main" val="115136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“scientific method” of debugging – which is good – can leave your code as a mess</a:t>
            </a:r>
          </a:p>
          <a:p>
            <a:r>
              <a:rPr lang="en-US"/>
              <a:t>My recommendation:</a:t>
            </a:r>
          </a:p>
          <a:p>
            <a:pPr lvl="1"/>
            <a:r>
              <a:rPr lang="en-US"/>
              <a:t>when you have a bug, immediately make a copy of your program</a:t>
            </a:r>
          </a:p>
          <a:p>
            <a:pPr lvl="1"/>
            <a:r>
              <a:rPr lang="en-US"/>
              <a:t>apply the scientific method-style of debugging until you understand the problem and how to fix</a:t>
            </a:r>
          </a:p>
          <a:p>
            <a:pPr lvl="1"/>
            <a:r>
              <a:rPr lang="en-US"/>
              <a:t>then go back to your original program and make the fix there</a:t>
            </a:r>
          </a:p>
        </p:txBody>
      </p:sp>
    </p:spTree>
    <p:extLst>
      <p:ext uri="{BB962C8B-B14F-4D97-AF65-F5344CB8AC3E}">
        <p14:creationId xmlns:p14="http://schemas.microsoft.com/office/powerpoint/2010/main" val="231166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me, effective debugging is about two things:</a:t>
            </a:r>
          </a:p>
          <a:p>
            <a:pPr lvl="1"/>
            <a:r>
              <a:rPr lang="en-US"/>
              <a:t>Challenging your own assumptions</a:t>
            </a:r>
          </a:p>
          <a:p>
            <a:pPr lvl="1"/>
            <a:r>
              <a:rPr lang="en-US"/>
              <a:t>Divide-and-conquer to find the problem</a:t>
            </a:r>
          </a:p>
        </p:txBody>
      </p:sp>
    </p:spTree>
    <p:extLst>
      <p:ext uri="{BB962C8B-B14F-4D97-AF65-F5344CB8AC3E}">
        <p14:creationId xmlns:p14="http://schemas.microsoft.com/office/powerpoint/2010/main" val="115531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Challenging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367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you thought the code would work and it doesn’t</a:t>
            </a:r>
          </a:p>
          <a:p>
            <a:pPr lvl="1"/>
            <a:r>
              <a:rPr lang="en-US"/>
              <a:t>so something you did is wrong, and you have to figure out what</a:t>
            </a:r>
          </a:p>
          <a:p>
            <a:r>
              <a:rPr lang="en-US"/>
              <a:t>I find students are often turning under the wrong stones, since there are some stones they don’t see</a:t>
            </a:r>
          </a:p>
          <a:p>
            <a:r>
              <a:rPr lang="en-US"/>
              <a:t>the way to find these “hidden stones” is to start with the bad outcome and search backwards</a:t>
            </a:r>
          </a:p>
          <a:p>
            <a:pPr lvl="1"/>
            <a:r>
              <a:rPr lang="en-US"/>
              <a:t>why is this pointer NULL?  why is this value bad?</a:t>
            </a:r>
          </a:p>
        </p:txBody>
      </p:sp>
    </p:spTree>
    <p:extLst>
      <p:ext uri="{BB962C8B-B14F-4D97-AF65-F5344CB8AC3E}">
        <p14:creationId xmlns:p14="http://schemas.microsoft.com/office/powerpoint/2010/main" val="234691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Performance question</a:t>
            </a:r>
          </a:p>
        </p:txBody>
      </p:sp>
      <p:pic>
        <p:nvPicPr>
          <p:cNvPr id="3" name="Picture 3" descr="Lab7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19250"/>
            <a:ext cx="8407332" cy="1401814"/>
          </a:xfrm>
          <a:prstGeom prst="rect">
            <a:avLst/>
          </a:prstGeom>
        </p:spPr>
      </p:pic>
      <p:pic>
        <p:nvPicPr>
          <p:cNvPr id="5" name="Picture 5" descr="Lab7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67150"/>
            <a:ext cx="8407332" cy="1401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1641" y="3057525"/>
            <a:ext cx="8333109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Add matrices row by row 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83" y="5362575"/>
            <a:ext cx="838030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Add matrices column by column</a:t>
            </a:r>
          </a:p>
        </p:txBody>
      </p:sp>
    </p:spTree>
    <p:extLst>
      <p:ext uri="{BB962C8B-B14F-4D97-AF65-F5344CB8AC3E}">
        <p14:creationId xmlns:p14="http://schemas.microsoft.com/office/powerpoint/2010/main" val="1653861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There are lots of things that could be wrong with your program</a:t>
            </a:r>
          </a:p>
          <a:p>
            <a:pPr lvl="1"/>
            <a:r>
              <a:rPr lang="en-US"/>
              <a:t>This is a search problem!!</a:t>
            </a:r>
          </a:p>
          <a:p>
            <a:r>
              <a:rPr lang="en-US"/>
              <a:t>Divide-and-Conquer: try to focus on hypotheses that will eliminate half the possibilities, no matter what the outcome is</a:t>
            </a:r>
          </a:p>
        </p:txBody>
      </p:sp>
    </p:spTree>
    <p:extLst>
      <p:ext uri="{BB962C8B-B14F-4D97-AF65-F5344CB8AC3E}">
        <p14:creationId xmlns:p14="http://schemas.microsoft.com/office/powerpoint/2010/main" val="3461875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“Halving” hypotheses:</a:t>
            </a:r>
          </a:p>
          <a:p>
            <a:pPr lvl="1"/>
            <a:r>
              <a:rPr lang="en-US"/>
              <a:t>The problem is in this module</a:t>
            </a:r>
          </a:p>
          <a:p>
            <a:pPr lvl="1"/>
            <a:r>
              <a:rPr lang="en-US"/>
              <a:t>The problem is in this function</a:t>
            </a:r>
          </a:p>
          <a:p>
            <a:r>
              <a:rPr lang="en-US"/>
              <a:t>Non-halving hypotheses:</a:t>
            </a:r>
          </a:p>
          <a:p>
            <a:pPr lvl="1"/>
            <a:r>
              <a:rPr lang="en-US"/>
              <a:t>The problem is in this line of code</a:t>
            </a:r>
          </a:p>
          <a:p>
            <a:pPr lvl="1"/>
            <a:r>
              <a:rPr lang="en-US"/>
              <a:t>The problem is with this variable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6080" y="5119313"/>
            <a:ext cx="8046422" cy="1319517"/>
          </a:xfrm>
          <a:prstGeom prst="roundRect">
            <a:avLst/>
          </a:prstGeom>
          <a:solidFill>
            <a:srgbClr val="FFFF3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As you divide the space smaller and smaller, you will eventually end up hypothesis that are small in scope</a:t>
            </a:r>
          </a:p>
        </p:txBody>
      </p:sp>
    </p:spTree>
    <p:extLst>
      <p:ext uri="{BB962C8B-B14F-4D97-AF65-F5344CB8AC3E}">
        <p14:creationId xmlns:p14="http://schemas.microsoft.com/office/powerpoint/2010/main" val="606422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practice / Poor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Good practice:</a:t>
            </a:r>
          </a:p>
          <a:p>
            <a:pPr lvl="1"/>
            <a:r>
              <a:rPr lang="en-US"/>
              <a:t>Write a few lines of code and test that it does what you want</a:t>
            </a:r>
          </a:p>
          <a:p>
            <a:r>
              <a:rPr lang="en-US"/>
              <a:t>Poor practice:</a:t>
            </a:r>
          </a:p>
          <a:p>
            <a:pPr lvl="1"/>
            <a:r>
              <a:rPr lang="en-US"/>
              <a:t>Write a bunch of code and compile it all at the end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40200" y="5149077"/>
            <a:ext cx="6786379" cy="1319517"/>
          </a:xfrm>
          <a:prstGeom prst="roundRect">
            <a:avLst/>
          </a:prstGeom>
          <a:solidFill>
            <a:srgbClr val="FFFF3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Why is it better to write smaller </a:t>
            </a:r>
          </a:p>
          <a:p>
            <a:pPr algn="ctr"/>
            <a:r>
              <a:rPr lang="en-US" sz="2800">
                <a:solidFill>
                  <a:schemeClr val="tx1"/>
                </a:solidFill>
              </a:rPr>
              <a:t>portions of code at a time? </a:t>
            </a:r>
          </a:p>
        </p:txBody>
      </p:sp>
    </p:spTree>
    <p:extLst>
      <p:ext uri="{BB962C8B-B14F-4D97-AF65-F5344CB8AC3E}">
        <p14:creationId xmlns:p14="http://schemas.microsoft.com/office/powerpoint/2010/main" val="4067649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is it better to write smaller portions of code at a time?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you have one bug</a:t>
            </a:r>
          </a:p>
          <a:p>
            <a:pPr lvl="1"/>
            <a:r>
              <a:rPr lang="en-US"/>
              <a:t>it is easier to figure out where that bug is</a:t>
            </a:r>
          </a:p>
          <a:p>
            <a:pPr lvl="2"/>
            <a:r>
              <a:rPr lang="en-US"/>
              <a:t>searching through tens of lines of code, not hundreds</a:t>
            </a:r>
          </a:p>
          <a:p>
            <a:r>
              <a:rPr lang="en-US"/>
              <a:t>If you have many bugs</a:t>
            </a:r>
          </a:p>
          <a:p>
            <a:pPr lvl="1"/>
            <a:r>
              <a:rPr lang="en-US"/>
              <a:t>this is a disaster and you end up chasing your tail</a:t>
            </a:r>
          </a:p>
          <a:p>
            <a:pPr lvl="2"/>
            <a:r>
              <a:rPr lang="en-US"/>
              <a:t>and you are still searching through hundreds of lines of code, not tens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4748" y="5149077"/>
            <a:ext cx="7643933" cy="1319517"/>
          </a:xfrm>
          <a:prstGeom prst="roundRect">
            <a:avLst/>
          </a:prstGeom>
          <a:solidFill>
            <a:srgbClr val="FFFF3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The extra effort of modifying the main program to test your new code pays off ten-fold (WAG)</a:t>
            </a:r>
          </a:p>
        </p:txBody>
      </p:sp>
    </p:spTree>
    <p:extLst>
      <p:ext uri="{BB962C8B-B14F-4D97-AF65-F5344CB8AC3E}">
        <p14:creationId xmlns:p14="http://schemas.microsoft.com/office/powerpoint/2010/main" val="903790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Final thought: </a:t>
            </a:r>
            <a:br>
              <a:rPr lang="en-US"/>
            </a:br>
            <a:r>
              <a:rPr lang="en-US"/>
              <a:t>always initialize your variables!!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5240"/>
            <a:ext cx="8229600" cy="4525963"/>
          </a:xfrm>
        </p:spPr>
        <p:txBody>
          <a:bodyPr/>
          <a:lstStyle/>
          <a:p>
            <a:r>
              <a:rPr lang="en-US"/>
              <a:t>Many crashes in your HW assignments due to uninitialized pointers.</a:t>
            </a:r>
          </a:p>
          <a:p>
            <a:pPr lvl="1"/>
            <a:r>
              <a:rPr lang="en-US"/>
              <a:t>If you assign it to NULL, then at least you know that is set to something not valid</a:t>
            </a:r>
          </a:p>
          <a:p>
            <a:pPr lvl="1"/>
            <a:r>
              <a:rPr lang="en-US"/>
              <a:t>Otherwise, you see an address and think it might have valid memory</a:t>
            </a:r>
          </a:p>
          <a:p>
            <a:r>
              <a:rPr lang="en-US"/>
              <a:t>Initialize non-pointers too!</a:t>
            </a:r>
          </a:p>
          <a:p>
            <a:r>
              <a:rPr lang="en-US"/>
              <a:t>Classic point that employers look for.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4748" y="5671638"/>
            <a:ext cx="7643933" cy="1079530"/>
          </a:xfrm>
          <a:prstGeom prst="roundRect">
            <a:avLst/>
          </a:prstGeom>
          <a:solidFill>
            <a:srgbClr val="FFFF3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This practice becomes increasingly essential when you work in teams on large projects.</a:t>
            </a:r>
          </a:p>
        </p:txBody>
      </p:sp>
    </p:spTree>
    <p:extLst>
      <p:ext uri="{BB962C8B-B14F-4D97-AF65-F5344CB8AC3E}">
        <p14:creationId xmlns:p14="http://schemas.microsoft.com/office/powerpoint/2010/main" val="375257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Print statements (</a:t>
            </a:r>
            <a:r>
              <a:rPr lang="en-US" err="1"/>
              <a:t>cerr</a:t>
            </a:r>
            <a:r>
              <a:rPr lang="en-US"/>
              <a:t>, </a:t>
            </a:r>
            <a:r>
              <a:rPr lang="en-US" err="1"/>
              <a:t>printf</a:t>
            </a:r>
            <a:r>
              <a:rPr lang="en-US"/>
              <a:t>):</a:t>
            </a:r>
          </a:p>
          <a:p>
            <a:pPr lvl="1"/>
            <a:r>
              <a:rPr lang="en-US"/>
              <a:t>the world’s most used debugger</a:t>
            </a:r>
          </a:p>
          <a:p>
            <a:pPr lvl="1"/>
            <a:r>
              <a:rPr lang="en-US"/>
              <a:t>very successful SW professionals are able to debug large SW projects using only print statements</a:t>
            </a:r>
          </a:p>
          <a:p>
            <a:r>
              <a:rPr lang="en-US"/>
              <a:t>Pitfalls:</a:t>
            </a:r>
          </a:p>
          <a:p>
            <a:pPr lvl="1"/>
            <a:r>
              <a:rPr lang="en-US"/>
              <a:t>output buffering</a:t>
            </a:r>
          </a:p>
          <a:p>
            <a:pPr lvl="1"/>
            <a:r>
              <a:rPr lang="en-US"/>
              <a:t>too many print statements</a:t>
            </a:r>
          </a:p>
        </p:txBody>
      </p:sp>
    </p:spTree>
    <p:extLst>
      <p:ext uri="{BB962C8B-B14F-4D97-AF65-F5344CB8AC3E}">
        <p14:creationId xmlns:p14="http://schemas.microsoft.com/office/powerpoint/2010/main" val="883511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Pitfall #1: output 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output is sometimes buffered, and buffered output is dropped when a program crashes</a:t>
            </a:r>
          </a:p>
          <a:p>
            <a:r>
              <a:rPr lang="en-US"/>
              <a:t>if you don’t see a print statement</a:t>
            </a:r>
          </a:p>
          <a:p>
            <a:pPr lvl="1"/>
            <a:r>
              <a:rPr lang="en-US"/>
              <a:t>your program may have crashed before it got to that print statement</a:t>
            </a:r>
          </a:p>
          <a:p>
            <a:pPr lvl="1"/>
            <a:r>
              <a:rPr lang="en-US"/>
              <a:t>your program may have gotten to that print statement, but crashed before it got outputted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37336" y="5149077"/>
            <a:ext cx="8274618" cy="595273"/>
          </a:xfrm>
          <a:prstGeom prst="roundRect">
            <a:avLst/>
          </a:prstGeom>
          <a:solidFill>
            <a:srgbClr val="FFFF3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cerr</a:t>
            </a:r>
            <a:r>
              <a:rPr lang="en-US" sz="2400">
                <a:solidFill>
                  <a:schemeClr val="tx1"/>
                </a:solidFill>
              </a:rPr>
              <a:t>: automatically flushes &amp; mostly prevents this problem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0755" y="5923620"/>
            <a:ext cx="8274618" cy="698063"/>
          </a:xfrm>
          <a:prstGeom prst="roundRect">
            <a:avLst/>
          </a:prstGeom>
          <a:solidFill>
            <a:srgbClr val="FFFF3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cerr</a:t>
            </a:r>
            <a:r>
              <a:rPr lang="en-US" sz="2400">
                <a:solidFill>
                  <a:schemeClr val="tx1"/>
                </a:solidFill>
              </a:rPr>
              <a:t> &lt;&lt; “*(NULL) = “ &lt;&lt; *NULL &lt;&lt; </a:t>
            </a:r>
            <a:r>
              <a:rPr lang="en-US" sz="2400" err="1">
                <a:solidFill>
                  <a:schemeClr val="tx1"/>
                </a:solidFill>
              </a:rPr>
              <a:t>endl</a:t>
            </a:r>
            <a:r>
              <a:rPr lang="en-US" sz="2400">
                <a:solidFill>
                  <a:schemeClr val="tx1"/>
                </a:solidFill>
              </a:rPr>
              <a:t>; // still doesn’t work</a:t>
            </a:r>
          </a:p>
        </p:txBody>
      </p:sp>
    </p:spTree>
    <p:extLst>
      <p:ext uri="{BB962C8B-B14F-4D97-AF65-F5344CB8AC3E}">
        <p14:creationId xmlns:p14="http://schemas.microsoft.com/office/powerpoint/2010/main" val="3990434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buffering and </a:t>
            </a:r>
            <a:r>
              <a:rPr lang="en-US" err="1"/>
              <a:t>cerr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cerr</a:t>
            </a:r>
            <a:r>
              <a:rPr lang="en-US"/>
              <a:t>: automatically flushes &amp; mostly prevents output buffering problem</a:t>
            </a:r>
          </a:p>
          <a:p>
            <a:r>
              <a:rPr lang="en-US"/>
              <a:t>Exception:</a:t>
            </a:r>
          </a:p>
          <a:p>
            <a:pPr lvl="1"/>
            <a:r>
              <a:rPr lang="en-US" err="1"/>
              <a:t>cerr</a:t>
            </a:r>
            <a:r>
              <a:rPr lang="en-US"/>
              <a:t> &lt;&lt; “*(NULL) = “ &lt;&lt; *NULL &lt;&lt; </a:t>
            </a:r>
            <a:r>
              <a:rPr lang="en-US" err="1"/>
              <a:t>endl</a:t>
            </a:r>
            <a:r>
              <a:rPr lang="en-US"/>
              <a:t>; </a:t>
            </a:r>
          </a:p>
          <a:p>
            <a:pPr lvl="2"/>
            <a:r>
              <a:rPr lang="en-US"/>
              <a:t>(crashes before anything is printed out)</a:t>
            </a:r>
          </a:p>
          <a:p>
            <a:r>
              <a:rPr lang="en-US"/>
              <a:t>Work-around:</a:t>
            </a:r>
          </a:p>
          <a:p>
            <a:pPr lvl="1"/>
            <a:r>
              <a:rPr lang="en-US" err="1"/>
              <a:t>cerr</a:t>
            </a:r>
            <a:r>
              <a:rPr lang="en-US"/>
              <a:t> &lt;&lt; “*NULL) = “;</a:t>
            </a:r>
          </a:p>
          <a:p>
            <a:pPr lvl="1"/>
            <a:r>
              <a:rPr lang="en-US" err="1"/>
              <a:t>cerr</a:t>
            </a:r>
            <a:r>
              <a:rPr lang="en-US"/>
              <a:t> &lt;&lt; *NULL &lt;&lt; </a:t>
            </a:r>
            <a:r>
              <a:rPr lang="en-US" err="1"/>
              <a:t>endl</a:t>
            </a:r>
            <a:r>
              <a:rPr lang="en-US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3987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Pitfall #2: millions of print statements</a:t>
            </a:r>
          </a:p>
        </p:txBody>
      </p:sp>
      <p:pic>
        <p:nvPicPr>
          <p:cNvPr id="4" name="Picture 3" descr="Screen Shot 2014-05-15 at 6.35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8" y="1363631"/>
            <a:ext cx="7975600" cy="49911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60755" y="5923620"/>
            <a:ext cx="8274618" cy="698063"/>
          </a:xfrm>
          <a:prstGeom prst="roundRect">
            <a:avLst/>
          </a:prstGeom>
          <a:solidFill>
            <a:srgbClr val="FFFF3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This will result in millions of print statements … hard to debug.</a:t>
            </a:r>
          </a:p>
        </p:txBody>
      </p:sp>
    </p:spTree>
    <p:extLst>
      <p:ext uri="{BB962C8B-B14F-4D97-AF65-F5344CB8AC3E}">
        <p14:creationId xmlns:p14="http://schemas.microsoft.com/office/powerpoint/2010/main" val="3348151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print statements</a:t>
            </a:r>
          </a:p>
        </p:txBody>
      </p:sp>
      <p:pic>
        <p:nvPicPr>
          <p:cNvPr id="3" name="Picture 2" descr="Screen Shot 2014-05-15 at 6.38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6" y="1417164"/>
            <a:ext cx="7037647" cy="472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0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469"/>
            <a:ext cx="8229600" cy="1143000"/>
          </a:xfrm>
        </p:spPr>
        <p:txBody>
          <a:bodyPr/>
          <a:lstStyle/>
          <a:p>
            <a:r>
              <a:rPr lang="en-US"/>
              <a:t>many ways to time a program!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00175"/>
            <a:ext cx="8046465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Unix 'time'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Example: time ./</a:t>
            </a:r>
            <a:r>
              <a:rPr lang="en-US" sz="2400" err="1">
                <a:solidFill>
                  <a:srgbClr val="000000"/>
                </a:solidFill>
                <a:latin typeface="Calibri"/>
              </a:rPr>
              <a:t>my_program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Measures execution time of entire program run</a:t>
            </a:r>
          </a:p>
          <a:p>
            <a:pPr lvl="1"/>
            <a:endParaRPr lang="en-US" sz="240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Unix </a:t>
            </a:r>
            <a:r>
              <a:rPr lang="en-US" sz="2400" err="1">
                <a:solidFill>
                  <a:srgbClr val="000000"/>
                </a:solidFill>
                <a:latin typeface="Calibri"/>
              </a:rPr>
              <a:t>gettimeofday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system 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Code into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Can time execution of certain portions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625825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it easy on yourself…</a:t>
            </a:r>
          </a:p>
        </p:txBody>
      </p:sp>
      <p:pic>
        <p:nvPicPr>
          <p:cNvPr id="4" name="Picture 3" descr="Screen Shot 2014-05-15 at 6.45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5" y="1294142"/>
            <a:ext cx="7887677" cy="4858422"/>
          </a:xfrm>
          <a:prstGeom prst="rect">
            <a:avLst/>
          </a:prstGeom>
        </p:spPr>
      </p:pic>
      <p:pic>
        <p:nvPicPr>
          <p:cNvPr id="5" name="Picture 4" descr="Screen Shot 2014-05-15 at 6.46.3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607" y="5047953"/>
            <a:ext cx="4331978" cy="176044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50307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it easy on yourself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If it takes you two minutes to type in the commands to compile, execute, and inspect the output for your program, then you probably won't test it enough.</a:t>
            </a:r>
          </a:p>
          <a:p>
            <a:r>
              <a:rPr lang="en-US"/>
              <a:t>Remember stuff like 'alias', </a:t>
            </a:r>
            <a:r>
              <a:rPr lang="en-US" err="1"/>
              <a:t>ssh</a:t>
            </a:r>
            <a:r>
              <a:rPr lang="en-US"/>
              <a:t> config, </a:t>
            </a:r>
            <a:r>
              <a:rPr lang="en-US" err="1"/>
              <a:t>scp</a:t>
            </a:r>
            <a:r>
              <a:rPr lang="en-US"/>
              <a:t>, shell scripting, </a:t>
            </a:r>
            <a:r>
              <a:rPr lang="en-US" err="1"/>
              <a:t>etc</a:t>
            </a:r>
            <a:r>
              <a:rPr lang="en-US"/>
              <a:t> …</a:t>
            </a:r>
          </a:p>
          <a:p>
            <a:r>
              <a:rPr lang="en-US"/>
              <a:t>If you can run tests quickly, you'll do them more often and save yourself tons of debugging time!</a:t>
            </a:r>
          </a:p>
        </p:txBody>
      </p:sp>
    </p:spTree>
    <p:extLst>
      <p:ext uri="{BB962C8B-B14F-4D97-AF65-F5344CB8AC3E}">
        <p14:creationId xmlns:p14="http://schemas.microsoft.com/office/powerpoint/2010/main" val="3293367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Allow you to set breakpoints</a:t>
            </a:r>
          </a:p>
          <a:p>
            <a:r>
              <a:rPr lang="en-US"/>
              <a:t>Allow you to inspect variables</a:t>
            </a:r>
          </a:p>
          <a:p>
            <a:r>
              <a:rPr lang="en-US"/>
              <a:t>Show you where a program crashed</a:t>
            </a:r>
          </a:p>
        </p:txBody>
      </p:sp>
    </p:spTree>
    <p:extLst>
      <p:ext uri="{BB962C8B-B14F-4D97-AF65-F5344CB8AC3E}">
        <p14:creationId xmlns:p14="http://schemas.microsoft.com/office/powerpoint/2010/main" val="2087547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gdb</a:t>
            </a:r>
            <a:r>
              <a:rPr lang="en-US"/>
              <a:t>: </a:t>
            </a:r>
          </a:p>
          <a:p>
            <a:pPr lvl="1"/>
            <a:r>
              <a:rPr lang="en-US"/>
              <a:t>See Lab 1 notes for tips on using </a:t>
            </a:r>
            <a:r>
              <a:rPr lang="en-US" err="1"/>
              <a:t>gdb</a:t>
            </a:r>
            <a:r>
              <a:rPr lang="en-US"/>
              <a:t>!</a:t>
            </a:r>
          </a:p>
          <a:p>
            <a:r>
              <a:rPr lang="en-US" err="1"/>
              <a:t>valgrind</a:t>
            </a:r>
            <a:r>
              <a:rPr lang="en-US"/>
              <a:t>: </a:t>
            </a:r>
          </a:p>
          <a:p>
            <a:pPr lvl="1"/>
            <a:r>
              <a:rPr lang="en-US"/>
              <a:t>See Lab 1 notes for tips on using </a:t>
            </a:r>
            <a:r>
              <a:rPr lang="en-US" err="1"/>
              <a:t>valgrind</a:t>
            </a:r>
            <a:r>
              <a:rPr lang="en-US"/>
              <a:t> to find memory errors (</a:t>
            </a:r>
            <a:r>
              <a:rPr lang="en-US" err="1"/>
              <a:t>segfault</a:t>
            </a:r>
            <a:r>
              <a:rPr lang="en-US"/>
              <a:t>)!</a:t>
            </a:r>
          </a:p>
          <a:p>
            <a:pPr lvl="1"/>
            <a:r>
              <a:rPr lang="en-US"/>
              <a:t>TIL: it's pronounced </a:t>
            </a:r>
            <a:r>
              <a:rPr lang="en-US" err="1"/>
              <a:t>val</a:t>
            </a:r>
            <a:r>
              <a:rPr lang="en-US"/>
              <a:t> - grin - </a:t>
            </a:r>
            <a:r>
              <a:rPr lang="en-US" err="1"/>
              <a:t>ed</a:t>
            </a:r>
          </a:p>
        </p:txBody>
      </p:sp>
    </p:spTree>
    <p:extLst>
      <p:ext uri="{BB962C8B-B14F-4D97-AF65-F5344CB8AC3E}">
        <p14:creationId xmlns:p14="http://schemas.microsoft.com/office/powerpoint/2010/main" val="3004672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Valgrind</a:t>
            </a:r>
            <a:r>
              <a:rPr lang="en-US"/>
              <a:t>: a memory checker</a:t>
            </a:r>
          </a:p>
        </p:txBody>
      </p:sp>
      <p:pic>
        <p:nvPicPr>
          <p:cNvPr id="4" name="Picture 3" descr="Screen Shot 2014-05-15 at 9.31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3" y="1237189"/>
            <a:ext cx="6837169" cy="54469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8006" y="2331472"/>
            <a:ext cx="5377510" cy="63495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1425" y="4924477"/>
            <a:ext cx="5377510" cy="63495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5078" y="3261305"/>
            <a:ext cx="5658085" cy="63495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2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Valgrind</a:t>
            </a:r>
            <a:endParaRPr lang="en-US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/>
          </a:p>
          <a:p>
            <a:r>
              <a:rPr lang="en-US"/>
              <a:t>There will be an assignment to have a memory error-free and memory leak-free program. Use </a:t>
            </a:r>
            <a:r>
              <a:rPr lang="en-US" err="1"/>
              <a:t>valgrind</a:t>
            </a:r>
            <a:r>
              <a:rPr lang="en-US"/>
              <a:t>!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0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Valgrind</a:t>
            </a:r>
            <a:r>
              <a:rPr lang="en-US"/>
              <a:t>: a memory (leak) checker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To see details, call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valgrind</a:t>
            </a:r>
            <a:r>
              <a:rPr lang="en-US">
                <a:solidFill>
                  <a:srgbClr val="000000"/>
                </a:solidFill>
                <a:latin typeface="Calibri"/>
              </a:rPr>
              <a:t> with the flag:</a:t>
            </a:r>
          </a:p>
          <a:p>
            <a:pPr marL="457200" lvl="1" indent="0">
              <a:buNone/>
            </a:pPr>
            <a:r>
              <a:rPr lang="en-US"/>
              <a:t>--leak-check-full=yes</a:t>
            </a:r>
          </a:p>
          <a:p>
            <a:r>
              <a:rPr lang="en-US"/>
              <a:t>Might be really slow!</a:t>
            </a:r>
          </a:p>
          <a:p>
            <a:pPr marL="514350" indent="-457200"/>
            <a:r>
              <a:rPr lang="en-US"/>
              <a:t>Tells you the number of heap allocations and frees … should be the same</a:t>
            </a:r>
          </a:p>
          <a:p>
            <a:pPr marL="514350" indent="-457200"/>
            <a:r>
              <a:rPr lang="en-US"/>
              <a:t>Definitely lost = you goofed</a:t>
            </a:r>
          </a:p>
          <a:p>
            <a:pPr marL="514350" indent="-457200"/>
            <a:r>
              <a:rPr lang="en-US"/>
              <a:t>Indirectly lost = fix the definitely lost parts</a:t>
            </a:r>
          </a:p>
          <a:p>
            <a:pPr marL="514350" indent="-457200"/>
            <a:r>
              <a:rPr lang="en-US"/>
              <a:t>Possibly lost    = nonstandard situations</a:t>
            </a:r>
          </a:p>
          <a:p>
            <a:pPr marL="514350" indent="-457200"/>
            <a:r>
              <a:rPr lang="en-US"/>
              <a:t>Still reachable = just need to free</a:t>
            </a:r>
          </a:p>
          <a:p>
            <a:pPr marL="57150" indent="0">
              <a:buNone/>
            </a:pPr>
            <a:endParaRPr lang="en-US"/>
          </a:p>
          <a:p>
            <a:pPr marL="571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5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Valgrind</a:t>
            </a:r>
            <a:r>
              <a:rPr lang="en-US"/>
              <a:t>: memory leak checker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57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457200"/>
            <a:r>
              <a:rPr lang="en-US">
                <a:solidFill>
                  <a:srgbClr val="000000"/>
                </a:solidFill>
                <a:latin typeface="Calibri"/>
              </a:rPr>
              <a:t>Issue you may run into:</a:t>
            </a:r>
            <a:endParaRPr lang="en-US"/>
          </a:p>
          <a:p>
            <a:pPr marL="57150" indent="0">
              <a:buNone/>
            </a:pPr>
            <a:endParaRPr lang="en-US"/>
          </a:p>
          <a:p>
            <a:pPr marL="57150" indent="0">
              <a:buNone/>
            </a:pPr>
            <a:endParaRPr lang="en-US"/>
          </a:p>
        </p:txBody>
      </p:sp>
      <p:pic>
        <p:nvPicPr>
          <p:cNvPr id="4" name="Picture 4" descr="Lab7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85" y="2324100"/>
            <a:ext cx="6144367" cy="330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68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Valgrind</a:t>
            </a:r>
            <a:r>
              <a:rPr lang="en-US"/>
              <a:t>: memory leak checker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457200"/>
            <a:r>
              <a:rPr lang="en-US">
                <a:solidFill>
                  <a:srgbClr val="000000"/>
                </a:solidFill>
                <a:latin typeface="Calibri"/>
              </a:rPr>
              <a:t>Issue you may run into:</a:t>
            </a:r>
            <a:endParaRPr lang="en-US"/>
          </a:p>
          <a:p>
            <a:pPr marL="914400" lvl="1" indent="-457200"/>
            <a:r>
              <a:rPr lang="en-US"/>
              <a:t>https://stackoverflow.com/questions/30376601/valgrind-memory-still-reachable-with-trivial-program-using-iostream</a:t>
            </a:r>
          </a:p>
          <a:p>
            <a:pPr marL="57150" indent="0">
              <a:buNone/>
            </a:pPr>
            <a:endParaRPr lang="en-US"/>
          </a:p>
          <a:p>
            <a:pPr marL="571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4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469"/>
            <a:ext cx="8229600" cy="1143000"/>
          </a:xfrm>
        </p:spPr>
        <p:txBody>
          <a:bodyPr/>
          <a:lstStyle/>
          <a:p>
            <a:r>
              <a:rPr lang="en-US" err="1"/>
              <a:t>gettimeofday</a:t>
            </a:r>
            <a:endParaRPr lang="en-US"/>
          </a:p>
        </p:txBody>
      </p:sp>
      <p:pic>
        <p:nvPicPr>
          <p:cNvPr id="4" name="Picture 3" descr="Screen shot 2015-05-29 at 8.47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251"/>
            <a:ext cx="9144000" cy="57577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23715" y="5296345"/>
            <a:ext cx="3701733" cy="936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(there are lots of Unix system calls, which do lots of different things)</a:t>
            </a:r>
          </a:p>
        </p:txBody>
      </p:sp>
    </p:spTree>
    <p:extLst>
      <p:ext uri="{BB962C8B-B14F-4D97-AF65-F5344CB8AC3E}">
        <p14:creationId xmlns:p14="http://schemas.microsoft.com/office/powerpoint/2010/main" val="176454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gettimeofday</a:t>
            </a:r>
            <a:r>
              <a:rPr lang="en-US"/>
              <a:t> example</a:t>
            </a:r>
          </a:p>
        </p:txBody>
      </p:sp>
      <p:pic>
        <p:nvPicPr>
          <p:cNvPr id="4" name="Picture 3" descr="Screen shot 2015-05-29 at 8.48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906"/>
            <a:ext cx="9144000" cy="49311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665647"/>
            <a:ext cx="4323191" cy="747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gettimeofday</a:t>
            </a:r>
            <a:r>
              <a:rPr lang="en-US"/>
              <a:t> example</a:t>
            </a:r>
          </a:p>
        </p:txBody>
      </p:sp>
      <p:pic>
        <p:nvPicPr>
          <p:cNvPr id="4" name="Picture 3" descr="Screen shot 2015-05-29 at 8.50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010"/>
            <a:ext cx="9144000" cy="518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2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5-29 at 8.52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995"/>
            <a:ext cx="9144000" cy="5437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gettimeofday</a:t>
            </a:r>
            <a:r>
              <a:rPr lang="en-US"/>
              <a:t>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827780"/>
            <a:ext cx="4503324" cy="1030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gettimeofday</a:t>
            </a:r>
            <a:r>
              <a:rPr lang="en-US"/>
              <a:t> example</a:t>
            </a:r>
          </a:p>
        </p:txBody>
      </p:sp>
      <p:pic>
        <p:nvPicPr>
          <p:cNvPr id="4" name="Picture 3" descr="Screen shot 2015-05-29 at 8.53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4" y="1188975"/>
            <a:ext cx="8060496" cy="56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9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performance analysis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gprof</a:t>
            </a:r>
            <a:r>
              <a:rPr lang="en-US"/>
              <a:t>: old program … I’m struggling to get it to work</a:t>
            </a:r>
          </a:p>
          <a:p>
            <a:r>
              <a:rPr lang="en-US"/>
              <a:t>PAPI: library used widely to capture things like L1 cache misses, stalls, </a:t>
            </a:r>
            <a:r>
              <a:rPr lang="en-US" err="1"/>
              <a:t>etc</a:t>
            </a:r>
            <a:endParaRPr lang="en-US"/>
          </a:p>
          <a:p>
            <a:r>
              <a:rPr lang="en-US"/>
              <a:t>TAU: full performance analysis infrastructure</a:t>
            </a:r>
          </a:p>
          <a:p>
            <a:pPr lvl="1"/>
            <a:r>
              <a:rPr lang="en-US"/>
              <a:t>made right here at UO</a:t>
            </a:r>
          </a:p>
        </p:txBody>
      </p:sp>
    </p:spTree>
    <p:extLst>
      <p:ext uri="{BB962C8B-B14F-4D97-AF65-F5344CB8AC3E}">
        <p14:creationId xmlns:p14="http://schemas.microsoft.com/office/powerpoint/2010/main" val="402145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38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       CIS 330:            _   _      _                          _   ______    _ _____         / / / /___  (_)  __   ____ _____  ____/ /  / ____/ _/_/ ____/__    __       / / / / __ \/ / |/_/  / __ `/ __ \/ __  /  / /    _/_// /  __/ /___/ /_      / /_/ / / / / /&gt;  &lt;   / /_/ / / / / /_/ /  / /____/_/ / /__/_  __/_  __/      \____/_/ /_/_/_/|_|   \__,_/_/ /_/\__,_/   \____/_/   \____//_/   /_/  </vt:lpstr>
      <vt:lpstr>Performance question</vt:lpstr>
      <vt:lpstr>many ways to time a program!</vt:lpstr>
      <vt:lpstr>gettimeofday</vt:lpstr>
      <vt:lpstr>gettimeofday example</vt:lpstr>
      <vt:lpstr>gettimeofday example</vt:lpstr>
      <vt:lpstr>gettimeofday example</vt:lpstr>
      <vt:lpstr>gettimeofday example</vt:lpstr>
      <vt:lpstr>More performance analysis tools</vt:lpstr>
      <vt:lpstr>Matrix addition example</vt:lpstr>
      <vt:lpstr>Matrix addition example</vt:lpstr>
      <vt:lpstr>Performance analysis</vt:lpstr>
      <vt:lpstr>#1 complaint I hear from employers</vt:lpstr>
      <vt:lpstr>Debugging Strategy</vt:lpstr>
      <vt:lpstr>Terrible debugging strategy</vt:lpstr>
      <vt:lpstr>Debugging as the scientific method</vt:lpstr>
      <vt:lpstr>Backups</vt:lpstr>
      <vt:lpstr>Debugging Overview</vt:lpstr>
      <vt:lpstr>Challenging Assumptions</vt:lpstr>
      <vt:lpstr>Divide-and-Conquer</vt:lpstr>
      <vt:lpstr>Divide-and-Conquer</vt:lpstr>
      <vt:lpstr>Good practice / Poor practice</vt:lpstr>
      <vt:lpstr>Why is it better to write smaller portions of code at a time? </vt:lpstr>
      <vt:lpstr>Final thought:  always initialize your variables!!</vt:lpstr>
      <vt:lpstr>Print statements</vt:lpstr>
      <vt:lpstr>Pitfall #1: output buffering</vt:lpstr>
      <vt:lpstr>Output buffering and cerr</vt:lpstr>
      <vt:lpstr>Pitfall #2: millions of print statements</vt:lpstr>
      <vt:lpstr>Reducing print statements</vt:lpstr>
      <vt:lpstr>Make it easy on yourself…</vt:lpstr>
      <vt:lpstr>Make it easy on yourself ...</vt:lpstr>
      <vt:lpstr>Debuggers</vt:lpstr>
      <vt:lpstr>Debuggers</vt:lpstr>
      <vt:lpstr>Valgrind: a memory checker</vt:lpstr>
      <vt:lpstr>Valgrind</vt:lpstr>
      <vt:lpstr>Valgrind: a memory (leak) checker</vt:lpstr>
      <vt:lpstr>Valgrind: memory leak checker</vt:lpstr>
      <vt:lpstr>Valgrind: memory leak checker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CIS 330:            _   _      _                          _   ______    _ _____         / / / /___  (_)  __   ____ _____  ____/ /  / ____/ _/_/ ____/__    __       / / / / __ \/ / |/_/  / __ `/ __ \/ __  /  / /    _/_// /  __/ /___/ /_      / /_/ / / / / /&gt;  &lt;   / /_/ / / / / /_/ /  / /____/_/ / /__/_  __/_  __/      \____/_/ /_/_/_/|_|   \__,_/_/ /_/\__,_/   \____/_/   \____//_/   /_/  </dc:title>
  <cp:revision>1</cp:revision>
  <dcterms:modified xsi:type="dcterms:W3CDTF">2017-05-26T00:16:49Z</dcterms:modified>
</cp:coreProperties>
</file>