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25"/>
  </p:notesMasterIdLst>
  <p:sldIdLst>
    <p:sldId id="259" r:id="rId2"/>
    <p:sldId id="499" r:id="rId3"/>
    <p:sldId id="500" r:id="rId4"/>
    <p:sldId id="501" r:id="rId5"/>
    <p:sldId id="505" r:id="rId6"/>
    <p:sldId id="507" r:id="rId7"/>
    <p:sldId id="524" r:id="rId8"/>
    <p:sldId id="525" r:id="rId9"/>
    <p:sldId id="526" r:id="rId10"/>
    <p:sldId id="513" r:id="rId11"/>
    <p:sldId id="534" r:id="rId12"/>
    <p:sldId id="514" r:id="rId13"/>
    <p:sldId id="515" r:id="rId14"/>
    <p:sldId id="527" r:id="rId15"/>
    <p:sldId id="528" r:id="rId16"/>
    <p:sldId id="529" r:id="rId17"/>
    <p:sldId id="530" r:id="rId18"/>
    <p:sldId id="531" r:id="rId19"/>
    <p:sldId id="535" r:id="rId20"/>
    <p:sldId id="532" r:id="rId21"/>
    <p:sldId id="533" r:id="rId22"/>
    <p:sldId id="522" r:id="rId23"/>
    <p:sldId id="52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3E"/>
    <a:srgbClr val="FFFFCA"/>
    <a:srgbClr val="005334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43"/>
  </p:normalViewPr>
  <p:slideViewPr>
    <p:cSldViewPr snapToGrid="0">
      <p:cViewPr>
        <p:scale>
          <a:sx n="112" d="100"/>
          <a:sy n="112" d="100"/>
        </p:scale>
        <p:origin x="1472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FE53B-5066-174C-A72E-F750F1526F61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B796E-1204-6D45-A7B7-2B1650A50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78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47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65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32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56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55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89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59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99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27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1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67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1667-7291-42E8-B00B-345BA5840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9841-B96A-4DD9-B158-9961937F6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3806-7F59-464B-AFD0-4480C81518EB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130444"/>
            <a:ext cx="9144000" cy="1727556"/>
          </a:xfrm>
          <a:prstGeom prst="rect">
            <a:avLst/>
          </a:prstGeom>
          <a:solidFill>
            <a:srgbClr val="00533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UO_Signature_4c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0000" y="30003"/>
            <a:ext cx="2239804" cy="39801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5130444"/>
            <a:ext cx="9144000" cy="1727556"/>
          </a:xfrm>
          <a:prstGeom prst="rect">
            <a:avLst/>
          </a:prstGeom>
          <a:solidFill>
            <a:srgbClr val="00533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 rot="5400000" flipH="1">
            <a:off x="3510835" y="591853"/>
            <a:ext cx="2122328" cy="9144000"/>
          </a:xfrm>
          <a:prstGeom prst="parallelogram">
            <a:avLst>
              <a:gd name="adj" fmla="val 16594"/>
            </a:avLst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8"/>
          <p:cNvSpPr>
            <a:spLocks noGrp="1"/>
          </p:cNvSpPr>
          <p:nvPr>
            <p:ph type="subTitle" idx="1"/>
          </p:nvPr>
        </p:nvSpPr>
        <p:spPr>
          <a:xfrm>
            <a:off x="2362200" y="6172200"/>
            <a:ext cx="6781800" cy="685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Tw Cen MT" charset="0"/>
                <a:ea typeface="ＭＳ Ｐゴシック" charset="0"/>
                <a:cs typeface="ＭＳ Ｐゴシック" charset="0"/>
              </a:rPr>
              <a:t>University of Oregon</a:t>
            </a:r>
          </a:p>
        </p:txBody>
      </p:sp>
      <p:sp>
        <p:nvSpPr>
          <p:cNvPr id="15363" name="TextBox 9"/>
          <p:cNvSpPr txBox="1">
            <a:spLocks noChangeArrowheads="1"/>
          </p:cNvSpPr>
          <p:nvPr/>
        </p:nvSpPr>
        <p:spPr bwMode="auto">
          <a:xfrm>
            <a:off x="302055" y="6135688"/>
            <a:ext cx="219162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600" dirty="0">
                <a:solidFill>
                  <a:schemeClr val="bg1"/>
                </a:solidFill>
                <a:latin typeface="Tw Cen MT" charset="0"/>
              </a:rPr>
              <a:t>April </a:t>
            </a:r>
            <a:r>
              <a:rPr lang="en-US" sz="2600" dirty="0" smtClean="0">
                <a:solidFill>
                  <a:schemeClr val="bg1"/>
                </a:solidFill>
                <a:latin typeface="Tw Cen MT" charset="0"/>
              </a:rPr>
              <a:t>25, 2018</a:t>
            </a:r>
            <a:endParaRPr lang="en-US" sz="2600" dirty="0">
              <a:solidFill>
                <a:schemeClr val="bg1"/>
              </a:solidFill>
              <a:latin typeface="Tw Cen MT" charset="0"/>
            </a:endParaRPr>
          </a:p>
        </p:txBody>
      </p:sp>
      <p:sp>
        <p:nvSpPr>
          <p:cNvPr id="15371" name="Title 1"/>
          <p:cNvSpPr>
            <a:spLocks noGrp="1"/>
          </p:cNvSpPr>
          <p:nvPr>
            <p:ph type="ctrTitle"/>
          </p:nvPr>
        </p:nvSpPr>
        <p:spPr>
          <a:xfrm>
            <a:off x="1" y="-58704"/>
            <a:ext cx="9064022" cy="197831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cap="none" dirty="0">
                <a:latin typeface="Tw Cen MT" charset="0"/>
                <a:ea typeface="ＭＳ Ｐゴシック" charset="0"/>
                <a:cs typeface="ＭＳ Ｐゴシック" charset="0"/>
              </a:rPr>
              <a:t>							CIS 330:</a:t>
            </a:r>
            <a:br>
              <a:rPr lang="en-US" b="1" cap="none" dirty="0">
                <a:latin typeface="Tw Cen MT" charset="0"/>
                <a:ea typeface="ＭＳ Ｐゴシック" charset="0"/>
                <a:cs typeface="ＭＳ Ｐゴシック" charset="0"/>
              </a:rPr>
            </a:br>
            <a:r>
              <a:rPr lang="en-US" sz="2200" b="1" cap="none" dirty="0">
                <a:latin typeface="Tw Cen MT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600" b="1" dirty="0">
                <a:latin typeface="Courier"/>
                <a:ea typeface="ＭＳ Ｐゴシック" charset="0"/>
                <a:cs typeface="Courier"/>
              </a:rPr>
              <a:t/>
            </a:r>
            <a:br>
              <a:rPr lang="en-US" sz="1600" b="1" dirty="0">
                <a:latin typeface="Courier"/>
                <a:ea typeface="ＭＳ Ｐゴシック" charset="0"/>
                <a:cs typeface="Courier"/>
              </a:rPr>
            </a:br>
            <a:r>
              <a:rPr lang="en-US" sz="1600" b="1" dirty="0">
                <a:latin typeface="Courier"/>
                <a:ea typeface="ＭＳ Ｐゴシック" charset="0"/>
                <a:cs typeface="Courier"/>
              </a:rPr>
              <a:t>         _   _      _                          _   ______    _ _____ </a:t>
            </a:r>
            <a:br>
              <a:rPr lang="en-US" sz="1600" b="1" dirty="0">
                <a:latin typeface="Courier"/>
                <a:ea typeface="ＭＳ Ｐゴシック" charset="0"/>
                <a:cs typeface="Courier"/>
              </a:rPr>
            </a:br>
            <a:r>
              <a:rPr lang="en-US" sz="1600" b="1" dirty="0">
                <a:latin typeface="Courier"/>
                <a:ea typeface="ＭＳ Ｐゴシック" charset="0"/>
                <a:cs typeface="Courier"/>
              </a:rPr>
              <a:t>       / / / /___  (_)  __   ____ _____  ____/ /  / ____/ _/_/ ____/__    __</a:t>
            </a:r>
            <a:br>
              <a:rPr lang="en-US" sz="1600" b="1" dirty="0">
                <a:latin typeface="Courier"/>
                <a:ea typeface="ＭＳ Ｐゴシック" charset="0"/>
                <a:cs typeface="Courier"/>
              </a:rPr>
            </a:br>
            <a:r>
              <a:rPr lang="en-US" sz="1600" b="1" dirty="0">
                <a:latin typeface="Courier"/>
                <a:ea typeface="ＭＳ Ｐゴシック" charset="0"/>
                <a:cs typeface="Courier"/>
              </a:rPr>
              <a:t>      / / / / __ \/ / |/_/  / __ `/ __ \/ __  /  / /    _/_// /  __/ /___/ /_</a:t>
            </a:r>
            <a:br>
              <a:rPr lang="en-US" sz="1600" b="1" dirty="0">
                <a:latin typeface="Courier"/>
                <a:ea typeface="ＭＳ Ｐゴシック" charset="0"/>
                <a:cs typeface="Courier"/>
              </a:rPr>
            </a:br>
            <a:r>
              <a:rPr lang="en-US" sz="1600" b="1" dirty="0">
                <a:latin typeface="Courier"/>
                <a:ea typeface="ＭＳ Ｐゴシック" charset="0"/>
                <a:cs typeface="Courier"/>
              </a:rPr>
              <a:t>     / /_/ / / / / /&gt;  &lt;   / /_/ / / / / /_/ /  / /____/_/ / /__/_  __/_  __/</a:t>
            </a:r>
            <a:br>
              <a:rPr lang="en-US" sz="1600" b="1" dirty="0">
                <a:latin typeface="Courier"/>
                <a:ea typeface="ＭＳ Ｐゴシック" charset="0"/>
                <a:cs typeface="Courier"/>
              </a:rPr>
            </a:br>
            <a:r>
              <a:rPr lang="en-US" sz="1600" b="1" dirty="0">
                <a:latin typeface="Courier"/>
                <a:ea typeface="ＭＳ Ｐゴシック" charset="0"/>
                <a:cs typeface="Courier"/>
              </a:rPr>
              <a:t>     \____/_/ /_/_/_/|_|   \__,_/_/ /_/\__,_/   \____/_/   \____//_/   /_/ </a:t>
            </a:r>
            <a:br>
              <a:rPr lang="en-US" sz="1600" b="1" dirty="0">
                <a:latin typeface="Courier"/>
                <a:ea typeface="ＭＳ Ｐゴシック" charset="0"/>
                <a:cs typeface="Courier"/>
              </a:rPr>
            </a:br>
            <a:endParaRPr lang="en-US" sz="700" cap="none" dirty="0">
              <a:latin typeface="Courier"/>
              <a:ea typeface="ＭＳ Ｐゴシック" charset="0"/>
              <a:cs typeface="Courier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-75838" y="1438275"/>
            <a:ext cx="9144000" cy="2136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Tw Cen MT" charset="0"/>
                <a:ea typeface="ＭＳ Ｐゴシック" charset="0"/>
                <a:cs typeface="ＭＳ Ｐゴシック" charset="0"/>
              </a:rPr>
              <a:t>Lab: Helpful Unix Content </a:t>
            </a:r>
            <a:endParaRPr lang="en-US" b="1">
              <a:solidFill>
                <a:srgbClr val="000000"/>
              </a:solidFill>
              <a:latin typeface="Tw Cen M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" y="3187626"/>
            <a:ext cx="8712200" cy="175432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>
                <a:solidFill>
                  <a:srgbClr val="881280"/>
                </a:solidFill>
                <a:latin typeface="monospace"/>
              </a:rPr>
              <a:t>"</a:t>
            </a:r>
            <a:r>
              <a:rPr lang="en-US" dirty="0">
                <a:latin typeface="monospace"/>
              </a:rPr>
              <a:t>I searched my .</a:t>
            </a:r>
            <a:r>
              <a:rPr lang="en-US" dirty="0" err="1">
                <a:latin typeface="monospace"/>
              </a:rPr>
              <a:t>bash_history</a:t>
            </a:r>
            <a:r>
              <a:rPr lang="en-US" dirty="0">
                <a:latin typeface="monospace"/>
              </a:rPr>
              <a:t> for the line with the highest ratio of special characters to regular alphanumeric characters, and the winner was: </a:t>
            </a:r>
            <a:endParaRPr lang="en-US" dirty="0">
              <a:latin typeface="Calibri"/>
            </a:endParaRPr>
          </a:p>
          <a:p>
            <a:endParaRPr lang="en-US" dirty="0">
              <a:latin typeface="monospace"/>
            </a:endParaRPr>
          </a:p>
          <a:p>
            <a:r>
              <a:rPr lang="en-US" b="1" dirty="0">
                <a:latin typeface="monospace"/>
              </a:rPr>
              <a:t>cat </a:t>
            </a:r>
            <a:r>
              <a:rPr lang="en-US" b="1" dirty="0" err="1">
                <a:latin typeface="monospace"/>
              </a:rPr>
              <a:t>out.txt</a:t>
            </a:r>
            <a:r>
              <a:rPr lang="en-US" b="1" dirty="0">
                <a:latin typeface="monospace"/>
              </a:rPr>
              <a:t> | grep -o "[[(].*[])][^)]]*$"</a:t>
            </a:r>
            <a:r>
              <a:rPr lang="en-US" dirty="0">
                <a:latin typeface="monospace"/>
              </a:rPr>
              <a:t> </a:t>
            </a:r>
            <a:endParaRPr lang="en-US" dirty="0">
              <a:latin typeface="Calibri"/>
            </a:endParaRPr>
          </a:p>
          <a:p>
            <a:endParaRPr lang="en-US" dirty="0">
              <a:latin typeface="monospace"/>
            </a:endParaRPr>
          </a:p>
          <a:p>
            <a:r>
              <a:rPr lang="en-US" dirty="0">
                <a:latin typeface="monospace"/>
              </a:rPr>
              <a:t>I have no memory of this and no idea what I was trying to do, but I sure hope it worked.</a:t>
            </a:r>
            <a:r>
              <a:rPr lang="en-US" dirty="0">
                <a:solidFill>
                  <a:srgbClr val="881280"/>
                </a:solidFill>
                <a:latin typeface="monospace"/>
              </a:rPr>
              <a:t>"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48425" y="4972050"/>
            <a:ext cx="2743200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400" dirty="0" smtClean="0"/>
              <a:t>-- </a:t>
            </a:r>
            <a:r>
              <a:rPr lang="en-US" sz="1400" dirty="0" smtClean="0"/>
              <a:t>from </a:t>
            </a:r>
            <a:r>
              <a:rPr lang="en-US" sz="1400" dirty="0" err="1"/>
              <a:t>xkcd</a:t>
            </a:r>
            <a:r>
              <a:rPr lang="en-US" sz="1400" dirty="0"/>
              <a:t> </a:t>
            </a:r>
            <a:r>
              <a:rPr lang="en-US" sz="1400" dirty="0" smtClean="0"/>
              <a:t>#1638</a:t>
            </a:r>
          </a:p>
          <a:p>
            <a:pPr algn="ctr"/>
            <a:r>
              <a:rPr lang="en-US" sz="1400" dirty="0" err="1" smtClean="0"/>
              <a:t>xkcd.com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202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4-08 at 9.04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6222"/>
            <a:ext cx="5652418" cy="46881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pipes in Unix shells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6533" y="1524941"/>
            <a:ext cx="4397023" cy="4525963"/>
          </a:xfrm>
        </p:spPr>
        <p:txBody>
          <a:bodyPr/>
          <a:lstStyle/>
          <a:p>
            <a:r>
              <a:rPr lang="en-US"/>
              <a:t>represented with “|”</a:t>
            </a:r>
          </a:p>
          <a:p>
            <a:r>
              <a:rPr lang="en-US"/>
              <a:t>output of one program becomes input to another program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1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Calibri"/>
              </a:rPr>
              <a:t>Unix command: alias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543050"/>
            <a:ext cx="8691133" cy="267765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alias: avoid typing a long command sequence repeatedly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Example: clean, compile, run</a:t>
            </a:r>
          </a:p>
          <a:p>
            <a:pPr lvl="1"/>
            <a:r>
              <a:rPr lang="en-US" sz="2800" dirty="0"/>
              <a:t>    </a:t>
            </a:r>
            <a:r>
              <a:rPr lang="en-US" sz="2800" dirty="0">
                <a:solidFill>
                  <a:srgbClr val="7F7F7F"/>
                </a:solidFill>
              </a:rPr>
              <a:t>alias go='make clean; make; ./</a:t>
            </a:r>
            <a:r>
              <a:rPr lang="en-US" sz="2800" dirty="0" err="1">
                <a:solidFill>
                  <a:srgbClr val="7F7F7F"/>
                </a:solidFill>
              </a:rPr>
              <a:t>my_program</a:t>
            </a:r>
            <a:r>
              <a:rPr lang="en-US" sz="2800" dirty="0">
                <a:solidFill>
                  <a:srgbClr val="7F7F7F"/>
                </a:solidFill>
              </a:rPr>
              <a:t>'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Example: </a:t>
            </a:r>
            <a:r>
              <a:rPr lang="en-US" sz="2800" dirty="0" err="1"/>
              <a:t>ssh</a:t>
            </a:r>
            <a:r>
              <a:rPr lang="en-US" sz="2800" dirty="0"/>
              <a:t> to </a:t>
            </a:r>
            <a:r>
              <a:rPr lang="en-US" sz="2800" dirty="0" smtClean="0"/>
              <a:t>ix-</a:t>
            </a:r>
            <a:r>
              <a:rPr lang="en-US" sz="2800" dirty="0" err="1" smtClean="0"/>
              <a:t>dev</a:t>
            </a:r>
            <a:r>
              <a:rPr lang="en-US" sz="2800" dirty="0" smtClean="0"/>
              <a:t> </a:t>
            </a:r>
            <a:r>
              <a:rPr lang="en-US" sz="2800" dirty="0"/>
              <a:t>a lot</a:t>
            </a:r>
          </a:p>
          <a:p>
            <a:pPr lvl="1"/>
            <a:r>
              <a:rPr lang="en-US" sz="2800" dirty="0"/>
              <a:t>    </a:t>
            </a:r>
            <a:r>
              <a:rPr lang="en-US" sz="2800" dirty="0">
                <a:solidFill>
                  <a:srgbClr val="7F7F7F"/>
                </a:solidFill>
              </a:rPr>
              <a:t>alias ix='</a:t>
            </a:r>
            <a:r>
              <a:rPr lang="en-US" sz="2800" dirty="0" err="1">
                <a:solidFill>
                  <a:srgbClr val="7F7F7F"/>
                </a:solidFill>
              </a:rPr>
              <a:t>ssh</a:t>
            </a:r>
            <a:r>
              <a:rPr lang="en-US" sz="2800" dirty="0">
                <a:solidFill>
                  <a:srgbClr val="7F7F7F"/>
                </a:solidFill>
              </a:rPr>
              <a:t> </a:t>
            </a:r>
            <a:r>
              <a:rPr lang="en-US" sz="2800" dirty="0" err="1">
                <a:solidFill>
                  <a:srgbClr val="7F7F7F"/>
                </a:solidFill>
              </a:rPr>
              <a:t>username@</a:t>
            </a:r>
            <a:r>
              <a:rPr lang="en-US" sz="2800" dirty="0" err="1" smtClean="0">
                <a:solidFill>
                  <a:srgbClr val="7F7F7F"/>
                </a:solidFill>
              </a:rPr>
              <a:t>ix-dev.cs.uoregon.edu</a:t>
            </a:r>
            <a:r>
              <a:rPr lang="en-US" sz="2800" dirty="0">
                <a:solidFill>
                  <a:srgbClr val="7F7F7F"/>
                </a:solidFill>
              </a:rPr>
              <a:t>'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975" y="4429125"/>
            <a:ext cx="8452039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/>
              <a:t>Put an alias command (or anything else) in your ~/.</a:t>
            </a:r>
            <a:r>
              <a:rPr lang="en-US" sz="2400" dirty="0" err="1"/>
              <a:t>bashrc</a:t>
            </a:r>
            <a:r>
              <a:rPr lang="en-US" sz="2400" dirty="0"/>
              <a:t> file to make it persistent!  </a:t>
            </a:r>
            <a:r>
              <a:rPr lang="en-US" sz="2400" dirty="0">
                <a:solidFill>
                  <a:srgbClr val="7F7F7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318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Very useful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grep</a:t>
            </a:r>
            <a:r>
              <a:rPr lang="en-US"/>
              <a:t>: keep lines that match pattern, discard lines that don’t match pattern</a:t>
            </a:r>
          </a:p>
        </p:txBody>
      </p:sp>
      <p:pic>
        <p:nvPicPr>
          <p:cNvPr id="4" name="Picture 3" descr="Screen Shot 2014-04-08 at 9.07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8" y="2855933"/>
            <a:ext cx="7761111" cy="484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Very useful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sed</a:t>
            </a:r>
            <a:r>
              <a:rPr lang="en-US"/>
              <a:t>: replace pattern 1 with pattern 2</a:t>
            </a:r>
          </a:p>
          <a:p>
            <a:pPr lvl="1"/>
            <a:r>
              <a:rPr lang="en-US" err="1"/>
              <a:t>sed</a:t>
            </a:r>
            <a:r>
              <a:rPr lang="en-US"/>
              <a:t> s/pattern1/pattern2/g</a:t>
            </a:r>
          </a:p>
          <a:p>
            <a:pPr lvl="2"/>
            <a:r>
              <a:rPr lang="en-US"/>
              <a:t>s means substitute</a:t>
            </a:r>
          </a:p>
          <a:p>
            <a:pPr lvl="2"/>
            <a:r>
              <a:rPr lang="en-US"/>
              <a:t>g means “global” … every instance on the line</a:t>
            </a:r>
          </a:p>
          <a:p>
            <a:pPr lvl="2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997185" y="4449703"/>
            <a:ext cx="7168445" cy="1815630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err="1">
                <a:solidFill>
                  <a:schemeClr val="tx1"/>
                </a:solidFill>
              </a:rPr>
              <a:t>sed</a:t>
            </a:r>
            <a:r>
              <a:rPr lang="en-US" sz="2400">
                <a:solidFill>
                  <a:schemeClr val="tx1"/>
                </a:solidFill>
              </a:rPr>
              <a:t> is also available in “vi”</a:t>
            </a:r>
          </a:p>
          <a:p>
            <a:pPr algn="ctr"/>
            <a:r>
              <a:rPr lang="en-US" sz="2400">
                <a:solidFill>
                  <a:schemeClr val="tx1"/>
                </a:solidFill>
              </a:rPr>
              <a:t>:%s/pattern1/pattern2/g  (% means all lines)</a:t>
            </a:r>
          </a:p>
          <a:p>
            <a:pPr algn="ctr"/>
            <a:r>
              <a:rPr lang="en-US" sz="2400">
                <a:solidFill>
                  <a:schemeClr val="tx1"/>
                </a:solidFill>
              </a:rPr>
              <a:t>:103,133s/p1/p2/g (lines 103-133)</a:t>
            </a:r>
          </a:p>
        </p:txBody>
      </p:sp>
    </p:spTree>
    <p:extLst>
      <p:ext uri="{BB962C8B-B14F-4D97-AF65-F5344CB8AC3E}">
        <p14:creationId xmlns:p14="http://schemas.microsoft.com/office/powerpoint/2010/main" val="225401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Example: difficult output from C program</a:t>
            </a:r>
          </a:p>
        </p:txBody>
      </p:sp>
      <p:pic>
        <p:nvPicPr>
          <p:cNvPr id="5" name="Content Placeholder 4" descr="unix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0171" y="1162050"/>
            <a:ext cx="7734975" cy="5480386"/>
          </a:xfrm>
        </p:spPr>
      </p:pic>
    </p:spTree>
    <p:extLst>
      <p:ext uri="{BB962C8B-B14F-4D97-AF65-F5344CB8AC3E}">
        <p14:creationId xmlns:p14="http://schemas.microsoft.com/office/powerpoint/2010/main" val="2595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Example: difficult output from 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This one is harder! All of the output goes to </a:t>
            </a:r>
            <a:r>
              <a:rPr lang="en-US" err="1"/>
              <a:t>stdout</a:t>
            </a:r>
            <a:r>
              <a:rPr lang="en-US"/>
              <a:t>, but we still want to separate it. Use pipes, grep, and </a:t>
            </a:r>
            <a:r>
              <a:rPr lang="en-US" err="1"/>
              <a:t>sed</a:t>
            </a:r>
            <a:r>
              <a:rPr lang="en-US"/>
              <a:t> to sort the output into two files called </a:t>
            </a:r>
            <a:r>
              <a:rPr lang="en-US" err="1"/>
              <a:t>bad_log</a:t>
            </a:r>
            <a:r>
              <a:rPr lang="en-US"/>
              <a:t> and </a:t>
            </a:r>
            <a:r>
              <a:rPr lang="en-US" err="1"/>
              <a:t>good_log</a:t>
            </a:r>
            <a:r>
              <a:rPr lang="en-US"/>
              <a:t> … in </a:t>
            </a:r>
            <a:r>
              <a:rPr lang="en-US" err="1"/>
              <a:t>bad_log</a:t>
            </a:r>
            <a:r>
              <a:rPr lang="en-US"/>
              <a:t>, the word ERROR should be removed. It's ok to write to an intermediate file and do this in several steps.</a:t>
            </a:r>
          </a:p>
          <a:p>
            <a:r>
              <a:rPr lang="en-US">
                <a:solidFill>
                  <a:srgbClr val="A5A5A5"/>
                </a:solidFill>
                <a:latin typeface="Calibri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5968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Example: difficult output from 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21041" cy="452596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  <a:latin typeface="Calibri"/>
              </a:rPr>
              <a:t>Solution #1: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/>
              </a:rPr>
              <a:t>./</a:t>
            </a:r>
            <a:r>
              <a:rPr lang="en-US" dirty="0" err="1">
                <a:solidFill>
                  <a:srgbClr val="7F7F7F"/>
                </a:solidFill>
                <a:latin typeface="Calibri"/>
              </a:rPr>
              <a:t>unix_fun</a:t>
            </a:r>
            <a:r>
              <a:rPr lang="en-US" dirty="0">
                <a:solidFill>
                  <a:srgbClr val="7F7F7F"/>
                </a:solidFill>
                <a:latin typeface="Calibri"/>
              </a:rPr>
              <a:t> &gt; log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/>
              </a:rPr>
              <a:t>grep ERROR log | </a:t>
            </a:r>
            <a:r>
              <a:rPr lang="en-US" dirty="0" err="1">
                <a:solidFill>
                  <a:srgbClr val="7F7F7F"/>
                </a:solidFill>
                <a:latin typeface="Calibri"/>
              </a:rPr>
              <a:t>sed</a:t>
            </a:r>
            <a:r>
              <a:rPr lang="en-US" dirty="0">
                <a:solidFill>
                  <a:srgbClr val="7F7F7F"/>
                </a:solidFill>
                <a:latin typeface="Calibri"/>
              </a:rPr>
              <a:t> 's/ERROR //g' &gt; </a:t>
            </a:r>
            <a:r>
              <a:rPr lang="en-US" dirty="0" err="1">
                <a:solidFill>
                  <a:srgbClr val="7F7F7F"/>
                </a:solidFill>
                <a:latin typeface="Calibri"/>
              </a:rPr>
              <a:t>bad_log</a:t>
            </a:r>
            <a:endParaRPr lang="en-US" dirty="0">
              <a:solidFill>
                <a:srgbClr val="7F7F7F"/>
              </a:solidFill>
              <a:latin typeface="Calibri"/>
            </a:endParaRPr>
          </a:p>
          <a:p>
            <a:pPr lvl="1"/>
            <a:r>
              <a:rPr lang="en-US" dirty="0">
                <a:solidFill>
                  <a:srgbClr val="7F7F7F"/>
                </a:solidFill>
                <a:latin typeface="Calibri"/>
              </a:rPr>
              <a:t>grep –v ERROR log &gt; </a:t>
            </a:r>
            <a:r>
              <a:rPr lang="en-US" dirty="0" err="1">
                <a:solidFill>
                  <a:srgbClr val="7F7F7F"/>
                </a:solidFill>
                <a:latin typeface="Calibri"/>
              </a:rPr>
              <a:t>good_log</a:t>
            </a:r>
            <a:endParaRPr lang="en-US" dirty="0">
              <a:solidFill>
                <a:srgbClr val="7F7F7F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Solution #2: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/>
              </a:rPr>
              <a:t>./</a:t>
            </a:r>
            <a:r>
              <a:rPr lang="en-US" dirty="0" err="1">
                <a:solidFill>
                  <a:srgbClr val="7F7F7F"/>
                </a:solidFill>
                <a:latin typeface="Calibri"/>
              </a:rPr>
              <a:t>unix_fun</a:t>
            </a:r>
            <a:r>
              <a:rPr lang="en-US" dirty="0">
                <a:solidFill>
                  <a:srgbClr val="7F7F7F"/>
                </a:solidFill>
                <a:latin typeface="Calibri"/>
              </a:rPr>
              <a:t> | tee &gt;(grep ERROR | </a:t>
            </a:r>
            <a:r>
              <a:rPr lang="en-US" dirty="0" err="1">
                <a:solidFill>
                  <a:srgbClr val="7F7F7F"/>
                </a:solidFill>
                <a:latin typeface="Calibri"/>
              </a:rPr>
              <a:t>sed</a:t>
            </a:r>
            <a:r>
              <a:rPr lang="en-US" dirty="0">
                <a:solidFill>
                  <a:srgbClr val="7F7F7F"/>
                </a:solidFill>
                <a:latin typeface="Calibri"/>
              </a:rPr>
              <a:t> 's/ERROR //g' &gt; </a:t>
            </a:r>
            <a:r>
              <a:rPr lang="en-US" dirty="0" err="1">
                <a:solidFill>
                  <a:srgbClr val="7F7F7F"/>
                </a:solidFill>
                <a:latin typeface="Calibri"/>
              </a:rPr>
              <a:t>bad_log</a:t>
            </a:r>
            <a:r>
              <a:rPr lang="en-US" dirty="0">
                <a:solidFill>
                  <a:srgbClr val="7F7F7F"/>
                </a:solidFill>
                <a:latin typeface="Calibri"/>
              </a:rPr>
              <a:t>) &gt;(grep -v ERROR &gt; </a:t>
            </a:r>
            <a:r>
              <a:rPr lang="en-US" dirty="0" err="1">
                <a:solidFill>
                  <a:srgbClr val="7F7F7F"/>
                </a:solidFill>
                <a:latin typeface="Calibri"/>
              </a:rPr>
              <a:t>good_log</a:t>
            </a:r>
            <a:r>
              <a:rPr lang="en-US" dirty="0" smtClean="0">
                <a:solidFill>
                  <a:srgbClr val="7F7F7F"/>
                </a:solidFill>
                <a:latin typeface="Calibri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Check: Each line in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bad_log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should have a ‘9’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digit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/>
              </a:rPr>
              <a:t>cat </a:t>
            </a:r>
            <a:r>
              <a:rPr lang="en-US" dirty="0" err="1">
                <a:solidFill>
                  <a:srgbClr val="7F7F7F"/>
                </a:solidFill>
                <a:latin typeface="Calibri"/>
              </a:rPr>
              <a:t>bad_log</a:t>
            </a:r>
            <a:r>
              <a:rPr lang="en-US" dirty="0">
                <a:solidFill>
                  <a:srgbClr val="7F7F7F"/>
                </a:solidFill>
                <a:latin typeface="Calibri"/>
              </a:rPr>
              <a:t> | grep ‘[9]’ | </a:t>
            </a:r>
            <a:r>
              <a:rPr lang="en-US" dirty="0" err="1">
                <a:solidFill>
                  <a:srgbClr val="7F7F7F"/>
                </a:solidFill>
                <a:latin typeface="Calibri"/>
              </a:rPr>
              <a:t>wc</a:t>
            </a:r>
            <a:r>
              <a:rPr lang="en-US" dirty="0">
                <a:solidFill>
                  <a:srgbClr val="7F7F7F"/>
                </a:solidFill>
                <a:latin typeface="Calibri"/>
              </a:rPr>
              <a:t> –l 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(this equals 6025)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/>
              </a:rPr>
              <a:t>cat </a:t>
            </a:r>
            <a:r>
              <a:rPr lang="en-US" dirty="0" err="1">
                <a:solidFill>
                  <a:srgbClr val="7F7F7F"/>
                </a:solidFill>
                <a:latin typeface="Calibri"/>
              </a:rPr>
              <a:t>bad_log</a:t>
            </a:r>
            <a:r>
              <a:rPr lang="en-US" dirty="0">
                <a:solidFill>
                  <a:srgbClr val="7F7F7F"/>
                </a:solidFill>
                <a:latin typeface="Calibri"/>
              </a:rPr>
              <a:t> | </a:t>
            </a:r>
            <a:r>
              <a:rPr lang="en-US" dirty="0" err="1">
                <a:solidFill>
                  <a:srgbClr val="7F7F7F"/>
                </a:solidFill>
                <a:latin typeface="Calibri"/>
              </a:rPr>
              <a:t>wc</a:t>
            </a:r>
            <a:r>
              <a:rPr lang="en-US" dirty="0">
                <a:solidFill>
                  <a:srgbClr val="7F7F7F"/>
                </a:solidFill>
                <a:latin typeface="Calibri"/>
              </a:rPr>
              <a:t> -l 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(this also equals 6025 – good!)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342900" lvl="1" indent="-342900">
              <a:buFont typeface="Arial"/>
              <a:buChar char="•"/>
            </a:pPr>
            <a:endParaRPr lang="en-US" sz="32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57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Calibri"/>
              </a:rPr>
              <a:t>Unix command: tee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412221"/>
            <a:ext cx="2379174" cy="5390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man tee</a:t>
            </a:r>
          </a:p>
        </p:txBody>
      </p:sp>
      <p:pic>
        <p:nvPicPr>
          <p:cNvPr id="4" name="Picture 3" descr="unix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1954213"/>
            <a:ext cx="6602084" cy="4673299"/>
          </a:xfrm>
          <a:prstGeom prst="rect">
            <a:avLst/>
          </a:prstGeom>
        </p:spPr>
      </p:pic>
      <p:pic>
        <p:nvPicPr>
          <p:cNvPr id="5" name="Picture 4" descr="unix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125" y="2876550"/>
            <a:ext cx="4282706" cy="241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Calibri"/>
              </a:rPr>
              <a:t>Unix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commands: curl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366760" cy="293334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QUESTION: What’s the weather going to be like tomorrow in Eugene?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BUT: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You can only use your terminal to find out </a:t>
            </a:r>
            <a:r>
              <a:rPr lang="en-US" dirty="0" smtClean="0">
                <a:solidFill>
                  <a:srgbClr val="000000"/>
                </a:solidFill>
                <a:latin typeface="Calibri"/>
                <a:sym typeface="Wingdings"/>
              </a:rPr>
              <a:t> </a:t>
            </a:r>
          </a:p>
          <a:p>
            <a:endParaRPr lang="en-US" dirty="0">
              <a:solidFill>
                <a:srgbClr val="000000"/>
              </a:solidFill>
              <a:latin typeface="Calibri"/>
              <a:sym typeface="Wingdings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</a:rPr>
              <a:t>DEMO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72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Calibri"/>
              </a:rPr>
              <a:t>Unix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commands: curl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3334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 smtClean="0"/>
              <a:t>Interact with remote servers, view and parse webpage content</a:t>
            </a:r>
            <a:r>
              <a:rPr lang="en-US" dirty="0" smtClean="0"/>
              <a:t> …and many more options!</a:t>
            </a:r>
            <a:endParaRPr lang="en-US" dirty="0"/>
          </a:p>
          <a:p>
            <a:r>
              <a:rPr lang="en-US" dirty="0" smtClean="0"/>
              <a:t>Great</a:t>
            </a:r>
            <a:r>
              <a:rPr lang="en-US" dirty="0" smtClean="0"/>
              <a:t> </a:t>
            </a:r>
            <a:r>
              <a:rPr lang="en-US" dirty="0"/>
              <a:t>for downloading </a:t>
            </a:r>
            <a:r>
              <a:rPr lang="en-US" dirty="0" smtClean="0"/>
              <a:t>files (pdfs, .c/.h files,</a:t>
            </a:r>
            <a:r>
              <a:rPr lang="is-IS" dirty="0" smtClean="0"/>
              <a:t>…)</a:t>
            </a:r>
            <a:r>
              <a:rPr lang="en-US" dirty="0" smtClean="0"/>
              <a:t> </a:t>
            </a:r>
            <a:r>
              <a:rPr lang="en-US" dirty="0"/>
              <a:t>right </a:t>
            </a:r>
            <a:r>
              <a:rPr lang="en-US" dirty="0" smtClean="0"/>
              <a:t>inside </a:t>
            </a:r>
            <a:r>
              <a:rPr lang="en-US" dirty="0"/>
              <a:t>the </a:t>
            </a:r>
            <a:r>
              <a:rPr lang="en-US" dirty="0" smtClean="0"/>
              <a:t>terminal</a:t>
            </a:r>
          </a:p>
          <a:p>
            <a:pPr lvl="1"/>
            <a:r>
              <a:rPr lang="en-US" dirty="0" smtClean="0"/>
              <a:t>If I can get the link/</a:t>
            </a:r>
            <a:r>
              <a:rPr lang="en-US" dirty="0" err="1" smtClean="0"/>
              <a:t>url</a:t>
            </a:r>
            <a:r>
              <a:rPr lang="en-US" dirty="0" smtClean="0"/>
              <a:t> of the file, I always do it this way!</a:t>
            </a:r>
            <a:endParaRPr lang="en-US" dirty="0" smtClean="0"/>
          </a:p>
          <a:p>
            <a:pPr lvl="1"/>
            <a:r>
              <a:rPr lang="en-US" dirty="0" smtClean="0"/>
              <a:t>Avoid using the “Save As” dialogue box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Example: </a:t>
            </a:r>
            <a:r>
              <a:rPr lang="en-US" dirty="0">
                <a:solidFill>
                  <a:srgbClr val="000000"/>
                </a:solidFill>
              </a:rPr>
              <a:t>curl </a:t>
            </a:r>
            <a:r>
              <a:rPr lang="en-US" dirty="0" smtClean="0">
                <a:solidFill>
                  <a:srgbClr val="000000"/>
                </a:solidFill>
              </a:rPr>
              <a:t>http</a:t>
            </a:r>
            <a:r>
              <a:rPr lang="en-US" dirty="0">
                <a:solidFill>
                  <a:srgbClr val="000000"/>
                </a:solidFill>
              </a:rPr>
              <a:t>://</a:t>
            </a:r>
            <a:r>
              <a:rPr lang="en-US" dirty="0" err="1">
                <a:solidFill>
                  <a:srgbClr val="000000"/>
                </a:solidFill>
              </a:rPr>
              <a:t>wttr.in</a:t>
            </a:r>
            <a:r>
              <a:rPr lang="en-US" dirty="0">
                <a:solidFill>
                  <a:srgbClr val="000000"/>
                </a:solidFill>
              </a:rPr>
              <a:t>/~Eugene</a:t>
            </a:r>
            <a:endParaRPr lang="en-US" dirty="0" smtClean="0">
              <a:solidFill>
                <a:srgbClr val="000000"/>
              </a:solidFill>
              <a:latin typeface="Calibri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</a:rPr>
              <a:t>What’s it do? Try it out right now!</a:t>
            </a:r>
            <a:endParaRPr lang="en-US" sz="2400" dirty="0"/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924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Wikipedia: “</a:t>
            </a:r>
            <a:r>
              <a:rPr lang="en-US" err="1"/>
              <a:t>preconnected</a:t>
            </a:r>
            <a:r>
              <a:rPr lang="en-US"/>
              <a:t> input and output channels between a computer program and its environment (typically a text terminal) when it begins execution”</a:t>
            </a:r>
          </a:p>
          <a:p>
            <a:r>
              <a:rPr lang="en-US"/>
              <a:t>Three standard streams:</a:t>
            </a:r>
          </a:p>
          <a:p>
            <a:pPr lvl="1"/>
            <a:r>
              <a:rPr lang="en-US" err="1"/>
              <a:t>stdin</a:t>
            </a:r>
            <a:r>
              <a:rPr lang="en-US"/>
              <a:t> (standard input)</a:t>
            </a:r>
          </a:p>
          <a:p>
            <a:pPr lvl="1"/>
            <a:r>
              <a:rPr lang="en-US" err="1"/>
              <a:t>stdout</a:t>
            </a:r>
            <a:r>
              <a:rPr lang="en-US"/>
              <a:t> (standard output)</a:t>
            </a:r>
          </a:p>
          <a:p>
            <a:pPr lvl="1"/>
            <a:r>
              <a:rPr lang="en-US" err="1"/>
              <a:t>stderr</a:t>
            </a:r>
            <a:r>
              <a:rPr lang="en-US"/>
              <a:t> (standard error)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734741" y="3085630"/>
            <a:ext cx="3894666" cy="94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45631" y="5964295"/>
            <a:ext cx="7958667" cy="705556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What mechanisms in C allow you to access standard streams?</a:t>
            </a:r>
          </a:p>
        </p:txBody>
      </p:sp>
    </p:spTree>
    <p:extLst>
      <p:ext uri="{BB962C8B-B14F-4D97-AF65-F5344CB8AC3E}">
        <p14:creationId xmlns:p14="http://schemas.microsoft.com/office/powerpoint/2010/main" val="86766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Calibri"/>
              </a:rPr>
              <a:t>Example: curl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</a:t>
            </a:r>
            <a:r>
              <a:rPr lang="en-US" dirty="0" smtClean="0"/>
              <a:t>et's </a:t>
            </a:r>
            <a:r>
              <a:rPr lang="en-US" dirty="0"/>
              <a:t>download some of the CIS 330 lecture slides and tar just the PDFs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/>
              </a:rPr>
              <a:t>DEMO</a:t>
            </a:r>
          </a:p>
          <a:p>
            <a:pPr lvl="1"/>
            <a:endParaRPr lang="en-US" sz="2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022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Calibri"/>
              </a:rPr>
              <a:t>Example: curl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let's download some of the CIS 330 lecture slides and tar just the PDFs</a:t>
            </a:r>
          </a:p>
          <a:p>
            <a:pPr lvl="1"/>
            <a:r>
              <a:rPr lang="en-US" sz="2400" dirty="0"/>
              <a:t>URL=http://</a:t>
            </a:r>
            <a:r>
              <a:rPr lang="en-US" sz="2400" dirty="0" err="1"/>
              <a:t>ix.cs.uoregon.edu</a:t>
            </a:r>
            <a:r>
              <a:rPr lang="en-US" sz="2400" dirty="0"/>
              <a:t>/~hank/330/</a:t>
            </a:r>
            <a:r>
              <a:rPr lang="en-US" sz="2400" dirty="0" smtClean="0"/>
              <a:t>lectures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curl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-O $URL/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CIS330_S18_Lec1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.pdf</a:t>
            </a:r>
          </a:p>
          <a:p>
            <a:pPr lvl="1"/>
            <a:r>
              <a:rPr lang="en-US" sz="2400" dirty="0">
                <a:latin typeface="Calibri"/>
              </a:rPr>
              <a:t>curl -O $URL/</a:t>
            </a:r>
            <a:r>
              <a:rPr lang="en-US" sz="2400" dirty="0" smtClean="0">
                <a:latin typeface="Calibri"/>
              </a:rPr>
              <a:t>CIS330_S18_Lec1</a:t>
            </a:r>
            <a:r>
              <a:rPr lang="en-US" sz="2400" dirty="0">
                <a:latin typeface="Calibri"/>
              </a:rPr>
              <a:t>.pptx</a:t>
            </a:r>
          </a:p>
          <a:p>
            <a:pPr lvl="1"/>
            <a:r>
              <a:rPr lang="en-US" sz="2400" dirty="0">
                <a:latin typeface="Calibri"/>
              </a:rPr>
              <a:t>curl -O $URL/</a:t>
            </a:r>
            <a:r>
              <a:rPr lang="en-US" sz="2400" dirty="0" smtClean="0">
                <a:latin typeface="Calibri"/>
              </a:rPr>
              <a:t>CIS330_S18_Lec2</a:t>
            </a:r>
            <a:r>
              <a:rPr lang="en-US" sz="2400" dirty="0">
                <a:latin typeface="Calibri"/>
              </a:rPr>
              <a:t>.pdf</a:t>
            </a:r>
          </a:p>
          <a:p>
            <a:pPr lvl="1"/>
            <a:r>
              <a:rPr lang="en-US" sz="2400" dirty="0">
                <a:latin typeface="Calibri"/>
              </a:rPr>
              <a:t>curl -O $URL/</a:t>
            </a:r>
            <a:r>
              <a:rPr lang="en-US" sz="2400" dirty="0" smtClean="0">
                <a:latin typeface="Calibri"/>
              </a:rPr>
              <a:t>CIS330_S18_Lec2</a:t>
            </a:r>
            <a:r>
              <a:rPr lang="en-US" sz="2400" dirty="0">
                <a:latin typeface="Calibri"/>
              </a:rPr>
              <a:t>.pptx</a:t>
            </a:r>
          </a:p>
          <a:p>
            <a:pPr lvl="1"/>
            <a:r>
              <a:rPr lang="en-US" sz="2400" dirty="0">
                <a:latin typeface="Calibri"/>
              </a:rPr>
              <a:t>tar </a:t>
            </a:r>
            <a:r>
              <a:rPr lang="en-US" sz="2400" dirty="0" smtClean="0">
                <a:latin typeface="Calibri"/>
              </a:rPr>
              <a:t>-</a:t>
            </a:r>
            <a:r>
              <a:rPr lang="en-US" sz="2400" dirty="0" err="1" smtClean="0">
                <a:latin typeface="Calibri"/>
              </a:rPr>
              <a:t>cvf</a:t>
            </a:r>
            <a:r>
              <a:rPr lang="en-US" sz="2400" dirty="0" smtClean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lecture_notes.tar</a:t>
            </a:r>
            <a:r>
              <a:rPr lang="en-US" sz="2400" dirty="0">
                <a:latin typeface="Calibri"/>
              </a:rPr>
              <a:t> *.</a:t>
            </a:r>
            <a:r>
              <a:rPr lang="en-US" sz="2400" dirty="0" err="1">
                <a:latin typeface="Calibri"/>
              </a:rPr>
              <a:t>pdf</a:t>
            </a:r>
            <a:endParaRPr lang="en-US" sz="2400" dirty="0">
              <a:latin typeface="Calibri"/>
            </a:endParaRPr>
          </a:p>
          <a:p>
            <a:pPr lvl="1"/>
            <a:endParaRPr lang="en-US" sz="2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536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‘*’ is a wildcard with </a:t>
            </a:r>
            <a:r>
              <a:rPr lang="en-US" err="1"/>
              <a:t>unix</a:t>
            </a:r>
            <a:r>
              <a:rPr lang="en-US"/>
              <a:t> shells</a:t>
            </a:r>
          </a:p>
          <a:p>
            <a:endParaRPr lang="en-US"/>
          </a:p>
        </p:txBody>
      </p:sp>
      <p:pic>
        <p:nvPicPr>
          <p:cNvPr id="5" name="Picture 4" descr="Screen shot 2016-04-14 at 8.04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11" y="2306622"/>
            <a:ext cx="6215226" cy="370990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78509" y="6214476"/>
            <a:ext cx="7168445" cy="643524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‘?’ is a wildcard that matches exactly one character</a:t>
            </a:r>
          </a:p>
        </p:txBody>
      </p:sp>
    </p:spTree>
    <p:extLst>
      <p:ext uri="{BB962C8B-B14F-4D97-AF65-F5344CB8AC3E}">
        <p14:creationId xmlns:p14="http://schemas.microsoft.com/office/powerpoint/2010/main" val="248950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useful shell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‘tab’: auto-complete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almost impossible to communicate how great this is!!!</a:t>
            </a:r>
          </a:p>
          <a:p>
            <a:r>
              <a:rPr lang="en-US" dirty="0"/>
              <a:t>esc=: show options for auto-complete</a:t>
            </a:r>
          </a:p>
          <a:p>
            <a:r>
              <a:rPr lang="en-US" dirty="0"/>
              <a:t>Ctrl-A: go to beginning of line</a:t>
            </a:r>
          </a:p>
          <a:p>
            <a:r>
              <a:rPr lang="en-US" dirty="0"/>
              <a:t>Ctrl-E: go to end of line</a:t>
            </a:r>
          </a:p>
          <a:p>
            <a:r>
              <a:rPr lang="en-US" dirty="0"/>
              <a:t>Ctrl-R: search through history for </a:t>
            </a:r>
            <a:r>
              <a:rPr lang="en-US" dirty="0" smtClean="0"/>
              <a:t>command</a:t>
            </a:r>
          </a:p>
          <a:p>
            <a:r>
              <a:rPr lang="en-US" dirty="0" smtClean="0"/>
              <a:t>Unix tools: clear (clear off terminal screen), top/</a:t>
            </a:r>
            <a:r>
              <a:rPr lang="en-US" dirty="0" err="1" smtClean="0"/>
              <a:t>htop</a:t>
            </a:r>
            <a:r>
              <a:rPr lang="en-US" dirty="0" smtClean="0"/>
              <a:t> (monitor CPU resources and processes), ”mv” (rename a folder/file)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printf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Print to </a:t>
            </a:r>
            <a:r>
              <a:rPr lang="en-US" err="1"/>
              <a:t>stdout</a:t>
            </a:r>
            <a:endParaRPr lang="en-US"/>
          </a:p>
          <a:p>
            <a:pPr lvl="1"/>
            <a:r>
              <a:rPr lang="en-US" err="1"/>
              <a:t>printf</a:t>
            </a:r>
            <a:r>
              <a:rPr lang="en-US"/>
              <a:t>(“hello world\n”);</a:t>
            </a:r>
          </a:p>
          <a:p>
            <a:pPr lvl="1"/>
            <a:r>
              <a:rPr lang="en-US" err="1"/>
              <a:t>printf</a:t>
            </a:r>
            <a:r>
              <a:rPr lang="en-US"/>
              <a:t>(“Integers are like this %d\n”, 6);</a:t>
            </a:r>
          </a:p>
          <a:p>
            <a:pPr lvl="1"/>
            <a:r>
              <a:rPr lang="en-US" err="1"/>
              <a:t>printf</a:t>
            </a:r>
            <a:r>
              <a:rPr lang="en-US"/>
              <a:t>(“Two floats: %f, %f”, 3.5, 7.0);</a:t>
            </a:r>
          </a:p>
        </p:txBody>
      </p:sp>
    </p:spTree>
    <p:extLst>
      <p:ext uri="{BB962C8B-B14F-4D97-AF65-F5344CB8AC3E}">
        <p14:creationId xmlns:p14="http://schemas.microsoft.com/office/powerpoint/2010/main" val="241957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fprintf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</a:t>
            </a:r>
            <a:r>
              <a:rPr lang="en-US" dirty="0" err="1"/>
              <a:t>printf</a:t>
            </a:r>
            <a:r>
              <a:rPr lang="en-US" dirty="0"/>
              <a:t>, but to streams</a:t>
            </a:r>
          </a:p>
          <a:p>
            <a:r>
              <a:rPr lang="en-US" dirty="0" err="1"/>
              <a:t>fprintf</a:t>
            </a:r>
            <a:r>
              <a:rPr lang="en-US" dirty="0"/>
              <a:t>(</a:t>
            </a:r>
            <a:r>
              <a:rPr lang="en-US" dirty="0" err="1"/>
              <a:t>stdout</a:t>
            </a:r>
            <a:r>
              <a:rPr lang="en-US" dirty="0"/>
              <a:t>, “</a:t>
            </a:r>
            <a:r>
              <a:rPr lang="en-US" dirty="0" err="1"/>
              <a:t>helloworld</a:t>
            </a:r>
            <a:r>
              <a:rPr lang="en-US" dirty="0"/>
              <a:t>\n”);</a:t>
            </a:r>
          </a:p>
          <a:p>
            <a:pPr lvl="1"/>
            <a:r>
              <a:rPr lang="en-US" dirty="0">
                <a:sym typeface="Wingdings"/>
              </a:rPr>
              <a:t> same as </a:t>
            </a:r>
            <a:r>
              <a:rPr lang="en-US" dirty="0" err="1">
                <a:sym typeface="Wingdings"/>
              </a:rPr>
              <a:t>printf</a:t>
            </a:r>
            <a:endParaRPr lang="en-US" dirty="0">
              <a:sym typeface="Wingdings"/>
            </a:endParaRPr>
          </a:p>
          <a:p>
            <a:r>
              <a:rPr lang="en-US" dirty="0" err="1">
                <a:sym typeface="Wingdings"/>
              </a:rPr>
              <a:t>fprintf</a:t>
            </a:r>
            <a:r>
              <a:rPr lang="en-US" dirty="0">
                <a:sym typeface="Wingdings"/>
              </a:rPr>
              <a:t>(</a:t>
            </a:r>
            <a:r>
              <a:rPr lang="en-US" dirty="0" err="1">
                <a:sym typeface="Wingdings"/>
              </a:rPr>
              <a:t>stderr</a:t>
            </a:r>
            <a:r>
              <a:rPr lang="en-US" dirty="0">
                <a:sym typeface="Wingdings"/>
              </a:rPr>
              <a:t>, “</a:t>
            </a:r>
            <a:r>
              <a:rPr lang="en-US" dirty="0" err="1">
                <a:sym typeface="Wingdings"/>
              </a:rPr>
              <a:t>helloworld</a:t>
            </a:r>
            <a:r>
              <a:rPr lang="en-US" dirty="0">
                <a:sym typeface="Wingdings"/>
              </a:rPr>
              <a:t>\n”);</a:t>
            </a:r>
          </a:p>
          <a:p>
            <a:pPr lvl="1"/>
            <a:r>
              <a:rPr lang="en-US" dirty="0">
                <a:sym typeface="Wingdings"/>
              </a:rPr>
              <a:t>prints to “standard error”</a:t>
            </a:r>
          </a:p>
          <a:p>
            <a:r>
              <a:rPr lang="en-US" dirty="0" err="1">
                <a:sym typeface="Wingdings"/>
              </a:rPr>
              <a:t>fprintf</a:t>
            </a:r>
            <a:r>
              <a:rPr lang="en-US" dirty="0">
                <a:sym typeface="Wingdings"/>
              </a:rPr>
              <a:t>(</a:t>
            </a:r>
            <a:r>
              <a:rPr lang="en-US" dirty="0" err="1">
                <a:sym typeface="Wingdings"/>
              </a:rPr>
              <a:t>f_out</a:t>
            </a:r>
            <a:r>
              <a:rPr lang="en-US" dirty="0">
                <a:sym typeface="Wingdings"/>
              </a:rPr>
              <a:t>, “</a:t>
            </a:r>
            <a:r>
              <a:rPr lang="en-US" dirty="0" err="1">
                <a:sym typeface="Wingdings"/>
              </a:rPr>
              <a:t>helloworld</a:t>
            </a:r>
            <a:r>
              <a:rPr lang="en-US" dirty="0">
                <a:sym typeface="Wingdings"/>
              </a:rPr>
              <a:t>\n”);</a:t>
            </a:r>
          </a:p>
          <a:p>
            <a:pPr lvl="1"/>
            <a:r>
              <a:rPr lang="en-US" dirty="0">
                <a:sym typeface="Wingdings"/>
              </a:rPr>
              <a:t>prints to the file pointed to by FILE *</a:t>
            </a:r>
            <a:r>
              <a:rPr lang="en-US" dirty="0" err="1">
                <a:sym typeface="Wingdings"/>
              </a:rPr>
              <a:t>f_out</a:t>
            </a:r>
            <a:r>
              <a:rPr lang="en-US" dirty="0">
                <a:sym typeface="Wingding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34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Unix shells allows you to manipulate standard streams.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“&gt;” redirect output of program to a file</a:t>
            </a:r>
          </a:p>
          <a:p>
            <a:r>
              <a:rPr lang="en-US"/>
              <a:t>Example:</a:t>
            </a:r>
          </a:p>
          <a:p>
            <a:pPr lvl="1"/>
            <a:r>
              <a:rPr lang="en-US" err="1"/>
              <a:t>ls</a:t>
            </a:r>
            <a:r>
              <a:rPr lang="en-US"/>
              <a:t> &gt; output</a:t>
            </a:r>
          </a:p>
          <a:p>
            <a:pPr lvl="1"/>
            <a:r>
              <a:rPr lang="en-US"/>
              <a:t>echo “this is a file” &gt; output2</a:t>
            </a:r>
          </a:p>
          <a:p>
            <a:pPr lvl="1"/>
            <a:r>
              <a:rPr lang="en-US"/>
              <a:t>cat file1 file2 &gt; file3   </a:t>
            </a:r>
          </a:p>
        </p:txBody>
      </p:sp>
    </p:spTree>
    <p:extLst>
      <p:ext uri="{BB962C8B-B14F-4D97-AF65-F5344CB8AC3E}">
        <p14:creationId xmlns:p14="http://schemas.microsoft.com/office/powerpoint/2010/main" val="241873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Unix shells allows you to manipulate standard streams.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“&gt;&gt;” concatenate output of program to end of existing file </a:t>
            </a:r>
          </a:p>
          <a:p>
            <a:pPr lvl="1"/>
            <a:r>
              <a:rPr lang="en-US"/>
              <a:t>(or create file if it doesn’t exist)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echo “I am starting the file” &gt; file1</a:t>
            </a:r>
          </a:p>
          <a:p>
            <a:pPr lvl="1"/>
            <a:r>
              <a:rPr lang="en-US"/>
              <a:t>echo “I am adding to the file” &gt;&gt; file1</a:t>
            </a:r>
          </a:p>
          <a:p>
            <a:pPr lvl="1"/>
            <a:r>
              <a:rPr lang="en-US"/>
              <a:t>cat file1</a:t>
            </a:r>
          </a:p>
          <a:p>
            <a:pPr marL="914400" lvl="2" indent="0">
              <a:buNone/>
            </a:pPr>
            <a:r>
              <a:rPr lang="en-US"/>
              <a:t>I am starting the file</a:t>
            </a:r>
          </a:p>
          <a:p>
            <a:pPr marL="914400" lvl="2" indent="0">
              <a:buNone/>
            </a:pPr>
            <a:r>
              <a:rPr lang="en-US"/>
              <a:t>I am adding to the file</a:t>
            </a:r>
          </a:p>
        </p:txBody>
      </p:sp>
    </p:spTree>
    <p:extLst>
      <p:ext uri="{BB962C8B-B14F-4D97-AF65-F5344CB8AC3E}">
        <p14:creationId xmlns:p14="http://schemas.microsoft.com/office/powerpoint/2010/main" val="339644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Example: redirect output from C program</a:t>
            </a:r>
          </a:p>
        </p:txBody>
      </p:sp>
      <p:pic>
        <p:nvPicPr>
          <p:cNvPr id="5" name="Content Placeholder 4" descr="unix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9670" y="1162050"/>
            <a:ext cx="7735978" cy="5480386"/>
          </a:xfrm>
        </p:spPr>
      </p:pic>
    </p:spTree>
    <p:extLst>
      <p:ext uri="{BB962C8B-B14F-4D97-AF65-F5344CB8AC3E}">
        <p14:creationId xmlns:p14="http://schemas.microsoft.com/office/powerpoint/2010/main" val="368366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Example: redirect output from 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let's try to write the output of this program to files … stderr should go to a file called </a:t>
            </a:r>
            <a:r>
              <a:rPr lang="en-US" err="1"/>
              <a:t>bad_log</a:t>
            </a:r>
            <a:r>
              <a:rPr lang="en-US"/>
              <a:t> and </a:t>
            </a:r>
            <a:r>
              <a:rPr lang="en-US" err="1"/>
              <a:t>stdout</a:t>
            </a:r>
            <a:r>
              <a:rPr lang="en-US"/>
              <a:t> should go to a file called </a:t>
            </a:r>
            <a:r>
              <a:rPr lang="en-US" err="1"/>
              <a:t>good_log</a:t>
            </a:r>
          </a:p>
          <a:p>
            <a:r>
              <a:rPr lang="en-US">
                <a:solidFill>
                  <a:srgbClr val="7F7F7F"/>
                </a:solidFill>
                <a:latin typeface="Calibri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7324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Example: redirect output from 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let's try to write the output of this program to files … </a:t>
            </a:r>
            <a:r>
              <a:rPr lang="en-US" dirty="0" err="1"/>
              <a:t>stderr</a:t>
            </a:r>
            <a:r>
              <a:rPr lang="en-US" dirty="0"/>
              <a:t> should go to a file called </a:t>
            </a:r>
            <a:r>
              <a:rPr lang="en-US" dirty="0" err="1"/>
              <a:t>bad_log</a:t>
            </a:r>
            <a:r>
              <a:rPr lang="en-US" dirty="0"/>
              <a:t> and </a:t>
            </a:r>
            <a:r>
              <a:rPr lang="en-US" dirty="0" err="1"/>
              <a:t>stdout</a:t>
            </a:r>
            <a:r>
              <a:rPr lang="en-US" dirty="0"/>
              <a:t> should go to a file called </a:t>
            </a:r>
            <a:r>
              <a:rPr lang="en-US" dirty="0" err="1"/>
              <a:t>good_log</a:t>
            </a:r>
            <a:endParaRPr lang="en-US" dirty="0"/>
          </a:p>
          <a:p>
            <a:pPr lvl="1"/>
            <a:r>
              <a:rPr lang="en-US" dirty="0">
                <a:solidFill>
                  <a:srgbClr val="7F7F7F"/>
                </a:solidFill>
                <a:latin typeface="Calibri"/>
              </a:rPr>
              <a:t>./</a:t>
            </a:r>
            <a:r>
              <a:rPr lang="en-US" dirty="0" err="1">
                <a:solidFill>
                  <a:srgbClr val="7F7F7F"/>
                </a:solidFill>
                <a:latin typeface="Calibri"/>
              </a:rPr>
              <a:t>unix_fun</a:t>
            </a:r>
            <a:r>
              <a:rPr lang="en-US" dirty="0">
                <a:solidFill>
                  <a:srgbClr val="7F7F7F"/>
                </a:solidFill>
                <a:latin typeface="Calibri"/>
              </a:rPr>
              <a:t> 1&gt; </a:t>
            </a:r>
            <a:r>
              <a:rPr lang="en-US" dirty="0" err="1">
                <a:solidFill>
                  <a:srgbClr val="7F7F7F"/>
                </a:solidFill>
                <a:latin typeface="Calibri"/>
              </a:rPr>
              <a:t>good_log</a:t>
            </a:r>
            <a:r>
              <a:rPr lang="en-US" dirty="0">
                <a:solidFill>
                  <a:srgbClr val="7F7F7F"/>
                </a:solidFill>
                <a:latin typeface="Calibri"/>
              </a:rPr>
              <a:t> 2&gt; </a:t>
            </a:r>
            <a:r>
              <a:rPr lang="en-US" dirty="0" err="1" smtClean="0">
                <a:solidFill>
                  <a:srgbClr val="7F7F7F"/>
                </a:solidFill>
                <a:latin typeface="Calibri"/>
              </a:rPr>
              <a:t>bad_log</a:t>
            </a:r>
            <a:endParaRPr lang="en-US" dirty="0" smtClean="0">
              <a:solidFill>
                <a:srgbClr val="7F7F7F"/>
              </a:solidFill>
              <a:latin typeface="Calibri"/>
            </a:endParaRP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/>
              </a:rPr>
              <a:t>cat </a:t>
            </a:r>
            <a:r>
              <a:rPr lang="en-US" dirty="0" err="1" smtClean="0">
                <a:solidFill>
                  <a:srgbClr val="7F7F7F"/>
                </a:solidFill>
                <a:latin typeface="Calibri"/>
              </a:rPr>
              <a:t>good_log</a:t>
            </a:r>
            <a:r>
              <a:rPr lang="en-US" dirty="0" smtClean="0">
                <a:solidFill>
                  <a:srgbClr val="7F7F7F"/>
                </a:solidFill>
                <a:latin typeface="Calibri"/>
              </a:rPr>
              <a:t> </a:t>
            </a:r>
            <a:r>
              <a:rPr lang="en-US" dirty="0" err="1" smtClean="0">
                <a:solidFill>
                  <a:srgbClr val="7F7F7F"/>
                </a:solidFill>
                <a:latin typeface="Calibri"/>
              </a:rPr>
              <a:t>bad_log</a:t>
            </a:r>
            <a:r>
              <a:rPr lang="en-US" dirty="0" smtClean="0">
                <a:solidFill>
                  <a:srgbClr val="7F7F7F"/>
                </a:solidFill>
                <a:latin typeface="Calibri"/>
              </a:rPr>
              <a:t> | </a:t>
            </a:r>
            <a:r>
              <a:rPr lang="en-US" dirty="0" err="1" smtClean="0">
                <a:solidFill>
                  <a:srgbClr val="7F7F7F"/>
                </a:solidFill>
                <a:latin typeface="Calibri"/>
              </a:rPr>
              <a:t>wc</a:t>
            </a:r>
            <a:r>
              <a:rPr lang="en-US" dirty="0" smtClean="0">
                <a:solidFill>
                  <a:srgbClr val="7F7F7F"/>
                </a:solidFill>
                <a:latin typeface="Calibri"/>
              </a:rPr>
              <a:t> –l</a:t>
            </a:r>
          </a:p>
          <a:p>
            <a:pPr lvl="2"/>
            <a:r>
              <a:rPr lang="en-US" dirty="0" smtClean="0">
                <a:solidFill>
                  <a:srgbClr val="7F7F7F"/>
                </a:solidFill>
                <a:latin typeface="Calibri"/>
              </a:rPr>
              <a:t>Check: should be 10,000 print statements/lines</a:t>
            </a:r>
          </a:p>
          <a:p>
            <a:pPr lvl="2"/>
            <a:r>
              <a:rPr lang="en-US" dirty="0" err="1" smtClean="0">
                <a:solidFill>
                  <a:srgbClr val="7F7F7F"/>
                </a:solidFill>
                <a:latin typeface="Calibri"/>
              </a:rPr>
              <a:t>wc</a:t>
            </a:r>
            <a:r>
              <a:rPr lang="en-US" dirty="0" smtClean="0">
                <a:solidFill>
                  <a:srgbClr val="7F7F7F"/>
                </a:solidFill>
                <a:latin typeface="Calibri"/>
              </a:rPr>
              <a:t>: counts number of bytes/words/lines</a:t>
            </a:r>
            <a:endParaRPr lang="en-US" dirty="0">
              <a:solidFill>
                <a:srgbClr val="7F7F7F"/>
              </a:solidFill>
              <a:latin typeface="Calibri"/>
            </a:endParaRPr>
          </a:p>
          <a:p>
            <a:r>
              <a:rPr lang="en-US" dirty="0" err="1">
                <a:solidFill>
                  <a:srgbClr val="000000"/>
                </a:solidFill>
                <a:latin typeface="Calibri"/>
              </a:rPr>
              <a:t>stderr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and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stdout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are very useful!</a:t>
            </a:r>
          </a:p>
        </p:txBody>
      </p:sp>
    </p:spTree>
    <p:extLst>
      <p:ext uri="{BB962C8B-B14F-4D97-AF65-F5344CB8AC3E}">
        <p14:creationId xmlns:p14="http://schemas.microsoft.com/office/powerpoint/2010/main" val="123824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871</Words>
  <Application>Microsoft Macintosh PowerPoint</Application>
  <PresentationFormat>On-screen Show (4:3)</PresentationFormat>
  <Paragraphs>141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Calibri</vt:lpstr>
      <vt:lpstr>Courier</vt:lpstr>
      <vt:lpstr>monospace</vt:lpstr>
      <vt:lpstr>ＭＳ Ｐゴシック</vt:lpstr>
      <vt:lpstr>Tw Cen MT</vt:lpstr>
      <vt:lpstr>Wingdings</vt:lpstr>
      <vt:lpstr>Arial</vt:lpstr>
      <vt:lpstr>Office Theme</vt:lpstr>
      <vt:lpstr>       CIS 330:            _   _      _                          _   ______    _ _____         / / / /___  (_)  __   ____ _____  ____/ /  / ____/ _/_/ ____/__    __       / / / / __ \/ / |/_/  / __ `/ __ \/ __  /  / /    _/_// /  __/ /___/ /_      / /_/ / / / / /&gt;  &lt;   / /_/ / / / / /_/ /  / /____/_/ / /__/_  __/_  __/      \____/_/ /_/_/_/|_|   \__,_/_/ /_/\__,_/   \____/_/   \____//_/   /_/  </vt:lpstr>
      <vt:lpstr>Standard Streams</vt:lpstr>
      <vt:lpstr>printf</vt:lpstr>
      <vt:lpstr>fprintf</vt:lpstr>
      <vt:lpstr>Unix shells allows you to manipulate standard streams.</vt:lpstr>
      <vt:lpstr>Unix shells allows you to manipulate standard streams.</vt:lpstr>
      <vt:lpstr>Example: redirect output from C program</vt:lpstr>
      <vt:lpstr>Example: redirect output from C program</vt:lpstr>
      <vt:lpstr>Example: redirect output from C program</vt:lpstr>
      <vt:lpstr>pipes in Unix shells</vt:lpstr>
      <vt:lpstr>Unix command: alias</vt:lpstr>
      <vt:lpstr>Very useful programs</vt:lpstr>
      <vt:lpstr>Very useful programs</vt:lpstr>
      <vt:lpstr>Example: difficult output from C program</vt:lpstr>
      <vt:lpstr>Example: difficult output from C program</vt:lpstr>
      <vt:lpstr>Example: difficult output from C program</vt:lpstr>
      <vt:lpstr>Unix command: tee</vt:lpstr>
      <vt:lpstr>Unix commands: curl</vt:lpstr>
      <vt:lpstr>Unix commands: curl</vt:lpstr>
      <vt:lpstr>Example: curl</vt:lpstr>
      <vt:lpstr>Example: curl</vt:lpstr>
      <vt:lpstr>Wildcards</vt:lpstr>
      <vt:lpstr>Other useful shell things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CIS 330:            _   _      _                          _   ______    _ _____         / / / /___  (_)  __   ____ _____  ____/ /  / ____/ _/_/ ____/__    __       / / / / __ \/ / |/_/  / __ `/ __ \/ __  /  / /    _/_// /  __/ /___/ /_      / /_/ / / / / /&gt;  &lt;   / /_/ / / / / /_/ /  / /____/_/ / /__/_  __/_  __/      \____/_/ /_/_/_/|_|   \__,_/_/ /_/\__,_/   \____/_/   \____//_/   /_/  </dc:title>
  <cp:lastModifiedBy>Brenton Lessley</cp:lastModifiedBy>
  <cp:revision>24</cp:revision>
  <dcterms:modified xsi:type="dcterms:W3CDTF">2018-04-25T09:25:41Z</dcterms:modified>
</cp:coreProperties>
</file>