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51"/>
  </p:notesMasterIdLst>
  <p:sldIdLst>
    <p:sldId id="259" r:id="rId2"/>
    <p:sldId id="469" r:id="rId3"/>
    <p:sldId id="516" r:id="rId4"/>
    <p:sldId id="517" r:id="rId5"/>
    <p:sldId id="434" r:id="rId6"/>
    <p:sldId id="465" r:id="rId7"/>
    <p:sldId id="473" r:id="rId8"/>
    <p:sldId id="474" r:id="rId9"/>
    <p:sldId id="475" r:id="rId10"/>
    <p:sldId id="476" r:id="rId11"/>
    <p:sldId id="477" r:id="rId12"/>
    <p:sldId id="478" r:id="rId13"/>
    <p:sldId id="526" r:id="rId14"/>
    <p:sldId id="479" r:id="rId15"/>
    <p:sldId id="482" r:id="rId16"/>
    <p:sldId id="518" r:id="rId17"/>
    <p:sldId id="487" r:id="rId18"/>
    <p:sldId id="488" r:id="rId19"/>
    <p:sldId id="489" r:id="rId20"/>
    <p:sldId id="490" r:id="rId21"/>
    <p:sldId id="491" r:id="rId22"/>
    <p:sldId id="525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24" r:id="rId34"/>
    <p:sldId id="519" r:id="rId35"/>
    <p:sldId id="503" r:id="rId36"/>
    <p:sldId id="520" r:id="rId37"/>
    <p:sldId id="505" r:id="rId38"/>
    <p:sldId id="506" r:id="rId39"/>
    <p:sldId id="507" r:id="rId40"/>
    <p:sldId id="508" r:id="rId41"/>
    <p:sldId id="509" r:id="rId42"/>
    <p:sldId id="510" r:id="rId43"/>
    <p:sldId id="521" r:id="rId44"/>
    <p:sldId id="512" r:id="rId45"/>
    <p:sldId id="513" r:id="rId46"/>
    <p:sldId id="514" r:id="rId47"/>
    <p:sldId id="515" r:id="rId48"/>
    <p:sldId id="522" r:id="rId49"/>
    <p:sldId id="52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43" autoAdjust="0"/>
  </p:normalViewPr>
  <p:slideViewPr>
    <p:cSldViewPr snapToGrid="0">
      <p:cViewPr varScale="1">
        <p:scale>
          <a:sx n="120" d="100"/>
          <a:sy n="120" d="100"/>
        </p:scale>
        <p:origin x="1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Hank Childs, 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222707" y="6135688"/>
            <a:ext cx="23503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April 18</a:t>
            </a:r>
            <a:r>
              <a:rPr lang="en-US" sz="2600" baseline="30000" dirty="0" smtClean="0">
                <a:solidFill>
                  <a:schemeClr val="bg1"/>
                </a:solidFill>
                <a:latin typeface="Tw Cen MT" charset="0"/>
              </a:rPr>
              <a:t>th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, 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 dirty="0" smtClean="0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 dirty="0" smtClean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 dirty="0" smtClean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 smtClean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  _   _      _                          _   ______    _ _____ </a:t>
            </a:r>
            <a:br>
              <a:rPr lang="en-US" sz="1600" b="1" dirty="0" smtClean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 / /___  (_)  __   ____ _____  ____/ /  / ____/ _/_/ ____/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__    __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 / / __ \/ / |/_/  / __ `/ __ \/ __  /  / /    _/_// /  __/ /___/ /_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/_/ / / / / /&gt;  &lt;   / /_/ / / / / /_/ /  / /____/_/ / /__/_  __/_  __/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\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____/_/ /_/_/_/|_|   \__,_/_/ /_/\__,_/   \____/_/   \____//_/   /_/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endParaRPr lang="en-US" sz="700" cap="none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2672566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Tw Cen MT" charset="0"/>
                <a:ea typeface="ＭＳ Ｐゴシック" charset="0"/>
                <a:cs typeface="ＭＳ Ｐゴシック" charset="0"/>
              </a:rPr>
              <a:t>Lecture 7: </a:t>
            </a:r>
            <a:r>
              <a:rPr lang="en-US" b="1" dirty="0" smtClean="0">
                <a:latin typeface="Tw Cen MT" charset="0"/>
                <a:ea typeface="ＭＳ Ｐゴシック" charset="0"/>
                <a:cs typeface="ＭＳ Ｐゴシック" charset="0"/>
              </a:rPr>
              <a:t>file I/O, more Unix </a:t>
            </a:r>
            <a:endParaRPr lang="en-US" b="1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Freeing non-heap memory</a:t>
            </a:r>
          </a:p>
          <a:p>
            <a:endParaRPr lang="en-US" dirty="0"/>
          </a:p>
        </p:txBody>
      </p:sp>
      <p:pic>
        <p:nvPicPr>
          <p:cNvPr id="5" name="Picture 4" descr="Screen Shot 2014-04-13 at 11.00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53" y="2316029"/>
            <a:ext cx="2921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NULL pointer read /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NULL is never a valid location to read from or write to, and accessing them results in a “segmentation fault”</a:t>
            </a:r>
          </a:p>
          <a:p>
            <a:pPr lvl="1"/>
            <a:r>
              <a:rPr lang="en-US" dirty="0" smtClean="0"/>
              <a:t>…. remember those memory segments?</a:t>
            </a:r>
          </a:p>
          <a:p>
            <a:endParaRPr lang="en-US" dirty="0"/>
          </a:p>
        </p:txBody>
      </p:sp>
      <p:pic>
        <p:nvPicPr>
          <p:cNvPr id="4" name="Picture 3" descr="Screen Shot 2014-04-13 at 11.03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5" y="2076623"/>
            <a:ext cx="3385288" cy="18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Uninitialized memory 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Screen Shot 2014-04-13 at 11.05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6" y="2245188"/>
            <a:ext cx="6959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NEW: IPR, IPW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*X = 0xDEADBEEF: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*X;</a:t>
            </a:r>
          </a:p>
          <a:p>
            <a:endParaRPr lang="en-US" dirty="0"/>
          </a:p>
          <a:p>
            <a:r>
              <a:rPr lang="en-US" dirty="0" smtClean="0"/>
              <a:t>what error code fits?</a:t>
            </a:r>
          </a:p>
          <a:p>
            <a:endParaRPr lang="en-US" dirty="0"/>
          </a:p>
          <a:p>
            <a:r>
              <a:rPr lang="en-US" dirty="0" smtClean="0"/>
              <a:t>I missed two:</a:t>
            </a:r>
          </a:p>
          <a:p>
            <a:pPr lvl="1"/>
            <a:r>
              <a:rPr lang="en-US" dirty="0" smtClean="0"/>
              <a:t>Invalid Pointer Read (IPR)</a:t>
            </a:r>
          </a:p>
          <a:p>
            <a:pPr lvl="1"/>
            <a:r>
              <a:rPr lang="en-US" dirty="0" smtClean="0"/>
              <a:t>Invalid Pointer Writer (IPW)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 in action</a:t>
            </a:r>
            <a:endParaRPr lang="en-US" dirty="0"/>
          </a:p>
        </p:txBody>
      </p:sp>
      <p:pic>
        <p:nvPicPr>
          <p:cNvPr id="4" name="Picture 3" descr="Screen shot 2015-04-15 at 10.3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689100"/>
            <a:ext cx="434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Posted now</a:t>
            </a:r>
          </a:p>
          <a:p>
            <a:r>
              <a:rPr lang="en-US" dirty="0" smtClean="0"/>
              <a:t>You will practice debugging &amp; using a debugger</a:t>
            </a:r>
          </a:p>
          <a:p>
            <a:pPr lvl="1"/>
            <a:r>
              <a:rPr lang="en-US" dirty="0" smtClean="0"/>
              <a:t>There are 3 programs you need to debug</a:t>
            </a:r>
          </a:p>
          <a:p>
            <a:pPr lvl="2"/>
            <a:r>
              <a:rPr lang="en-US" dirty="0" smtClean="0"/>
              <a:t>In this case, “debug” means identify the bug</a:t>
            </a:r>
          </a:p>
          <a:p>
            <a:pPr lvl="3"/>
            <a:r>
              <a:rPr lang="en-US" dirty="0" smtClean="0"/>
              <a:t>Does not mean fix the bug</a:t>
            </a:r>
          </a:p>
          <a:p>
            <a:pPr lvl="2"/>
            <a:r>
              <a:rPr lang="en-US" dirty="0" smtClean="0"/>
              <a:t>Can use </a:t>
            </a:r>
            <a:r>
              <a:rPr lang="en-US" dirty="0" err="1" smtClean="0"/>
              <a:t>gdb</a:t>
            </a:r>
            <a:r>
              <a:rPr lang="en-US" dirty="0" smtClean="0"/>
              <a:t> or </a:t>
            </a:r>
            <a:r>
              <a:rPr lang="en-US" dirty="0" err="1" smtClean="0"/>
              <a:t>lldb</a:t>
            </a:r>
            <a:endParaRPr lang="en-US" dirty="0" smtClean="0"/>
          </a:p>
          <a:p>
            <a:pPr lvl="2"/>
            <a:r>
              <a:rPr lang="en-US" dirty="0" smtClean="0"/>
              <a:t>May want to run on ix</a:t>
            </a:r>
          </a:p>
          <a:p>
            <a:r>
              <a:rPr lang="en-US" dirty="0" smtClean="0"/>
              <a:t>Worksheet due in class Friday</a:t>
            </a:r>
          </a:p>
          <a:p>
            <a:r>
              <a:rPr lang="en-US" dirty="0" smtClean="0"/>
              <a:t>P3.c: 4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I/O: streams and file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75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Two ways to access files:</a:t>
            </a:r>
          </a:p>
          <a:p>
            <a:pPr lvl="1"/>
            <a:r>
              <a:rPr lang="en-US" dirty="0" smtClean="0"/>
              <a:t>File descriptors:</a:t>
            </a:r>
          </a:p>
          <a:p>
            <a:pPr lvl="2"/>
            <a:r>
              <a:rPr lang="en-US" dirty="0" smtClean="0"/>
              <a:t>Lower level interface to files and devices</a:t>
            </a:r>
          </a:p>
          <a:p>
            <a:pPr lvl="3"/>
            <a:r>
              <a:rPr lang="en-US" dirty="0" smtClean="0"/>
              <a:t>Provides controls to specific devices </a:t>
            </a:r>
          </a:p>
          <a:p>
            <a:pPr lvl="2"/>
            <a:r>
              <a:rPr lang="en-US" dirty="0" smtClean="0"/>
              <a:t>Type: small integers (typically 20 total)</a:t>
            </a:r>
          </a:p>
          <a:p>
            <a:pPr lvl="1"/>
            <a:r>
              <a:rPr lang="en-US" dirty="0" smtClean="0"/>
              <a:t>Streams: </a:t>
            </a:r>
          </a:p>
          <a:p>
            <a:pPr lvl="2"/>
            <a:r>
              <a:rPr lang="en-US" dirty="0" smtClean="0"/>
              <a:t>Higher level interface to files and devices</a:t>
            </a:r>
          </a:p>
          <a:p>
            <a:pPr lvl="3"/>
            <a:r>
              <a:rPr lang="en-US" dirty="0" smtClean="0"/>
              <a:t>Provides uniform interface; easy to deal with, but less powerful</a:t>
            </a:r>
          </a:p>
          <a:p>
            <a:pPr lvl="2"/>
            <a:r>
              <a:rPr lang="en-US" dirty="0" smtClean="0"/>
              <a:t>Type: FILE *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38299" y="6030150"/>
            <a:ext cx="7215480" cy="80903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Streams are more portable, and more accessible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beginning programmers.  (I teach streams here.)</a:t>
            </a:r>
          </a:p>
        </p:txBody>
      </p:sp>
    </p:spTree>
    <p:extLst>
      <p:ext uri="{BB962C8B-B14F-4D97-AF65-F5344CB8AC3E}">
        <p14:creationId xmlns:p14="http://schemas.microsoft.com/office/powerpoint/2010/main" val="4153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for reading or writing</a:t>
            </a:r>
          </a:p>
          <a:p>
            <a:pPr lvl="1"/>
            <a:r>
              <a:rPr lang="en-US" dirty="0" smtClean="0"/>
              <a:t>Open a file</a:t>
            </a:r>
          </a:p>
          <a:p>
            <a:pPr lvl="2"/>
            <a:r>
              <a:rPr lang="en-US" dirty="0" smtClean="0"/>
              <a:t>Tells Unix you intend to do file I/O</a:t>
            </a:r>
          </a:p>
          <a:p>
            <a:pPr lvl="2"/>
            <a:r>
              <a:rPr lang="en-US" dirty="0" smtClean="0"/>
              <a:t>Function returns a “FILE *</a:t>
            </a:r>
          </a:p>
          <a:p>
            <a:pPr lvl="3"/>
            <a:r>
              <a:rPr lang="en-US" dirty="0" smtClean="0"/>
              <a:t>Used to identify the file from this point forward</a:t>
            </a:r>
          </a:p>
          <a:p>
            <a:pPr lvl="2"/>
            <a:r>
              <a:rPr lang="en-US" dirty="0" smtClean="0"/>
              <a:t>Checks to see if permissions are valid</a:t>
            </a:r>
          </a:p>
          <a:p>
            <a:pPr lvl="1"/>
            <a:r>
              <a:rPr lang="en-US" dirty="0" smtClean="0"/>
              <a:t>Read from the file / write to the file</a:t>
            </a:r>
          </a:p>
          <a:p>
            <a:pPr lvl="1"/>
            <a:r>
              <a:rPr lang="en-US" dirty="0" smtClean="0"/>
              <a:t>Close the file</a:t>
            </a:r>
          </a:p>
        </p:txBody>
      </p:sp>
    </p:spTree>
    <p:extLst>
      <p:ext uri="{BB962C8B-B14F-4D97-AF65-F5344CB8AC3E}">
        <p14:creationId xmlns:p14="http://schemas.microsoft.com/office/powerpoint/2010/main" val="41200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*handle = </a:t>
            </a:r>
            <a:r>
              <a:rPr lang="en-US" dirty="0" err="1" smtClean="0"/>
              <a:t>fopen</a:t>
            </a:r>
            <a:r>
              <a:rPr lang="en-US" dirty="0" smtClean="0"/>
              <a:t>(filename, mode);</a:t>
            </a:r>
            <a:endParaRPr lang="en-US" dirty="0"/>
          </a:p>
        </p:txBody>
      </p:sp>
      <p:pic>
        <p:nvPicPr>
          <p:cNvPr id="4" name="Picture 3" descr="Screen Shot 2014-04-08 at 7.3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53" y="2212764"/>
            <a:ext cx="6291786" cy="45417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93333" y="3471334"/>
            <a:ext cx="6208891" cy="67733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Example: FILE *h = </a:t>
            </a:r>
            <a:r>
              <a:rPr lang="en-US" sz="2400" dirty="0" err="1" smtClean="0">
                <a:solidFill>
                  <a:schemeClr val="tx1"/>
                </a:solidFill>
              </a:rPr>
              <a:t>fopen</a:t>
            </a:r>
            <a:r>
              <a:rPr lang="en-US" sz="2400" dirty="0" smtClean="0">
                <a:solidFill>
                  <a:schemeClr val="tx1"/>
                </a:solidFill>
              </a:rPr>
              <a:t>(“/</a:t>
            </a:r>
            <a:r>
              <a:rPr lang="en-US" sz="2400" dirty="0" err="1" smtClean="0">
                <a:solidFill>
                  <a:schemeClr val="tx1"/>
                </a:solidFill>
              </a:rPr>
              <a:t>tmp</a:t>
            </a:r>
            <a:r>
              <a:rPr lang="en-US" sz="2400" dirty="0" smtClean="0">
                <a:solidFill>
                  <a:schemeClr val="tx1"/>
                </a:solidFill>
              </a:rPr>
              <a:t>/330”, “</a:t>
            </a:r>
            <a:r>
              <a:rPr lang="en-US" sz="2400" dirty="0" err="1" smtClean="0">
                <a:solidFill>
                  <a:schemeClr val="tx1"/>
                </a:solidFill>
              </a:rPr>
              <a:t>wb</a:t>
            </a:r>
            <a:r>
              <a:rPr lang="en-US" sz="2400" dirty="0" smtClean="0">
                <a:solidFill>
                  <a:schemeClr val="tx1"/>
                </a:solidFill>
              </a:rPr>
              <a:t>”);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696" y="6032031"/>
            <a:ext cx="6208891" cy="67733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#include 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4622" y="4536253"/>
            <a:ext cx="6208891" cy="67733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Close when you are done with “</a:t>
            </a:r>
            <a:r>
              <a:rPr lang="en-US" sz="2400" dirty="0" err="1" smtClean="0">
                <a:solidFill>
                  <a:schemeClr val="tx1"/>
                </a:solidFill>
              </a:rPr>
              <a:t>fclose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7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4A due IN CLASS Friday (no late)</a:t>
            </a:r>
          </a:p>
          <a:p>
            <a:pPr lvl="1"/>
            <a:r>
              <a:rPr lang="en-US" dirty="0" smtClean="0"/>
              <a:t>2B assigned today, due Monday</a:t>
            </a:r>
          </a:p>
          <a:p>
            <a:pPr lvl="1"/>
            <a:r>
              <a:rPr lang="en-US" dirty="0" smtClean="0"/>
              <a:t>3A, 2C to be assigned soon</a:t>
            </a:r>
          </a:p>
          <a:p>
            <a:r>
              <a:rPr lang="en-US" dirty="0" smtClean="0"/>
              <a:t>Next week:</a:t>
            </a:r>
          </a:p>
          <a:p>
            <a:pPr lvl="1"/>
            <a:r>
              <a:rPr lang="en-US" dirty="0" smtClean="0"/>
              <a:t>Lecture Monday and Friday</a:t>
            </a:r>
          </a:p>
          <a:p>
            <a:pPr lvl="1"/>
            <a:r>
              <a:rPr lang="en-US" dirty="0" smtClean="0"/>
              <a:t>Lab Wednesday</a:t>
            </a:r>
          </a:p>
          <a:p>
            <a:pPr lvl="1"/>
            <a:r>
              <a:rPr lang="en-US" dirty="0" smtClean="0"/>
              <a:t>Also, will be a YouTube short lecture</a:t>
            </a:r>
          </a:p>
          <a:p>
            <a:pPr lvl="2"/>
            <a:r>
              <a:rPr lang="en-US" dirty="0" smtClean="0"/>
              <a:t>(We are getting ahead of schedule </a:t>
            </a:r>
            <a:r>
              <a:rPr lang="mr-IN" dirty="0" smtClean="0"/>
              <a:t>…</a:t>
            </a:r>
            <a:r>
              <a:rPr lang="en-US" dirty="0" smtClean="0"/>
              <a:t> trying hard to prevent work from this class to be </a:t>
            </a:r>
            <a:r>
              <a:rPr lang="en-US" dirty="0" err="1" smtClean="0"/>
              <a:t>backloaded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3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/ Writing</a:t>
            </a:r>
            <a:endParaRPr lang="en-US" dirty="0"/>
          </a:p>
        </p:txBody>
      </p:sp>
      <p:pic>
        <p:nvPicPr>
          <p:cNvPr id="4" name="Picture 3" descr="Screen Shot 2014-04-08 at 7.3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4" y="1306299"/>
            <a:ext cx="7394222" cy="55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08 at 7.4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97000"/>
            <a:ext cx="6731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position indicator: the current location in the file</a:t>
            </a:r>
          </a:p>
          <a:p>
            <a:r>
              <a:rPr lang="en-US" dirty="0" smtClean="0"/>
              <a:t>If I read one byte, the one byte you get is where the file position indicator is pointing.</a:t>
            </a:r>
          </a:p>
          <a:p>
            <a:pPr lvl="1"/>
            <a:r>
              <a:rPr lang="en-US" dirty="0" smtClean="0"/>
              <a:t>And the file position indicator updates to point at the next byte</a:t>
            </a:r>
          </a:p>
          <a:p>
            <a:pPr lvl="1"/>
            <a:r>
              <a:rPr lang="en-US" dirty="0" smtClean="0"/>
              <a:t>But it can be changed…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fseek</a:t>
            </a:r>
            <a:endParaRPr lang="en-US" dirty="0"/>
          </a:p>
        </p:txBody>
      </p:sp>
      <p:pic>
        <p:nvPicPr>
          <p:cNvPr id="4" name="Picture 3" descr="Screen Shot 2014-04-08 at 7.5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485"/>
            <a:ext cx="9144000" cy="1778867"/>
          </a:xfrm>
          <a:prstGeom prst="rect">
            <a:avLst/>
          </a:prstGeom>
        </p:spPr>
      </p:pic>
      <p:pic>
        <p:nvPicPr>
          <p:cNvPr id="5" name="Picture 4" descr="Screen Shot 2014-04-08 at 7.5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1" y="1754481"/>
            <a:ext cx="7150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ftell</a:t>
            </a:r>
            <a:endParaRPr lang="en-US" dirty="0"/>
          </a:p>
        </p:txBody>
      </p:sp>
      <p:pic>
        <p:nvPicPr>
          <p:cNvPr id="4" name="Picture 3" descr="Screen Shot 2014-04-08 at 7.5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285"/>
            <a:ext cx="9144000" cy="669073"/>
          </a:xfrm>
          <a:prstGeom prst="rect">
            <a:avLst/>
          </a:prstGeom>
        </p:spPr>
      </p:pic>
      <p:pic>
        <p:nvPicPr>
          <p:cNvPr id="5" name="Picture 4" descr="Screen Shot 2014-04-08 at 7.53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8" y="2363611"/>
            <a:ext cx="3530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everything we need to make a copy command…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endParaRPr lang="en-US" dirty="0" smtClean="0"/>
          </a:p>
          <a:p>
            <a:r>
              <a:rPr lang="en-US" dirty="0" err="1" smtClean="0"/>
              <a:t>fread</a:t>
            </a:r>
            <a:endParaRPr lang="en-US" dirty="0" smtClean="0"/>
          </a:p>
          <a:p>
            <a:r>
              <a:rPr lang="en-US" dirty="0" err="1" smtClean="0"/>
              <a:t>fwrite</a:t>
            </a:r>
            <a:endParaRPr lang="en-US" dirty="0" smtClean="0"/>
          </a:p>
          <a:p>
            <a:r>
              <a:rPr lang="en-US" dirty="0" err="1" smtClean="0"/>
              <a:t>fseek</a:t>
            </a:r>
            <a:endParaRPr lang="en-US" dirty="0" smtClean="0"/>
          </a:p>
          <a:p>
            <a:r>
              <a:rPr lang="en-US" dirty="0" err="1" smtClean="0"/>
              <a:t>ftell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6742" y="4938887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do this together as a class?</a:t>
            </a:r>
          </a:p>
        </p:txBody>
      </p:sp>
    </p:spTree>
    <p:extLst>
      <p:ext uri="{BB962C8B-B14F-4D97-AF65-F5344CB8AC3E}">
        <p14:creationId xmlns:p14="http://schemas.microsoft.com/office/powerpoint/2010/main" val="30738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argc</a:t>
            </a:r>
            <a:r>
              <a:rPr lang="en-US" dirty="0" smtClean="0"/>
              <a:t> &amp;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arguments to every C program</a:t>
            </a:r>
          </a:p>
          <a:p>
            <a:r>
              <a:rPr lang="en-US" dirty="0" err="1" smtClean="0"/>
              <a:t>argc</a:t>
            </a:r>
            <a:r>
              <a:rPr lang="en-US" dirty="0" smtClean="0"/>
              <a:t>: how many command line arguments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: an array containing each of the arguments</a:t>
            </a:r>
          </a:p>
          <a:p>
            <a:r>
              <a:rPr lang="en-US" dirty="0" smtClean="0"/>
              <a:t>“./</a:t>
            </a:r>
            <a:r>
              <a:rPr lang="en-US" dirty="0" err="1" smtClean="0"/>
              <a:t>a.out</a:t>
            </a:r>
            <a:r>
              <a:rPr lang="en-US" dirty="0" smtClean="0"/>
              <a:t> hank </a:t>
            </a:r>
            <a:r>
              <a:rPr lang="en-US" dirty="0" err="1" smtClean="0"/>
              <a:t>childs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argc</a:t>
            </a:r>
            <a:r>
              <a:rPr lang="en-US" dirty="0" smtClean="0">
                <a:sym typeface="Wingdings"/>
              </a:rPr>
              <a:t> == 3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[0] = “</a:t>
            </a:r>
            <a:r>
              <a:rPr lang="en-US" dirty="0" err="1" smtClean="0">
                <a:sym typeface="Wingdings"/>
              </a:rPr>
              <a:t>a.out</a:t>
            </a:r>
            <a:r>
              <a:rPr lang="en-US" dirty="0" smtClean="0">
                <a:sym typeface="Wingdings"/>
              </a:rPr>
              <a:t>”,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[1] = “hank”,         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[2] = “</a:t>
            </a:r>
            <a:r>
              <a:rPr lang="en-US" dirty="0" err="1" smtClean="0">
                <a:sym typeface="Wingdings"/>
              </a:rPr>
              <a:t>childs</a:t>
            </a:r>
            <a:r>
              <a:rPr lang="en-US" dirty="0" smtClean="0">
                <a:sym typeface="Wingding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8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7.5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0"/>
            <a:ext cx="7536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 in shells</a:t>
            </a:r>
            <a:endParaRPr lang="en-US" dirty="0"/>
          </a:p>
        </p:txBody>
      </p:sp>
      <p:pic>
        <p:nvPicPr>
          <p:cNvPr id="4" name="Picture 3" descr="Screen Shot 2014-04-08 at 8.0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49500"/>
            <a:ext cx="6184900" cy="2159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6742" y="4938887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$? is the return value of the last executed command</a:t>
            </a:r>
          </a:p>
        </p:txBody>
      </p:sp>
    </p:spTree>
    <p:extLst>
      <p:ext uri="{BB962C8B-B14F-4D97-AF65-F5344CB8AC3E}">
        <p14:creationId xmlns:p14="http://schemas.microsoft.com/office/powerpoint/2010/main" val="1454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to terminal and </a:t>
            </a:r>
            <a:br>
              <a:rPr lang="en-US" dirty="0" smtClean="0"/>
            </a:br>
            <a:r>
              <a:rPr lang="en-US" dirty="0" smtClean="0"/>
              <a:t>reading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Unix, printing to terminal and reading from terminal is done with file I/O</a:t>
            </a:r>
          </a:p>
          <a:p>
            <a:r>
              <a:rPr lang="en-US" dirty="0" smtClean="0"/>
              <a:t>Keyboard and screen are files in the file system!</a:t>
            </a:r>
          </a:p>
          <a:p>
            <a:pPr lvl="1"/>
            <a:r>
              <a:rPr lang="en-US" dirty="0" smtClean="0"/>
              <a:t>(at least they were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Wikipedia: “</a:t>
            </a:r>
            <a:r>
              <a:rPr lang="en-US" dirty="0" err="1"/>
              <a:t>preconnected</a:t>
            </a:r>
            <a:r>
              <a:rPr lang="en-US" dirty="0"/>
              <a:t> input and output channels between a computer program and its environment (typically a text terminal) when it begins </a:t>
            </a:r>
            <a:r>
              <a:rPr lang="en-US" dirty="0" smtClean="0"/>
              <a:t>execution”</a:t>
            </a:r>
          </a:p>
          <a:p>
            <a:r>
              <a:rPr lang="en-US" dirty="0" smtClean="0"/>
              <a:t>Three standard streams: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/>
              <a:t> </a:t>
            </a:r>
            <a:r>
              <a:rPr lang="en-US" dirty="0" smtClean="0"/>
              <a:t>(standard input)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 (standard output)</a:t>
            </a:r>
          </a:p>
          <a:p>
            <a:pPr lvl="1"/>
            <a:r>
              <a:rPr lang="en-US" dirty="0" err="1" smtClean="0"/>
              <a:t>stderr</a:t>
            </a:r>
            <a:r>
              <a:rPr lang="en-US" dirty="0" smtClean="0"/>
              <a:t> (standard error)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51856" y="3095904"/>
            <a:ext cx="3894666" cy="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mechanisms in C allow you to access standard streams?</a:t>
            </a:r>
          </a:p>
        </p:txBody>
      </p:sp>
    </p:spTree>
    <p:extLst>
      <p:ext uri="{BB962C8B-B14F-4D97-AF65-F5344CB8AC3E}">
        <p14:creationId xmlns:p14="http://schemas.microsoft.com/office/powerpoint/2010/main" val="8676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(“Integers are like this %d\n”, 6);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(“Two floats: %f, %f”, 3.5, 7.0);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</a:t>
            </a:r>
            <a:r>
              <a:rPr lang="en-US" dirty="0" err="1" smtClean="0"/>
              <a:t>printf</a:t>
            </a:r>
            <a:r>
              <a:rPr lang="en-US" dirty="0" smtClean="0"/>
              <a:t>, but to streams</a:t>
            </a:r>
          </a:p>
          <a:p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 smtClean="0"/>
              <a:t>, “</a:t>
            </a:r>
            <a:r>
              <a:rPr lang="en-US" dirty="0" err="1" smtClean="0"/>
              <a:t>helloworld</a:t>
            </a:r>
            <a:r>
              <a:rPr lang="en-US" dirty="0" smtClean="0"/>
              <a:t>\n”);</a:t>
            </a:r>
          </a:p>
          <a:p>
            <a:pPr lvl="1"/>
            <a:r>
              <a:rPr lang="en-US" dirty="0" smtClean="0">
                <a:sym typeface="Wingdings"/>
              </a:rPr>
              <a:t> same as </a:t>
            </a:r>
            <a:r>
              <a:rPr lang="en-US" dirty="0" err="1" smtClean="0">
                <a:sym typeface="Wingdings"/>
              </a:rPr>
              <a:t>printf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stderr</a:t>
            </a:r>
            <a:r>
              <a:rPr lang="en-US" dirty="0" smtClean="0">
                <a:sym typeface="Wingdings"/>
              </a:rPr>
              <a:t>, “</a:t>
            </a:r>
            <a:r>
              <a:rPr lang="en-US" dirty="0" err="1" smtClean="0">
                <a:sym typeface="Wingdings"/>
              </a:rPr>
              <a:t>helloworld</a:t>
            </a:r>
            <a:r>
              <a:rPr lang="en-US" dirty="0" smtClean="0">
                <a:sym typeface="Wingdings"/>
              </a:rPr>
              <a:t>\n”);</a:t>
            </a:r>
          </a:p>
          <a:p>
            <a:pPr lvl="1"/>
            <a:r>
              <a:rPr lang="en-US" dirty="0" smtClean="0">
                <a:sym typeface="Wingdings"/>
              </a:rPr>
              <a:t>prints to “standard error”</a:t>
            </a:r>
          </a:p>
          <a:p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f_out</a:t>
            </a:r>
            <a:r>
              <a:rPr lang="en-US" dirty="0" smtClean="0">
                <a:sym typeface="Wingdings"/>
              </a:rPr>
              <a:t>, “</a:t>
            </a:r>
            <a:r>
              <a:rPr lang="en-US" dirty="0" err="1" smtClean="0">
                <a:sym typeface="Wingdings"/>
              </a:rPr>
              <a:t>helloworld</a:t>
            </a:r>
            <a:r>
              <a:rPr lang="en-US" dirty="0" smtClean="0">
                <a:sym typeface="Wingdings"/>
              </a:rPr>
              <a:t>\n”);</a:t>
            </a:r>
          </a:p>
          <a:p>
            <a:pPr lvl="1"/>
            <a:r>
              <a:rPr lang="en-US" dirty="0" smtClean="0">
                <a:sym typeface="Wingdings"/>
              </a:rPr>
              <a:t>prints to the file pointed to by FILE *</a:t>
            </a:r>
            <a:r>
              <a:rPr lang="en-US" dirty="0" err="1" smtClean="0">
                <a:sym typeface="Wingdings"/>
              </a:rPr>
              <a:t>f_out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and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Important: </a:t>
            </a:r>
            <a:r>
              <a:rPr lang="en-US" dirty="0" err="1" smtClean="0"/>
              <a:t>printf</a:t>
            </a:r>
            <a:r>
              <a:rPr lang="en-US" dirty="0" smtClean="0"/>
              <a:t> is buffered</a:t>
            </a:r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puts string in buffer</a:t>
            </a:r>
          </a:p>
          <a:p>
            <a:pPr lvl="1"/>
            <a:r>
              <a:rPr lang="en-US" dirty="0" smtClean="0"/>
              <a:t>other things happen</a:t>
            </a:r>
          </a:p>
          <a:p>
            <a:pPr lvl="1"/>
            <a:r>
              <a:rPr lang="en-US" dirty="0" smtClean="0"/>
              <a:t>buffer is eventually printed</a:t>
            </a:r>
          </a:p>
          <a:p>
            <a:r>
              <a:rPr lang="en-US" dirty="0" smtClean="0"/>
              <a:t>But what about a crash?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 puts string in buffer</a:t>
            </a:r>
          </a:p>
          <a:p>
            <a:pPr lvl="1"/>
            <a:r>
              <a:rPr lang="en-US" dirty="0"/>
              <a:t>other things </a:t>
            </a:r>
            <a:r>
              <a:rPr lang="en-US" dirty="0" smtClean="0"/>
              <a:t>happen … including a crash</a:t>
            </a:r>
            <a:endParaRPr lang="en-US" dirty="0"/>
          </a:p>
          <a:p>
            <a:pPr lvl="1"/>
            <a:r>
              <a:rPr lang="en-US" dirty="0"/>
              <a:t>buffer </a:t>
            </a:r>
            <a:r>
              <a:rPr lang="en-US" dirty="0" smtClean="0"/>
              <a:t>is never printed!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Solutions: (1) </a:t>
            </a:r>
            <a:r>
              <a:rPr lang="en-US" sz="2400" dirty="0" err="1" smtClean="0">
                <a:solidFill>
                  <a:schemeClr val="tx1"/>
                </a:solidFill>
              </a:rPr>
              <a:t>fflush</a:t>
            </a:r>
            <a:r>
              <a:rPr lang="en-US" sz="2400" dirty="0" smtClean="0">
                <a:solidFill>
                  <a:schemeClr val="tx1"/>
                </a:solidFill>
              </a:rPr>
              <a:t>, (2) </a:t>
            </a:r>
            <a:r>
              <a:rPr lang="en-US" sz="2400" dirty="0" err="1" smtClean="0">
                <a:solidFill>
                  <a:schemeClr val="tx1"/>
                </a:solidFill>
              </a:rPr>
              <a:t>fprintf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stderr</a:t>
            </a:r>
            <a:r>
              <a:rPr lang="en-US" sz="2400" dirty="0" smtClean="0">
                <a:solidFill>
                  <a:schemeClr val="tx1"/>
                </a:solidFill>
              </a:rPr>
              <a:t>) always flushed</a:t>
            </a:r>
          </a:p>
        </p:txBody>
      </p:sp>
    </p:spTree>
    <p:extLst>
      <p:ext uri="{BB962C8B-B14F-4D97-AF65-F5344CB8AC3E}">
        <p14:creationId xmlns:p14="http://schemas.microsoft.com/office/powerpoint/2010/main" val="19963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07" y="112505"/>
            <a:ext cx="8229600" cy="1143000"/>
          </a:xfrm>
        </p:spPr>
        <p:txBody>
          <a:bodyPr/>
          <a:lstStyle/>
          <a:p>
            <a:r>
              <a:rPr lang="en-US" dirty="0" smtClean="0"/>
              <a:t>Project 2B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762" y="4221126"/>
            <a:ext cx="2850445" cy="2427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0644" y="5434682"/>
            <a:ext cx="1418638" cy="1215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H="1">
            <a:off x="7410466" y="4221126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685162" y="4232417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31635" y="4215483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34554" y="4226772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528065" y="4219246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247710" y="4234300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494183" y="4217366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97102" y="4228655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90613" y="4221129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6008762" y="5434682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0644" y="5671749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03118" y="5918222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185" y="6428105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7474" y="6185393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31340" y="4450668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23814" y="4697141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06881" y="5207024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8170" y="4964312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80538" y="6356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7601" y="63490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8" name="Picture 27" descr="Screen shot 2015-04-17 at 9.49.4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7"/>
          <a:stretch/>
        </p:blipFill>
        <p:spPr>
          <a:xfrm>
            <a:off x="143716" y="1815855"/>
            <a:ext cx="5660066" cy="5042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76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shells allows you to manipulate standard streams.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“&gt;” redirect output of program to a file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&gt; output</a:t>
            </a:r>
          </a:p>
          <a:p>
            <a:pPr lvl="1"/>
            <a:r>
              <a:rPr lang="en-US" dirty="0" smtClean="0"/>
              <a:t>echo “this is a file” &gt; output2</a:t>
            </a:r>
          </a:p>
          <a:p>
            <a:pPr lvl="1"/>
            <a:r>
              <a:rPr lang="en-US" dirty="0" smtClean="0"/>
              <a:t>cat file1 file2 &gt; file3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shells allows you to manipulate standard streams.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“&lt;” redirect file to input of program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python &lt; </a:t>
            </a:r>
            <a:r>
              <a:rPr lang="en-US" dirty="0" err="1" smtClean="0"/>
              <a:t>myscript.py</a:t>
            </a:r>
            <a:endParaRPr lang="en-US" dirty="0" smtClean="0"/>
          </a:p>
          <a:p>
            <a:pPr lvl="2"/>
            <a:r>
              <a:rPr lang="en-US" dirty="0" smtClean="0"/>
              <a:t>Note: python quits when it reads a special character called EOF (End of File)</a:t>
            </a:r>
          </a:p>
          <a:p>
            <a:pPr lvl="2"/>
            <a:r>
              <a:rPr lang="en-US" dirty="0" smtClean="0"/>
              <a:t>You can type this character by typing Ctrl-D</a:t>
            </a:r>
          </a:p>
          <a:p>
            <a:pPr lvl="2"/>
            <a:r>
              <a:rPr lang="en-US" dirty="0" smtClean="0"/>
              <a:t>This is why Python quits when you type Ctrl-D</a:t>
            </a:r>
          </a:p>
          <a:p>
            <a:pPr lvl="3"/>
            <a:r>
              <a:rPr lang="en-US" dirty="0" smtClean="0"/>
              <a:t>(many other programs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shells allows you to manipulate standard streams.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“&gt;&gt;” concatenate output of program to end of existing file </a:t>
            </a:r>
          </a:p>
          <a:p>
            <a:pPr lvl="1"/>
            <a:r>
              <a:rPr lang="en-US" dirty="0" smtClean="0"/>
              <a:t>(or create file if it doesn’t exist)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echo “I am starting the file” &gt; file1</a:t>
            </a:r>
          </a:p>
          <a:p>
            <a:pPr lvl="1"/>
            <a:r>
              <a:rPr lang="en-US" dirty="0" smtClean="0"/>
              <a:t>echo “I am adding to the file” &gt;&gt; file1</a:t>
            </a:r>
          </a:p>
          <a:p>
            <a:pPr lvl="1"/>
            <a:r>
              <a:rPr lang="en-US" dirty="0" smtClean="0"/>
              <a:t>cat file1</a:t>
            </a:r>
          </a:p>
          <a:p>
            <a:pPr marL="914400" lvl="2" indent="0">
              <a:buNone/>
            </a:pPr>
            <a:r>
              <a:rPr lang="en-US" dirty="0" smtClean="0"/>
              <a:t>I am starting the file</a:t>
            </a:r>
          </a:p>
          <a:p>
            <a:pPr marL="914400" lvl="2" indent="0">
              <a:buNone/>
            </a:pPr>
            <a:r>
              <a:rPr lang="en-US" dirty="0" smtClean="0"/>
              <a:t>I am adding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here?</a:t>
            </a:r>
            <a:endParaRPr lang="en-US" dirty="0"/>
          </a:p>
        </p:txBody>
      </p:sp>
      <p:pic>
        <p:nvPicPr>
          <p:cNvPr id="6" name="Picture 5" descr="Screen Shot 2014-04-08 at 8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463800"/>
            <a:ext cx="4965700" cy="19177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1259" y="4468518"/>
            <a:ext cx="7168445" cy="127000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ls</a:t>
            </a:r>
            <a:r>
              <a:rPr lang="en-US" sz="2400" dirty="0" smtClean="0">
                <a:solidFill>
                  <a:schemeClr val="tx1"/>
                </a:solidFill>
              </a:rPr>
              <a:t> is outputting its error messages to </a:t>
            </a:r>
            <a:r>
              <a:rPr lang="en-US" sz="2400" dirty="0" err="1" smtClean="0">
                <a:solidFill>
                  <a:schemeClr val="tx1"/>
                </a:solidFill>
              </a:rPr>
              <a:t>stderr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/>
              <a:t>stderr</a:t>
            </a:r>
            <a:r>
              <a:rPr lang="en-US" dirty="0" smtClean="0"/>
              <a:t> in a shell</a:t>
            </a:r>
            <a:endParaRPr lang="en-US" dirty="0"/>
          </a:p>
        </p:txBody>
      </p:sp>
      <p:pic>
        <p:nvPicPr>
          <p:cNvPr id="4" name="Picture 3" descr="Screen Shot 2014-04-08 at 8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43100"/>
            <a:ext cx="68453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/>
              <a:t>stderr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/>
          </a:p>
        </p:txBody>
      </p:sp>
      <p:pic>
        <p:nvPicPr>
          <p:cNvPr id="4" name="Picture 3" descr="Screen Shot 2014-04-08 at 8.5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7" y="1740371"/>
            <a:ext cx="6794500" cy="3797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2075" y="5682074"/>
            <a:ext cx="7657630" cy="658518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Convenient when you want both to go to the same stream</a:t>
            </a:r>
          </a:p>
        </p:txBody>
      </p:sp>
    </p:spTree>
    <p:extLst>
      <p:ext uri="{BB962C8B-B14F-4D97-AF65-F5344CB8AC3E}">
        <p14:creationId xmlns:p14="http://schemas.microsoft.com/office/powerpoint/2010/main" val="14765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Pipes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607"/>
            <a:ext cx="8229600" cy="1143000"/>
          </a:xfrm>
        </p:spPr>
        <p:txBody>
          <a:bodyPr/>
          <a:lstStyle/>
          <a:p>
            <a:r>
              <a:rPr lang="en-US" dirty="0" smtClean="0"/>
              <a:t>c functions: fork and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92" y="979302"/>
            <a:ext cx="8229600" cy="4525963"/>
          </a:xfrm>
        </p:spPr>
        <p:txBody>
          <a:bodyPr/>
          <a:lstStyle/>
          <a:p>
            <a:r>
              <a:rPr lang="en-US" dirty="0" smtClean="0"/>
              <a:t>fork: duplicates current program into a separate instance</a:t>
            </a:r>
          </a:p>
          <a:p>
            <a:pPr lvl="1"/>
            <a:r>
              <a:rPr lang="en-US" dirty="0" smtClean="0"/>
              <a:t>Two running programs!</a:t>
            </a:r>
          </a:p>
          <a:p>
            <a:pPr lvl="1"/>
            <a:r>
              <a:rPr lang="en-US" dirty="0" smtClean="0"/>
              <a:t>Only differentiated by return value of fork (which is original and which is new)</a:t>
            </a:r>
          </a:p>
          <a:p>
            <a:r>
              <a:rPr lang="en-US" dirty="0" smtClean="0"/>
              <a:t>pipe: mechanism for connecting file descriptors between two forked programs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1259" y="4590809"/>
            <a:ext cx="7168445" cy="127000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Through fork and pipe, you can connect two running programs.  One writes to a file descriptor, and the other reads the output from its file descript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62473" y="5962416"/>
            <a:ext cx="6696193" cy="89558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Only used on special occasions.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(And one of those occasions is with the shell.)</a:t>
            </a:r>
          </a:p>
        </p:txBody>
      </p:sp>
    </p:spTree>
    <p:extLst>
      <p:ext uri="{BB962C8B-B14F-4D97-AF65-F5344CB8AC3E}">
        <p14:creationId xmlns:p14="http://schemas.microsoft.com/office/powerpoint/2010/main" val="33795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9.0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22"/>
            <a:ext cx="5652418" cy="468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in Unix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1524941"/>
            <a:ext cx="4397023" cy="4525963"/>
          </a:xfrm>
        </p:spPr>
        <p:txBody>
          <a:bodyPr/>
          <a:lstStyle/>
          <a:p>
            <a:r>
              <a:rPr lang="en-US" dirty="0" smtClean="0"/>
              <a:t>represented with “|”</a:t>
            </a:r>
          </a:p>
          <a:p>
            <a:r>
              <a:rPr lang="en-US" dirty="0" smtClean="0"/>
              <a:t>output of one program becomes input to another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keep lines that match pattern, discard lines that don’t match pattern</a:t>
            </a:r>
            <a:endParaRPr lang="en-US" dirty="0"/>
          </a:p>
        </p:txBody>
      </p:sp>
      <p:pic>
        <p:nvPicPr>
          <p:cNvPr id="4" name="Picture 3" descr="Screen Shot 2014-04-08 at 9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" y="2855933"/>
            <a:ext cx="7761111" cy="4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: replace pattern 1 with pattern 2</a:t>
            </a:r>
          </a:p>
          <a:p>
            <a:pPr lvl="1"/>
            <a:r>
              <a:rPr lang="en-US" dirty="0" err="1" smtClean="0"/>
              <a:t>Sed</a:t>
            </a:r>
            <a:r>
              <a:rPr lang="en-US" dirty="0" smtClean="0"/>
              <a:t> ‘s/pattern1/pattern2/g’</a:t>
            </a:r>
          </a:p>
          <a:p>
            <a:pPr lvl="2"/>
            <a:r>
              <a:rPr lang="en-US" dirty="0" smtClean="0"/>
              <a:t>s means substitute</a:t>
            </a:r>
          </a:p>
          <a:p>
            <a:pPr lvl="2"/>
            <a:r>
              <a:rPr lang="en-US" dirty="0" smtClean="0"/>
              <a:t>g means “global” … every instance on the line</a:t>
            </a:r>
          </a:p>
          <a:p>
            <a:pPr lvl="2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7185" y="4449703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sed</a:t>
            </a:r>
            <a:r>
              <a:rPr lang="en-US" sz="2400" dirty="0" smtClean="0">
                <a:solidFill>
                  <a:schemeClr val="tx1"/>
                </a:solidFill>
              </a:rPr>
              <a:t> is also available in vi/vim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:%s/pattern1/pattern2/g  (% means all lines)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:103,133s/p1/p2/g (lines 103-133)</a:t>
            </a:r>
          </a:p>
        </p:txBody>
      </p:sp>
    </p:spTree>
    <p:extLst>
      <p:ext uri="{BB962C8B-B14F-4D97-AF65-F5344CB8AC3E}">
        <p14:creationId xmlns:p14="http://schemas.microsoft.com/office/powerpoint/2010/main" val="22540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‘*’ is a wildcard with </a:t>
            </a:r>
            <a:r>
              <a:rPr lang="en-US" dirty="0" err="1" smtClean="0"/>
              <a:t>unix</a:t>
            </a:r>
            <a:r>
              <a:rPr lang="en-US" dirty="0" smtClean="0"/>
              <a:t> shells</a:t>
            </a:r>
          </a:p>
          <a:p>
            <a:endParaRPr lang="en-US" dirty="0"/>
          </a:p>
        </p:txBody>
      </p:sp>
      <p:pic>
        <p:nvPicPr>
          <p:cNvPr id="5" name="Picture 4" descr="Screen shot 2016-04-14 at 8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2306622"/>
            <a:ext cx="6215226" cy="3709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8509" y="6214476"/>
            <a:ext cx="7168445" cy="64352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‘?’ is a wildcard that matches exactly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4895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shell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‘tab’: auto-complete</a:t>
            </a:r>
          </a:p>
          <a:p>
            <a:r>
              <a:rPr lang="en-US" dirty="0" smtClean="0"/>
              <a:t>esc=: show options for auto-complete</a:t>
            </a:r>
          </a:p>
          <a:p>
            <a:r>
              <a:rPr lang="en-US" dirty="0" smtClean="0"/>
              <a:t>Ctrl-A: go to beginning of line</a:t>
            </a:r>
          </a:p>
          <a:p>
            <a:r>
              <a:rPr lang="en-US" dirty="0" smtClean="0"/>
              <a:t>Ctrl-E: go to end of line</a:t>
            </a:r>
          </a:p>
          <a:p>
            <a:r>
              <a:rPr lang="en-US" dirty="0" smtClean="0"/>
              <a:t>Ctrl-R: search through history for command</a:t>
            </a:r>
          </a:p>
          <a:p>
            <a:r>
              <a:rPr lang="en-US" dirty="0">
                <a:solidFill>
                  <a:srgbClr val="00B050"/>
                </a:solidFill>
              </a:rPr>
              <a:t>Up and down arrows to cycle through recent </a:t>
            </a:r>
            <a:r>
              <a:rPr lang="en-US" dirty="0" smtClean="0">
                <a:solidFill>
                  <a:srgbClr val="00B050"/>
                </a:solidFill>
              </a:rPr>
              <a:t>commands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example: multiplier lib</a:t>
            </a:r>
            <a:endParaRPr lang="en-US" dirty="0"/>
          </a:p>
        </p:txBody>
      </p:sp>
      <p:pic>
        <p:nvPicPr>
          <p:cNvPr id="4" name="Picture 3" descr="Screen Shot 2014-04-03 at 7.1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61" y="1214011"/>
            <a:ext cx="5689526" cy="55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command: 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/>
          <a:lstStyle/>
          <a:p>
            <a:r>
              <a:rPr lang="en-US" dirty="0" smtClean="0"/>
              <a:t>tar </a:t>
            </a:r>
            <a:r>
              <a:rPr lang="en-US" dirty="0" err="1" smtClean="0"/>
              <a:t>cvf</a:t>
            </a:r>
            <a:r>
              <a:rPr lang="en-US" dirty="0" smtClean="0"/>
              <a:t> 330.tar file1 file2 file3</a:t>
            </a:r>
          </a:p>
          <a:p>
            <a:pPr lvl="1"/>
            <a:r>
              <a:rPr lang="en-US" sz="2400" dirty="0" smtClean="0"/>
              <a:t>puts 3 files (file1, file2, file3) into a new file called 330.tar</a:t>
            </a:r>
          </a:p>
          <a:p>
            <a:r>
              <a:rPr lang="en-US" dirty="0" err="1" smtClean="0"/>
              <a:t>scp</a:t>
            </a:r>
            <a:r>
              <a:rPr lang="en-US" dirty="0" smtClean="0"/>
              <a:t> 330.tar @ix:~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ix</a:t>
            </a:r>
          </a:p>
          <a:p>
            <a:r>
              <a:rPr lang="en-US" dirty="0" smtClean="0"/>
              <a:t>tar </a:t>
            </a:r>
            <a:r>
              <a:rPr lang="en-US" dirty="0" err="1" smtClean="0"/>
              <a:t>xvf</a:t>
            </a:r>
            <a:r>
              <a:rPr lang="en-US" dirty="0" smtClean="0"/>
              <a:t> 330.tar</a:t>
            </a:r>
          </a:p>
          <a:p>
            <a:r>
              <a:rPr lang="en-US" dirty="0" err="1" smtClean="0"/>
              <a:t>ls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file1 file2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bounds 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 bounds write</a:t>
            </a:r>
          </a:p>
          <a:p>
            <a:endParaRPr lang="en-US" dirty="0"/>
          </a:p>
        </p:txBody>
      </p:sp>
      <p:pic>
        <p:nvPicPr>
          <p:cNvPr id="4" name="Picture 3" descr="Screen Shot 2014-04-13 at 10.51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9" y="2169762"/>
            <a:ext cx="4196167" cy="1747531"/>
          </a:xfrm>
          <a:prstGeom prst="rect">
            <a:avLst/>
          </a:prstGeom>
        </p:spPr>
      </p:pic>
      <p:pic>
        <p:nvPicPr>
          <p:cNvPr id="5" name="Picture 4" descr="Screen Shot 2014-04-13 at 10.52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3" y="4543290"/>
            <a:ext cx="3124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memory read / free memory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4-04-13 at 10.56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21" y="2558125"/>
            <a:ext cx="6616700" cy="2819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75784" y="5722657"/>
            <a:ext cx="8447653" cy="940538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Vocabulary: “dangling pointer”: pointer that points to memory that has already been freed.</a:t>
            </a:r>
          </a:p>
        </p:txBody>
      </p:sp>
    </p:spTree>
    <p:extLst>
      <p:ext uri="{BB962C8B-B14F-4D97-AF65-F5344CB8AC3E}">
        <p14:creationId xmlns:p14="http://schemas.microsoft.com/office/powerpoint/2010/main" val="5244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Freeing unallocated memory</a:t>
            </a:r>
          </a:p>
          <a:p>
            <a:endParaRPr lang="en-US" dirty="0"/>
          </a:p>
        </p:txBody>
      </p:sp>
      <p:pic>
        <p:nvPicPr>
          <p:cNvPr id="4" name="Picture 3" descr="Screen Shot 2014-04-13 at 10.5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0" y="2439585"/>
            <a:ext cx="6934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6648</TotalTime>
  <Words>1339</Words>
  <Application>Microsoft Macintosh PowerPoint</Application>
  <PresentationFormat>On-screen Show (4:3)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Courier</vt:lpstr>
      <vt:lpstr>Mangal</vt:lpstr>
      <vt:lpstr>ＭＳ Ｐゴシック</vt:lpstr>
      <vt:lpstr>Tw Cen MT</vt:lpstr>
      <vt:lpstr>Wingdings</vt:lpstr>
      <vt:lpstr>Arial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Announcements</vt:lpstr>
      <vt:lpstr>Outline</vt:lpstr>
      <vt:lpstr>Outline</vt:lpstr>
      <vt:lpstr>Makefile example: multiplier lib</vt:lpstr>
      <vt:lpstr>Unix command: tar</vt:lpstr>
      <vt:lpstr>Memory Errors</vt:lpstr>
      <vt:lpstr>Memory Errors</vt:lpstr>
      <vt:lpstr>Memory Errors</vt:lpstr>
      <vt:lpstr>Memory Errors</vt:lpstr>
      <vt:lpstr>Memory Errors</vt:lpstr>
      <vt:lpstr>Memory Errors</vt:lpstr>
      <vt:lpstr>NEW: IPR, IPW</vt:lpstr>
      <vt:lpstr>Memory error in action</vt:lpstr>
      <vt:lpstr>Project 4A</vt:lpstr>
      <vt:lpstr>Outline</vt:lpstr>
      <vt:lpstr>File I/O: streams and file descriptors</vt:lpstr>
      <vt:lpstr>File I/O</vt:lpstr>
      <vt:lpstr>Opening a file</vt:lpstr>
      <vt:lpstr>Reading / Writing</vt:lpstr>
      <vt:lpstr>Example</vt:lpstr>
      <vt:lpstr>File Position Indicator</vt:lpstr>
      <vt:lpstr>fseek</vt:lpstr>
      <vt:lpstr>ftell</vt:lpstr>
      <vt:lpstr>We have everything we need to make a copy command…</vt:lpstr>
      <vt:lpstr>argc &amp; argv</vt:lpstr>
      <vt:lpstr>PowerPoint Presentation</vt:lpstr>
      <vt:lpstr>Return values in shells</vt:lpstr>
      <vt:lpstr>Printing to terminal and  reading from terminal</vt:lpstr>
      <vt:lpstr>Standard Streams</vt:lpstr>
      <vt:lpstr>printf</vt:lpstr>
      <vt:lpstr>fprintf</vt:lpstr>
      <vt:lpstr>buffering and printf</vt:lpstr>
      <vt:lpstr>Outline</vt:lpstr>
      <vt:lpstr>Project 2B</vt:lpstr>
      <vt:lpstr>Outline</vt:lpstr>
      <vt:lpstr>Unix shells allows you to manipulate standard streams.</vt:lpstr>
      <vt:lpstr>Unix shells allows you to manipulate standard streams.</vt:lpstr>
      <vt:lpstr>Unix shells allows you to manipulate standard streams.</vt:lpstr>
      <vt:lpstr>What’s happening here?</vt:lpstr>
      <vt:lpstr>Redirecting stderr in a shell</vt:lpstr>
      <vt:lpstr>Redirecting stderr to stdout</vt:lpstr>
      <vt:lpstr>Outline</vt:lpstr>
      <vt:lpstr>c functions: fork and pipe</vt:lpstr>
      <vt:lpstr>pipes in Unix shells</vt:lpstr>
      <vt:lpstr>Very useful programs</vt:lpstr>
      <vt:lpstr>Very useful programs</vt:lpstr>
      <vt:lpstr>Wildcards</vt:lpstr>
      <vt:lpstr>Other useful shell things</vt:lpstr>
    </vt:vector>
  </TitlesOfParts>
  <Manager/>
  <Company>University of Oregon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Miller</dc:creator>
  <cp:keywords/>
  <dc:description/>
  <cp:lastModifiedBy>Brenton Lessley</cp:lastModifiedBy>
  <cp:revision>123</cp:revision>
  <dcterms:created xsi:type="dcterms:W3CDTF">2013-10-02T16:37:11Z</dcterms:created>
  <dcterms:modified xsi:type="dcterms:W3CDTF">2018-04-25T17:38:25Z</dcterms:modified>
  <cp:category/>
</cp:coreProperties>
</file>