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#Linear_Regr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31A4-7226-35F4-5EF4-A25CE18D0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THE SUPERCOMPUTER USAGE FOR NSF AWARDED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4A2E1-4026-8C78-6F7B-AF06D492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19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KAGGLE CONTEST SUBMISSION FOR </a:t>
            </a:r>
            <a:r>
              <a:rPr lang="en-US"/>
              <a:t>STAT 8730, UNIVERSITY OF NEBRASKA AT OMAHA (FALL 2022)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BLESSING E. OLADOKUN</a:t>
            </a:r>
          </a:p>
        </p:txBody>
      </p:sp>
    </p:spTree>
    <p:extLst>
      <p:ext uri="{BB962C8B-B14F-4D97-AF65-F5344CB8AC3E}">
        <p14:creationId xmlns:p14="http://schemas.microsoft.com/office/powerpoint/2010/main" val="105344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75C1-378E-BC44-1ABD-ED48C1CE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CEB-3F10-3E1F-A318-A3AC867B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685" y="2174875"/>
            <a:ext cx="5186900" cy="57626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AEB42EE-78A8-A3D9-EF01-8EEEAFEA0A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7782639"/>
              </p:ext>
            </p:extLst>
          </p:nvPr>
        </p:nvGraphicFramePr>
        <p:xfrm>
          <a:off x="276711" y="2126883"/>
          <a:ext cx="5819288" cy="425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22">
                  <a:extLst>
                    <a:ext uri="{9D8B030D-6E8A-4147-A177-3AD203B41FA5}">
                      <a16:colId xmlns:a16="http://schemas.microsoft.com/office/drawing/2014/main" val="233096139"/>
                    </a:ext>
                  </a:extLst>
                </a:gridCol>
                <a:gridCol w="1454822">
                  <a:extLst>
                    <a:ext uri="{9D8B030D-6E8A-4147-A177-3AD203B41FA5}">
                      <a16:colId xmlns:a16="http://schemas.microsoft.com/office/drawing/2014/main" val="2166004438"/>
                    </a:ext>
                  </a:extLst>
                </a:gridCol>
                <a:gridCol w="1454822">
                  <a:extLst>
                    <a:ext uri="{9D8B030D-6E8A-4147-A177-3AD203B41FA5}">
                      <a16:colId xmlns:a16="http://schemas.microsoft.com/office/drawing/2014/main" val="4075150315"/>
                    </a:ext>
                  </a:extLst>
                </a:gridCol>
                <a:gridCol w="1454822">
                  <a:extLst>
                    <a:ext uri="{9D8B030D-6E8A-4147-A177-3AD203B41FA5}">
                      <a16:colId xmlns:a16="http://schemas.microsoft.com/office/drawing/2014/main" val="3040024949"/>
                    </a:ext>
                  </a:extLst>
                </a:gridCol>
              </a:tblGrid>
              <a:tr h="69363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8789"/>
                  </a:ext>
                </a:extLst>
              </a:tr>
              <a:tr h="401866">
                <a:tc>
                  <a:txBody>
                    <a:bodyPr/>
                    <a:lstStyle/>
                    <a:p>
                      <a:r>
                        <a:rPr lang="en-US" dirty="0" err="1"/>
                        <a:t>ElasticNet</a:t>
                      </a:r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glmnet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=0.1533</a:t>
                      </a:r>
                    </a:p>
                    <a:p>
                      <a:r>
                        <a:rPr lang="en-US" dirty="0"/>
                        <a:t>Lambda=0.0092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4692"/>
                  </a:ext>
                </a:extLst>
              </a:tr>
              <a:tr h="401866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Intercept=TRUE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06061"/>
                  </a:ext>
                </a:extLst>
              </a:tr>
              <a:tr h="401866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Regression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pcr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ncomp</a:t>
                      </a:r>
                      <a:r>
                        <a:rPr lang="en-US" dirty="0"/>
                        <a:t>=87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3000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D5FE5-8231-2ED5-8C64-F0D14B4EF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74B84EC-FD0E-BCF9-A9BC-AA07AC30DF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94963930"/>
              </p:ext>
            </p:extLst>
          </p:nvPr>
        </p:nvGraphicFramePr>
        <p:xfrm>
          <a:off x="6187415" y="2180434"/>
          <a:ext cx="59541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25">
                  <a:extLst>
                    <a:ext uri="{9D8B030D-6E8A-4147-A177-3AD203B41FA5}">
                      <a16:colId xmlns:a16="http://schemas.microsoft.com/office/drawing/2014/main" val="3768224082"/>
                    </a:ext>
                  </a:extLst>
                </a:gridCol>
                <a:gridCol w="1488525">
                  <a:extLst>
                    <a:ext uri="{9D8B030D-6E8A-4147-A177-3AD203B41FA5}">
                      <a16:colId xmlns:a16="http://schemas.microsoft.com/office/drawing/2014/main" val="379275961"/>
                    </a:ext>
                  </a:extLst>
                </a:gridCol>
                <a:gridCol w="1488525">
                  <a:extLst>
                    <a:ext uri="{9D8B030D-6E8A-4147-A177-3AD203B41FA5}">
                      <a16:colId xmlns:a16="http://schemas.microsoft.com/office/drawing/2014/main" val="3187408949"/>
                    </a:ext>
                  </a:extLst>
                </a:gridCol>
                <a:gridCol w="1488525">
                  <a:extLst>
                    <a:ext uri="{9D8B030D-6E8A-4147-A177-3AD203B41FA5}">
                      <a16:colId xmlns:a16="http://schemas.microsoft.com/office/drawing/2014/main" val="4270154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3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  <a:p>
                      <a:r>
                        <a:rPr lang="en-US" dirty="0"/>
                        <a:t>(ridge)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Lambda=0.0106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Spike and Slab Regression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spikeslab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nVar</a:t>
                      </a:r>
                      <a:r>
                        <a:rPr lang="en-US" dirty="0"/>
                        <a:t>=62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1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nnet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hidden layer=7</a:t>
                      </a:r>
                    </a:p>
                    <a:p>
                      <a:r>
                        <a:rPr lang="en-US" dirty="0"/>
                        <a:t>Decay=7.4684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93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1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C003-E817-8CF4-5303-2F6FE9F5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3795-BDA2-45D6-7DB3-3A26427E4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8D29D5A-895A-0D3F-14A3-D777D6C467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226335"/>
              </p:ext>
            </p:extLst>
          </p:nvPr>
        </p:nvGraphicFramePr>
        <p:xfrm>
          <a:off x="175846" y="2174021"/>
          <a:ext cx="5867644" cy="458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216">
                  <a:extLst>
                    <a:ext uri="{9D8B030D-6E8A-4147-A177-3AD203B41FA5}">
                      <a16:colId xmlns:a16="http://schemas.microsoft.com/office/drawing/2014/main" val="11468427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392917564"/>
                    </a:ext>
                  </a:extLst>
                </a:gridCol>
                <a:gridCol w="927588">
                  <a:extLst>
                    <a:ext uri="{9D8B030D-6E8A-4147-A177-3AD203B41FA5}">
                      <a16:colId xmlns:a16="http://schemas.microsoft.com/office/drawing/2014/main" val="499820752"/>
                    </a:ext>
                  </a:extLst>
                </a:gridCol>
                <a:gridCol w="1128590">
                  <a:extLst>
                    <a:ext uri="{9D8B030D-6E8A-4147-A177-3AD203B41FA5}">
                      <a16:colId xmlns:a16="http://schemas.microsoft.com/office/drawing/2014/main" val="3534825289"/>
                    </a:ext>
                  </a:extLst>
                </a:gridCol>
              </a:tblGrid>
              <a:tr h="60834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76005"/>
                  </a:ext>
                </a:extLst>
              </a:tr>
              <a:tr h="1473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Neural Network with feature extraction (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pca_nnet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Size of hidden layer=1</a:t>
                      </a:r>
                    </a:p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Decay=0.0885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0.4968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0.45008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95106"/>
                  </a:ext>
                </a:extLst>
              </a:tr>
              <a:tr h="1008192">
                <a:tc>
                  <a:txBody>
                    <a:bodyPr/>
                    <a:lstStyle/>
                    <a:p>
                      <a:r>
                        <a:rPr lang="en-US" dirty="0"/>
                        <a:t>Deep Neural Network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Layer1=15</a:t>
                      </a:r>
                    </a:p>
                    <a:p>
                      <a:r>
                        <a:rPr lang="en-US" dirty="0"/>
                        <a:t>Layer2=14</a:t>
                      </a:r>
                    </a:p>
                    <a:p>
                      <a:r>
                        <a:rPr lang="en-US" dirty="0"/>
                        <a:t>Layer3=4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79525"/>
                  </a:ext>
                </a:extLst>
              </a:tr>
              <a:tr h="1390509">
                <a:tc>
                  <a:txBody>
                    <a:bodyPr/>
                    <a:lstStyle/>
                    <a:p>
                      <a:r>
                        <a:rPr lang="en-US" dirty="0"/>
                        <a:t>Model Averaged Neural Network (</a:t>
                      </a:r>
                      <a:r>
                        <a:rPr lang="en-US" dirty="0" err="1"/>
                        <a:t>avNNet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of hidden layer=2</a:t>
                      </a:r>
                    </a:p>
                    <a:p>
                      <a:r>
                        <a:rPr lang="en-US" dirty="0"/>
                        <a:t>Decay=0.0728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9533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15D97-BA58-3087-67C4-7CD982557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B282BB-1C2F-B234-3A1B-05976A37EBF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03388483"/>
              </p:ext>
            </p:extLst>
          </p:nvPr>
        </p:nvGraphicFramePr>
        <p:xfrm>
          <a:off x="6187415" y="2088992"/>
          <a:ext cx="58676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31">
                  <a:extLst>
                    <a:ext uri="{9D8B030D-6E8A-4147-A177-3AD203B41FA5}">
                      <a16:colId xmlns:a16="http://schemas.microsoft.com/office/drawing/2014/main" val="2766358821"/>
                    </a:ext>
                  </a:extLst>
                </a:gridCol>
                <a:gridCol w="1749669">
                  <a:extLst>
                    <a:ext uri="{9D8B030D-6E8A-4147-A177-3AD203B41FA5}">
                      <a16:colId xmlns:a16="http://schemas.microsoft.com/office/drawing/2014/main" val="2854279490"/>
                    </a:ext>
                  </a:extLst>
                </a:gridCol>
                <a:gridCol w="975947">
                  <a:extLst>
                    <a:ext uri="{9D8B030D-6E8A-4147-A177-3AD203B41FA5}">
                      <a16:colId xmlns:a16="http://schemas.microsoft.com/office/drawing/2014/main" val="2316281581"/>
                    </a:ext>
                  </a:extLst>
                </a:gridCol>
                <a:gridCol w="1266897">
                  <a:extLst>
                    <a:ext uri="{9D8B030D-6E8A-4147-A177-3AD203B41FA5}">
                      <a16:colId xmlns:a16="http://schemas.microsoft.com/office/drawing/2014/main" val="204226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6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Extreme Gradient Boosting (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xgboost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Nrounds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=228,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maxdepth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=6, eta=0.1394…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0.4423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0.4491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3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Additive model with Regression splines</a:t>
                      </a:r>
                    </a:p>
                    <a:p>
                      <a:r>
                        <a:rPr lang="en-US" dirty="0"/>
                        <a:t>(bam)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4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Process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gaussprLinear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2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7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9D0D121-BE89-AEEC-79C7-C7584FD8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89C5C6-77A8-737E-BFA8-392D802C8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2711"/>
              </p:ext>
            </p:extLst>
          </p:nvPr>
        </p:nvGraphicFramePr>
        <p:xfrm>
          <a:off x="819150" y="2222500"/>
          <a:ext cx="105537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523263229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660628901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758907837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234777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2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Projection Pursuit Regression</a:t>
                      </a:r>
                    </a:p>
                    <a:p>
                      <a:r>
                        <a:rPr lang="en-US" dirty="0"/>
                        <a:t>(ppr)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nterms</a:t>
                      </a:r>
                      <a:r>
                        <a:rPr lang="en-US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Bag MARS using </a:t>
                      </a:r>
                      <a:r>
                        <a:rPr lang="en-US" dirty="0" err="1">
                          <a:solidFill>
                            <a:srgbClr val="92D050"/>
                          </a:solidFill>
                        </a:rPr>
                        <a:t>gCV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 Pruning</a:t>
                      </a:r>
                    </a:p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bagEarthGCV</a:t>
                      </a: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degree=1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0.4938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0.44623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6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Extreme Gradient Boosting (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xgDart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Nrounds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=680,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maxdepth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=4, eta=0.2739…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0.4889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0.4489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5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5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EB29-3378-594C-E6F0-ABF4933E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1FEF-0528-DDDD-C92C-EA484E2B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180492"/>
            <a:ext cx="11526715" cy="45807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were quite some other methods used in my prediction trial, but not included above, because the RMSE’s were not an improvement over what I had previously or I STOPPED the computation as it was taking too long a time to fit the model.</a:t>
            </a:r>
          </a:p>
          <a:p>
            <a:r>
              <a:rPr lang="en-US" dirty="0"/>
              <a:t>This includes: </a:t>
            </a:r>
          </a:p>
          <a:p>
            <a:pPr lvl="2"/>
            <a:r>
              <a:rPr lang="en-US" dirty="0"/>
              <a:t>Lasso regression</a:t>
            </a:r>
          </a:p>
          <a:p>
            <a:pPr lvl="2"/>
            <a:r>
              <a:rPr lang="en-US" dirty="0"/>
              <a:t>Linear regression with Stepwise selection</a:t>
            </a:r>
          </a:p>
          <a:p>
            <a:pPr lvl="2"/>
            <a:r>
              <a:rPr lang="en-US" dirty="0"/>
              <a:t>Logic regression</a:t>
            </a:r>
          </a:p>
          <a:p>
            <a:pPr lvl="2"/>
            <a:r>
              <a:rPr lang="en-US" dirty="0"/>
              <a:t>Model Tree</a:t>
            </a:r>
          </a:p>
          <a:p>
            <a:pPr lvl="2"/>
            <a:r>
              <a:rPr lang="en-US" dirty="0"/>
              <a:t>Cubist model</a:t>
            </a:r>
          </a:p>
          <a:p>
            <a:pPr lvl="2"/>
            <a:r>
              <a:rPr lang="en-US" dirty="0"/>
              <a:t>Model Tree</a:t>
            </a:r>
          </a:p>
          <a:p>
            <a:pPr lvl="2"/>
            <a:r>
              <a:rPr lang="en-US" dirty="0"/>
              <a:t>Non-convex penalized quantile regression</a:t>
            </a:r>
          </a:p>
          <a:p>
            <a:pPr lvl="2"/>
            <a:r>
              <a:rPr lang="en-US" dirty="0"/>
              <a:t>Non-negative least square</a:t>
            </a:r>
          </a:p>
          <a:p>
            <a:pPr lvl="2"/>
            <a:r>
              <a:rPr lang="en-US" dirty="0"/>
              <a:t>Partial least square</a:t>
            </a:r>
          </a:p>
          <a:p>
            <a:pPr lvl="2"/>
            <a:r>
              <a:rPr lang="en-US" dirty="0"/>
              <a:t>Penalized regression</a:t>
            </a:r>
          </a:p>
          <a:p>
            <a:pPr lvl="2"/>
            <a:r>
              <a:rPr lang="en-US" dirty="0"/>
              <a:t>Quantile regression with LASSO penalty</a:t>
            </a:r>
          </a:p>
          <a:p>
            <a:pPr lvl="2"/>
            <a:r>
              <a:rPr lang="en-US" dirty="0"/>
              <a:t> Relevance vector machines with Linear Kernel</a:t>
            </a:r>
          </a:p>
          <a:p>
            <a:pPr lvl="2"/>
            <a:r>
              <a:rPr lang="en-US" dirty="0"/>
              <a:t>Robust linear model</a:t>
            </a:r>
          </a:p>
          <a:p>
            <a:pPr lvl="2"/>
            <a:r>
              <a:rPr lang="en-US" dirty="0"/>
              <a:t>Bayesian regularized neural network</a:t>
            </a:r>
          </a:p>
          <a:p>
            <a:pPr lvl="2"/>
            <a:r>
              <a:rPr lang="en-US" dirty="0"/>
              <a:t>Quantile regression neural network</a:t>
            </a:r>
          </a:p>
          <a:p>
            <a:pPr lvl="2"/>
            <a:r>
              <a:rPr lang="en-US" dirty="0"/>
              <a:t>Regularized random forest</a:t>
            </a:r>
          </a:p>
          <a:p>
            <a:pPr lvl="2"/>
            <a:r>
              <a:rPr lang="en-US" dirty="0"/>
              <a:t>General additive model using LOESS</a:t>
            </a:r>
          </a:p>
        </p:txBody>
      </p:sp>
    </p:spTree>
    <p:extLst>
      <p:ext uri="{BB962C8B-B14F-4D97-AF65-F5344CB8AC3E}">
        <p14:creationId xmlns:p14="http://schemas.microsoft.com/office/powerpoint/2010/main" val="38795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BF93-297E-3C09-B733-856A6A3E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C970-F338-6035-AAC9-65233BFE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‘Bag MARS using </a:t>
            </a:r>
            <a:r>
              <a:rPr lang="en-US" dirty="0" err="1"/>
              <a:t>gCV</a:t>
            </a:r>
            <a:r>
              <a:rPr lang="en-US" dirty="0"/>
              <a:t> Pruning’ was my best model, as it gave the lowest RMSE on the test data-set.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The other models with very good RMSE on the test data-set were: Extreme Gradient Boosting, Neural Network, and Neural Network with feature selection.</a:t>
            </a:r>
          </a:p>
          <a:p>
            <a:pPr algn="just"/>
            <a:r>
              <a:rPr lang="en-US" dirty="0"/>
              <a:t>My final note is that: The computation time for some of the models can be breathtaking, especially with large folds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39845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CD2-0F73-DEEC-4C94-7ED35F14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FA1-6B28-3464-2410-62402E6B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train dataset was firstly explored by eye-balling the spreadsheet in Excel. From this process, I was able to identify the variables that would be ultimately useful in the model building and those I need to eliminate. But, that was just a first check.</a:t>
            </a:r>
          </a:p>
          <a:p>
            <a:pPr algn="just"/>
            <a:r>
              <a:rPr lang="en-US" dirty="0"/>
              <a:t>I also explored some of the quantitative variables using a Correlation plot, to find out predictors that may have a high correlation with each other. The result of one of my correlation plot is presented in the following slide…</a:t>
            </a:r>
          </a:p>
          <a:p>
            <a:pPr algn="just"/>
            <a:r>
              <a:rPr lang="en-US" dirty="0"/>
              <a:t>The dataset was also explored by using the </a:t>
            </a:r>
            <a:r>
              <a:rPr lang="en-US" i="1" dirty="0"/>
              <a:t>summary() </a:t>
            </a:r>
            <a:r>
              <a:rPr lang="en-US" dirty="0"/>
              <a:t>function in R. This summarized all the variables at a glance. The result of the summary helped identify the class for each of the variables; the levels of the categorical variables; the distribution of the quantitative variables. </a:t>
            </a:r>
          </a:p>
          <a:p>
            <a:pPr algn="just"/>
            <a:r>
              <a:rPr lang="en-US" dirty="0"/>
              <a:t>The result from the summary also presented the opportunity to identify redundant variables in the dataset; i.e., variables with zero variance and categorical variables that are not useful to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40532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AF3A-C965-2108-1367-4E50D9A7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FAB5F-447D-8CC0-21EF-89D90333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13" y="2262045"/>
            <a:ext cx="8617880" cy="4336993"/>
          </a:xfrm>
        </p:spPr>
      </p:pic>
    </p:spTree>
    <p:extLst>
      <p:ext uri="{BB962C8B-B14F-4D97-AF65-F5344CB8AC3E}">
        <p14:creationId xmlns:p14="http://schemas.microsoft.com/office/powerpoint/2010/main" val="13933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51AF-8C81-AB9C-BB0E-DBB1BADE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6A16-F9DD-8D56-ABC3-AFA13390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7"/>
            <a:ext cx="10988975" cy="4289831"/>
          </a:xfrm>
        </p:spPr>
        <p:txBody>
          <a:bodyPr/>
          <a:lstStyle/>
          <a:p>
            <a:r>
              <a:rPr lang="en-US" dirty="0"/>
              <a:t>Following exploration of the dataset, 91 variables were firstly selected as a new data frame subset for my analysis. This first subset consists of 90 predictors, and the response variable.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this project, no new variable was created.</a:t>
            </a:r>
          </a:p>
        </p:txBody>
      </p:sp>
    </p:spTree>
    <p:extLst>
      <p:ext uri="{BB962C8B-B14F-4D97-AF65-F5344CB8AC3E}">
        <p14:creationId xmlns:p14="http://schemas.microsoft.com/office/powerpoint/2010/main" val="2524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7366-2BA9-5773-A32A-549DD93D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9069-B8AF-CEB8-DCDB-6F8B84AE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861754" cy="4329588"/>
          </a:xfrm>
        </p:spPr>
        <p:txBody>
          <a:bodyPr/>
          <a:lstStyle/>
          <a:p>
            <a:r>
              <a:rPr lang="en-US" dirty="0"/>
              <a:t>To train my model, I used the </a:t>
            </a:r>
            <a:r>
              <a:rPr lang="en-US" b="1" dirty="0"/>
              <a:t>c</a:t>
            </a:r>
            <a:r>
              <a:rPr lang="en-US" b="1" i="1" dirty="0"/>
              <a:t>aret</a:t>
            </a:r>
            <a:r>
              <a:rPr lang="en-US" i="1" dirty="0"/>
              <a:t> </a:t>
            </a:r>
            <a:r>
              <a:rPr lang="en-US" dirty="0"/>
              <a:t>package in 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caret </a:t>
            </a:r>
            <a:r>
              <a:rPr lang="en-US" dirty="0"/>
              <a:t>package has an in-built function that allowed for several validation approaches. The function was </a:t>
            </a:r>
            <a:r>
              <a:rPr lang="en-US" b="1" i="1" dirty="0" err="1"/>
              <a:t>trainControl</a:t>
            </a:r>
            <a:r>
              <a:rPr lang="en-US" i="1" dirty="0"/>
              <a:t>.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In the </a:t>
            </a:r>
            <a:r>
              <a:rPr lang="en-US" b="1" i="1" dirty="0" err="1"/>
              <a:t>trainControl</a:t>
            </a:r>
            <a:r>
              <a:rPr lang="en-US" i="1" dirty="0"/>
              <a:t> function, </a:t>
            </a:r>
            <a:r>
              <a:rPr lang="en-US" dirty="0"/>
              <a:t>I used the “</a:t>
            </a:r>
            <a:r>
              <a:rPr lang="en-US" dirty="0" err="1"/>
              <a:t>repeatedcv</a:t>
            </a:r>
            <a:r>
              <a:rPr lang="en-US" dirty="0"/>
              <a:t>” approach; specifically, a 10-fold cross-validation approach, repeated 5 times.</a:t>
            </a:r>
          </a:p>
          <a:p>
            <a:r>
              <a:rPr lang="en-US" dirty="0"/>
              <a:t>An overview of my R-code on how the function was used is presented in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328133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9AB4-9E23-5538-2EFA-2E18E27F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R-CODE FOR 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C559-C295-76F4-46A2-AFAEF3E2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library(caret)</a:t>
            </a:r>
          </a:p>
          <a:p>
            <a:r>
              <a:rPr lang="en-US" b="1" i="1" dirty="0" err="1"/>
              <a:t>train_cont</a:t>
            </a:r>
            <a:r>
              <a:rPr lang="en-US" b="1" i="1" dirty="0"/>
              <a:t>&lt;- </a:t>
            </a:r>
            <a:r>
              <a:rPr lang="en-US" b="1" i="1" dirty="0" err="1"/>
              <a:t>trainControl</a:t>
            </a:r>
            <a:r>
              <a:rPr lang="en-US" b="1" i="1" dirty="0"/>
              <a:t>(method = "</a:t>
            </a:r>
            <a:r>
              <a:rPr lang="en-US" b="1" i="1" dirty="0" err="1"/>
              <a:t>repeatedcv</a:t>
            </a:r>
            <a:r>
              <a:rPr lang="en-US" b="1" i="1" dirty="0"/>
              <a:t>",</a:t>
            </a:r>
          </a:p>
          <a:p>
            <a:r>
              <a:rPr lang="en-US" b="1" i="1" dirty="0"/>
              <a:t>                           number = 10,</a:t>
            </a:r>
          </a:p>
          <a:p>
            <a:r>
              <a:rPr lang="en-US" b="1" i="1" dirty="0"/>
              <a:t>                           repeats = 5,</a:t>
            </a:r>
          </a:p>
          <a:p>
            <a:r>
              <a:rPr lang="en-US" b="1" i="1" dirty="0"/>
              <a:t>                           search = "random",</a:t>
            </a:r>
          </a:p>
          <a:p>
            <a:r>
              <a:rPr lang="en-US" b="1" i="1" dirty="0"/>
              <a:t>                           </a:t>
            </a:r>
            <a:r>
              <a:rPr lang="en-US" b="1" i="1" dirty="0" err="1"/>
              <a:t>verboseIter</a:t>
            </a:r>
            <a:r>
              <a:rPr lang="en-US" b="1" i="1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203759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CA7D-B3B3-FAA3-A916-C008CCF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3E4F-5B9C-558C-B430-B6C0711B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9" y="2222287"/>
            <a:ext cx="11653203" cy="430573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caret</a:t>
            </a:r>
            <a:r>
              <a:rPr lang="en-US" b="1" dirty="0"/>
              <a:t> </a:t>
            </a:r>
            <a:r>
              <a:rPr lang="en-US" dirty="0"/>
              <a:t>package had function to also build lots of predictive models I could consider for the project. The </a:t>
            </a:r>
            <a:r>
              <a:rPr lang="en-US" b="1" i="1" dirty="0"/>
              <a:t>train</a:t>
            </a:r>
            <a:r>
              <a:rPr lang="en-US" i="1" dirty="0"/>
              <a:t> </a:t>
            </a:r>
            <a:r>
              <a:rPr lang="en-US" dirty="0"/>
              <a:t>function.</a:t>
            </a:r>
          </a:p>
          <a:p>
            <a:r>
              <a:rPr lang="en-US" dirty="0"/>
              <a:t>The </a:t>
            </a:r>
            <a:r>
              <a:rPr lang="en-US" b="1" i="1" dirty="0"/>
              <a:t>train </a:t>
            </a:r>
            <a:r>
              <a:rPr lang="en-US" dirty="0"/>
              <a:t>function is capable of building tons of models (linear models, neural network models, Bayesian models, Additive models, regularized models, and even tree models)…with a very simple code presented below. </a:t>
            </a:r>
          </a:p>
          <a:p>
            <a:r>
              <a:rPr lang="en-US" b="1" i="1" dirty="0" err="1"/>
              <a:t>elasticNet.contest</a:t>
            </a:r>
            <a:r>
              <a:rPr lang="en-US" b="1" i="1" dirty="0"/>
              <a:t>&lt;- train(</a:t>
            </a:r>
            <a:r>
              <a:rPr lang="en-US" b="1" i="1" dirty="0" err="1"/>
              <a:t>contest.UsageRate</a:t>
            </a:r>
            <a:r>
              <a:rPr lang="en-US" b="1" i="1" dirty="0"/>
              <a:t> ~ .,</a:t>
            </a:r>
          </a:p>
          <a:p>
            <a:pPr marL="0" indent="0">
              <a:buNone/>
            </a:pPr>
            <a:r>
              <a:rPr lang="en-US" b="1" i="1" dirty="0"/>
              <a:t>	                   data = </a:t>
            </a:r>
            <a:r>
              <a:rPr lang="en-US" b="1" i="1" dirty="0" err="1"/>
              <a:t>contestData</a:t>
            </a:r>
            <a:r>
              <a:rPr lang="en-US" b="1" i="1" dirty="0"/>
              <a:t>,</a:t>
            </a:r>
          </a:p>
          <a:p>
            <a:pPr marL="0" indent="0">
              <a:buNone/>
            </a:pPr>
            <a:r>
              <a:rPr lang="en-US" b="1" i="1" dirty="0"/>
              <a:t>	                   method = "</a:t>
            </a:r>
            <a:r>
              <a:rPr lang="en-US" b="1" i="1" dirty="0" err="1"/>
              <a:t>glmnet</a:t>
            </a:r>
            <a:r>
              <a:rPr lang="en-US" b="1" i="1" dirty="0"/>
              <a:t>",</a:t>
            </a:r>
          </a:p>
          <a:p>
            <a:pPr marL="0" indent="0">
              <a:buNone/>
            </a:pPr>
            <a:r>
              <a:rPr lang="en-US" b="1" i="1" dirty="0"/>
              <a:t>	                   </a:t>
            </a:r>
            <a:r>
              <a:rPr lang="en-US" b="1" i="1" dirty="0" err="1"/>
              <a:t>preProcess</a:t>
            </a:r>
            <a:r>
              <a:rPr lang="en-US" b="1" i="1" dirty="0"/>
              <a:t> = c("center", "scale"),</a:t>
            </a:r>
          </a:p>
          <a:p>
            <a:pPr marL="0" indent="0">
              <a:buNone/>
            </a:pPr>
            <a:r>
              <a:rPr lang="en-US" b="1" i="1" dirty="0"/>
              <a:t>	                   </a:t>
            </a:r>
            <a:r>
              <a:rPr lang="en-US" b="1" i="1" dirty="0" err="1"/>
              <a:t>tuneLength</a:t>
            </a:r>
            <a:r>
              <a:rPr lang="en-US" b="1" i="1" dirty="0"/>
              <a:t> = 10,</a:t>
            </a:r>
          </a:p>
          <a:p>
            <a:pPr marL="0" indent="0">
              <a:buNone/>
            </a:pPr>
            <a:r>
              <a:rPr lang="en-US" b="1" i="1" dirty="0"/>
              <a:t>	                   </a:t>
            </a:r>
            <a:r>
              <a:rPr lang="en-US" b="1" i="1" dirty="0" err="1"/>
              <a:t>trControl</a:t>
            </a:r>
            <a:r>
              <a:rPr lang="en-US" b="1" i="1" dirty="0"/>
              <a:t> = </a:t>
            </a:r>
            <a:r>
              <a:rPr lang="en-US" b="1" i="1" dirty="0" err="1"/>
              <a:t>train_cont</a:t>
            </a:r>
            <a:r>
              <a:rPr lang="en-US" b="1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4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F3AF-5673-A8C5-503A-D351F617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769F-D98C-0A85-E5E0-285D10B6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69" y="2209100"/>
            <a:ext cx="11442161" cy="4288416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</a:t>
            </a:r>
            <a:r>
              <a:rPr lang="en-US" b="1" i="1" dirty="0"/>
              <a:t>train </a:t>
            </a:r>
            <a:r>
              <a:rPr lang="en-US" dirty="0"/>
              <a:t>function, the </a:t>
            </a:r>
            <a:r>
              <a:rPr lang="en-US" b="1" i="1" dirty="0" err="1"/>
              <a:t>trainControl</a:t>
            </a:r>
            <a:r>
              <a:rPr lang="en-US" dirty="0"/>
              <a:t> previously defined was called in. So, each model was preformed under 10-fold cross-validation with 5-repeats.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predictive models built for this contest was done using the two functions from </a:t>
            </a:r>
            <a:r>
              <a:rPr lang="en-US" b="1" i="1" dirty="0"/>
              <a:t>caret; </a:t>
            </a:r>
            <a:r>
              <a:rPr lang="en-US" dirty="0"/>
              <a:t>by just changing the </a:t>
            </a:r>
            <a:r>
              <a:rPr lang="en-US" b="1" i="1" dirty="0"/>
              <a:t>method </a:t>
            </a:r>
            <a:r>
              <a:rPr lang="en-US" dirty="0"/>
              <a:t>to the method of my choice per time.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Worth of note is that: The </a:t>
            </a:r>
            <a:r>
              <a:rPr lang="en-US" b="1" i="1" dirty="0"/>
              <a:t>train</a:t>
            </a:r>
            <a:r>
              <a:rPr lang="en-US" dirty="0"/>
              <a:t> function had the feature to pre-process the data itself. So, there was very little work needed in creating dummy variables, as the </a:t>
            </a:r>
            <a:r>
              <a:rPr lang="en-US" b="1" i="1" dirty="0"/>
              <a:t>pre-process </a:t>
            </a:r>
            <a:r>
              <a:rPr lang="en-US" dirty="0"/>
              <a:t>feature recognized the categorical variables and created hidden dummy variables for the models.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Also, it is important to note that some of methods require other libraries to successfully build the model with the </a:t>
            </a:r>
            <a:r>
              <a:rPr lang="en-US" b="1" i="1" dirty="0"/>
              <a:t>train</a:t>
            </a:r>
            <a:r>
              <a:rPr lang="en-US" dirty="0"/>
              <a:t> function from caret.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list of all the models that can be built with the </a:t>
            </a:r>
            <a:r>
              <a:rPr lang="en-US" b="1" i="1" dirty="0"/>
              <a:t>train</a:t>
            </a:r>
            <a:r>
              <a:rPr lang="en-US" dirty="0"/>
              <a:t> function in the </a:t>
            </a:r>
            <a:r>
              <a:rPr lang="en-US" b="1" i="1" dirty="0"/>
              <a:t>caret</a:t>
            </a:r>
            <a:r>
              <a:rPr lang="en-US" dirty="0"/>
              <a:t> package can be found via this link: </a:t>
            </a:r>
            <a:r>
              <a:rPr lang="en-US" dirty="0">
                <a:hlinkClick r:id="rId2"/>
              </a:rPr>
              <a:t>http://topepo.github.io/caret/train-models-by-tag.html#Linear_Regression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464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298B-9760-8423-6190-61BF386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A0C9-0690-3B2E-ED60-79C1827E6C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i="1" dirty="0"/>
              <a:t>train </a:t>
            </a:r>
            <a:r>
              <a:rPr lang="en-US" dirty="0"/>
              <a:t>function also had the feature to intuitively tune parameters of each of the models.</a:t>
            </a:r>
          </a:p>
          <a:p>
            <a:pPr algn="just"/>
            <a:r>
              <a:rPr lang="en-US" dirty="0"/>
              <a:t>10 parameter tuning was used for each of the models that required parameter tuning. </a:t>
            </a:r>
          </a:p>
          <a:p>
            <a:pPr algn="just"/>
            <a:r>
              <a:rPr lang="en-US" dirty="0"/>
              <a:t>After 5-repeated 10-cross-validation, the function automatically picks the best parameter, based on the RMSE. That is, the parameter where the lowest RMSE is obtained is chosen to fit the overall train data-set.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226B34-61C1-FFBF-37C3-E21FD9136B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7417" y="2821923"/>
            <a:ext cx="5843384" cy="2765589"/>
          </a:xfrm>
        </p:spPr>
      </p:pic>
    </p:spTree>
    <p:extLst>
      <p:ext uri="{BB962C8B-B14F-4D97-AF65-F5344CB8AC3E}">
        <p14:creationId xmlns:p14="http://schemas.microsoft.com/office/powerpoint/2010/main" val="936202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368</TotalTime>
  <Words>1174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PREDICTING THE SUPERCOMPUTER USAGE FOR NSF AWARDED PROJECTS</vt:lpstr>
      <vt:lpstr>DATA EXPLORATION</vt:lpstr>
      <vt:lpstr>DATA EXPLORATION</vt:lpstr>
      <vt:lpstr>VARIABLE SELECTION</vt:lpstr>
      <vt:lpstr>VALIDATION APPROACH</vt:lpstr>
      <vt:lpstr>R-CODE FOR VALIDATION APPROACH</vt:lpstr>
      <vt:lpstr>METHOD SELECTION</vt:lpstr>
      <vt:lpstr>METHOD SELECTION</vt:lpstr>
      <vt:lpstr>PARAMETER TUNING</vt:lpstr>
      <vt:lpstr>RESULTS</vt:lpstr>
      <vt:lpstr>RESULTS</vt:lpstr>
      <vt:lpstr>RESULTS</vt:lpstr>
      <vt:lpstr>OTHER METHODS USED</vt:lpstr>
      <vt:lpstr>FINDINGS AND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SUPERCOMPUTER USAGE FOR NSF AWARDED PROJECTS</dc:title>
  <dc:creator>Blessing Oladokun</dc:creator>
  <cp:lastModifiedBy>Blessing Oladokun</cp:lastModifiedBy>
  <cp:revision>19</cp:revision>
  <dcterms:created xsi:type="dcterms:W3CDTF">2022-12-08T20:14:25Z</dcterms:created>
  <dcterms:modified xsi:type="dcterms:W3CDTF">2022-12-09T04:49:18Z</dcterms:modified>
</cp:coreProperties>
</file>