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66" r:id="rId3"/>
    <p:sldId id="268" r:id="rId4"/>
    <p:sldId id="273" r:id="rId5"/>
    <p:sldId id="274" r:id="rId6"/>
    <p:sldId id="275" r:id="rId7"/>
    <p:sldId id="276" r:id="rId8"/>
    <p:sldId id="277" r:id="rId9"/>
    <p:sldId id="280" r:id="rId10"/>
    <p:sldId id="279" r:id="rId11"/>
    <p:sldId id="270" r:id="rId12"/>
    <p:sldId id="285" r:id="rId13"/>
    <p:sldId id="284" r:id="rId14"/>
    <p:sldId id="281" r:id="rId15"/>
    <p:sldId id="282" r:id="rId16"/>
    <p:sldId id="283" r:id="rId17"/>
    <p:sldId id="286" r:id="rId18"/>
    <p:sldId id="287" r:id="rId19"/>
    <p:sldId id="265" r:id="rId20"/>
    <p:sldId id="272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651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6" autoAdjust="0"/>
  </p:normalViewPr>
  <p:slideViewPr>
    <p:cSldViewPr>
      <p:cViewPr varScale="1">
        <p:scale>
          <a:sx n="44" d="100"/>
          <a:sy n="44" d="100"/>
        </p:scale>
        <p:origin x="-1358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7278F-C95E-4958-97A1-2E816128034C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D2525-2471-4847-8A44-8CE7B8E6DC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D2525-2471-4847-8A44-8CE7B8E6DCD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2C3D-CA30-4E68-92F0-452F0A21B853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BBC8-14FA-4EC3-B8D9-0E1E5F59B2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2C3D-CA30-4E68-92F0-452F0A21B853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BBC8-14FA-4EC3-B8D9-0E1E5F59B2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2C3D-CA30-4E68-92F0-452F0A21B853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BBC8-14FA-4EC3-B8D9-0E1E5F59B2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2C3D-CA30-4E68-92F0-452F0A21B853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BBC8-14FA-4EC3-B8D9-0E1E5F59B2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2C3D-CA30-4E68-92F0-452F0A21B853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BBC8-14FA-4EC3-B8D9-0E1E5F59B2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2C3D-CA30-4E68-92F0-452F0A21B853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BBC8-14FA-4EC3-B8D9-0E1E5F59B2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2C3D-CA30-4E68-92F0-452F0A21B853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BBC8-14FA-4EC3-B8D9-0E1E5F59B2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2C3D-CA30-4E68-92F0-452F0A21B853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BBC8-14FA-4EC3-B8D9-0E1E5F59B2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2C3D-CA30-4E68-92F0-452F0A21B853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BBC8-14FA-4EC3-B8D9-0E1E5F59B2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2C3D-CA30-4E68-92F0-452F0A21B853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BBC8-14FA-4EC3-B8D9-0E1E5F59B2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2C3D-CA30-4E68-92F0-452F0A21B853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BBC8-14FA-4EC3-B8D9-0E1E5F59B2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2C3D-CA30-4E68-92F0-452F0A21B853}" type="datetimeFigureOut">
              <a:rPr lang="en-US" smtClean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BBC8-14FA-4EC3-B8D9-0E1E5F59B2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eng.iastate.edu/~zzhang/courses/cpre585-f04/slides/Lecture25.pdf" TargetMode="External"/><Relationship Id="rId2" Type="http://schemas.openxmlformats.org/officeDocument/2006/relationships/hyperlink" Target="http://www.kernel.org/doc/Documentation/scheduler/sched-design-CFS.tx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dn.com/" TargetMode="External"/><Relationship Id="rId4" Type="http://schemas.openxmlformats.org/officeDocument/2006/relationships/hyperlink" Target="http://queue.acm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</a:rPr>
              <a:t>Mid Evaluation Report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3810000"/>
            <a:ext cx="7848600" cy="0"/>
          </a:xfrm>
          <a:prstGeom prst="line">
            <a:avLst/>
          </a:prstGeom>
          <a:ln w="155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Cache Hierarchy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914400" y="1371600"/>
            <a:ext cx="7239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Different levels of cache may be </a:t>
            </a:r>
            <a:r>
              <a:rPr lang="en-US" sz="1600" dirty="0" smtClean="0">
                <a:solidFill>
                  <a:srgbClr val="C00000"/>
                </a:solidFill>
              </a:rPr>
              <a:t>shared </a:t>
            </a:r>
            <a:r>
              <a:rPr lang="en-US" sz="1600" dirty="0" smtClean="0">
                <a:solidFill>
                  <a:srgbClr val="002060"/>
                </a:solidFill>
              </a:rPr>
              <a:t>between different cores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In the </a:t>
            </a:r>
            <a:r>
              <a:rPr lang="en-US" sz="1600" dirty="0" smtClean="0">
                <a:solidFill>
                  <a:srgbClr val="C00000"/>
                </a:solidFill>
              </a:rPr>
              <a:t>mode</a:t>
            </a:r>
            <a:r>
              <a:rPr lang="en-US" sz="1600" dirty="0" smtClean="0">
                <a:solidFill>
                  <a:srgbClr val="002060"/>
                </a:solidFill>
              </a:rPr>
              <a:t>l in which we consider,</a:t>
            </a:r>
          </a:p>
          <a:p>
            <a:pPr marL="862013" indent="-2921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2060"/>
                </a:solidFill>
              </a:rPr>
              <a:t>Cache is organized in three </a:t>
            </a:r>
            <a:r>
              <a:rPr lang="en-US" sz="1600" dirty="0" smtClean="0">
                <a:solidFill>
                  <a:srgbClr val="C00000"/>
                </a:solidFill>
              </a:rPr>
              <a:t>levels:</a:t>
            </a:r>
            <a:r>
              <a:rPr lang="en-US" sz="1600" dirty="0" smtClean="0">
                <a:solidFill>
                  <a:srgbClr val="006600"/>
                </a:solidFill>
              </a:rPr>
              <a:t> L1, L2 and L3</a:t>
            </a:r>
          </a:p>
          <a:p>
            <a:pPr marL="862013" indent="-2921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2060"/>
                </a:solidFill>
              </a:rPr>
              <a:t>L1 and L2 cache </a:t>
            </a:r>
            <a:r>
              <a:rPr lang="en-US" sz="1600" dirty="0" smtClean="0">
                <a:solidFill>
                  <a:srgbClr val="002060"/>
                </a:solidFill>
              </a:rPr>
              <a:t>are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local</a:t>
            </a:r>
            <a:r>
              <a:rPr lang="en-US" sz="1600" dirty="0" smtClean="0">
                <a:solidFill>
                  <a:srgbClr val="002060"/>
                </a:solidFill>
              </a:rPr>
              <a:t> to each processor </a:t>
            </a:r>
            <a:r>
              <a:rPr lang="en-US" sz="1600" dirty="0" smtClean="0">
                <a:solidFill>
                  <a:srgbClr val="002060"/>
                </a:solidFill>
              </a:rPr>
              <a:t>core</a:t>
            </a:r>
            <a:endParaRPr lang="en-US" sz="1600" dirty="0" smtClean="0">
              <a:solidFill>
                <a:srgbClr val="002060"/>
              </a:solidFill>
            </a:endParaRPr>
          </a:p>
          <a:p>
            <a:pPr marL="862013" indent="-2921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2060"/>
                </a:solidFill>
              </a:rPr>
              <a:t>L3 cache is</a:t>
            </a:r>
            <a:r>
              <a:rPr lang="en-US" sz="1600" dirty="0" smtClean="0">
                <a:solidFill>
                  <a:srgbClr val="C00000"/>
                </a:solidFill>
              </a:rPr>
              <a:t> shared </a:t>
            </a:r>
            <a:r>
              <a:rPr lang="en-US" sz="1600" dirty="0" smtClean="0">
                <a:solidFill>
                  <a:srgbClr val="002060"/>
                </a:solidFill>
              </a:rPr>
              <a:t>by all cores</a:t>
            </a:r>
          </a:p>
          <a:p>
            <a:pPr marL="465138" indent="-465138">
              <a:lnSpc>
                <a:spcPct val="200000"/>
              </a:lnSpc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endParaRPr lang="en-US" sz="17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 descr="f4.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9363" y="4038600"/>
            <a:ext cx="5828237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2800" y="0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en-US" sz="3200" b="1" u="sng" dirty="0" smtClean="0">
                <a:solidFill>
                  <a:srgbClr val="0070C0"/>
                </a:solidFill>
              </a:rPr>
              <a:t>Problem  Statement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81000" y="1981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400" b="1" dirty="0" smtClean="0"/>
              <a:t>                            “</a:t>
            </a:r>
            <a:r>
              <a:rPr lang="en-US" sz="2400" b="1" dirty="0" smtClean="0">
                <a:solidFill>
                  <a:srgbClr val="C00000"/>
                </a:solidFill>
              </a:rPr>
              <a:t>Designing</a:t>
            </a:r>
            <a:r>
              <a:rPr lang="en-US" sz="2400" b="1" dirty="0" smtClean="0"/>
              <a:t> a </a:t>
            </a:r>
            <a:r>
              <a:rPr lang="en-US" sz="2400" b="1" dirty="0" smtClean="0">
                <a:solidFill>
                  <a:srgbClr val="1F3651"/>
                </a:solidFill>
              </a:rPr>
              <a:t>scheduling policy </a:t>
            </a:r>
            <a:r>
              <a:rPr lang="en-US" sz="2400" b="1" dirty="0" smtClean="0"/>
              <a:t>that enables CFS scheduler to schedule threads </a:t>
            </a:r>
            <a:r>
              <a:rPr lang="en-US" sz="2400" b="1" dirty="0" smtClean="0">
                <a:solidFill>
                  <a:srgbClr val="1F3651"/>
                </a:solidFill>
              </a:rPr>
              <a:t>based on miss rate factor </a:t>
            </a:r>
            <a:r>
              <a:rPr lang="en-US" sz="2400" b="1" dirty="0" smtClean="0"/>
              <a:t>of co-run threads </a:t>
            </a:r>
            <a:r>
              <a:rPr lang="en-US" sz="2400" b="1" dirty="0" smtClean="0">
                <a:solidFill>
                  <a:srgbClr val="1F3651"/>
                </a:solidFill>
              </a:rPr>
              <a:t>without compromising interactivity </a:t>
            </a:r>
            <a:r>
              <a:rPr lang="en-US" sz="2400" b="1" dirty="0" smtClean="0"/>
              <a:t>and to show that enhanced scheduler has </a:t>
            </a:r>
            <a:r>
              <a:rPr lang="en-US" sz="2400" b="1" dirty="0" smtClean="0">
                <a:solidFill>
                  <a:srgbClr val="1F3651"/>
                </a:solidFill>
              </a:rPr>
              <a:t>improved the performance </a:t>
            </a:r>
            <a:r>
              <a:rPr lang="en-US" sz="2400" b="1" dirty="0" smtClean="0"/>
              <a:t>of overall system.”</a:t>
            </a:r>
          </a:p>
          <a:p>
            <a:pPr marL="396875" indent="-276225" algn="just">
              <a:buFont typeface="Wingdings" pitchFamily="2" charset="2"/>
              <a:buChar char="§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</a:rPr>
              <a:t>Proposed Scheduling Algorithm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4648200"/>
            <a:ext cx="7848600" cy="0"/>
          </a:xfrm>
          <a:prstGeom prst="line">
            <a:avLst/>
          </a:prstGeom>
          <a:ln w="155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Classification Scheme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u="sng" dirty="0" smtClean="0">
              <a:solidFill>
                <a:srgbClr val="0070C0"/>
              </a:solidFill>
            </a:endParaRPr>
          </a:p>
        </p:txBody>
      </p:sp>
      <p:sp>
        <p:nvSpPr>
          <p:cNvPr id="94" name="Content Placeholder 5"/>
          <p:cNvSpPr txBox="1">
            <a:spLocks/>
          </p:cNvSpPr>
          <p:nvPr/>
        </p:nvSpPr>
        <p:spPr>
          <a:xfrm>
            <a:off x="533400" y="914400"/>
            <a:ext cx="7239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C00000"/>
                </a:solidFill>
              </a:rPr>
              <a:t>L2 cache miss rate </a:t>
            </a:r>
            <a:r>
              <a:rPr lang="en-US" sz="1600" dirty="0" smtClean="0">
                <a:solidFill>
                  <a:srgbClr val="002060"/>
                </a:solidFill>
              </a:rPr>
              <a:t>is used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For a task t </a:t>
            </a:r>
            <a:r>
              <a:rPr lang="en-US" sz="1600" dirty="0" smtClean="0">
                <a:solidFill>
                  <a:srgbClr val="C00000"/>
                </a:solidFill>
              </a:rPr>
              <a:t>, relative miss rate </a:t>
            </a:r>
            <a:r>
              <a:rPr lang="en-US" sz="1600" dirty="0" smtClean="0">
                <a:solidFill>
                  <a:srgbClr val="002060"/>
                </a:solidFill>
              </a:rPr>
              <a:t>with other tasks and </a:t>
            </a:r>
            <a:r>
              <a:rPr lang="en-US" sz="1600" dirty="0" smtClean="0">
                <a:solidFill>
                  <a:srgbClr val="C00000"/>
                </a:solidFill>
              </a:rPr>
              <a:t>overall miss rates </a:t>
            </a:r>
            <a:r>
              <a:rPr lang="en-US" sz="1600" dirty="0" smtClean="0">
                <a:solidFill>
                  <a:srgbClr val="002060"/>
                </a:solidFill>
              </a:rPr>
              <a:t>are stored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6600"/>
                </a:solidFill>
              </a:rPr>
              <a:t>Key Idea</a:t>
            </a:r>
          </a:p>
          <a:p>
            <a:pPr marL="1087438" indent="-465138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C00000"/>
                </a:solidFill>
              </a:rPr>
              <a:t>Relative miss rates </a:t>
            </a:r>
            <a:r>
              <a:rPr lang="en-US" sz="1600" dirty="0" smtClean="0">
                <a:solidFill>
                  <a:srgbClr val="002060"/>
                </a:solidFill>
              </a:rPr>
              <a:t>between co-running tasks should be </a:t>
            </a:r>
            <a:r>
              <a:rPr lang="en-US" sz="1600" dirty="0" smtClean="0">
                <a:solidFill>
                  <a:srgbClr val="C00000"/>
                </a:solidFill>
              </a:rPr>
              <a:t>minimized</a:t>
            </a:r>
          </a:p>
          <a:p>
            <a:pPr marL="1087438" indent="-46513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2060"/>
                </a:solidFill>
              </a:rPr>
              <a:t>Two tasks with </a:t>
            </a:r>
            <a:r>
              <a:rPr lang="en-US" sz="1600" dirty="0" smtClean="0">
                <a:solidFill>
                  <a:srgbClr val="C00000"/>
                </a:solidFill>
              </a:rPr>
              <a:t>high overall miss rates </a:t>
            </a:r>
            <a:r>
              <a:rPr lang="en-US" sz="1600" dirty="0" smtClean="0">
                <a:solidFill>
                  <a:srgbClr val="002060"/>
                </a:solidFill>
              </a:rPr>
              <a:t>should </a:t>
            </a:r>
            <a:r>
              <a:rPr lang="en-US" sz="1600" dirty="0" smtClean="0">
                <a:solidFill>
                  <a:srgbClr val="C00000"/>
                </a:solidFill>
              </a:rPr>
              <a:t>not </a:t>
            </a:r>
            <a:r>
              <a:rPr lang="en-US" sz="1600" dirty="0" smtClean="0">
                <a:solidFill>
                  <a:srgbClr val="002060"/>
                </a:solidFill>
              </a:rPr>
              <a:t>be scheduled </a:t>
            </a:r>
            <a:r>
              <a:rPr lang="en-US" sz="1600" dirty="0" smtClean="0">
                <a:solidFill>
                  <a:srgbClr val="C00000"/>
                </a:solidFill>
              </a:rPr>
              <a:t>simultaneously </a:t>
            </a:r>
            <a:r>
              <a:rPr lang="en-US" sz="1600" dirty="0" smtClean="0">
                <a:solidFill>
                  <a:srgbClr val="002060"/>
                </a:solidFill>
              </a:rPr>
              <a:t>on </a:t>
            </a:r>
            <a:r>
              <a:rPr lang="en-US" sz="1600" dirty="0" smtClean="0">
                <a:solidFill>
                  <a:srgbClr val="C00000"/>
                </a:solidFill>
              </a:rPr>
              <a:t>same </a:t>
            </a:r>
            <a:r>
              <a:rPr lang="en-US" sz="1600" dirty="0" smtClean="0">
                <a:solidFill>
                  <a:srgbClr val="002060"/>
                </a:solidFill>
              </a:rPr>
              <a:t>physical cores</a:t>
            </a:r>
            <a:endParaRPr lang="en-US" sz="1600" dirty="0" smtClean="0">
              <a:solidFill>
                <a:srgbClr val="C00000"/>
              </a:solidFill>
            </a:endParaRPr>
          </a:p>
          <a:p>
            <a:pPr marL="862013" indent="-292100">
              <a:lnSpc>
                <a:spcPct val="200000"/>
              </a:lnSpc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465138" indent="-465138">
              <a:lnSpc>
                <a:spcPct val="200000"/>
              </a:lnSpc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endParaRPr lang="en-US" sz="17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5943600" y="3733800"/>
            <a:ext cx="2743200" cy="2819400"/>
            <a:chOff x="3048000" y="3048000"/>
            <a:chExt cx="2743200" cy="2819400"/>
          </a:xfrm>
        </p:grpSpPr>
        <p:sp>
          <p:nvSpPr>
            <p:cNvPr id="91" name="Rectangle 90"/>
            <p:cNvSpPr/>
            <p:nvPr/>
          </p:nvSpPr>
          <p:spPr>
            <a:xfrm>
              <a:off x="3124200" y="3048000"/>
              <a:ext cx="2667000" cy="2819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048000" y="3048000"/>
              <a:ext cx="2743200" cy="2590800"/>
              <a:chOff x="870284" y="457200"/>
              <a:chExt cx="3523668" cy="3581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870284" y="1828800"/>
                <a:ext cx="3015916" cy="381000"/>
                <a:chOff x="870284" y="1828800"/>
                <a:chExt cx="3015916" cy="381000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870284" y="1840468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r>
                    <a:rPr lang="en-US" sz="1400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1738940" y="1828800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r>
                    <a:rPr lang="en-US" sz="1400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2653340" y="1828800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r>
                    <a:rPr lang="en-US" sz="1400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3491540" y="1828800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r>
                    <a:rPr lang="en-US" sz="1400" dirty="0" smtClean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914400" y="457200"/>
                <a:ext cx="3479552" cy="3581400"/>
                <a:chOff x="914400" y="381000"/>
                <a:chExt cx="3479552" cy="35814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914400" y="381000"/>
                  <a:ext cx="3479552" cy="2286000"/>
                  <a:chOff x="914400" y="381000"/>
                  <a:chExt cx="3479552" cy="2286000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1143000" y="762000"/>
                    <a:ext cx="3048000" cy="1905000"/>
                    <a:chOff x="1143000" y="457200"/>
                    <a:chExt cx="3048000" cy="1905000"/>
                  </a:xfrm>
                </p:grpSpPr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1143000" y="457200"/>
                      <a:ext cx="533400" cy="1905000"/>
                      <a:chOff x="1143000" y="457200"/>
                      <a:chExt cx="533400" cy="1905000"/>
                    </a:xfrm>
                  </p:grpSpPr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1143000" y="1905000"/>
                        <a:ext cx="5334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rgbClr val="002060"/>
                            </a:solidFill>
                          </a:rPr>
                          <a:t>L2</a:t>
                        </a:r>
                        <a:endParaRPr lang="en-US" dirty="0">
                          <a:solidFill>
                            <a:srgbClr val="002060"/>
                          </a:solidFill>
                        </a:endParaRPr>
                      </a:p>
                    </p:txBody>
                  </p: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143000" y="457200"/>
                        <a:ext cx="533400" cy="1447800"/>
                        <a:chOff x="1143000" y="457200"/>
                        <a:chExt cx="533400" cy="1447800"/>
                      </a:xfrm>
                    </p:grpSpPr>
                    <p:grpSp>
                      <p:nvGrpSpPr>
                        <p:cNvPr id="32" name="Group 31"/>
                        <p:cNvGrpSpPr/>
                        <p:nvPr/>
                      </p:nvGrpSpPr>
                      <p:grpSpPr>
                        <a:xfrm>
                          <a:off x="1143000" y="457200"/>
                          <a:ext cx="533400" cy="1371600"/>
                          <a:chOff x="762000" y="685800"/>
                          <a:chExt cx="533400" cy="1371600"/>
                        </a:xfrm>
                      </p:grpSpPr>
                      <p:sp>
                        <p:nvSpPr>
                          <p:cNvPr id="8" name="Oval 7"/>
                          <p:cNvSpPr/>
                          <p:nvPr/>
                        </p:nvSpPr>
                        <p:spPr>
                          <a:xfrm>
                            <a:off x="1143000" y="685800"/>
                            <a:ext cx="152400" cy="762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6" name="Oval 5"/>
                          <p:cNvSpPr/>
                          <p:nvPr/>
                        </p:nvSpPr>
                        <p:spPr>
                          <a:xfrm>
                            <a:off x="762000" y="685800"/>
                            <a:ext cx="152400" cy="762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cxnSp>
                        <p:nvCxnSpPr>
                          <p:cNvPr id="17" name="Straight Connector 16"/>
                          <p:cNvCxnSpPr/>
                          <p:nvPr/>
                        </p:nvCxnSpPr>
                        <p:spPr>
                          <a:xfrm>
                            <a:off x="838200" y="762000"/>
                            <a:ext cx="152400" cy="12954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" name="Straight Connector 17"/>
                          <p:cNvCxnSpPr/>
                          <p:nvPr/>
                        </p:nvCxnSpPr>
                        <p:spPr>
                          <a:xfrm flipH="1">
                            <a:off x="990600" y="762000"/>
                            <a:ext cx="228600" cy="12954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4" name="Oval 23"/>
                        <p:cNvSpPr/>
                        <p:nvPr/>
                      </p:nvSpPr>
                      <p:spPr>
                        <a:xfrm>
                          <a:off x="1295400" y="1828800"/>
                          <a:ext cx="152400" cy="76200"/>
                        </a:xfrm>
                        <a:prstGeom prst="ellipse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1981200" y="457200"/>
                      <a:ext cx="533400" cy="1905000"/>
                      <a:chOff x="1143000" y="457200"/>
                      <a:chExt cx="533400" cy="1905000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1143000" y="1905000"/>
                        <a:ext cx="5334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rgbClr val="002060"/>
                            </a:solidFill>
                          </a:rPr>
                          <a:t>L2</a:t>
                        </a:r>
                        <a:endParaRPr lang="en-US" dirty="0">
                          <a:solidFill>
                            <a:srgbClr val="002060"/>
                          </a:solidFill>
                        </a:endParaRPr>
                      </a:p>
                    </p:txBody>
                  </p:sp>
                  <p:grpSp>
                    <p:nvGrpSpPr>
                      <p:cNvPr id="37" name="Group 32"/>
                      <p:cNvGrpSpPr/>
                      <p:nvPr/>
                    </p:nvGrpSpPr>
                    <p:grpSpPr>
                      <a:xfrm>
                        <a:off x="1143000" y="457200"/>
                        <a:ext cx="533400" cy="1447800"/>
                        <a:chOff x="1143000" y="457200"/>
                        <a:chExt cx="533400" cy="1447800"/>
                      </a:xfrm>
                    </p:grpSpPr>
                    <p:grpSp>
                      <p:nvGrpSpPr>
                        <p:cNvPr id="38" name="Group 31"/>
                        <p:cNvGrpSpPr/>
                        <p:nvPr/>
                      </p:nvGrpSpPr>
                      <p:grpSpPr>
                        <a:xfrm>
                          <a:off x="1143000" y="457200"/>
                          <a:ext cx="533400" cy="1371600"/>
                          <a:chOff x="762000" y="685800"/>
                          <a:chExt cx="533400" cy="1371600"/>
                        </a:xfrm>
                      </p:grpSpPr>
                      <p:sp>
                        <p:nvSpPr>
                          <p:cNvPr id="40" name="Oval 39"/>
                          <p:cNvSpPr/>
                          <p:nvPr/>
                        </p:nvSpPr>
                        <p:spPr>
                          <a:xfrm>
                            <a:off x="1143000" y="685800"/>
                            <a:ext cx="152400" cy="762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41" name="Oval 40"/>
                          <p:cNvSpPr/>
                          <p:nvPr/>
                        </p:nvSpPr>
                        <p:spPr>
                          <a:xfrm>
                            <a:off x="762000" y="685800"/>
                            <a:ext cx="152400" cy="762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cxnSp>
                        <p:nvCxnSpPr>
                          <p:cNvPr id="42" name="Straight Connector 41"/>
                          <p:cNvCxnSpPr/>
                          <p:nvPr/>
                        </p:nvCxnSpPr>
                        <p:spPr>
                          <a:xfrm>
                            <a:off x="838200" y="762000"/>
                            <a:ext cx="152400" cy="12954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Straight Connector 42"/>
                          <p:cNvCxnSpPr/>
                          <p:nvPr/>
                        </p:nvCxnSpPr>
                        <p:spPr>
                          <a:xfrm flipH="1">
                            <a:off x="990600" y="762000"/>
                            <a:ext cx="228600" cy="12954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9" name="Oval 38"/>
                        <p:cNvSpPr/>
                        <p:nvPr/>
                      </p:nvSpPr>
                      <p:spPr>
                        <a:xfrm>
                          <a:off x="1295400" y="1828800"/>
                          <a:ext cx="152400" cy="76200"/>
                        </a:xfrm>
                        <a:prstGeom prst="ellipse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2819400" y="457200"/>
                      <a:ext cx="533400" cy="1905000"/>
                      <a:chOff x="1143000" y="457200"/>
                      <a:chExt cx="533400" cy="1905000"/>
                    </a:xfrm>
                  </p:grpSpPr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1143000" y="1905000"/>
                        <a:ext cx="5334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rgbClr val="002060"/>
                            </a:solidFill>
                          </a:rPr>
                          <a:t>L2</a:t>
                        </a:r>
                        <a:endParaRPr lang="en-US" dirty="0">
                          <a:solidFill>
                            <a:srgbClr val="002060"/>
                          </a:solidFill>
                        </a:endParaRPr>
                      </a:p>
                    </p:txBody>
                  </p:sp>
                  <p:grpSp>
                    <p:nvGrpSpPr>
                      <p:cNvPr id="46" name="Group 32"/>
                      <p:cNvGrpSpPr/>
                      <p:nvPr/>
                    </p:nvGrpSpPr>
                    <p:grpSpPr>
                      <a:xfrm>
                        <a:off x="1143000" y="457200"/>
                        <a:ext cx="533400" cy="1447800"/>
                        <a:chOff x="1143000" y="457200"/>
                        <a:chExt cx="533400" cy="1447800"/>
                      </a:xfrm>
                    </p:grpSpPr>
                    <p:grpSp>
                      <p:nvGrpSpPr>
                        <p:cNvPr id="47" name="Group 31"/>
                        <p:cNvGrpSpPr/>
                        <p:nvPr/>
                      </p:nvGrpSpPr>
                      <p:grpSpPr>
                        <a:xfrm>
                          <a:off x="1143000" y="457200"/>
                          <a:ext cx="533400" cy="1371600"/>
                          <a:chOff x="762000" y="685800"/>
                          <a:chExt cx="533400" cy="1371600"/>
                        </a:xfrm>
                      </p:grpSpPr>
                      <p:sp>
                        <p:nvSpPr>
                          <p:cNvPr id="49" name="Oval 48"/>
                          <p:cNvSpPr/>
                          <p:nvPr/>
                        </p:nvSpPr>
                        <p:spPr>
                          <a:xfrm>
                            <a:off x="1143000" y="685800"/>
                            <a:ext cx="152400" cy="762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50" name="Oval 49"/>
                          <p:cNvSpPr/>
                          <p:nvPr/>
                        </p:nvSpPr>
                        <p:spPr>
                          <a:xfrm>
                            <a:off x="762000" y="685800"/>
                            <a:ext cx="152400" cy="762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cxnSp>
                        <p:nvCxnSpPr>
                          <p:cNvPr id="51" name="Straight Connector 50"/>
                          <p:cNvCxnSpPr/>
                          <p:nvPr/>
                        </p:nvCxnSpPr>
                        <p:spPr>
                          <a:xfrm>
                            <a:off x="838200" y="762000"/>
                            <a:ext cx="152400" cy="12954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Connector 51"/>
                          <p:cNvCxnSpPr/>
                          <p:nvPr/>
                        </p:nvCxnSpPr>
                        <p:spPr>
                          <a:xfrm flipH="1">
                            <a:off x="990600" y="762000"/>
                            <a:ext cx="228600" cy="12954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8" name="Oval 47"/>
                        <p:cNvSpPr/>
                        <p:nvPr/>
                      </p:nvSpPr>
                      <p:spPr>
                        <a:xfrm>
                          <a:off x="1295400" y="1828800"/>
                          <a:ext cx="152400" cy="76200"/>
                        </a:xfrm>
                        <a:prstGeom prst="ellipse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3657600" y="457200"/>
                      <a:ext cx="533400" cy="1905000"/>
                      <a:chOff x="1143000" y="457200"/>
                      <a:chExt cx="533400" cy="1905000"/>
                    </a:xfrm>
                  </p:grpSpPr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1143000" y="1905000"/>
                        <a:ext cx="5334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solidFill>
                              <a:srgbClr val="002060"/>
                            </a:solidFill>
                          </a:rPr>
                          <a:t>L2</a:t>
                        </a:r>
                        <a:endParaRPr lang="en-US" dirty="0">
                          <a:solidFill>
                            <a:srgbClr val="002060"/>
                          </a:solidFill>
                        </a:endParaRPr>
                      </a:p>
                    </p:txBody>
                  </p:sp>
                  <p:grpSp>
                    <p:nvGrpSpPr>
                      <p:cNvPr id="55" name="Group 32"/>
                      <p:cNvGrpSpPr/>
                      <p:nvPr/>
                    </p:nvGrpSpPr>
                    <p:grpSpPr>
                      <a:xfrm>
                        <a:off x="1143000" y="457200"/>
                        <a:ext cx="533400" cy="1447800"/>
                        <a:chOff x="1143000" y="457200"/>
                        <a:chExt cx="533400" cy="1447800"/>
                      </a:xfrm>
                    </p:grpSpPr>
                    <p:grpSp>
                      <p:nvGrpSpPr>
                        <p:cNvPr id="56" name="Group 31"/>
                        <p:cNvGrpSpPr/>
                        <p:nvPr/>
                      </p:nvGrpSpPr>
                      <p:grpSpPr>
                        <a:xfrm>
                          <a:off x="1143000" y="457200"/>
                          <a:ext cx="533400" cy="1371600"/>
                          <a:chOff x="762000" y="685800"/>
                          <a:chExt cx="533400" cy="1371600"/>
                        </a:xfrm>
                      </p:grpSpPr>
                      <p:sp>
                        <p:nvSpPr>
                          <p:cNvPr id="58" name="Oval 57"/>
                          <p:cNvSpPr/>
                          <p:nvPr/>
                        </p:nvSpPr>
                        <p:spPr>
                          <a:xfrm>
                            <a:off x="1143000" y="685800"/>
                            <a:ext cx="152400" cy="762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59" name="Oval 58"/>
                          <p:cNvSpPr/>
                          <p:nvPr/>
                        </p:nvSpPr>
                        <p:spPr>
                          <a:xfrm>
                            <a:off x="762000" y="685800"/>
                            <a:ext cx="152400" cy="762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cxnSp>
                        <p:nvCxnSpPr>
                          <p:cNvPr id="60" name="Straight Connector 59"/>
                          <p:cNvCxnSpPr/>
                          <p:nvPr/>
                        </p:nvCxnSpPr>
                        <p:spPr>
                          <a:xfrm>
                            <a:off x="838200" y="762000"/>
                            <a:ext cx="152400" cy="12954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1" name="Straight Connector 60"/>
                          <p:cNvCxnSpPr/>
                          <p:nvPr/>
                        </p:nvCxnSpPr>
                        <p:spPr>
                          <a:xfrm flipH="1">
                            <a:off x="990600" y="762000"/>
                            <a:ext cx="228600" cy="12954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7" name="Oval 56"/>
                        <p:cNvSpPr/>
                        <p:nvPr/>
                      </p:nvSpPr>
                      <p:spPr>
                        <a:xfrm>
                          <a:off x="1295400" y="1828800"/>
                          <a:ext cx="152400" cy="76200"/>
                        </a:xfrm>
                        <a:prstGeom prst="ellipse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914400" y="381000"/>
                    <a:ext cx="399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r>
                      <a:rPr lang="en-US" sz="1400" dirty="0" smtClean="0"/>
                      <a:t>0</a:t>
                    </a:r>
                    <a:endParaRPr lang="en-US" dirty="0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371600" y="392668"/>
                    <a:ext cx="399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r>
                      <a:rPr lang="en-US" sz="1400" dirty="0" smtClean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784684" y="392668"/>
                    <a:ext cx="399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r>
                      <a:rPr lang="en-US" sz="1400" dirty="0" smtClean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2241884" y="392668"/>
                    <a:ext cx="399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r>
                      <a:rPr lang="en-US" sz="1400" dirty="0" smtClean="0"/>
                      <a:t>3</a:t>
                    </a:r>
                    <a:endParaRPr lang="en-US" dirty="0"/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2699084" y="392668"/>
                    <a:ext cx="399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r>
                      <a:rPr lang="en-US" sz="1400" dirty="0" smtClean="0"/>
                      <a:t>4</a:t>
                    </a:r>
                    <a:endParaRPr lang="en-US" dirty="0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124200" y="392668"/>
                    <a:ext cx="399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r>
                      <a:rPr lang="en-US" sz="1400" dirty="0" smtClean="0"/>
                      <a:t>5</a:t>
                    </a:r>
                    <a:endParaRPr lang="en-US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537284" y="392668"/>
                    <a:ext cx="399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r>
                      <a:rPr lang="en-US" sz="1400" dirty="0" smtClean="0"/>
                      <a:t>6</a:t>
                    </a:r>
                    <a:endParaRPr 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994484" y="392668"/>
                    <a:ext cx="399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</a:t>
                    </a:r>
                    <a:r>
                      <a:rPr lang="en-US" sz="1400" dirty="0" smtClean="0"/>
                      <a:t>7</a:t>
                    </a:r>
                    <a:endParaRPr lang="en-US" dirty="0"/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1143000" y="3505200"/>
                  <a:ext cx="3048000" cy="457200"/>
                </a:xfrm>
                <a:prstGeom prst="rect">
                  <a:avLst/>
                </a:prstGeom>
                <a:solidFill>
                  <a:srgbClr val="00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L3</a:t>
                  </a:r>
                  <a:endParaRPr lang="en-US" dirty="0"/>
                </a:p>
              </p:txBody>
            </p:sp>
            <p:cxnSp>
              <p:nvCxnSpPr>
                <p:cNvPr id="79" name="Straight Connector 78"/>
                <p:cNvCxnSpPr>
                  <a:stCxn id="28" idx="2"/>
                  <a:endCxn id="77" idx="0"/>
                </p:cNvCxnSpPr>
                <p:nvPr/>
              </p:nvCxnSpPr>
              <p:spPr>
                <a:xfrm>
                  <a:off x="1409700" y="2667000"/>
                  <a:ext cx="1257300" cy="8382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stCxn id="36" idx="2"/>
                </p:cNvCxnSpPr>
                <p:nvPr/>
              </p:nvCxnSpPr>
              <p:spPr>
                <a:xfrm>
                  <a:off x="2247900" y="2667000"/>
                  <a:ext cx="419100" cy="8382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45" idx="2"/>
                </p:cNvCxnSpPr>
                <p:nvPr/>
              </p:nvCxnSpPr>
              <p:spPr>
                <a:xfrm flipH="1">
                  <a:off x="2667000" y="2667000"/>
                  <a:ext cx="419100" cy="8382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>
                  <a:stCxn id="54" idx="2"/>
                </p:cNvCxnSpPr>
                <p:nvPr/>
              </p:nvCxnSpPr>
              <p:spPr>
                <a:xfrm flipH="1">
                  <a:off x="2667000" y="2667000"/>
                  <a:ext cx="1257300" cy="8382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3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Scheduling Policy</a:t>
            </a:r>
          </a:p>
        </p:txBody>
      </p:sp>
      <p:sp>
        <p:nvSpPr>
          <p:cNvPr id="94" name="Content Placeholder 5"/>
          <p:cNvSpPr txBox="1">
            <a:spLocks/>
          </p:cNvSpPr>
          <p:nvPr/>
        </p:nvSpPr>
        <p:spPr>
          <a:xfrm>
            <a:off x="533400" y="1295400"/>
            <a:ext cx="7239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To schedule </a:t>
            </a:r>
            <a:r>
              <a:rPr lang="en-US" sz="1600" dirty="0" smtClean="0">
                <a:solidFill>
                  <a:srgbClr val="C00000"/>
                </a:solidFill>
              </a:rPr>
              <a:t>tasks t </a:t>
            </a:r>
            <a:r>
              <a:rPr lang="en-US" sz="1600" dirty="0" smtClean="0">
                <a:solidFill>
                  <a:srgbClr val="002060"/>
                </a:solidFill>
              </a:rPr>
              <a:t>on </a:t>
            </a:r>
            <a:r>
              <a:rPr lang="en-US" sz="1600" dirty="0" smtClean="0">
                <a:solidFill>
                  <a:srgbClr val="C00000"/>
                </a:solidFill>
              </a:rPr>
              <a:t>logical processor C</a:t>
            </a:r>
            <a:r>
              <a:rPr lang="en-US" sz="1200" dirty="0" smtClean="0">
                <a:solidFill>
                  <a:srgbClr val="C00000"/>
                </a:solidFill>
              </a:rPr>
              <a:t>0 </a:t>
            </a:r>
            <a:r>
              <a:rPr lang="en-US" sz="1200" dirty="0" smtClean="0">
                <a:solidFill>
                  <a:srgbClr val="002060"/>
                </a:solidFill>
              </a:rPr>
              <a:t>, </a:t>
            </a:r>
            <a:r>
              <a:rPr lang="en-US" sz="1600" dirty="0" smtClean="0">
                <a:solidFill>
                  <a:srgbClr val="002060"/>
                </a:solidFill>
              </a:rPr>
              <a:t>We consider the following factors</a:t>
            </a:r>
          </a:p>
          <a:p>
            <a:pPr marL="862013" indent="-2921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C00000"/>
                </a:solidFill>
              </a:rPr>
              <a:t>Relative  miss rate </a:t>
            </a:r>
            <a:r>
              <a:rPr lang="en-US" sz="1600" dirty="0" smtClean="0">
                <a:solidFill>
                  <a:srgbClr val="002060"/>
                </a:solidFill>
              </a:rPr>
              <a:t>with task on</a:t>
            </a:r>
            <a:r>
              <a:rPr lang="en-US" sz="1600" dirty="0" smtClean="0">
                <a:solidFill>
                  <a:srgbClr val="C00000"/>
                </a:solidFill>
              </a:rPr>
              <a:t> C</a:t>
            </a:r>
            <a:r>
              <a:rPr lang="en-US" sz="1200" dirty="0" smtClean="0">
                <a:solidFill>
                  <a:srgbClr val="C00000"/>
                </a:solidFill>
              </a:rPr>
              <a:t>1    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006600"/>
                </a:solidFill>
              </a:rPr>
              <a:t>[higher, -]</a:t>
            </a:r>
            <a:endParaRPr lang="en-US" sz="1600" dirty="0" smtClean="0">
              <a:solidFill>
                <a:srgbClr val="006600"/>
              </a:solidFill>
            </a:endParaRPr>
          </a:p>
          <a:p>
            <a:pPr marL="862013" indent="-2921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2060"/>
                </a:solidFill>
              </a:rPr>
              <a:t>Relative miss rate with  task on </a:t>
            </a:r>
            <a:r>
              <a:rPr lang="en-US" sz="1600" dirty="0" smtClean="0">
                <a:solidFill>
                  <a:srgbClr val="C00000"/>
                </a:solidFill>
              </a:rPr>
              <a:t>C</a:t>
            </a:r>
            <a:r>
              <a:rPr lang="en-US" sz="1200" dirty="0" smtClean="0">
                <a:solidFill>
                  <a:srgbClr val="C00000"/>
                </a:solidFill>
              </a:rPr>
              <a:t>2, </a:t>
            </a:r>
            <a:r>
              <a:rPr lang="en-US" sz="1600" dirty="0" smtClean="0">
                <a:solidFill>
                  <a:srgbClr val="C00000"/>
                </a:solidFill>
              </a:rPr>
              <a:t>C</a:t>
            </a:r>
            <a:r>
              <a:rPr lang="en-US" sz="1200" dirty="0" smtClean="0">
                <a:solidFill>
                  <a:srgbClr val="C00000"/>
                </a:solidFill>
              </a:rPr>
              <a:t>3, …</a:t>
            </a:r>
            <a:r>
              <a:rPr lang="en-US" sz="1600" dirty="0" smtClean="0">
                <a:solidFill>
                  <a:srgbClr val="C00000"/>
                </a:solidFill>
              </a:rPr>
              <a:t>C</a:t>
            </a:r>
            <a:r>
              <a:rPr lang="en-US" sz="1200" dirty="0" smtClean="0">
                <a:solidFill>
                  <a:srgbClr val="C00000"/>
                </a:solidFill>
              </a:rPr>
              <a:t>7   </a:t>
            </a:r>
            <a:r>
              <a:rPr lang="en-US" sz="2000" dirty="0" smtClean="0">
                <a:solidFill>
                  <a:srgbClr val="006600"/>
                </a:solidFill>
              </a:rPr>
              <a:t>[higher,  -]</a:t>
            </a:r>
            <a:endParaRPr lang="en-US" sz="1200" dirty="0" smtClean="0">
              <a:solidFill>
                <a:srgbClr val="C00000"/>
              </a:solidFill>
            </a:endParaRPr>
          </a:p>
          <a:p>
            <a:pPr marL="862013" indent="-2921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2060"/>
                </a:solidFill>
              </a:rPr>
              <a:t>Relative miss rate with </a:t>
            </a:r>
            <a:r>
              <a:rPr lang="en-US" sz="1600" dirty="0" smtClean="0">
                <a:solidFill>
                  <a:srgbClr val="C00000"/>
                </a:solidFill>
              </a:rPr>
              <a:t>current task </a:t>
            </a:r>
            <a:r>
              <a:rPr lang="en-US" sz="1600" dirty="0" smtClean="0">
                <a:solidFill>
                  <a:srgbClr val="002060"/>
                </a:solidFill>
              </a:rPr>
              <a:t>to be </a:t>
            </a:r>
            <a:r>
              <a:rPr lang="en-US" sz="1600" dirty="0" smtClean="0">
                <a:solidFill>
                  <a:srgbClr val="C00000"/>
                </a:solidFill>
              </a:rPr>
              <a:t>preempted</a:t>
            </a:r>
            <a:r>
              <a:rPr lang="en-US" sz="1600" dirty="0" smtClean="0">
                <a:solidFill>
                  <a:srgbClr val="002060"/>
                </a:solidFill>
              </a:rPr>
              <a:t> from </a:t>
            </a:r>
            <a:r>
              <a:rPr lang="en-US" sz="1600" dirty="0" smtClean="0">
                <a:solidFill>
                  <a:srgbClr val="C00000"/>
                </a:solidFill>
              </a:rPr>
              <a:t>C</a:t>
            </a:r>
            <a:r>
              <a:rPr lang="en-US" sz="1200" dirty="0" smtClean="0">
                <a:solidFill>
                  <a:srgbClr val="C00000"/>
                </a:solidFill>
              </a:rPr>
              <a:t>1 </a:t>
            </a:r>
            <a:r>
              <a:rPr lang="en-US" sz="2000" dirty="0" smtClean="0">
                <a:solidFill>
                  <a:srgbClr val="006600"/>
                </a:solidFill>
              </a:rPr>
              <a:t>[higher ,-]</a:t>
            </a:r>
            <a:endParaRPr lang="en-US" sz="1200" dirty="0" smtClean="0">
              <a:solidFill>
                <a:srgbClr val="C00000"/>
              </a:solidFill>
            </a:endParaRPr>
          </a:p>
          <a:p>
            <a:pPr marL="862013" indent="-2921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C00000"/>
                </a:solidFill>
              </a:rPr>
              <a:t>Affinity</a:t>
            </a:r>
            <a:r>
              <a:rPr lang="en-US" sz="1600" dirty="0" smtClean="0">
                <a:solidFill>
                  <a:srgbClr val="002060"/>
                </a:solidFill>
              </a:rPr>
              <a:t> of t to P</a:t>
            </a:r>
            <a:r>
              <a:rPr lang="en-US" sz="1400" dirty="0" smtClean="0">
                <a:solidFill>
                  <a:srgbClr val="002060"/>
                </a:solidFill>
              </a:rPr>
              <a:t>0 </a:t>
            </a:r>
            <a:r>
              <a:rPr lang="en-US" sz="2400" dirty="0" smtClean="0">
                <a:solidFill>
                  <a:srgbClr val="006600"/>
                </a:solidFill>
              </a:rPr>
              <a:t>[if yes, +]</a:t>
            </a:r>
            <a:r>
              <a:rPr lang="en-US" dirty="0" smtClean="0">
                <a:solidFill>
                  <a:srgbClr val="002060"/>
                </a:solidFill>
              </a:rPr>
              <a:t>   </a:t>
            </a:r>
            <a:endParaRPr lang="en-US" sz="1400" dirty="0" smtClean="0">
              <a:solidFill>
                <a:srgbClr val="002060"/>
              </a:solidFill>
            </a:endParaRPr>
          </a:p>
          <a:p>
            <a:pPr marL="862013" indent="-2921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2060"/>
                </a:solidFill>
              </a:rPr>
              <a:t>Task that </a:t>
            </a:r>
            <a:r>
              <a:rPr lang="en-US" sz="1600" dirty="0" smtClean="0">
                <a:solidFill>
                  <a:srgbClr val="C00000"/>
                </a:solidFill>
              </a:rPr>
              <a:t>ran before</a:t>
            </a:r>
            <a:r>
              <a:rPr lang="en-US" sz="1600" dirty="0" smtClean="0">
                <a:solidFill>
                  <a:srgbClr val="002060"/>
                </a:solidFill>
              </a:rPr>
              <a:t> current task on </a:t>
            </a:r>
            <a:r>
              <a:rPr lang="en-US" sz="1600" dirty="0" smtClean="0">
                <a:solidFill>
                  <a:srgbClr val="C00000"/>
                </a:solidFill>
              </a:rPr>
              <a:t>P</a:t>
            </a:r>
            <a:r>
              <a:rPr lang="en-US" sz="1200" dirty="0" smtClean="0">
                <a:solidFill>
                  <a:srgbClr val="C00000"/>
                </a:solidFill>
              </a:rPr>
              <a:t>0</a:t>
            </a:r>
            <a:r>
              <a:rPr lang="en-US" sz="1400" dirty="0" smtClean="0">
                <a:solidFill>
                  <a:srgbClr val="006600"/>
                </a:solidFill>
              </a:rPr>
              <a:t>, 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sz="2400" dirty="0" smtClean="0">
                <a:solidFill>
                  <a:srgbClr val="006600"/>
                </a:solidFill>
              </a:rPr>
              <a:t>[if t, +]</a:t>
            </a:r>
            <a:endParaRPr lang="en-US" sz="1600" dirty="0" smtClean="0">
              <a:solidFill>
                <a:srgbClr val="006600"/>
              </a:solidFill>
            </a:endParaRPr>
          </a:p>
          <a:p>
            <a:pPr marL="862013" indent="-2921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C00000"/>
                </a:solidFill>
              </a:rPr>
              <a:t>Cache use of t </a:t>
            </a:r>
            <a:r>
              <a:rPr lang="en-US" sz="1600" dirty="0" smtClean="0">
                <a:solidFill>
                  <a:srgbClr val="002060"/>
                </a:solidFill>
              </a:rPr>
              <a:t>and task running on</a:t>
            </a:r>
            <a:r>
              <a:rPr lang="en-US" sz="1600" dirty="0" smtClean="0">
                <a:solidFill>
                  <a:srgbClr val="C00000"/>
                </a:solidFill>
              </a:rPr>
              <a:t> C</a:t>
            </a:r>
            <a:r>
              <a:rPr lang="en-US" sz="1200" dirty="0" smtClean="0">
                <a:solidFill>
                  <a:srgbClr val="C00000"/>
                </a:solidFill>
              </a:rPr>
              <a:t>1 </a:t>
            </a:r>
            <a:r>
              <a:rPr lang="en-US" sz="2000" dirty="0" smtClean="0">
                <a:solidFill>
                  <a:srgbClr val="006600"/>
                </a:solidFill>
              </a:rPr>
              <a:t>[if high, -]</a:t>
            </a:r>
            <a:endParaRPr lang="en-US" sz="1600" dirty="0" smtClean="0">
              <a:solidFill>
                <a:srgbClr val="C00000"/>
              </a:solidFill>
            </a:endParaRPr>
          </a:p>
          <a:p>
            <a:pPr marL="862013" indent="-292100">
              <a:lnSpc>
                <a:spcPct val="200000"/>
              </a:lnSpc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465138" indent="-465138">
              <a:lnSpc>
                <a:spcPct val="200000"/>
              </a:lnSpc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endParaRPr lang="en-US" sz="17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Scheduling Policy</a:t>
            </a:r>
          </a:p>
        </p:txBody>
      </p:sp>
      <p:sp>
        <p:nvSpPr>
          <p:cNvPr id="94" name="Content Placeholder 5"/>
          <p:cNvSpPr txBox="1">
            <a:spLocks/>
          </p:cNvSpPr>
          <p:nvPr/>
        </p:nvSpPr>
        <p:spPr>
          <a:xfrm>
            <a:off x="304800" y="9906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2060"/>
                </a:solidFill>
              </a:rPr>
              <a:t>For task  t, 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2060"/>
                </a:solidFill>
              </a:rPr>
              <a:t>Discouragement factor =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2060"/>
                </a:solidFill>
              </a:rPr>
              <a:t>	     </a:t>
            </a:r>
            <a:r>
              <a:rPr lang="en-US" sz="1600" dirty="0" smtClean="0">
                <a:solidFill>
                  <a:srgbClr val="006600"/>
                </a:solidFill>
              </a:rPr>
              <a:t>f1</a:t>
            </a:r>
            <a:r>
              <a:rPr lang="en-US" sz="1600" dirty="0" smtClean="0">
                <a:solidFill>
                  <a:srgbClr val="002060"/>
                </a:solidFill>
              </a:rPr>
              <a:t>        relative miss rate wrt task running on the sibling logical core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206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+</a:t>
            </a:r>
            <a:r>
              <a:rPr lang="en-US" sz="1600" dirty="0" smtClean="0">
                <a:solidFill>
                  <a:srgbClr val="002060"/>
                </a:solidFill>
              </a:rPr>
              <a:t>   </a:t>
            </a:r>
            <a:r>
              <a:rPr lang="en-US" sz="1600" dirty="0" smtClean="0">
                <a:solidFill>
                  <a:srgbClr val="006600"/>
                </a:solidFill>
              </a:rPr>
              <a:t>f2</a:t>
            </a:r>
            <a:r>
              <a:rPr lang="en-US" sz="1600" dirty="0" smtClean="0">
                <a:solidFill>
                  <a:srgbClr val="002060"/>
                </a:solidFill>
              </a:rPr>
              <a:t>        sum of relative miss rates wrt tasks running on other physical cores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206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+</a:t>
            </a:r>
            <a:r>
              <a:rPr lang="en-US" sz="1600" dirty="0" smtClean="0">
                <a:solidFill>
                  <a:srgbClr val="002060"/>
                </a:solidFill>
              </a:rPr>
              <a:t>   </a:t>
            </a:r>
            <a:r>
              <a:rPr lang="en-US" sz="1600" dirty="0" smtClean="0">
                <a:solidFill>
                  <a:srgbClr val="006600"/>
                </a:solidFill>
              </a:rPr>
              <a:t>f3</a:t>
            </a:r>
            <a:r>
              <a:rPr lang="en-US" sz="1600" dirty="0" smtClean="0">
                <a:solidFill>
                  <a:srgbClr val="002060"/>
                </a:solidFill>
              </a:rPr>
              <a:t>        relative miss rate wrt the current task to preempted from Ck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206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-</a:t>
            </a:r>
            <a:r>
              <a:rPr lang="en-US" sz="1600" dirty="0" smtClean="0">
                <a:solidFill>
                  <a:srgbClr val="002060"/>
                </a:solidFill>
              </a:rPr>
              <a:t>  </a:t>
            </a:r>
            <a:r>
              <a:rPr lang="en-US" sz="1600" dirty="0" smtClean="0">
                <a:solidFill>
                  <a:srgbClr val="00660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6600"/>
                </a:solidFill>
              </a:rPr>
              <a:t>lf</a:t>
            </a:r>
            <a:r>
              <a:rPr lang="en-US" sz="1600" dirty="0" smtClean="0">
                <a:solidFill>
                  <a:srgbClr val="002060"/>
                </a:solidFill>
              </a:rPr>
              <a:t>         ( </a:t>
            </a:r>
            <a:r>
              <a:rPr lang="en-US" sz="1600" dirty="0" smtClean="0">
                <a:solidFill>
                  <a:srgbClr val="002060"/>
                </a:solidFill>
              </a:rPr>
              <a:t>1, </a:t>
            </a:r>
            <a:r>
              <a:rPr lang="en-US" sz="1600" dirty="0" smtClean="0">
                <a:solidFill>
                  <a:srgbClr val="002060"/>
                </a:solidFill>
              </a:rPr>
              <a:t>if this is the task that ran immediately before the current </a:t>
            </a:r>
            <a:r>
              <a:rPr lang="en-US" sz="1600" dirty="0" smtClean="0">
                <a:solidFill>
                  <a:srgbClr val="002060"/>
                </a:solidFill>
              </a:rPr>
              <a:t>task ; 0, </a:t>
            </a:r>
            <a:r>
              <a:rPr lang="en-US" sz="1600" dirty="0" smtClean="0">
                <a:solidFill>
                  <a:srgbClr val="002060"/>
                </a:solidFill>
              </a:rPr>
              <a:t>otherwise )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206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-</a:t>
            </a:r>
            <a:r>
              <a:rPr lang="en-US" sz="1600" dirty="0" smtClean="0">
                <a:solidFill>
                  <a:srgbClr val="002060"/>
                </a:solidFill>
              </a:rPr>
              <a:t>    </a:t>
            </a:r>
            <a:r>
              <a:rPr lang="en-US" sz="1600" dirty="0" smtClean="0">
                <a:solidFill>
                  <a:srgbClr val="006600"/>
                </a:solidFill>
              </a:rPr>
              <a:t>af</a:t>
            </a:r>
            <a:r>
              <a:rPr lang="en-US" sz="1600" dirty="0" smtClean="0">
                <a:solidFill>
                  <a:srgbClr val="002060"/>
                </a:solidFill>
              </a:rPr>
              <a:t>        (</a:t>
            </a:r>
            <a:r>
              <a:rPr lang="en-US" sz="1600" dirty="0" smtClean="0">
                <a:solidFill>
                  <a:srgbClr val="002060"/>
                </a:solidFill>
              </a:rPr>
              <a:t>1, </a:t>
            </a:r>
            <a:r>
              <a:rPr lang="en-US" sz="1600" dirty="0" smtClean="0">
                <a:solidFill>
                  <a:srgbClr val="002060"/>
                </a:solidFill>
              </a:rPr>
              <a:t>if this task has affinity with current logical core </a:t>
            </a:r>
            <a:r>
              <a:rPr lang="en-US" sz="1600" dirty="0" smtClean="0">
                <a:solidFill>
                  <a:srgbClr val="002060"/>
                </a:solidFill>
              </a:rPr>
              <a:t>; 0, </a:t>
            </a:r>
            <a:r>
              <a:rPr lang="en-US" sz="1600" dirty="0" smtClean="0">
                <a:solidFill>
                  <a:srgbClr val="002060"/>
                </a:solidFill>
              </a:rPr>
              <a:t>otherwise )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206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+</a:t>
            </a:r>
            <a:r>
              <a:rPr lang="en-US" sz="1600" dirty="0" smtClean="0">
                <a:solidFill>
                  <a:srgbClr val="002060"/>
                </a:solidFill>
              </a:rPr>
              <a:t>   </a:t>
            </a:r>
            <a:r>
              <a:rPr lang="en-US" sz="1600" dirty="0" smtClean="0">
                <a:solidFill>
                  <a:srgbClr val="006600"/>
                </a:solidFill>
              </a:rPr>
              <a:t>uf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       (</a:t>
            </a:r>
            <a:r>
              <a:rPr lang="en-US" sz="1600" dirty="0" smtClean="0">
                <a:solidFill>
                  <a:srgbClr val="002060"/>
                </a:solidFill>
              </a:rPr>
              <a:t>1 if this task and task in sibling logical core have high overall miss </a:t>
            </a:r>
            <a:r>
              <a:rPr lang="en-US" sz="1600" dirty="0" smtClean="0">
                <a:solidFill>
                  <a:srgbClr val="002060"/>
                </a:solidFill>
              </a:rPr>
              <a:t>rate;0 </a:t>
            </a:r>
            <a:r>
              <a:rPr lang="en-US" sz="1600" dirty="0" smtClean="0">
                <a:solidFill>
                  <a:srgbClr val="002060"/>
                </a:solidFill>
              </a:rPr>
              <a:t>otherwise)</a:t>
            </a:r>
          </a:p>
          <a:p>
            <a:pPr marL="465138" indent="-465138">
              <a:lnSpc>
                <a:spcPct val="200000"/>
              </a:lnSpc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endParaRPr lang="en-US" sz="17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71" name="Object 70"/>
          <p:cNvGraphicFramePr>
            <a:graphicFrameLocks noChangeAspect="1"/>
          </p:cNvGraphicFramePr>
          <p:nvPr/>
        </p:nvGraphicFramePr>
        <p:xfrm>
          <a:off x="4508500" y="3365500"/>
          <a:ext cx="127000" cy="127000"/>
        </p:xfrm>
        <a:graphic>
          <a:graphicData uri="http://schemas.openxmlformats.org/presentationml/2006/ole">
            <p:oleObj spid="_x0000_s1026" name="Equation" r:id="rId3" imgW="126720" imgH="126720" progId="Equation.3">
              <p:embed/>
            </p:oleObj>
          </a:graphicData>
        </a:graphic>
      </p:graphicFrame>
      <p:grpSp>
        <p:nvGrpSpPr>
          <p:cNvPr id="81" name="Group 80"/>
          <p:cNvGrpSpPr/>
          <p:nvPr/>
        </p:nvGrpSpPr>
        <p:grpSpPr>
          <a:xfrm>
            <a:off x="1752600" y="2190750"/>
            <a:ext cx="304800" cy="2762250"/>
            <a:chOff x="1752600" y="1676400"/>
            <a:chExt cx="304800" cy="2762250"/>
          </a:xfrm>
        </p:grpSpPr>
        <p:graphicFrame>
          <p:nvGraphicFramePr>
            <p:cNvPr id="78" name="Object 77"/>
            <p:cNvGraphicFramePr>
              <a:graphicFrameLocks noChangeAspect="1"/>
            </p:cNvGraphicFramePr>
            <p:nvPr/>
          </p:nvGraphicFramePr>
          <p:xfrm>
            <a:off x="1752600" y="1676400"/>
            <a:ext cx="259080" cy="323850"/>
          </p:xfrm>
          <a:graphic>
            <a:graphicData uri="http://schemas.openxmlformats.org/presentationml/2006/ole">
              <p:oleObj spid="_x0000_s1027" name="Equation" r:id="rId4" imgW="126720" imgH="126720" progId="Equation.3">
                <p:embed/>
              </p:oleObj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1752600" y="2152650"/>
            <a:ext cx="258762" cy="304800"/>
          </p:xfrm>
          <a:graphic>
            <a:graphicData uri="http://schemas.openxmlformats.org/presentationml/2006/ole">
              <p:oleObj spid="_x0000_s1028" name="Equation" r:id="rId5" imgW="126720" imgH="126720" progId="Equation.3">
                <p:embed/>
              </p:oleObj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1752600" y="2686050"/>
            <a:ext cx="258762" cy="304800"/>
          </p:xfrm>
          <a:graphic>
            <a:graphicData uri="http://schemas.openxmlformats.org/presentationml/2006/ole">
              <p:oleObj spid="_x0000_s1029" name="Equation" r:id="rId6" imgW="126720" imgH="126720" progId="Equation.3">
                <p:embed/>
              </p:oleObj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1752600" y="3143250"/>
            <a:ext cx="243416" cy="304800"/>
          </p:xfrm>
          <a:graphic>
            <a:graphicData uri="http://schemas.openxmlformats.org/presentationml/2006/ole">
              <p:oleObj spid="_x0000_s1031" name="Equation" r:id="rId7" imgW="126720" imgH="126720" progId="Equation.3">
                <p:embed/>
              </p:oleObj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1752600" y="3600450"/>
            <a:ext cx="258762" cy="324016"/>
          </p:xfrm>
          <a:graphic>
            <a:graphicData uri="http://schemas.openxmlformats.org/presentationml/2006/ole">
              <p:oleObj spid="_x0000_s1032" name="Equation" r:id="rId8" imgW="126720" imgH="126720" progId="Equation.3">
                <p:embed/>
              </p:oleObj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1798638" y="4114634"/>
            <a:ext cx="258762" cy="324016"/>
          </p:xfrm>
          <a:graphic>
            <a:graphicData uri="http://schemas.openxmlformats.org/presentationml/2006/ole">
              <p:oleObj spid="_x0000_s1033" name="Equation" r:id="rId9" imgW="126720" imgH="126720" progId="Equation.3">
                <p:embed/>
              </p:oleObj>
            </a:graphicData>
          </a:graphic>
        </p:graphicFrame>
      </p:grpSp>
      <p:sp>
        <p:nvSpPr>
          <p:cNvPr id="83" name="TextBox 82"/>
          <p:cNvSpPr txBox="1"/>
          <p:nvPr/>
        </p:nvSpPr>
        <p:spPr>
          <a:xfrm>
            <a:off x="228600" y="5257800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f1</a:t>
            </a:r>
            <a:r>
              <a:rPr lang="en-US" sz="1400" dirty="0" smtClean="0"/>
              <a:t>   -  Discouragement factor for </a:t>
            </a:r>
            <a:r>
              <a:rPr lang="en-US" sz="1400" dirty="0" smtClean="0">
                <a:solidFill>
                  <a:srgbClr val="C00000"/>
                </a:solidFill>
              </a:rPr>
              <a:t>L2</a:t>
            </a:r>
            <a:r>
              <a:rPr lang="en-US" sz="1400" dirty="0" smtClean="0"/>
              <a:t> cache contention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rgbClr val="006600"/>
                </a:solidFill>
              </a:rPr>
              <a:t>f2</a:t>
            </a:r>
            <a:r>
              <a:rPr lang="en-US" sz="1400" dirty="0" smtClean="0"/>
              <a:t>   -  Discouragement factor for </a:t>
            </a:r>
            <a:r>
              <a:rPr lang="en-US" sz="1400" dirty="0" smtClean="0">
                <a:solidFill>
                  <a:srgbClr val="C00000"/>
                </a:solidFill>
              </a:rPr>
              <a:t>L3 </a:t>
            </a:r>
            <a:r>
              <a:rPr lang="en-US" sz="1400" dirty="0" smtClean="0"/>
              <a:t>cache contention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rgbClr val="006600"/>
                </a:solidFill>
              </a:rPr>
              <a:t>f3</a:t>
            </a:r>
            <a:r>
              <a:rPr lang="en-US" sz="1400" dirty="0" smtClean="0"/>
              <a:t>   -  Discouragement factor for</a:t>
            </a:r>
            <a:r>
              <a:rPr lang="en-US" sz="1400" dirty="0" smtClean="0">
                <a:solidFill>
                  <a:srgbClr val="C00000"/>
                </a:solidFill>
              </a:rPr>
              <a:t> L2 </a:t>
            </a:r>
            <a:r>
              <a:rPr lang="en-US" sz="1400" dirty="0" smtClean="0"/>
              <a:t>contention relative </a:t>
            </a:r>
          </a:p>
          <a:p>
            <a:r>
              <a:rPr lang="en-US" sz="1400" dirty="0" smtClean="0"/>
              <a:t>           to previous task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05600" y="5257800"/>
            <a:ext cx="4648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lf</a:t>
            </a:r>
            <a:r>
              <a:rPr lang="en-US" sz="1400" dirty="0" smtClean="0"/>
              <a:t>   -  Locality Factor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rgbClr val="006600"/>
                </a:solidFill>
              </a:rPr>
              <a:t>af</a:t>
            </a:r>
            <a:r>
              <a:rPr lang="en-US" sz="1400" dirty="0" smtClean="0"/>
              <a:t>   -  Affinity Factor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rgbClr val="006600"/>
                </a:solidFill>
              </a:rPr>
              <a:t>uf  </a:t>
            </a:r>
            <a:r>
              <a:rPr lang="en-US" sz="1400" dirty="0" smtClean="0"/>
              <a:t> -  Cache Use Factor</a:t>
            </a:r>
          </a:p>
          <a:p>
            <a:endParaRPr lang="en-US" sz="1400" dirty="0" smtClean="0"/>
          </a:p>
          <a:p>
            <a:r>
              <a:rPr lang="en-US" sz="1400" dirty="0" smtClean="0"/>
              <a:t>`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Scheduling Policy</a:t>
            </a:r>
          </a:p>
        </p:txBody>
      </p:sp>
      <p:sp>
        <p:nvSpPr>
          <p:cNvPr id="94" name="Content Placeholder 5"/>
          <p:cNvSpPr txBox="1">
            <a:spLocks/>
          </p:cNvSpPr>
          <p:nvPr/>
        </p:nvSpPr>
        <p:spPr>
          <a:xfrm>
            <a:off x="533400" y="1295400"/>
            <a:ext cx="7239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smtClean="0">
                <a:solidFill>
                  <a:srgbClr val="002060"/>
                </a:solidFill>
              </a:rPr>
              <a:t>Task </a:t>
            </a:r>
            <a:r>
              <a:rPr lang="en-US" sz="1600" dirty="0" smtClean="0">
                <a:solidFill>
                  <a:srgbClr val="002060"/>
                </a:solidFill>
              </a:rPr>
              <a:t>with </a:t>
            </a:r>
            <a:r>
              <a:rPr lang="en-US" sz="1600" dirty="0" smtClean="0">
                <a:solidFill>
                  <a:srgbClr val="C00000"/>
                </a:solidFill>
              </a:rPr>
              <a:t>minimum discouragement factor </a:t>
            </a:r>
            <a:r>
              <a:rPr lang="en-US" sz="1600" dirty="0" smtClean="0">
                <a:solidFill>
                  <a:srgbClr val="002060"/>
                </a:solidFill>
              </a:rPr>
              <a:t>is the </a:t>
            </a:r>
            <a:r>
              <a:rPr lang="en-US" sz="1600" dirty="0" smtClean="0">
                <a:solidFill>
                  <a:srgbClr val="C00000"/>
                </a:solidFill>
              </a:rPr>
              <a:t>best one </a:t>
            </a:r>
            <a:r>
              <a:rPr lang="en-US" sz="1600" dirty="0" smtClean="0">
                <a:solidFill>
                  <a:srgbClr val="002060"/>
                </a:solidFill>
              </a:rPr>
              <a:t>according to our </a:t>
            </a:r>
            <a:r>
              <a:rPr lang="en-US" sz="1600" dirty="0" smtClean="0">
                <a:solidFill>
                  <a:srgbClr val="C00000"/>
                </a:solidFill>
              </a:rPr>
              <a:t>classification scheme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F3651"/>
                </a:solidFill>
              </a:rPr>
              <a:t>In  every k calls to the scheduler, </a:t>
            </a:r>
          </a:p>
          <a:p>
            <a:pPr marL="966788" indent="-223838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1F3651"/>
                </a:solidFill>
              </a:rPr>
              <a:t>Tasks with </a:t>
            </a:r>
            <a:r>
              <a:rPr lang="en-US" sz="1600" dirty="0" smtClean="0">
                <a:solidFill>
                  <a:srgbClr val="C00000"/>
                </a:solidFill>
              </a:rPr>
              <a:t>minimum discouragement factor </a:t>
            </a:r>
            <a:r>
              <a:rPr lang="en-US" sz="1600" dirty="0" smtClean="0">
                <a:solidFill>
                  <a:srgbClr val="1F3651"/>
                </a:solidFill>
              </a:rPr>
              <a:t>is scheduled </a:t>
            </a:r>
            <a:r>
              <a:rPr lang="en-US" sz="1600" dirty="0" smtClean="0">
                <a:solidFill>
                  <a:srgbClr val="006600"/>
                </a:solidFill>
              </a:rPr>
              <a:t>k-1</a:t>
            </a:r>
            <a:r>
              <a:rPr lang="en-US" sz="1600" dirty="0" smtClean="0">
                <a:solidFill>
                  <a:srgbClr val="1F3651"/>
                </a:solidFill>
              </a:rPr>
              <a:t> times</a:t>
            </a:r>
          </a:p>
          <a:p>
            <a:pPr marL="966788" indent="-223838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1F3651"/>
                </a:solidFill>
              </a:rPr>
              <a:t>Task returned by </a:t>
            </a:r>
            <a:r>
              <a:rPr lang="en-US" sz="1600" dirty="0" smtClean="0">
                <a:solidFill>
                  <a:srgbClr val="C00000"/>
                </a:solidFill>
              </a:rPr>
              <a:t>default Linux scheduler </a:t>
            </a:r>
            <a:r>
              <a:rPr lang="en-US" sz="1600" dirty="0" smtClean="0">
                <a:solidFill>
                  <a:srgbClr val="1F3651"/>
                </a:solidFill>
              </a:rPr>
              <a:t>is scheduled </a:t>
            </a:r>
            <a:r>
              <a:rPr lang="en-US" sz="1600" dirty="0" smtClean="0">
                <a:solidFill>
                  <a:srgbClr val="006600"/>
                </a:solidFill>
              </a:rPr>
              <a:t>k</a:t>
            </a:r>
            <a:r>
              <a:rPr lang="en-US" sz="1200" dirty="0" smtClean="0">
                <a:solidFill>
                  <a:srgbClr val="006600"/>
                </a:solidFill>
              </a:rPr>
              <a:t>th</a:t>
            </a:r>
            <a:r>
              <a:rPr lang="en-US" sz="1600" dirty="0" smtClean="0">
                <a:solidFill>
                  <a:srgbClr val="1F3651"/>
                </a:solidFill>
              </a:rPr>
              <a:t> </a:t>
            </a:r>
            <a:r>
              <a:rPr lang="en-US" sz="1600" dirty="0" smtClean="0">
                <a:solidFill>
                  <a:srgbClr val="1F3651"/>
                </a:solidFill>
              </a:rPr>
              <a:t>time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F3651"/>
                </a:solidFill>
              </a:rPr>
              <a:t>We calculate discouragement factor </a:t>
            </a:r>
            <a:r>
              <a:rPr lang="en-US" sz="1600" dirty="0" smtClean="0">
                <a:solidFill>
                  <a:srgbClr val="C00000"/>
                </a:solidFill>
              </a:rPr>
              <a:t>only </a:t>
            </a:r>
            <a:r>
              <a:rPr lang="en-US" sz="1600" dirty="0" smtClean="0">
                <a:solidFill>
                  <a:srgbClr val="1F3651"/>
                </a:solidFill>
              </a:rPr>
              <a:t>for tasks within a fixed </a:t>
            </a:r>
            <a:r>
              <a:rPr lang="en-US" sz="1600" dirty="0" smtClean="0">
                <a:solidFill>
                  <a:srgbClr val="C00000"/>
                </a:solidFill>
              </a:rPr>
              <a:t>window size w </a:t>
            </a:r>
            <a:r>
              <a:rPr lang="en-US" sz="1600" dirty="0" smtClean="0">
                <a:solidFill>
                  <a:srgbClr val="1F3651"/>
                </a:solidFill>
              </a:rPr>
              <a:t>in the </a:t>
            </a:r>
            <a:r>
              <a:rPr lang="en-US" sz="1600" dirty="0" smtClean="0">
                <a:solidFill>
                  <a:srgbClr val="C00000"/>
                </a:solidFill>
              </a:rPr>
              <a:t>CFS red-black tree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endParaRPr lang="en-US" sz="1600" dirty="0" smtClean="0">
              <a:solidFill>
                <a:srgbClr val="C00000"/>
              </a:solidFill>
            </a:endParaRPr>
          </a:p>
          <a:p>
            <a:pPr marL="862013" indent="-292100">
              <a:lnSpc>
                <a:spcPct val="200000"/>
              </a:lnSpc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465138" indent="-465138">
              <a:lnSpc>
                <a:spcPct val="200000"/>
              </a:lnSpc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endParaRPr lang="en-US" sz="17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Information Storage</a:t>
            </a:r>
          </a:p>
        </p:txBody>
      </p:sp>
      <p:sp>
        <p:nvSpPr>
          <p:cNvPr id="94" name="Content Placeholder 5"/>
          <p:cNvSpPr txBox="1">
            <a:spLocks/>
          </p:cNvSpPr>
          <p:nvPr/>
        </p:nvSpPr>
        <p:spPr>
          <a:xfrm>
            <a:off x="533400" y="1295400"/>
            <a:ext cx="7696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F3651"/>
                </a:solidFill>
              </a:rPr>
              <a:t>A </a:t>
            </a:r>
            <a:r>
              <a:rPr lang="en-US" sz="1600" dirty="0" smtClean="0">
                <a:solidFill>
                  <a:srgbClr val="C00000"/>
                </a:solidFill>
              </a:rPr>
              <a:t>data structure </a:t>
            </a:r>
            <a:r>
              <a:rPr lang="en-US" sz="1600" dirty="0" smtClean="0">
                <a:solidFill>
                  <a:srgbClr val="1F3651"/>
                </a:solidFill>
              </a:rPr>
              <a:t>to  store </a:t>
            </a:r>
            <a:r>
              <a:rPr lang="en-US" sz="1600" dirty="0" smtClean="0">
                <a:solidFill>
                  <a:srgbClr val="C00000"/>
                </a:solidFill>
              </a:rPr>
              <a:t>pair-wise relative cache miss </a:t>
            </a:r>
            <a:r>
              <a:rPr lang="en-US" sz="1600" dirty="0" smtClean="0">
                <a:solidFill>
                  <a:srgbClr val="1F3651"/>
                </a:solidFill>
              </a:rPr>
              <a:t>rates is required. A </a:t>
            </a:r>
            <a:r>
              <a:rPr lang="en-US" sz="1600" dirty="0" smtClean="0">
                <a:solidFill>
                  <a:srgbClr val="C00000"/>
                </a:solidFill>
              </a:rPr>
              <a:t>triangular matrix</a:t>
            </a:r>
            <a:r>
              <a:rPr lang="en-US" sz="1600" dirty="0" smtClean="0">
                <a:solidFill>
                  <a:srgbClr val="1F3651"/>
                </a:solidFill>
              </a:rPr>
              <a:t> with </a:t>
            </a:r>
            <a:r>
              <a:rPr lang="en-US" sz="1600" dirty="0" smtClean="0">
                <a:solidFill>
                  <a:srgbClr val="C00000"/>
                </a:solidFill>
              </a:rPr>
              <a:t>nC</a:t>
            </a:r>
            <a:r>
              <a:rPr lang="en-US" sz="14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>
                <a:solidFill>
                  <a:srgbClr val="1F3651"/>
                </a:solidFill>
              </a:rPr>
              <a:t> entries is a suitable candidate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F3651"/>
                </a:solidFill>
              </a:rPr>
              <a:t>A </a:t>
            </a:r>
            <a:r>
              <a:rPr lang="en-US" sz="1600" dirty="0" smtClean="0">
                <a:solidFill>
                  <a:srgbClr val="C00000"/>
                </a:solidFill>
              </a:rPr>
              <a:t>linear array</a:t>
            </a:r>
            <a:r>
              <a:rPr lang="en-US" sz="1600" dirty="0" smtClean="0">
                <a:solidFill>
                  <a:srgbClr val="1F3651"/>
                </a:solidFill>
              </a:rPr>
              <a:t> can be used to store </a:t>
            </a:r>
            <a:r>
              <a:rPr lang="en-US" sz="1600" dirty="0" smtClean="0">
                <a:solidFill>
                  <a:srgbClr val="C00000"/>
                </a:solidFill>
              </a:rPr>
              <a:t>overall miss rates </a:t>
            </a:r>
            <a:r>
              <a:rPr lang="en-US" sz="1600" dirty="0" smtClean="0">
                <a:solidFill>
                  <a:srgbClr val="1F3651"/>
                </a:solidFill>
              </a:rPr>
              <a:t>of all tasks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F3651"/>
                </a:solidFill>
              </a:rPr>
              <a:t>The </a:t>
            </a:r>
            <a:r>
              <a:rPr lang="en-US" sz="1600" dirty="0" smtClean="0">
                <a:solidFill>
                  <a:srgbClr val="C00000"/>
                </a:solidFill>
              </a:rPr>
              <a:t>last task preempted</a:t>
            </a:r>
            <a:r>
              <a:rPr lang="en-US" sz="1600" dirty="0" smtClean="0">
                <a:solidFill>
                  <a:srgbClr val="1F3651"/>
                </a:solidFill>
              </a:rPr>
              <a:t> from each core must be stored </a:t>
            </a:r>
          </a:p>
          <a:p>
            <a:pPr marL="465138" indent="-465138">
              <a:lnSpc>
                <a:spcPct val="200000"/>
              </a:lnSpc>
            </a:pPr>
            <a:endParaRPr lang="en-US" sz="1600" dirty="0" smtClean="0">
              <a:solidFill>
                <a:srgbClr val="1F3651"/>
              </a:solidFill>
            </a:endParaRP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endParaRPr lang="en-US" sz="1700" b="1" dirty="0" smtClean="0">
              <a:solidFill>
                <a:srgbClr val="1F36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Future Work</a:t>
            </a:r>
          </a:p>
        </p:txBody>
      </p:sp>
      <p:sp>
        <p:nvSpPr>
          <p:cNvPr id="94" name="Content Placeholder 5"/>
          <p:cNvSpPr txBox="1">
            <a:spLocks/>
          </p:cNvSpPr>
          <p:nvPr/>
        </p:nvSpPr>
        <p:spPr>
          <a:xfrm>
            <a:off x="533400" y="1295400"/>
            <a:ext cx="7696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C00000"/>
                </a:solidFill>
              </a:rPr>
              <a:t>Coefficients</a:t>
            </a:r>
            <a:r>
              <a:rPr lang="en-US" sz="1600" dirty="0" smtClean="0">
                <a:solidFill>
                  <a:srgbClr val="1F3651"/>
                </a:solidFill>
              </a:rPr>
              <a:t> for various terms in discouragement factor must be </a:t>
            </a:r>
            <a:r>
              <a:rPr lang="en-US" sz="1600" dirty="0" smtClean="0">
                <a:solidFill>
                  <a:srgbClr val="C00000"/>
                </a:solidFill>
              </a:rPr>
              <a:t>determined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C00000"/>
                </a:solidFill>
              </a:rPr>
              <a:t>Value of </a:t>
            </a:r>
            <a:r>
              <a:rPr lang="en-US" sz="1600" dirty="0" smtClean="0">
                <a:solidFill>
                  <a:srgbClr val="C00000"/>
                </a:solidFill>
              </a:rPr>
              <a:t>k </a:t>
            </a:r>
            <a:r>
              <a:rPr lang="en-US" sz="1600" dirty="0" smtClean="0">
                <a:solidFill>
                  <a:srgbClr val="C00000"/>
                </a:solidFill>
              </a:rPr>
              <a:t>and w </a:t>
            </a:r>
            <a:r>
              <a:rPr lang="en-US" sz="1600" dirty="0" smtClean="0">
                <a:solidFill>
                  <a:srgbClr val="1F3651"/>
                </a:solidFill>
              </a:rPr>
              <a:t>should be determined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C00000"/>
                </a:solidFill>
              </a:rPr>
              <a:t>Data structure </a:t>
            </a:r>
            <a:r>
              <a:rPr lang="en-US" sz="1600" dirty="0" smtClean="0">
                <a:solidFill>
                  <a:srgbClr val="1F3651"/>
                </a:solidFill>
              </a:rPr>
              <a:t>for storage should be </a:t>
            </a:r>
            <a:r>
              <a:rPr lang="en-US" sz="1600" dirty="0" smtClean="0">
                <a:solidFill>
                  <a:srgbClr val="C00000"/>
                </a:solidFill>
              </a:rPr>
              <a:t>optimized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C00000"/>
                </a:solidFill>
              </a:rPr>
              <a:t>Kernel Module </a:t>
            </a:r>
            <a:r>
              <a:rPr lang="en-US" sz="1600" dirty="0" smtClean="0">
                <a:solidFill>
                  <a:srgbClr val="1F3651"/>
                </a:solidFill>
              </a:rPr>
              <a:t>should be </a:t>
            </a:r>
            <a:r>
              <a:rPr lang="en-US" sz="1600" dirty="0" smtClean="0">
                <a:solidFill>
                  <a:srgbClr val="C00000"/>
                </a:solidFill>
              </a:rPr>
              <a:t>implemented and tested </a:t>
            </a:r>
            <a:r>
              <a:rPr lang="en-US" sz="1600" dirty="0" smtClean="0">
                <a:solidFill>
                  <a:srgbClr val="1F3651"/>
                </a:solidFill>
              </a:rPr>
              <a:t>against standards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endParaRPr lang="en-US" sz="1600" dirty="0" smtClean="0">
              <a:solidFill>
                <a:srgbClr val="1F3651"/>
              </a:solidFill>
            </a:endParaRP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endParaRPr lang="en-US" sz="1700" b="1" dirty="0" smtClean="0">
              <a:solidFill>
                <a:srgbClr val="1F36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heavy" dirty="0" smtClean="0">
                <a:solidFill>
                  <a:srgbClr val="0070C0"/>
                </a:solidFill>
                <a:uFill>
                  <a:solidFill>
                    <a:schemeClr val="tx1"/>
                  </a:solidFill>
                </a:uFill>
              </a:rPr>
              <a:t>References</a:t>
            </a:r>
            <a:endParaRPr lang="en-US" sz="3200" b="1" u="heavy" dirty="0">
              <a:solidFill>
                <a:srgbClr val="0070C0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1066800"/>
            <a:ext cx="8686800" cy="55626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066800"/>
            <a:ext cx="8686800" cy="5334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1066800"/>
            <a:ext cx="5562600" cy="55626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91200" y="1066800"/>
            <a:ext cx="3124200" cy="55626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0" y="11546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Title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104072"/>
            <a:ext cx="32766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F3651"/>
                </a:solidFill>
              </a:rPr>
              <a:t>Robert Love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6600"/>
                </a:solidFill>
              </a:rPr>
              <a:t>Daniel P Bovet  &amp; Marco Cesati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1F3651"/>
                </a:solidFill>
              </a:rPr>
              <a:t>Robert Love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6600"/>
                </a:solidFill>
              </a:rPr>
              <a:t>Blagodurov S, Zhuravlev  S. and Fedorova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1F3651"/>
                </a:solidFill>
              </a:rPr>
              <a:t>Ergeny Bplptin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6600"/>
                </a:solidFill>
              </a:rPr>
              <a:t>Cho S. AND Jin 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15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Authors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2083475"/>
            <a:ext cx="441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1F3651"/>
                </a:solidFill>
              </a:rPr>
              <a:t>Linux Kernel Development, Third Edition</a:t>
            </a:r>
          </a:p>
          <a:p>
            <a:pPr algn="just"/>
            <a:endParaRPr lang="en-US" dirty="0" smtClean="0">
              <a:solidFill>
                <a:srgbClr val="1F3651"/>
              </a:solidFill>
            </a:endParaRPr>
          </a:p>
          <a:p>
            <a:pPr algn="just"/>
            <a:r>
              <a:rPr lang="en-US" dirty="0" smtClean="0">
                <a:solidFill>
                  <a:srgbClr val="006600"/>
                </a:solidFill>
              </a:rPr>
              <a:t>Understanding the Linux Kernel, Third Edition</a:t>
            </a:r>
          </a:p>
          <a:p>
            <a:pPr algn="just"/>
            <a:endParaRPr lang="en-US" dirty="0" smtClean="0">
              <a:solidFill>
                <a:srgbClr val="1F3651"/>
              </a:solidFill>
            </a:endParaRPr>
          </a:p>
          <a:p>
            <a:pPr algn="just"/>
            <a:r>
              <a:rPr lang="en-US" dirty="0" smtClean="0">
                <a:solidFill>
                  <a:srgbClr val="1F3651"/>
                </a:solidFill>
              </a:rPr>
              <a:t>Linux System Programming, Second Edition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" y="16880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BOOKS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35930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IEEE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4038600"/>
            <a:ext cx="48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6600"/>
                </a:solidFill>
              </a:rPr>
              <a:t>Contention-aware scheduling on multi core systems- ACM Trans. Comput. Syst. 28, 4, Article 8 (December 2010),</a:t>
            </a:r>
          </a:p>
          <a:p>
            <a:pPr algn="just"/>
            <a:endParaRPr lang="en-US" dirty="0" smtClean="0"/>
          </a:p>
          <a:p>
            <a:pPr algn="just"/>
            <a:r>
              <a:rPr lang="it-IT" dirty="0" smtClean="0">
                <a:solidFill>
                  <a:srgbClr val="1F3651"/>
                </a:solidFill>
              </a:rPr>
              <a:t>Chip Multi Processor, VLSI architecture, Seminar 048879</a:t>
            </a:r>
          </a:p>
          <a:p>
            <a:pPr algn="just"/>
            <a:endParaRPr lang="en-US" dirty="0" smtClean="0">
              <a:solidFill>
                <a:srgbClr val="006600"/>
              </a:solidFill>
            </a:endParaRPr>
          </a:p>
          <a:p>
            <a:r>
              <a:rPr lang="en-US" dirty="0" smtClean="0">
                <a:solidFill>
                  <a:srgbClr val="006600"/>
                </a:solidFill>
              </a:rPr>
              <a:t>Managing distributed, shared  l2 caches through OS-level page allocation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743200"/>
            <a:ext cx="7696200" cy="1143000"/>
          </a:xfrm>
        </p:spPr>
        <p:txBody>
          <a:bodyPr>
            <a:noAutofit/>
          </a:bodyPr>
          <a:lstStyle/>
          <a:p>
            <a:pPr algn="just"/>
            <a:r>
              <a:rPr lang="en-US" sz="5400" b="1" dirty="0" smtClean="0">
                <a:solidFill>
                  <a:srgbClr val="0070C0"/>
                </a:solidFill>
              </a:rPr>
              <a:t>Cache Contention Aware Scheduling In CMP – SMT Systems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3352800" y="457200"/>
            <a:ext cx="26670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PROJECT  TITLE</a:t>
            </a:r>
            <a:endParaRPr lang="en-US" sz="2400" b="1" u="sng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5029200"/>
            <a:ext cx="7848600" cy="0"/>
          </a:xfrm>
          <a:prstGeom prst="line">
            <a:avLst/>
          </a:prstGeom>
          <a:ln w="155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heavy" dirty="0" smtClean="0">
                <a:solidFill>
                  <a:srgbClr val="0070C0"/>
                </a:solidFill>
                <a:uFill>
                  <a:solidFill>
                    <a:schemeClr val="tx1"/>
                  </a:solidFill>
                </a:uFill>
              </a:rPr>
              <a:t>References</a:t>
            </a:r>
            <a:endParaRPr lang="en-US" sz="3200" b="1" u="heavy" dirty="0">
              <a:solidFill>
                <a:srgbClr val="0070C0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1066800"/>
            <a:ext cx="8686800" cy="55626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066800"/>
            <a:ext cx="8686800" cy="5334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1066800"/>
            <a:ext cx="5562600" cy="55626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91200" y="1066800"/>
            <a:ext cx="3124200" cy="55626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0" y="11546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Title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173069"/>
            <a:ext cx="327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F3651"/>
                </a:solidFill>
              </a:rPr>
              <a:t>Fedorova A, Seltzer M. L and Smith</a:t>
            </a:r>
          </a:p>
          <a:p>
            <a:endParaRPr lang="en-US" dirty="0" smtClean="0"/>
          </a:p>
          <a:p>
            <a:r>
              <a:rPr lang="pl-PL" dirty="0" smtClean="0">
                <a:solidFill>
                  <a:srgbClr val="006600"/>
                </a:solidFill>
              </a:rPr>
              <a:t>Tam, D., Azimi, R. and Stumm,</a:t>
            </a:r>
            <a:endParaRPr lang="en-US" dirty="0" smtClean="0">
              <a:solidFill>
                <a:srgbClr val="006600"/>
              </a:solidFill>
            </a:endParaRPr>
          </a:p>
          <a:p>
            <a:r>
              <a:rPr lang="pl-PL" dirty="0" smtClean="0">
                <a:solidFill>
                  <a:srgbClr val="006600"/>
                </a:solidFill>
              </a:rPr>
              <a:t> M. (2007)</a:t>
            </a:r>
            <a:endParaRPr lang="en-US" dirty="0" smtClean="0">
              <a:solidFill>
                <a:srgbClr val="0066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15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Authors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17526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IEEE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2198132"/>
            <a:ext cx="5029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F3651"/>
                </a:solidFill>
              </a:rPr>
              <a:t>Improving performance isolation on chip multiprocessors via an operating system scheduler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6600"/>
                </a:solidFill>
              </a:rPr>
              <a:t>Thread clustering: sharing-aware scheduling on smp- cmp-smt multiprocessors.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www.kernel.org/doc/Documentation/scheduler/sched-design-CFS.txt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http://home.eng.iastate.edu/~zzhang/courses/cpre585-f04/slides/Lecture25.pdf</a:t>
            </a:r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4"/>
              </a:rPr>
              <a:t>http://queue.acm.org/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http://www.edn.com/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1000" y="38216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Web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</a:rPr>
              <a:t>Thank you….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4648200"/>
            <a:ext cx="7848600" cy="0"/>
          </a:xfrm>
          <a:prstGeom prst="line">
            <a:avLst/>
          </a:prstGeom>
          <a:ln w="155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2800" y="0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en-US" sz="3200" b="1" u="sng" dirty="0" smtClean="0">
                <a:solidFill>
                  <a:srgbClr val="0070C0"/>
                </a:solidFill>
              </a:rPr>
              <a:t>Group Details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371601"/>
            <a:ext cx="26670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TEAM MEMBERS</a:t>
            </a:r>
            <a:endParaRPr lang="en-US" sz="2400" b="1" u="sng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066800" y="1828800"/>
            <a:ext cx="7772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indent="-276225">
              <a:buFont typeface="Wingdings" pitchFamily="2" charset="2"/>
              <a:buChar char="§"/>
            </a:pPr>
            <a:r>
              <a:rPr lang="en-US" sz="2400" b="1" dirty="0" smtClean="0"/>
              <a:t>Niranjan G S (B110773CS)</a:t>
            </a:r>
          </a:p>
          <a:p>
            <a:pPr marL="396875" indent="-276225">
              <a:buFont typeface="Wingdings" pitchFamily="2" charset="2"/>
              <a:buChar char="§"/>
            </a:pPr>
            <a:r>
              <a:rPr lang="en-US" sz="2400" b="1" dirty="0" smtClean="0"/>
              <a:t>Rony Joshy (B110419CS)</a:t>
            </a:r>
          </a:p>
          <a:p>
            <a:pPr marL="396875" indent="-276225">
              <a:buFont typeface="Wingdings" pitchFamily="2" charset="2"/>
              <a:buChar char="§"/>
            </a:pPr>
            <a:r>
              <a:rPr lang="en-US" sz="2400" b="1" dirty="0" smtClean="0"/>
              <a:t>Blesson Andrews Varghese (B110087CS)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3400" y="3505200"/>
            <a:ext cx="2667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GUIDE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066800" y="4038600"/>
            <a:ext cx="7772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indent="-276225">
              <a:buFont typeface="Wingdings" pitchFamily="2" charset="2"/>
              <a:buChar char="§"/>
            </a:pPr>
            <a:r>
              <a:rPr lang="en-US" sz="2400" b="1" dirty="0" smtClean="0"/>
              <a:t>Mr. Saidalavi Kalady, CSED, NITC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Evolution Of Computers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219200"/>
            <a:ext cx="7239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355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700" dirty="0" smtClean="0">
                <a:solidFill>
                  <a:srgbClr val="1F3651"/>
                </a:solidFill>
              </a:rPr>
              <a:t>Demand for increased  computational power led to </a:t>
            </a:r>
            <a:r>
              <a:rPr lang="en-US" sz="1700" dirty="0" smtClean="0">
                <a:solidFill>
                  <a:srgbClr val="1F3651"/>
                </a:solidFill>
              </a:rPr>
              <a:t>s</a:t>
            </a:r>
            <a:r>
              <a:rPr lang="en-US" sz="1700" dirty="0" smtClean="0">
                <a:solidFill>
                  <a:srgbClr val="1F3651"/>
                </a:solidFill>
              </a:rPr>
              <a:t>ignificant improvements in Processor Architecture</a:t>
            </a:r>
          </a:p>
          <a:p>
            <a:pPr marL="46355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700" dirty="0" smtClean="0">
                <a:solidFill>
                  <a:srgbClr val="006600"/>
                </a:solidFill>
              </a:rPr>
              <a:t>Driving  </a:t>
            </a:r>
            <a:r>
              <a:rPr lang="en-US" sz="1700" dirty="0" smtClean="0">
                <a:solidFill>
                  <a:srgbClr val="006600"/>
                </a:solidFill>
              </a:rPr>
              <a:t>Goals</a:t>
            </a:r>
            <a:endParaRPr lang="en-US" sz="1700" dirty="0" smtClean="0">
              <a:solidFill>
                <a:srgbClr val="006600"/>
              </a:solidFill>
            </a:endParaRPr>
          </a:p>
          <a:p>
            <a:pPr marL="463550" indent="22701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700" dirty="0" smtClean="0">
                <a:solidFill>
                  <a:srgbClr val="002060"/>
                </a:solidFill>
              </a:rPr>
              <a:t>Higher </a:t>
            </a:r>
            <a:r>
              <a:rPr lang="en-US" sz="1700" dirty="0" smtClean="0">
                <a:solidFill>
                  <a:srgbClr val="C00000"/>
                </a:solidFill>
              </a:rPr>
              <a:t>CPU </a:t>
            </a:r>
            <a:r>
              <a:rPr lang="en-US" sz="1700" dirty="0" smtClean="0">
                <a:solidFill>
                  <a:srgbClr val="C00000"/>
                </a:solidFill>
              </a:rPr>
              <a:t>utilization</a:t>
            </a:r>
            <a:endParaRPr lang="en-US" sz="1700" dirty="0" smtClean="0"/>
          </a:p>
          <a:p>
            <a:pPr marL="463550" indent="22701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C00000"/>
                </a:solidFill>
              </a:rPr>
              <a:t>a fair share </a:t>
            </a:r>
            <a:r>
              <a:rPr lang="en-US" sz="1600" dirty="0" smtClean="0">
                <a:solidFill>
                  <a:srgbClr val="1F3651"/>
                </a:solidFill>
              </a:rPr>
              <a:t>of the </a:t>
            </a:r>
            <a:r>
              <a:rPr lang="en-US" sz="1600" dirty="0" smtClean="0">
                <a:solidFill>
                  <a:srgbClr val="1F3651"/>
                </a:solidFill>
              </a:rPr>
              <a:t>CPU to all users</a:t>
            </a:r>
            <a:endParaRPr lang="en-US" sz="1700" dirty="0" smtClean="0"/>
          </a:p>
          <a:p>
            <a:pPr marL="463550" indent="22701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700" dirty="0" smtClean="0">
                <a:solidFill>
                  <a:srgbClr val="C00000"/>
                </a:solidFill>
              </a:rPr>
              <a:t>Faster </a:t>
            </a:r>
            <a:r>
              <a:rPr lang="en-US" sz="1700" dirty="0" smtClean="0">
                <a:solidFill>
                  <a:srgbClr val="C00000"/>
                </a:solidFill>
              </a:rPr>
              <a:t>Response</a:t>
            </a:r>
            <a:r>
              <a:rPr lang="en-US" sz="1700" dirty="0" smtClean="0">
                <a:solidFill>
                  <a:srgbClr val="C00000"/>
                </a:solidFill>
              </a:rPr>
              <a:t> time 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despite high load</a:t>
            </a:r>
          </a:p>
          <a:p>
            <a:pPr marL="120650">
              <a:lnSpc>
                <a:spcPct val="150000"/>
              </a:lnSpc>
            </a:pP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20650">
              <a:lnSpc>
                <a:spcPct val="150000"/>
              </a:lnSpc>
              <a:buFont typeface="Wingdings" pitchFamily="2" charset="2"/>
              <a:buChar char="§"/>
            </a:pPr>
            <a:endParaRPr lang="en-US" sz="1700" dirty="0" smtClean="0"/>
          </a:p>
          <a:p>
            <a:pPr marL="120650">
              <a:lnSpc>
                <a:spcPct val="150000"/>
              </a:lnSpc>
              <a:buFont typeface="Wingdings" pitchFamily="2" charset="2"/>
              <a:buChar char="§"/>
            </a:pPr>
            <a:endParaRPr lang="en-US" sz="1700" dirty="0" smtClean="0"/>
          </a:p>
          <a:p>
            <a:pPr marL="120650">
              <a:lnSpc>
                <a:spcPct val="150000"/>
              </a:lnSpc>
              <a:buFont typeface="Wingdings" pitchFamily="2" charset="2"/>
              <a:buChar char="§"/>
            </a:pPr>
            <a:endParaRPr lang="en-US" sz="1700" b="1" dirty="0" smtClean="0"/>
          </a:p>
          <a:p>
            <a:pPr marL="120650">
              <a:lnSpc>
                <a:spcPct val="150000"/>
              </a:lnSpc>
              <a:buFont typeface="Wingdings" pitchFamily="2" charset="2"/>
              <a:buChar char="§"/>
            </a:pPr>
            <a:endParaRPr lang="en-US" sz="17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CMP- SMT Architecture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62000" y="1143000"/>
            <a:ext cx="70866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F3651"/>
                </a:solidFill>
              </a:rPr>
              <a:t>Extracts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maximum </a:t>
            </a:r>
            <a:r>
              <a:rPr lang="en-US" sz="1600" dirty="0" smtClean="0">
                <a:solidFill>
                  <a:srgbClr val="C00000"/>
                </a:solidFill>
              </a:rPr>
              <a:t>instruction level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and </a:t>
            </a:r>
            <a:r>
              <a:rPr lang="en-US" sz="1600" dirty="0" smtClean="0">
                <a:solidFill>
                  <a:srgbClr val="C00000"/>
                </a:solidFill>
              </a:rPr>
              <a:t>thread level parallelism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A single </a:t>
            </a:r>
            <a:r>
              <a:rPr lang="en-US" sz="1600" dirty="0" smtClean="0">
                <a:solidFill>
                  <a:srgbClr val="C00000"/>
                </a:solidFill>
              </a:rPr>
              <a:t>physical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processor core acts as a number of </a:t>
            </a:r>
            <a:r>
              <a:rPr lang="en-US" sz="1600" dirty="0" smtClean="0">
                <a:solidFill>
                  <a:srgbClr val="C00000"/>
                </a:solidFill>
              </a:rPr>
              <a:t>logical processors.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Each logical core will be executing a </a:t>
            </a:r>
            <a:r>
              <a:rPr lang="en-US" sz="1600" dirty="0" smtClean="0">
                <a:solidFill>
                  <a:srgbClr val="C00000"/>
                </a:solidFill>
              </a:rPr>
              <a:t>single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thread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F3651"/>
                </a:solidFill>
              </a:rPr>
              <a:t>Chip Multi Processing refers to computing with multiple cores </a:t>
            </a:r>
            <a:r>
              <a:rPr lang="en-US" sz="1600" dirty="0" smtClean="0">
                <a:solidFill>
                  <a:srgbClr val="C00000"/>
                </a:solidFill>
              </a:rPr>
              <a:t>integrated</a:t>
            </a:r>
            <a:r>
              <a:rPr lang="en-US" sz="1600" dirty="0" smtClean="0">
                <a:solidFill>
                  <a:srgbClr val="1F3651"/>
                </a:solidFill>
              </a:rPr>
              <a:t> into a single chip.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65138" indent="-465138" algn="just">
              <a:lnSpc>
                <a:spcPct val="20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							</a:t>
            </a:r>
          </a:p>
          <a:p>
            <a:pPr marL="465138" indent="-465138" algn="just">
              <a:lnSpc>
                <a:spcPct val="200000"/>
              </a:lnSpc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65138" indent="-465138" algn="just">
              <a:lnSpc>
                <a:spcPct val="200000"/>
              </a:lnSpc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3038" indent="223838" algn="just">
              <a:lnSpc>
                <a:spcPct val="200000"/>
              </a:lnSpc>
              <a:buFont typeface="Wingdings" pitchFamily="2" charset="2"/>
              <a:buChar char="§"/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3038" indent="223838" algn="just">
              <a:lnSpc>
                <a:spcPct val="200000"/>
              </a:lnSpc>
              <a:buFont typeface="Wingdings" pitchFamily="2" charset="2"/>
              <a:buChar char="§"/>
            </a:pPr>
            <a:endParaRPr lang="en-US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3038" indent="223838" algn="just">
              <a:lnSpc>
                <a:spcPct val="200000"/>
              </a:lnSpc>
              <a:buFont typeface="Wingdings" pitchFamily="2" charset="2"/>
              <a:buChar char="§"/>
            </a:pPr>
            <a:endParaRPr lang="en-US" sz="16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1371600" y="76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5_08B_SMT_Architecture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8552" y="4495800"/>
            <a:ext cx="3584448" cy="176784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572000"/>
            <a:ext cx="2362200" cy="181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Resource sharing in CMP-SMT Architecture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85800" y="1371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1F3651"/>
                </a:solidFill>
              </a:rPr>
              <a:t>resources </a:t>
            </a:r>
            <a:r>
              <a:rPr lang="en-US" sz="1600" dirty="0" smtClean="0">
                <a:solidFill>
                  <a:srgbClr val="C00000"/>
                </a:solidFill>
              </a:rPr>
              <a:t>shared </a:t>
            </a:r>
            <a:r>
              <a:rPr lang="en-US" sz="1600" dirty="0" smtClean="0">
                <a:solidFill>
                  <a:srgbClr val="1F3651"/>
                </a:solidFill>
              </a:rPr>
              <a:t>between different cores in CMP-SMT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C00000"/>
                </a:solidFill>
              </a:rPr>
              <a:t>contention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for shared resources cause </a:t>
            </a:r>
            <a:r>
              <a:rPr lang="en-US" sz="1600" dirty="0" smtClean="0">
                <a:solidFill>
                  <a:srgbClr val="C00000"/>
                </a:solidFill>
              </a:rPr>
              <a:t>Overheads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Overheads result in </a:t>
            </a:r>
            <a:r>
              <a:rPr lang="en-US" sz="1600" dirty="0" smtClean="0">
                <a:solidFill>
                  <a:srgbClr val="C00000"/>
                </a:solidFill>
              </a:rPr>
              <a:t>Performance </a:t>
            </a:r>
            <a:r>
              <a:rPr lang="en-US" sz="1600" dirty="0" smtClean="0">
                <a:solidFill>
                  <a:srgbClr val="C00000"/>
                </a:solidFill>
              </a:rPr>
              <a:t>Degradation.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C00000"/>
                </a:solidFill>
              </a:rPr>
              <a:t>Execution time 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of a thread  greatly  vary  depending on threads run on other cores of same chip.</a:t>
            </a:r>
            <a:endParaRPr lang="en-US" sz="1600" dirty="0" smtClean="0">
              <a:solidFill>
                <a:srgbClr val="C00000"/>
              </a:solidFill>
            </a:endParaRP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Co-run Degradation is the </a:t>
            </a:r>
            <a:r>
              <a:rPr lang="en-US" sz="1600" dirty="0" smtClean="0">
                <a:solidFill>
                  <a:srgbClr val="C00000"/>
                </a:solidFill>
              </a:rPr>
              <a:t>increase in execution time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of a process when it shares resources with a co-runner, relative to running solo</a:t>
            </a:r>
            <a:endParaRPr lang="en-US" sz="17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3038" indent="223838">
              <a:lnSpc>
                <a:spcPct val="200000"/>
              </a:lnSpc>
              <a:buFont typeface="Wingdings" pitchFamily="2" charset="2"/>
              <a:buChar char="§"/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3038" indent="223838">
              <a:lnSpc>
                <a:spcPct val="200000"/>
              </a:lnSpc>
              <a:buFont typeface="Wingdings" pitchFamily="2" charset="2"/>
              <a:buChar char="§"/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3038" indent="223838">
              <a:lnSpc>
                <a:spcPct val="200000"/>
              </a:lnSpc>
              <a:buFont typeface="Wingdings" pitchFamily="2" charset="2"/>
              <a:buChar char="§"/>
            </a:pPr>
            <a:endParaRPr lang="en-US" sz="17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3038" indent="223838">
              <a:lnSpc>
                <a:spcPct val="200000"/>
              </a:lnSpc>
              <a:buFont typeface="Wingdings" pitchFamily="2" charset="2"/>
              <a:buChar char="§"/>
            </a:pPr>
            <a:endParaRPr lang="en-US" sz="17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3038" indent="223838">
              <a:lnSpc>
                <a:spcPct val="200000"/>
              </a:lnSpc>
              <a:buFont typeface="Wingdings" pitchFamily="2" charset="2"/>
              <a:buChar char="§"/>
            </a:pPr>
            <a:endParaRPr lang="en-US" sz="17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3038" indent="223838">
              <a:lnSpc>
                <a:spcPct val="200000"/>
              </a:lnSpc>
              <a:buFont typeface="Wingdings" pitchFamily="2" charset="2"/>
              <a:buChar char="§"/>
            </a:pPr>
            <a:endParaRPr lang="en-US" sz="17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1371600" y="76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Cache Contention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C00000"/>
                </a:solidFill>
              </a:rPr>
              <a:t>Cache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is one among the  resources shared between different cores.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Cache</a:t>
            </a:r>
            <a:r>
              <a:rPr lang="en-US" sz="1600" dirty="0" smtClean="0">
                <a:solidFill>
                  <a:srgbClr val="C00000"/>
                </a:solidFill>
              </a:rPr>
              <a:t> contention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is one among the major causes of performance degradation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Resolving cache contention is one of the </a:t>
            </a:r>
            <a:r>
              <a:rPr lang="en-US" sz="1600" dirty="0" smtClean="0">
                <a:solidFill>
                  <a:srgbClr val="C00000"/>
                </a:solidFill>
              </a:rPr>
              <a:t>basic functions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of the </a:t>
            </a:r>
            <a:r>
              <a:rPr lang="en-US" sz="1600" dirty="0" smtClean="0">
                <a:solidFill>
                  <a:srgbClr val="C00000"/>
                </a:solidFill>
              </a:rPr>
              <a:t>Operating System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C00000"/>
                </a:solidFill>
              </a:rPr>
              <a:t>Scheduling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, as a tool, can be used to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reduce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this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to some extent</a:t>
            </a:r>
          </a:p>
          <a:p>
            <a:pPr marL="173038" indent="223838">
              <a:lnSpc>
                <a:spcPct val="200000"/>
              </a:lnSpc>
              <a:buFont typeface="Wingdings" pitchFamily="2" charset="2"/>
              <a:buChar char="q"/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3038" indent="223838">
              <a:lnSpc>
                <a:spcPct val="200000"/>
              </a:lnSpc>
              <a:buFont typeface="Wingdings" pitchFamily="2" charset="2"/>
              <a:buChar char="q"/>
            </a:pPr>
            <a:endParaRPr lang="en-US" sz="17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3038" indent="223838">
              <a:lnSpc>
                <a:spcPct val="200000"/>
              </a:lnSpc>
              <a:buFont typeface="Wingdings" pitchFamily="2" charset="2"/>
              <a:buChar char="q"/>
            </a:pPr>
            <a:endParaRPr lang="en-US" sz="17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3038" indent="223838">
              <a:lnSpc>
                <a:spcPct val="200000"/>
              </a:lnSpc>
              <a:buFont typeface="Wingdings" pitchFamily="2" charset="2"/>
              <a:buChar char="q"/>
            </a:pPr>
            <a:endParaRPr lang="en-US" sz="17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3038" indent="223838">
              <a:lnSpc>
                <a:spcPct val="200000"/>
              </a:lnSpc>
              <a:buFont typeface="Wingdings" pitchFamily="2" charset="2"/>
              <a:buChar char="q"/>
            </a:pPr>
            <a:endParaRPr lang="en-US" sz="17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1371600" y="76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Cache Contention Aware Scheduler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914400" y="1371600"/>
            <a:ext cx="6858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Aimed at providing </a:t>
            </a:r>
            <a:r>
              <a:rPr lang="en-US" sz="1600" dirty="0" smtClean="0">
                <a:solidFill>
                  <a:srgbClr val="C00000"/>
                </a:solidFill>
              </a:rPr>
              <a:t>better throughput and faster response time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Any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contention aware scheduler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consist of two parts </a:t>
            </a:r>
          </a:p>
          <a:p>
            <a:pPr marL="793750" indent="-223838" algn="just">
              <a:lnSpc>
                <a:spcPct val="200000"/>
              </a:lnSpc>
              <a:buFont typeface="Arial" pitchFamily="34" charset="0"/>
              <a:buChar char="•"/>
              <a:tabLst>
                <a:tab pos="793750" algn="l"/>
              </a:tabLst>
            </a:pPr>
            <a:r>
              <a:rPr lang="en-US" sz="1600" dirty="0" smtClean="0">
                <a:solidFill>
                  <a:srgbClr val="00B050"/>
                </a:solidFill>
              </a:rPr>
              <a:t>Classification scheme </a:t>
            </a:r>
            <a:r>
              <a:rPr lang="en-US" sz="1600" dirty="0" smtClean="0">
                <a:solidFill>
                  <a:srgbClr val="002060"/>
                </a:solidFill>
              </a:rPr>
              <a:t>: Helps in identifying which  applications should and should not be scheduled together</a:t>
            </a:r>
          </a:p>
          <a:p>
            <a:pPr marL="793750" indent="-223838" algn="just">
              <a:lnSpc>
                <a:spcPct val="200000"/>
              </a:lnSpc>
              <a:buFont typeface="Arial" pitchFamily="34" charset="0"/>
              <a:buChar char="•"/>
              <a:tabLst>
                <a:tab pos="793750" algn="l"/>
              </a:tabLst>
            </a:pPr>
            <a:r>
              <a:rPr lang="en-US" sz="1600" dirty="0" smtClean="0">
                <a:solidFill>
                  <a:srgbClr val="00B050"/>
                </a:solidFill>
              </a:rPr>
              <a:t>Scheduling Policy </a:t>
            </a:r>
            <a:r>
              <a:rPr lang="en-US" sz="1600" dirty="0" smtClean="0">
                <a:solidFill>
                  <a:srgbClr val="002060"/>
                </a:solidFill>
              </a:rPr>
              <a:t>:  Assign thread to cores, given their classification.</a:t>
            </a:r>
          </a:p>
          <a:p>
            <a:pPr marL="793750" indent="-223838" algn="just">
              <a:lnSpc>
                <a:spcPct val="200000"/>
              </a:lnSpc>
              <a:tabLst>
                <a:tab pos="793750" algn="l"/>
              </a:tabLst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Our project aims at enabling CFS scheduler to dynamically detect cache contention and act accordingly</a:t>
            </a:r>
          </a:p>
          <a:p>
            <a:pPr marL="793750" indent="-223838" algn="just">
              <a:lnSpc>
                <a:spcPct val="200000"/>
              </a:lnSpc>
              <a:tabLst>
                <a:tab pos="793750" algn="l"/>
              </a:tabLst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465138" indent="-465138" algn="just">
              <a:lnSpc>
                <a:spcPct val="200000"/>
              </a:lnSpc>
            </a:pPr>
            <a:endParaRPr lang="en-US" sz="1600" dirty="0" smtClean="0"/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endParaRPr lang="en-US" sz="17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Jiang’s Contention aware scheduler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99"/>
            </a:avLst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914400" y="1371600"/>
            <a:ext cx="6858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6600"/>
                </a:solidFill>
              </a:rPr>
              <a:t>Classification Scheme: </a:t>
            </a:r>
            <a:r>
              <a:rPr lang="en-US" sz="1600" dirty="0" smtClean="0">
                <a:solidFill>
                  <a:srgbClr val="1F3651"/>
                </a:solidFill>
              </a:rPr>
              <a:t>Based on co-run degradation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6600"/>
                </a:solidFill>
              </a:rPr>
              <a:t>Scheduling Policy :  </a:t>
            </a:r>
          </a:p>
          <a:p>
            <a:pPr marL="793750" indent="-1031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1F3651"/>
                </a:solidFill>
              </a:rPr>
              <a:t> A </a:t>
            </a:r>
            <a:r>
              <a:rPr lang="en-US" sz="1600" dirty="0" smtClean="0">
                <a:solidFill>
                  <a:srgbClr val="C00000"/>
                </a:solidFill>
              </a:rPr>
              <a:t>graph</a:t>
            </a:r>
            <a:r>
              <a:rPr lang="en-US" sz="1600" dirty="0" smtClean="0">
                <a:solidFill>
                  <a:srgbClr val="1F3651"/>
                </a:solidFill>
              </a:rPr>
              <a:t> with </a:t>
            </a:r>
            <a:r>
              <a:rPr lang="en-US" sz="1600" dirty="0" smtClean="0">
                <a:solidFill>
                  <a:srgbClr val="C00000"/>
                </a:solidFill>
              </a:rPr>
              <a:t>tasks as nodes </a:t>
            </a:r>
            <a:r>
              <a:rPr lang="en-US" sz="1600" dirty="0" smtClean="0">
                <a:solidFill>
                  <a:srgbClr val="1F3651"/>
                </a:solidFill>
              </a:rPr>
              <a:t>and sum of  </a:t>
            </a:r>
            <a:r>
              <a:rPr lang="en-US" sz="1600" dirty="0" smtClean="0">
                <a:solidFill>
                  <a:srgbClr val="C00000"/>
                </a:solidFill>
              </a:rPr>
              <a:t>co-run degradation as edges  </a:t>
            </a:r>
            <a:r>
              <a:rPr lang="en-US" sz="1600" dirty="0" smtClean="0">
                <a:solidFill>
                  <a:srgbClr val="1F3651"/>
                </a:solidFill>
              </a:rPr>
              <a:t>between them</a:t>
            </a:r>
          </a:p>
          <a:p>
            <a:pPr marL="793750" indent="-1031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C00000"/>
                </a:solidFill>
              </a:rPr>
              <a:t>Minimum weight  Perfect matching </a:t>
            </a:r>
            <a:r>
              <a:rPr lang="en-US" sz="1600" dirty="0" smtClean="0">
                <a:solidFill>
                  <a:srgbClr val="1F3651"/>
                </a:solidFill>
              </a:rPr>
              <a:t>in this graph is chosen as the perfect scheduling assignment</a:t>
            </a:r>
          </a:p>
          <a:p>
            <a:pPr marL="690563" algn="just">
              <a:lnSpc>
                <a:spcPct val="200000"/>
              </a:lnSpc>
              <a:buFont typeface="Wingdings" pitchFamily="2" charset="2"/>
              <a:buChar char="§"/>
            </a:pPr>
            <a:endParaRPr lang="en-US" sz="1600" dirty="0" smtClean="0">
              <a:solidFill>
                <a:srgbClr val="1F3651"/>
              </a:solidFill>
            </a:endParaRPr>
          </a:p>
          <a:p>
            <a:pPr marL="793750" indent="-223838" algn="just">
              <a:lnSpc>
                <a:spcPct val="200000"/>
              </a:lnSpc>
              <a:tabLst>
                <a:tab pos="793750" algn="l"/>
              </a:tabLst>
            </a:pPr>
            <a:endParaRPr lang="en-US" sz="1600" dirty="0" smtClean="0">
              <a:solidFill>
                <a:srgbClr val="006600"/>
              </a:solidFill>
            </a:endParaRPr>
          </a:p>
          <a:p>
            <a:pPr marL="465138" indent="-465138" algn="just">
              <a:lnSpc>
                <a:spcPct val="200000"/>
              </a:lnSpc>
            </a:pPr>
            <a:endParaRPr lang="en-US" sz="1600" dirty="0" smtClean="0">
              <a:solidFill>
                <a:srgbClr val="006600"/>
              </a:solidFill>
            </a:endParaRP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q"/>
            </a:pPr>
            <a:endParaRPr lang="en-US" sz="1700" b="1" dirty="0" smtClean="0">
              <a:solidFill>
                <a:srgbClr val="0066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657600"/>
            <a:ext cx="31527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953</Words>
  <Application>Microsoft Office PowerPoint</Application>
  <PresentationFormat>On-screen Show (4:3)</PresentationFormat>
  <Paragraphs>203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Mid Evaluation Report</vt:lpstr>
      <vt:lpstr>Cache Contention Aware Scheduling In CMP – SMT Systems</vt:lpstr>
      <vt:lpstr>Group Details</vt:lpstr>
      <vt:lpstr>Evolution Of Computers</vt:lpstr>
      <vt:lpstr>CMP- SMT Architecture</vt:lpstr>
      <vt:lpstr>Resource sharing in CMP-SMT Architecture</vt:lpstr>
      <vt:lpstr>Cache Contention</vt:lpstr>
      <vt:lpstr>Cache Contention Aware Scheduler</vt:lpstr>
      <vt:lpstr>Jiang’s Contention aware scheduler</vt:lpstr>
      <vt:lpstr>Cache Hierarchy</vt:lpstr>
      <vt:lpstr>Problem  Statement</vt:lpstr>
      <vt:lpstr>Proposed Scheduling Algorithm</vt:lpstr>
      <vt:lpstr>Classification Scheme </vt:lpstr>
      <vt:lpstr>Scheduling Policy</vt:lpstr>
      <vt:lpstr>Scheduling Policy</vt:lpstr>
      <vt:lpstr>Scheduling Policy</vt:lpstr>
      <vt:lpstr>Information Storage</vt:lpstr>
      <vt:lpstr>Future Work</vt:lpstr>
      <vt:lpstr>References</vt:lpstr>
      <vt:lpstr>References</vt:lpstr>
      <vt:lpstr>Thank you….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BLESSONANDREWS</dc:creator>
  <cp:lastModifiedBy>BLESSONANDREWS</cp:lastModifiedBy>
  <cp:revision>31</cp:revision>
  <dcterms:created xsi:type="dcterms:W3CDTF">2014-11-17T14:49:41Z</dcterms:created>
  <dcterms:modified xsi:type="dcterms:W3CDTF">2014-11-26T17:20:44Z</dcterms:modified>
</cp:coreProperties>
</file>