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050" y="-24"/>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1"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1048602"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1048603" name="Date Placeholder 3"/>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04" name="Footer Placeholder 4"/>
          <p:cNvSpPr>
            <a:spLocks noGrp="1"/>
          </p:cNvSpPr>
          <p:nvPr>
            <p:ph type="ftr" sz="quarter" idx="11"/>
          </p:nvPr>
        </p:nvSpPr>
        <p:spPr/>
        <p:txBody>
          <a:bodyPr/>
          <a:lstStyle/>
          <a:p>
            <a:endParaRPr lang="en-IN" dirty="0"/>
          </a:p>
        </p:txBody>
      </p:sp>
      <p:sp>
        <p:nvSpPr>
          <p:cNvPr id="104860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dirty="0"/>
          </a:p>
        </p:txBody>
      </p:sp>
      <p:sp>
        <p:nvSpPr>
          <p:cNvPr id="104862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4" name="Date Placeholder 3"/>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25" name="Footer Placeholder 4"/>
          <p:cNvSpPr>
            <a:spLocks noGrp="1"/>
          </p:cNvSpPr>
          <p:nvPr>
            <p:ph type="ftr" sz="quarter" idx="11"/>
          </p:nvPr>
        </p:nvSpPr>
        <p:spPr/>
        <p:txBody>
          <a:bodyPr/>
          <a:lstStyle/>
          <a:p>
            <a:endParaRPr lang="en-IN" dirty="0"/>
          </a:p>
        </p:txBody>
      </p:sp>
      <p:sp>
        <p:nvSpPr>
          <p:cNvPr id="104862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6"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1048607"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09" name="Footer Placeholder 4"/>
          <p:cNvSpPr>
            <a:spLocks noGrp="1"/>
          </p:cNvSpPr>
          <p:nvPr>
            <p:ph type="ftr" sz="quarter" idx="11"/>
          </p:nvPr>
        </p:nvSpPr>
        <p:spPr/>
        <p:txBody>
          <a:bodyPr/>
          <a:lstStyle/>
          <a:p>
            <a:endParaRPr lang="en-IN" dirty="0"/>
          </a:p>
        </p:txBody>
      </p:sp>
      <p:sp>
        <p:nvSpPr>
          <p:cNvPr id="1048610"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US" dirty="0"/>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3" name="Date Placeholder 3"/>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14" name="Footer Placeholder 4"/>
          <p:cNvSpPr>
            <a:spLocks noGrp="1"/>
          </p:cNvSpPr>
          <p:nvPr>
            <p:ph type="ftr" sz="quarter" idx="11"/>
          </p:nvPr>
        </p:nvSpPr>
        <p:spPr/>
        <p:txBody>
          <a:bodyPr/>
          <a:lstStyle/>
          <a:p>
            <a:endParaRPr lang="en-IN" dirty="0"/>
          </a:p>
        </p:txBody>
      </p:sp>
      <p:sp>
        <p:nvSpPr>
          <p:cNvPr id="104861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1048628"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30" name="Footer Placeholder 4"/>
          <p:cNvSpPr>
            <a:spLocks noGrp="1"/>
          </p:cNvSpPr>
          <p:nvPr>
            <p:ph type="ftr" sz="quarter" idx="11"/>
          </p:nvPr>
        </p:nvSpPr>
        <p:spPr/>
        <p:txBody>
          <a:bodyPr/>
          <a:lstStyle/>
          <a:p>
            <a:endParaRPr lang="en-IN" dirty="0"/>
          </a:p>
        </p:txBody>
      </p:sp>
      <p:sp>
        <p:nvSpPr>
          <p:cNvPr id="1048631"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5" name="Date Placeholder 4"/>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36" name="Footer Placeholder 5"/>
          <p:cNvSpPr>
            <a:spLocks noGrp="1"/>
          </p:cNvSpPr>
          <p:nvPr>
            <p:ph type="ftr" sz="quarter" idx="11"/>
          </p:nvPr>
        </p:nvSpPr>
        <p:spPr/>
        <p:txBody>
          <a:bodyPr/>
          <a:lstStyle/>
          <a:p>
            <a:endParaRPr lang="en-IN" dirty="0"/>
          </a:p>
        </p:txBody>
      </p:sp>
      <p:sp>
        <p:nvSpPr>
          <p:cNvPr id="104863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1048639"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048640"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048642"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Date Placeholder 6"/>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44" name="Footer Placeholder 7"/>
          <p:cNvSpPr>
            <a:spLocks noGrp="1"/>
          </p:cNvSpPr>
          <p:nvPr>
            <p:ph type="ftr" sz="quarter" idx="11"/>
          </p:nvPr>
        </p:nvSpPr>
        <p:spPr/>
        <p:txBody>
          <a:bodyPr/>
          <a:lstStyle/>
          <a:p>
            <a:endParaRPr lang="en-IN" dirty="0"/>
          </a:p>
        </p:txBody>
      </p:sp>
      <p:sp>
        <p:nvSpPr>
          <p:cNvPr id="1048645"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Date Placeholder 2"/>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583" name="Footer Placeholder 3"/>
          <p:cNvSpPr>
            <a:spLocks noGrp="1"/>
          </p:cNvSpPr>
          <p:nvPr>
            <p:ph type="ftr" sz="quarter" idx="11"/>
          </p:nvPr>
        </p:nvSpPr>
        <p:spPr/>
        <p:txBody>
          <a:bodyPr/>
          <a:lstStyle/>
          <a:p>
            <a:endParaRPr lang="en-IN" dirty="0"/>
          </a:p>
        </p:txBody>
      </p:sp>
      <p:sp>
        <p:nvSpPr>
          <p:cNvPr id="1048584"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6" name="Date Placeholder 1"/>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47" name="Footer Placeholder 2"/>
          <p:cNvSpPr>
            <a:spLocks noGrp="1"/>
          </p:cNvSpPr>
          <p:nvPr>
            <p:ph type="ftr" sz="quarter" idx="11"/>
          </p:nvPr>
        </p:nvSpPr>
        <p:spPr/>
        <p:txBody>
          <a:bodyPr/>
          <a:lstStyle/>
          <a:p>
            <a:endParaRPr lang="en-IN" dirty="0"/>
          </a:p>
        </p:txBody>
      </p:sp>
      <p:sp>
        <p:nvSpPr>
          <p:cNvPr id="1048648"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1048650"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1048652" name="Date Placeholder 4"/>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53" name="Footer Placeholder 5"/>
          <p:cNvSpPr>
            <a:spLocks noGrp="1"/>
          </p:cNvSpPr>
          <p:nvPr>
            <p:ph type="ftr" sz="quarter" idx="11"/>
          </p:nvPr>
        </p:nvSpPr>
        <p:spPr/>
        <p:txBody>
          <a:bodyPr/>
          <a:lstStyle/>
          <a:p>
            <a:endParaRPr lang="en-IN" dirty="0"/>
          </a:p>
        </p:txBody>
      </p:sp>
      <p:sp>
        <p:nvSpPr>
          <p:cNvPr id="1048654"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6"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1048617"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1048618"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1048619" name="Date Placeholder 4"/>
          <p:cNvSpPr>
            <a:spLocks noGrp="1"/>
          </p:cNvSpPr>
          <p:nvPr>
            <p:ph type="dt" sz="half" idx="10"/>
          </p:nvPr>
        </p:nvSpPr>
        <p:spPr/>
        <p:txBody>
          <a:bodyPr/>
          <a:lstStyle/>
          <a:p>
            <a:fld id="{8453E2C6-8CDE-4FA4-9434-0173729C9153}" type="datetimeFigureOut">
              <a:rPr lang="en-IN" smtClean="0"/>
              <a:t>06-12-2022</a:t>
            </a:fld>
            <a:endParaRPr lang="en-IN" dirty="0"/>
          </a:p>
        </p:txBody>
      </p:sp>
      <p:sp>
        <p:nvSpPr>
          <p:cNvPr id="1048620" name="Footer Placeholder 5"/>
          <p:cNvSpPr>
            <a:spLocks noGrp="1"/>
          </p:cNvSpPr>
          <p:nvPr>
            <p:ph type="ftr" sz="quarter" idx="11"/>
          </p:nvPr>
        </p:nvSpPr>
        <p:spPr/>
        <p:txBody>
          <a:bodyPr/>
          <a:lstStyle/>
          <a:p>
            <a:endParaRPr lang="en-IN" dirty="0"/>
          </a:p>
        </p:txBody>
      </p:sp>
      <p:sp>
        <p:nvSpPr>
          <p:cNvPr id="1048621"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06-12-2022</a:t>
            </a:fld>
            <a:endParaRPr lang="en-IN" dirty="0"/>
          </a:p>
        </p:txBody>
      </p:sp>
      <p:sp>
        <p:nvSpPr>
          <p:cNvPr id="1048579"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Title 3"/>
          <p:cNvSpPr txBox="1"/>
          <p:nvPr/>
        </p:nvSpPr>
        <p:spPr>
          <a:xfrm>
            <a:off x="2633472" y="365760"/>
            <a:ext cx="18390340" cy="1487186"/>
          </a:xfrm>
          <a:prstGeom prst="rect">
            <a:avLst/>
          </a:prstGeom>
        </p:spPr>
        <p:txBody>
          <a:bodyPr vert="horz" lIns="91440" tIns="45720" rIns="91440" bIns="45720" rtlCol="0" anchor="ctr">
            <a:no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4800" b="1" dirty="0">
                <a:latin typeface="Algerian" pitchFamily="82" charset="0"/>
              </a:rPr>
              <a:t>B</a:t>
            </a:r>
            <a:r>
              <a:rPr lang="en-IN" sz="4800" b="1" dirty="0">
                <a:latin typeface="Algerian" pitchFamily="82" charset="0"/>
              </a:rPr>
              <a:t>ULK EMAIL OPTIMIZATION</a:t>
            </a:r>
          </a:p>
        </p:txBody>
      </p:sp>
      <p:sp>
        <p:nvSpPr>
          <p:cNvPr id="1048587" name="Text Placeholder 22"/>
          <p:cNvSpPr txBox="1"/>
          <p:nvPr/>
        </p:nvSpPr>
        <p:spPr>
          <a:xfrm>
            <a:off x="2633472" y="1791306"/>
            <a:ext cx="18390340" cy="690674"/>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endParaRPr lang="en-US" sz="4400" dirty="0"/>
          </a:p>
        </p:txBody>
      </p:sp>
      <p:sp>
        <p:nvSpPr>
          <p:cNvPr id="1048588" name="Content Placeholder 10"/>
          <p:cNvSpPr txBox="1"/>
          <p:nvPr/>
        </p:nvSpPr>
        <p:spPr>
          <a:xfrm>
            <a:off x="359812" y="10955038"/>
            <a:ext cx="10350000" cy="1858711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3663" algn="just"/>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bulk</a:t>
            </a:r>
            <a:r>
              <a:rPr lang="en-US" sz="2400" spc="5" dirty="0">
                <a:effectLst/>
                <a:ea typeface="Times New Roman" panose="02020603050405020304" pitchFamily="18" charset="0"/>
              </a:rPr>
              <a:t> </a:t>
            </a:r>
            <a:r>
              <a:rPr lang="en-US" sz="2400" dirty="0">
                <a:effectLst/>
                <a:ea typeface="Times New Roman" panose="02020603050405020304" pitchFamily="18" charset="0"/>
              </a:rPr>
              <a:t>e-mail</a:t>
            </a:r>
            <a:r>
              <a:rPr lang="en-US" sz="2400" spc="5" dirty="0">
                <a:effectLst/>
                <a:ea typeface="Times New Roman" panose="02020603050405020304" pitchFamily="18" charset="0"/>
              </a:rPr>
              <a:t> </a:t>
            </a:r>
            <a:r>
              <a:rPr lang="en-US" sz="2400" dirty="0">
                <a:effectLst/>
                <a:ea typeface="Times New Roman" panose="02020603050405020304" pitchFamily="18" charset="0"/>
              </a:rPr>
              <a:t>service</a:t>
            </a:r>
            <a:r>
              <a:rPr lang="en-US" sz="2400" spc="5" dirty="0">
                <a:effectLst/>
                <a:ea typeface="Times New Roman" panose="02020603050405020304" pitchFamily="18" charset="0"/>
              </a:rPr>
              <a:t> </a:t>
            </a:r>
            <a:r>
              <a:rPr lang="en-US" sz="2400" dirty="0">
                <a:effectLst/>
                <a:ea typeface="Times New Roman" panose="02020603050405020304" pitchFamily="18" charset="0"/>
              </a:rPr>
              <a:t>is</a:t>
            </a:r>
            <a:r>
              <a:rPr lang="en-US" sz="2400" spc="5" dirty="0">
                <a:effectLst/>
                <a:ea typeface="Times New Roman" panose="02020603050405020304" pitchFamily="18" charset="0"/>
              </a:rPr>
              <a:t> </a:t>
            </a:r>
            <a:r>
              <a:rPr lang="en-US" sz="2400" dirty="0">
                <a:effectLst/>
                <a:ea typeface="Times New Roman" panose="02020603050405020304" pitchFamily="18" charset="0"/>
              </a:rPr>
              <a:t>adaptable,</a:t>
            </a:r>
            <a:r>
              <a:rPr lang="en-US" sz="2400" spc="5" dirty="0">
                <a:effectLst/>
                <a:ea typeface="Times New Roman" panose="02020603050405020304" pitchFamily="18" charset="0"/>
              </a:rPr>
              <a:t> </a:t>
            </a:r>
            <a:r>
              <a:rPr lang="en-US" sz="2400" dirty="0">
                <a:effectLst/>
                <a:ea typeface="Times New Roman" panose="02020603050405020304" pitchFamily="18" charset="0"/>
              </a:rPr>
              <a:t>shareable and measurable which implies it can be</a:t>
            </a:r>
            <a:r>
              <a:rPr lang="en-US" sz="2400" spc="5" dirty="0">
                <a:effectLst/>
                <a:ea typeface="Times New Roman" panose="02020603050405020304" pitchFamily="18" charset="0"/>
              </a:rPr>
              <a:t> </a:t>
            </a:r>
            <a:r>
              <a:rPr lang="en-US" sz="2400" dirty="0">
                <a:effectLst/>
                <a:ea typeface="Times New Roman" panose="02020603050405020304" pitchFamily="18" charset="0"/>
              </a:rPr>
              <a:t>utilized</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send</a:t>
            </a:r>
            <a:r>
              <a:rPr lang="en-US" sz="2400" spc="5" dirty="0">
                <a:effectLst/>
                <a:ea typeface="Times New Roman" panose="02020603050405020304" pitchFamily="18" charset="0"/>
              </a:rPr>
              <a:t> </a:t>
            </a:r>
            <a:r>
              <a:rPr lang="en-US" sz="2400" dirty="0">
                <a:effectLst/>
                <a:ea typeface="Times New Roman" panose="02020603050405020304" pitchFamily="18" charset="0"/>
              </a:rPr>
              <a:t>expansive</a:t>
            </a:r>
            <a:r>
              <a:rPr lang="en-US" sz="2400" spc="5" dirty="0">
                <a:effectLst/>
                <a:ea typeface="Times New Roman" panose="02020603050405020304" pitchFamily="18" charset="0"/>
              </a:rPr>
              <a:t> </a:t>
            </a:r>
            <a:r>
              <a:rPr lang="en-US" sz="2400" dirty="0">
                <a:effectLst/>
                <a:ea typeface="Times New Roman" panose="02020603050405020304" pitchFamily="18" charset="0"/>
              </a:rPr>
              <a:t>number</a:t>
            </a:r>
            <a:r>
              <a:rPr lang="en-US" sz="2400" spc="5" dirty="0">
                <a:effectLst/>
                <a:ea typeface="Times New Roman" panose="02020603050405020304" pitchFamily="18" charset="0"/>
              </a:rPr>
              <a:t> </a:t>
            </a:r>
            <a:r>
              <a:rPr lang="en-US" sz="2400" dirty="0">
                <a:effectLst/>
                <a:ea typeface="Times New Roman" panose="02020603050405020304" pitchFamily="18" charset="0"/>
              </a:rPr>
              <a:t>of</a:t>
            </a:r>
            <a:r>
              <a:rPr lang="en-US" sz="2400" spc="5" dirty="0">
                <a:effectLst/>
                <a:ea typeface="Times New Roman" panose="02020603050405020304" pitchFamily="18" charset="0"/>
              </a:rPr>
              <a:t> </a:t>
            </a:r>
            <a:r>
              <a:rPr lang="en-US" sz="2400" dirty="0">
                <a:effectLst/>
                <a:ea typeface="Times New Roman" panose="02020603050405020304" pitchFamily="18" charset="0"/>
              </a:rPr>
              <a:t>emails</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a</a:t>
            </a:r>
            <a:r>
              <a:rPr lang="en-US" sz="2400" spc="-275" dirty="0">
                <a:effectLst/>
                <a:ea typeface="Times New Roman" panose="02020603050405020304" pitchFamily="18" charset="0"/>
              </a:rPr>
              <a:t> </a:t>
            </a:r>
            <a:r>
              <a:rPr lang="en-US" sz="2400" dirty="0">
                <a:effectLst/>
                <a:ea typeface="Times New Roman" panose="02020603050405020304" pitchFamily="18" charset="0"/>
              </a:rPr>
              <a:t>tremendous</a:t>
            </a:r>
            <a:r>
              <a:rPr lang="en-US" sz="2400" spc="5" dirty="0">
                <a:effectLst/>
                <a:ea typeface="Times New Roman" panose="02020603050405020304" pitchFamily="18" charset="0"/>
              </a:rPr>
              <a:t> </a:t>
            </a:r>
            <a:r>
              <a:rPr lang="en-US" sz="2400" dirty="0">
                <a:effectLst/>
                <a:ea typeface="Times New Roman" panose="02020603050405020304" pitchFamily="18" charset="0"/>
              </a:rPr>
              <a:t>list</a:t>
            </a:r>
            <a:r>
              <a:rPr lang="en-US" sz="2400" spc="5" dirty="0">
                <a:effectLst/>
                <a:ea typeface="Times New Roman" panose="02020603050405020304" pitchFamily="18" charset="0"/>
              </a:rPr>
              <a:t> </a:t>
            </a:r>
            <a:r>
              <a:rPr lang="en-US" sz="2400" dirty="0">
                <a:effectLst/>
                <a:ea typeface="Times New Roman" panose="02020603050405020304" pitchFamily="18" charset="0"/>
              </a:rPr>
              <a:t>of</a:t>
            </a:r>
            <a:r>
              <a:rPr lang="en-US" sz="2400" spc="5" dirty="0">
                <a:effectLst/>
                <a:ea typeface="Times New Roman" panose="02020603050405020304" pitchFamily="18" charset="0"/>
              </a:rPr>
              <a:t> </a:t>
            </a:r>
            <a:r>
              <a:rPr lang="en-US" sz="2400" dirty="0">
                <a:effectLst/>
                <a:ea typeface="Times New Roman" panose="02020603050405020304" pitchFamily="18" charset="0"/>
              </a:rPr>
              <a:t>audiences</a:t>
            </a:r>
            <a:r>
              <a:rPr lang="en-US" sz="2400" spc="5" dirty="0">
                <a:effectLst/>
                <a:ea typeface="Times New Roman" panose="02020603050405020304" pitchFamily="18" charset="0"/>
              </a:rPr>
              <a:t> </a:t>
            </a:r>
            <a:r>
              <a:rPr lang="en-US" sz="2400" dirty="0">
                <a:effectLst/>
                <a:ea typeface="Times New Roman" panose="02020603050405020304" pitchFamily="18" charset="0"/>
              </a:rPr>
              <a:t>in</a:t>
            </a:r>
            <a:r>
              <a:rPr lang="en-US" sz="2400" spc="5" dirty="0">
                <a:effectLst/>
                <a:ea typeface="Times New Roman" panose="02020603050405020304" pitchFamily="18" charset="0"/>
              </a:rPr>
              <a:t> </a:t>
            </a:r>
            <a:r>
              <a:rPr lang="en-US" sz="2400" dirty="0">
                <a:effectLst/>
                <a:ea typeface="Times New Roman" panose="02020603050405020304" pitchFamily="18" charset="0"/>
              </a:rPr>
              <a:t>a</a:t>
            </a:r>
            <a:r>
              <a:rPr lang="en-US" sz="2400" spc="5" dirty="0">
                <a:effectLst/>
                <a:ea typeface="Times New Roman" panose="02020603050405020304" pitchFamily="18" charset="0"/>
              </a:rPr>
              <a:t> </a:t>
            </a:r>
            <a:r>
              <a:rPr lang="en-US" sz="2400" dirty="0">
                <a:effectLst/>
                <a:ea typeface="Times New Roman" panose="02020603050405020304" pitchFamily="18" charset="0"/>
              </a:rPr>
              <a:t>single</a:t>
            </a:r>
            <a:r>
              <a:rPr lang="en-US" sz="2400" spc="5" dirty="0">
                <a:effectLst/>
                <a:ea typeface="Times New Roman" panose="02020603050405020304" pitchFamily="18" charset="0"/>
              </a:rPr>
              <a:t> </a:t>
            </a:r>
            <a:r>
              <a:rPr lang="en-US" sz="2400" dirty="0">
                <a:effectLst/>
                <a:ea typeface="Times New Roman" panose="02020603050405020304" pitchFamily="18" charset="0"/>
              </a:rPr>
              <a:t>go.</a:t>
            </a:r>
            <a:r>
              <a:rPr lang="en-US" sz="2400" spc="5" dirty="0">
                <a:effectLst/>
                <a:ea typeface="Times New Roman" panose="02020603050405020304" pitchFamily="18" charset="0"/>
              </a:rPr>
              <a:t> </a:t>
            </a:r>
            <a:r>
              <a:rPr lang="en-US" sz="2400" dirty="0">
                <a:effectLst/>
                <a:ea typeface="Times New Roman" panose="02020603050405020304" pitchFamily="18" charset="0"/>
              </a:rPr>
              <a:t>Particularly</a:t>
            </a:r>
            <a:r>
              <a:rPr lang="en-US" sz="2400" spc="5" dirty="0">
                <a:effectLst/>
                <a:ea typeface="Times New Roman" panose="02020603050405020304" pitchFamily="18" charset="0"/>
              </a:rPr>
              <a:t> </a:t>
            </a:r>
            <a:r>
              <a:rPr lang="en-US" sz="2400" dirty="0">
                <a:effectLst/>
                <a:ea typeface="Times New Roman" panose="02020603050405020304" pitchFamily="18" charset="0"/>
              </a:rPr>
              <a:t>in</a:t>
            </a:r>
            <a:r>
              <a:rPr lang="en-US" sz="2400" spc="5" dirty="0">
                <a:effectLst/>
                <a:ea typeface="Times New Roman" panose="02020603050405020304" pitchFamily="18" charset="0"/>
              </a:rPr>
              <a:t> </a:t>
            </a:r>
            <a:r>
              <a:rPr lang="en-US" sz="2400" dirty="0">
                <a:effectLst/>
                <a:ea typeface="Times New Roman" panose="02020603050405020304" pitchFamily="18" charset="0"/>
              </a:rPr>
              <a:t>brand</a:t>
            </a:r>
            <a:r>
              <a:rPr lang="en-US" sz="2400" spc="5" dirty="0">
                <a:effectLst/>
                <a:ea typeface="Times New Roman" panose="02020603050405020304" pitchFamily="18" charset="0"/>
              </a:rPr>
              <a:t> </a:t>
            </a:r>
            <a:r>
              <a:rPr lang="en-US" sz="2400" dirty="0">
                <a:effectLst/>
                <a:ea typeface="Times New Roman" panose="02020603050405020304" pitchFamily="18" charset="0"/>
              </a:rPr>
              <a:t>promoting,</a:t>
            </a:r>
            <a:r>
              <a:rPr lang="en-US" sz="2400" spc="5" dirty="0">
                <a:effectLst/>
                <a:ea typeface="Times New Roman" panose="02020603050405020304" pitchFamily="18" charset="0"/>
              </a:rPr>
              <a:t> </a:t>
            </a:r>
            <a:r>
              <a:rPr lang="en-US" sz="2400" dirty="0">
                <a:effectLst/>
                <a:ea typeface="Times New Roman" panose="02020603050405020304" pitchFamily="18" charset="0"/>
              </a:rPr>
              <a:t>it's</a:t>
            </a:r>
            <a:r>
              <a:rPr lang="en-US" sz="2400" spc="5" dirty="0">
                <a:effectLst/>
                <a:ea typeface="Times New Roman" panose="02020603050405020304" pitchFamily="18" charset="0"/>
              </a:rPr>
              <a:t> </a:t>
            </a:r>
            <a:r>
              <a:rPr lang="en-US" sz="2400" dirty="0">
                <a:effectLst/>
                <a:ea typeface="Times New Roman" panose="02020603050405020304" pitchFamily="18" charset="0"/>
              </a:rPr>
              <a:t>simple</a:t>
            </a:r>
            <a:r>
              <a:rPr lang="en-US" sz="2400" spc="5" dirty="0">
                <a:effectLst/>
                <a:ea typeface="Times New Roman" panose="02020603050405020304" pitchFamily="18" charset="0"/>
              </a:rPr>
              <a:t> </a:t>
            </a:r>
            <a:r>
              <a:rPr lang="en-US" sz="2400" dirty="0">
                <a:effectLst/>
                <a:ea typeface="Times New Roman" panose="02020603050405020304" pitchFamily="18" charset="0"/>
              </a:rPr>
              <a:t>for</a:t>
            </a:r>
            <a:r>
              <a:rPr lang="en-US" sz="2400" spc="5" dirty="0">
                <a:effectLst/>
                <a:ea typeface="Times New Roman" panose="02020603050405020304" pitchFamily="18" charset="0"/>
              </a:rPr>
              <a:t> </a:t>
            </a:r>
            <a:r>
              <a:rPr lang="en-US" sz="2400" dirty="0">
                <a:effectLst/>
                <a:ea typeface="Times New Roman" panose="02020603050405020304" pitchFamily="18" charset="0"/>
              </a:rPr>
              <a:t>individuals to forward and share your mail content,</a:t>
            </a:r>
            <a:r>
              <a:rPr lang="en-US" sz="2400" spc="5" dirty="0">
                <a:effectLst/>
                <a:ea typeface="Times New Roman" panose="02020603050405020304" pitchFamily="18" charset="0"/>
              </a:rPr>
              <a:t> </a:t>
            </a:r>
            <a:r>
              <a:rPr lang="en-US" sz="2400" dirty="0">
                <a:effectLst/>
                <a:ea typeface="Times New Roman" panose="02020603050405020304" pitchFamily="18" charset="0"/>
              </a:rPr>
              <a:t>building your reputation by word-of-mouth or viral</a:t>
            </a:r>
            <a:r>
              <a:rPr lang="en-US" sz="2400" spc="5" dirty="0">
                <a:effectLst/>
                <a:ea typeface="Times New Roman" panose="02020603050405020304" pitchFamily="18" charset="0"/>
              </a:rPr>
              <a:t> </a:t>
            </a:r>
            <a:r>
              <a:rPr lang="en-US" sz="2400" dirty="0">
                <a:effectLst/>
                <a:ea typeface="Times New Roman" panose="02020603050405020304" pitchFamily="18" charset="0"/>
              </a:rPr>
              <a:t>showcasing which can offer assistance and impacts</a:t>
            </a:r>
            <a:r>
              <a:rPr lang="en-US" sz="2400" spc="5" dirty="0">
                <a:effectLst/>
                <a:ea typeface="Times New Roman" panose="02020603050405020304" pitchFamily="18" charset="0"/>
              </a:rPr>
              <a:t> </a:t>
            </a:r>
            <a:r>
              <a:rPr lang="en-US" sz="2400" dirty="0">
                <a:effectLst/>
                <a:ea typeface="Times New Roman" panose="02020603050405020304" pitchFamily="18" charset="0"/>
              </a:rPr>
              <a:t>unused</a:t>
            </a:r>
            <a:r>
              <a:rPr lang="en-US" sz="2400" spc="-25" dirty="0">
                <a:effectLst/>
                <a:ea typeface="Times New Roman" panose="02020603050405020304" pitchFamily="18" charset="0"/>
              </a:rPr>
              <a:t> </a:t>
            </a:r>
            <a:r>
              <a:rPr lang="en-US" sz="2400" dirty="0">
                <a:effectLst/>
                <a:ea typeface="Times New Roman" panose="02020603050405020304" pitchFamily="18" charset="0"/>
              </a:rPr>
              <a:t>clients</a:t>
            </a:r>
            <a:r>
              <a:rPr lang="en-US" sz="2400" spc="-20"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become</a:t>
            </a:r>
            <a:r>
              <a:rPr lang="en-US" sz="2400" spc="-5" dirty="0">
                <a:effectLst/>
                <a:ea typeface="Times New Roman" panose="02020603050405020304" pitchFamily="18" charset="0"/>
              </a:rPr>
              <a:t> </a:t>
            </a:r>
            <a:r>
              <a:rPr lang="en-US" sz="2400" dirty="0">
                <a:effectLst/>
                <a:ea typeface="Times New Roman" panose="02020603050405020304" pitchFamily="18" charset="0"/>
              </a:rPr>
              <a:t>followers</a:t>
            </a:r>
            <a:r>
              <a:rPr lang="en-US" sz="2400" spc="25" dirty="0">
                <a:effectLst/>
                <a:ea typeface="Times New Roman" panose="02020603050405020304" pitchFamily="18" charset="0"/>
              </a:rPr>
              <a:t> </a:t>
            </a:r>
            <a:r>
              <a:rPr lang="en-US" sz="2400" dirty="0">
                <a:effectLst/>
                <a:ea typeface="Times New Roman" panose="02020603050405020304" pitchFamily="18" charset="0"/>
              </a:rPr>
              <a:t>of</a:t>
            </a:r>
            <a:r>
              <a:rPr lang="en-US" sz="2400" spc="-20" dirty="0">
                <a:effectLst/>
                <a:ea typeface="Times New Roman" panose="02020603050405020304" pitchFamily="18" charset="0"/>
              </a:rPr>
              <a:t> </a:t>
            </a:r>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brand.</a:t>
            </a:r>
            <a:endParaRPr lang="en-US" sz="2400" dirty="0"/>
          </a:p>
          <a:p>
            <a:pPr marL="342900" indent="-249238" algn="just">
              <a:buFont typeface="Arial" panose="020B0604020202020204" pitchFamily="34" charset="0"/>
              <a:buChar char="•"/>
            </a:pPr>
            <a:r>
              <a:rPr lang="en-US" sz="2400" dirty="0"/>
              <a:t>The first main part was deciding the topic and doing market research.</a:t>
            </a:r>
          </a:p>
          <a:p>
            <a:pPr marL="342900" indent="-249238" algn="just">
              <a:buFont typeface="Arial" panose="020B0604020202020204" pitchFamily="34" charset="0"/>
              <a:buChar char="•"/>
            </a:pPr>
            <a:r>
              <a:rPr lang="en-US" sz="2400" dirty="0"/>
              <a:t>Second step involved is to collect user’s database and the user details are store it in a file.</a:t>
            </a:r>
          </a:p>
          <a:p>
            <a:pPr marL="342900" indent="-249238">
              <a:buFont typeface="Arial" panose="020B0604020202020204" pitchFamily="34" charset="0"/>
              <a:buChar char="•"/>
            </a:pPr>
            <a:r>
              <a:rPr lang="en-US" sz="2400" dirty="0"/>
              <a:t> Two python packages, </a:t>
            </a:r>
            <a:r>
              <a:rPr lang="en-US" sz="2400" dirty="0" err="1"/>
              <a:t>Streamlit</a:t>
            </a:r>
            <a:r>
              <a:rPr lang="en-US" sz="2400" dirty="0"/>
              <a:t> and SMTP are used. </a:t>
            </a:r>
          </a:p>
          <a:p>
            <a:pPr marL="1946643" lvl="1" indent="-342900">
              <a:buFont typeface="Wingdings" panose="05000000000000000000" pitchFamily="2" charset="2"/>
              <a:buChar char="Ø"/>
            </a:pPr>
            <a:r>
              <a:rPr lang="en-US" sz="2400" dirty="0" err="1"/>
              <a:t>Streamlit</a:t>
            </a:r>
            <a:r>
              <a:rPr lang="en-US" sz="2400" dirty="0"/>
              <a:t> is used to design the frontend for the user interface.</a:t>
            </a:r>
          </a:p>
          <a:p>
            <a:pPr marL="1946643" lvl="1" indent="-342900">
              <a:buFont typeface="Wingdings" panose="05000000000000000000" pitchFamily="2" charset="2"/>
              <a:buChar char="Ø"/>
            </a:pPr>
            <a:r>
              <a:rPr lang="en-US" sz="2400" dirty="0"/>
              <a:t> SMTP is used to send emails to the receiver.</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i="1" dirty="0"/>
              <a:t>	</a:t>
            </a:r>
            <a:endParaRPr lang="en-AU" sz="2400" i="1" dirty="0"/>
          </a:p>
          <a:p>
            <a:endParaRPr lang="en-AU" sz="2400" i="1" dirty="0"/>
          </a:p>
          <a:p>
            <a:r>
              <a:rPr lang="en-AU" sz="2400" i="1" dirty="0"/>
              <a:t>                       </a:t>
            </a:r>
            <a:r>
              <a:rPr lang="en-US" sz="2400" i="1" dirty="0" err="1"/>
              <a:t>Streamlit</a:t>
            </a:r>
            <a:r>
              <a:rPr lang="en-US" sz="2400" i="1" dirty="0"/>
              <a:t>                                                             SMTP Protocol</a:t>
            </a:r>
            <a:endParaRPr lang="en-US" sz="2400" dirty="0"/>
          </a:p>
          <a:p>
            <a:r>
              <a:rPr lang="en-AU" sz="2400" i="1" dirty="0"/>
              <a:t>	</a:t>
            </a:r>
          </a:p>
          <a:p>
            <a:endParaRPr lang="en-AU" sz="2400" i="1" dirty="0"/>
          </a:p>
          <a:p>
            <a:endParaRPr lang="en-AU" sz="2400" i="1" dirty="0"/>
          </a:p>
          <a:p>
            <a:endParaRPr lang="en-AU" sz="2400" i="1" dirty="0"/>
          </a:p>
          <a:p>
            <a:endParaRPr lang="en-AU" sz="2400" i="1" dirty="0"/>
          </a:p>
          <a:p>
            <a:endParaRPr lang="en-AU" sz="2400" i="1" dirty="0"/>
          </a:p>
          <a:p>
            <a:r>
              <a:rPr lang="en-AU" sz="2400" i="1" dirty="0"/>
              <a:t>		</a:t>
            </a:r>
          </a:p>
          <a:p>
            <a:endParaRPr lang="en-AU" sz="2400" i="1" dirty="0"/>
          </a:p>
          <a:p>
            <a:endParaRPr lang="en-AU" sz="2400" i="1" dirty="0"/>
          </a:p>
          <a:p>
            <a:r>
              <a:rPr lang="en-AU" sz="2400" i="1" dirty="0"/>
              <a:t>		</a:t>
            </a:r>
          </a:p>
          <a:p>
            <a:r>
              <a:rPr lang="en-AU" sz="2400" i="1" dirty="0"/>
              <a:t>		System Architecture </a:t>
            </a:r>
            <a:endParaRPr lang="en-US" sz="2400" dirty="0"/>
          </a:p>
          <a:p>
            <a:endParaRPr lang="en-IN" sz="2400" dirty="0"/>
          </a:p>
        </p:txBody>
      </p:sp>
      <p:sp>
        <p:nvSpPr>
          <p:cNvPr id="1048589" name="Text Placeholder 68"/>
          <p:cNvSpPr txBox="1"/>
          <p:nvPr/>
        </p:nvSpPr>
        <p:spPr>
          <a:xfrm>
            <a:off x="10730682" y="2811051"/>
            <a:ext cx="10255995" cy="1958303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2075"/>
            <a:r>
              <a:rPr lang="en-US" dirty="0"/>
              <a:t>The service is provided as a web based administration tool which is cost effective and user-friendly . With this service user can send a single message of any size to thousands of people in a fraction of second.</a:t>
            </a:r>
            <a:endParaRPr lang="en-IN" dirty="0"/>
          </a:p>
          <a:p>
            <a:endParaRPr lang="en-IN" dirty="0"/>
          </a:p>
          <a:p>
            <a:endParaRPr lang="en-IN" dirty="0"/>
          </a:p>
          <a:p>
            <a:endParaRPr lang="en-IN" dirty="0"/>
          </a:p>
          <a:p>
            <a:endParaRPr lang="en-IN" dirty="0"/>
          </a:p>
          <a:p>
            <a:endParaRPr lang="en-IN" dirty="0"/>
          </a:p>
          <a:p>
            <a:endParaRPr lang="en-IN" dirty="0"/>
          </a:p>
          <a:p>
            <a:endParaRPr lang="en-AU" sz="1800" i="1" dirty="0"/>
          </a:p>
          <a:p>
            <a:endParaRPr lang="en-AU" sz="1800" i="1" dirty="0"/>
          </a:p>
          <a:p>
            <a:endParaRPr lang="en-AU" sz="1800" i="1" dirty="0"/>
          </a:p>
          <a:p>
            <a:r>
              <a:rPr lang="en-AU" sz="1800" i="1" dirty="0"/>
              <a:t>		</a:t>
            </a:r>
            <a:r>
              <a:rPr lang="en-AU" b="1" dirty="0"/>
              <a:t>Frontend</a:t>
            </a:r>
          </a:p>
          <a:p>
            <a:r>
              <a:rPr lang="en-AU" sz="1800" i="1" dirty="0"/>
              <a:t>		   </a:t>
            </a:r>
            <a:endParaRPr lang="en-AU" sz="2200" b="1" i="1" dirty="0"/>
          </a:p>
          <a:p>
            <a:endParaRPr lang="en-AU" sz="1800" i="1" dirty="0"/>
          </a:p>
          <a:p>
            <a:endParaRPr lang="en-AU" sz="1800" i="1" dirty="0"/>
          </a:p>
          <a:p>
            <a:endParaRPr lang="en-AU" sz="1800" i="1" dirty="0"/>
          </a:p>
          <a:p>
            <a:endParaRPr lang="en-AU" sz="1800" i="1" dirty="0"/>
          </a:p>
          <a:p>
            <a:r>
              <a:rPr lang="en-AU" sz="1800" i="1" dirty="0"/>
              <a:t>		</a:t>
            </a:r>
          </a:p>
          <a:p>
            <a:endParaRPr lang="en-AU" sz="1800" i="1" dirty="0"/>
          </a:p>
          <a:p>
            <a:endParaRPr lang="en-AU" sz="1800" i="1" dirty="0"/>
          </a:p>
          <a:p>
            <a:endParaRPr lang="en-AU" sz="1800" i="1" dirty="0"/>
          </a:p>
          <a:p>
            <a:endParaRPr lang="en-AU" sz="1800" i="1" dirty="0"/>
          </a:p>
          <a:p>
            <a:r>
              <a:rPr lang="en-AU" sz="1800" i="1" dirty="0"/>
              <a:t>		         </a:t>
            </a:r>
            <a:r>
              <a:rPr lang="en-AU" b="1" dirty="0"/>
              <a:t>Input </a:t>
            </a:r>
          </a:p>
          <a:p>
            <a:endParaRPr lang="en-AU" sz="1800" i="1" dirty="0"/>
          </a:p>
          <a:p>
            <a:endParaRPr lang="en-AU" sz="1800" i="1" dirty="0"/>
          </a:p>
          <a:p>
            <a:endParaRPr lang="en-AU" sz="1800" i="1" dirty="0"/>
          </a:p>
          <a:p>
            <a:endParaRPr lang="en-AU" sz="1800" i="1" dirty="0"/>
          </a:p>
          <a:p>
            <a:endParaRPr lang="en-AU" sz="1800" i="1" dirty="0"/>
          </a:p>
          <a:p>
            <a:endParaRPr lang="en-AU" sz="1800" i="1" dirty="0"/>
          </a:p>
          <a:p>
            <a:r>
              <a:rPr lang="en-AU" sz="1800" i="1" dirty="0"/>
              <a:t>	</a:t>
            </a:r>
            <a:endParaRPr lang="en-AU" i="1" dirty="0"/>
          </a:p>
          <a:p>
            <a:endParaRPr lang="en-IN" dirty="0"/>
          </a:p>
          <a:p>
            <a:endParaRPr lang="en-IN" dirty="0"/>
          </a:p>
          <a:p>
            <a:r>
              <a:rPr lang="en-US" sz="1800" b="1" dirty="0">
                <a:solidFill>
                  <a:srgbClr val="1F1F22"/>
                </a:solidFill>
                <a:effectLst/>
                <a:latin typeface="Times New Roman" panose="02020603050405020304" pitchFamily="18" charset="0"/>
                <a:ea typeface="Times New Roman" panose="02020603050405020304" pitchFamily="18" charset="0"/>
              </a:rPr>
              <a:t>		        </a:t>
            </a:r>
            <a:r>
              <a:rPr lang="en-US" b="1" dirty="0">
                <a:solidFill>
                  <a:srgbClr val="1F1F22"/>
                </a:solidFill>
                <a:effectLst/>
                <a:latin typeface="Times New Roman" panose="02020603050405020304" pitchFamily="18" charset="0"/>
                <a:ea typeface="Times New Roman" panose="02020603050405020304" pitchFamily="18" charset="0"/>
              </a:rPr>
              <a:t>Output</a:t>
            </a:r>
            <a:endParaRPr lang="en-IN" dirty="0"/>
          </a:p>
        </p:txBody>
      </p:sp>
      <p:sp>
        <p:nvSpPr>
          <p:cNvPr id="1048590" name="Rectangle 2"/>
          <p:cNvSpPr/>
          <p:nvPr/>
        </p:nvSpPr>
        <p:spPr>
          <a:xfrm>
            <a:off x="329561" y="6737576"/>
            <a:ext cx="4161460" cy="646331"/>
          </a:xfrm>
          <a:prstGeom prst="rect">
            <a:avLst/>
          </a:prstGeom>
        </p:spPr>
        <p:txBody>
          <a:bodyPr wrap="none">
            <a:spAutoFit/>
          </a:bodyPr>
          <a:lstStyle/>
          <a:p>
            <a:pPr algn="ctr"/>
            <a:r>
              <a:rPr lang="en-US" sz="3600" dirty="0"/>
              <a:t> SCOPE of the Project</a:t>
            </a:r>
          </a:p>
        </p:txBody>
      </p:sp>
      <p:sp>
        <p:nvSpPr>
          <p:cNvPr id="1048591" name="Rectangle 11"/>
          <p:cNvSpPr/>
          <p:nvPr/>
        </p:nvSpPr>
        <p:spPr>
          <a:xfrm>
            <a:off x="10677470" y="2270707"/>
            <a:ext cx="1706880" cy="624841"/>
          </a:xfrm>
          <a:prstGeom prst="rect">
            <a:avLst/>
          </a:prstGeom>
        </p:spPr>
        <p:txBody>
          <a:bodyPr wrap="none">
            <a:spAutoFit/>
          </a:bodyPr>
          <a:lstStyle/>
          <a:p>
            <a:pPr algn="ctr"/>
            <a:r>
              <a:rPr lang="en-US" sz="3600" dirty="0"/>
              <a:t>Results</a:t>
            </a:r>
          </a:p>
        </p:txBody>
      </p:sp>
      <p:sp>
        <p:nvSpPr>
          <p:cNvPr id="1048592" name="Rectangle 12"/>
          <p:cNvSpPr/>
          <p:nvPr/>
        </p:nvSpPr>
        <p:spPr>
          <a:xfrm>
            <a:off x="359812" y="10298296"/>
            <a:ext cx="2862580" cy="624840"/>
          </a:xfrm>
          <a:prstGeom prst="rect">
            <a:avLst/>
          </a:prstGeom>
        </p:spPr>
        <p:txBody>
          <a:bodyPr wrap="none">
            <a:spAutoFit/>
          </a:bodyPr>
          <a:lstStyle/>
          <a:p>
            <a:r>
              <a:rPr lang="en-US" altLang="zh-CN" sz="3600" dirty="0"/>
              <a:t>Methodology</a:t>
            </a:r>
          </a:p>
        </p:txBody>
      </p:sp>
      <p:sp>
        <p:nvSpPr>
          <p:cNvPr id="1048593" name="Content Placeholder 10"/>
          <p:cNvSpPr txBox="1"/>
          <p:nvPr/>
        </p:nvSpPr>
        <p:spPr>
          <a:xfrm>
            <a:off x="359812" y="7362417"/>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3663"/>
            <a:r>
              <a:rPr lang="en-IN" sz="2400" dirty="0"/>
              <a:t>The scope of this project included :</a:t>
            </a:r>
          </a:p>
          <a:p>
            <a:pPr marL="93663">
              <a:lnSpc>
                <a:spcPct val="106000"/>
              </a:lnSpc>
              <a:spcAft>
                <a:spcPts val="800"/>
              </a:spcAft>
              <a:buFont typeface="Wingdings" panose="05000000000000000000" pitchFamily="2" charset="2"/>
              <a:buChar char="Ø"/>
            </a:pPr>
            <a:r>
              <a:rPr lang="en-US" sz="2400" dirty="0">
                <a:ea typeface="Times New Roman" panose="02020603050405020304" pitchFamily="18" charset="0"/>
                <a:cs typeface="Calibri" panose="020F0502020204030204" pitchFamily="34" charset="0"/>
              </a:rPr>
              <a:t> Instant sending of large number of emails.</a:t>
            </a:r>
            <a:endParaRPr lang="en-IN" sz="2400" dirty="0">
              <a:ea typeface="Times New Roman" panose="02020603050405020304" pitchFamily="18" charset="0"/>
              <a:cs typeface="Times New Roman" panose="02020603050405020304" pitchFamily="18" charset="0"/>
            </a:endParaRPr>
          </a:p>
          <a:p>
            <a:pPr marL="93663">
              <a:lnSpc>
                <a:spcPct val="106000"/>
              </a:lnSpc>
              <a:spcAft>
                <a:spcPts val="800"/>
              </a:spcAft>
              <a:buFont typeface="Wingdings" panose="05000000000000000000" pitchFamily="2" charset="2"/>
              <a:buChar char="Ø"/>
            </a:pPr>
            <a:r>
              <a:rPr lang="en-US" sz="2400" dirty="0">
                <a:ea typeface="Times New Roman" panose="02020603050405020304" pitchFamily="18" charset="0"/>
                <a:cs typeface="Calibri" panose="020F0502020204030204" pitchFamily="34" charset="0"/>
              </a:rPr>
              <a:t> Reduced overhead costs and sending personalized emails.</a:t>
            </a:r>
            <a:endParaRPr lang="en-IN" sz="2400" dirty="0">
              <a:ea typeface="Calibri" panose="020F0502020204030204" pitchFamily="34" charset="0"/>
              <a:cs typeface="Times New Roman" panose="02020603050405020304" pitchFamily="18" charset="0"/>
            </a:endParaRPr>
          </a:p>
          <a:p>
            <a:pPr marL="93663">
              <a:buFont typeface="Wingdings" panose="05000000000000000000" pitchFamily="2" charset="2"/>
              <a:buChar char="Ø"/>
            </a:pPr>
            <a:r>
              <a:rPr lang="en-US" sz="2400" dirty="0">
                <a:ea typeface="Times New Roman" panose="02020603050405020304" pitchFamily="18" charset="0"/>
              </a:rPr>
              <a:t> Reach large audience in a short span.</a:t>
            </a:r>
            <a:endParaRPr lang="en-IN" sz="2400" dirty="0">
              <a:latin typeface="Century Schoolbook" panose="02040604050505020304" pitchFamily="18" charset="0"/>
            </a:endParaRPr>
          </a:p>
          <a:p>
            <a:r>
              <a:rPr lang="en-IN" sz="2400" dirty="0"/>
              <a:t>.</a:t>
            </a:r>
          </a:p>
          <a:p>
            <a:endParaRPr lang="en-IN" sz="2400" dirty="0"/>
          </a:p>
          <a:p>
            <a:endParaRPr lang="en-IN" sz="2400" dirty="0"/>
          </a:p>
        </p:txBody>
      </p:sp>
      <p:sp>
        <p:nvSpPr>
          <p:cNvPr id="1048594" name="Text Placeholder 68"/>
          <p:cNvSpPr txBox="1"/>
          <p:nvPr/>
        </p:nvSpPr>
        <p:spPr>
          <a:xfrm>
            <a:off x="359812" y="2811051"/>
            <a:ext cx="10350000" cy="197505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3663" algn="just"/>
            <a:r>
              <a:rPr lang="en-US" dirty="0"/>
              <a:t>Bulk email generally refers to sending a number of emails to a larger audience in a short span of time. This type of service is not to be confused with free email providers like Gmail and Outlook. These services are intended for one-to-one emailing and have strict daily sending limits that make them unsuitable for sending bulk emails. This combines into one product with the flexibility of a bulk email web service.</a:t>
            </a:r>
            <a:endParaRPr lang="en-IN" dirty="0"/>
          </a:p>
        </p:txBody>
      </p:sp>
      <p:sp>
        <p:nvSpPr>
          <p:cNvPr id="1048595" name="Rectangle 21"/>
          <p:cNvSpPr/>
          <p:nvPr/>
        </p:nvSpPr>
        <p:spPr>
          <a:xfrm>
            <a:off x="396948" y="2240941"/>
            <a:ext cx="2672080" cy="624841"/>
          </a:xfrm>
          <a:prstGeom prst="rect">
            <a:avLst/>
          </a:prstGeom>
        </p:spPr>
        <p:txBody>
          <a:bodyPr wrap="none">
            <a:spAutoFit/>
          </a:bodyPr>
          <a:lstStyle/>
          <a:p>
            <a:pPr algn="ctr"/>
            <a:r>
              <a:rPr lang="en-US" sz="3600" dirty="0"/>
              <a:t>Introduction</a:t>
            </a:r>
          </a:p>
        </p:txBody>
      </p:sp>
      <p:sp>
        <p:nvSpPr>
          <p:cNvPr id="1048597" name="Rectangle 27"/>
          <p:cNvSpPr/>
          <p:nvPr/>
        </p:nvSpPr>
        <p:spPr>
          <a:xfrm>
            <a:off x="10718532" y="26937768"/>
            <a:ext cx="10362150" cy="3046988"/>
          </a:xfrm>
          <a:prstGeom prst="rect">
            <a:avLst/>
          </a:prstGeom>
        </p:spPr>
        <p:txBody>
          <a:bodyPr wrap="square">
            <a:spAutoFit/>
          </a:bodyPr>
          <a:lstStyle/>
          <a:p>
            <a:r>
              <a:rPr lang="en-US" sz="3600" dirty="0"/>
              <a:t> References</a:t>
            </a:r>
            <a:endParaRPr lang="en-US" sz="2400" dirty="0"/>
          </a:p>
          <a:p>
            <a:pPr marL="92075"/>
            <a:r>
              <a:rPr lang="en-US" sz="2400" dirty="0"/>
              <a:t>[1] Steven </a:t>
            </a:r>
            <a:r>
              <a:rPr lang="en-US" sz="2400" dirty="0" err="1"/>
              <a:t>Dorty</a:t>
            </a:r>
            <a:r>
              <a:rPr lang="en-US" sz="2400" dirty="0"/>
              <a:t> 2017, ‘Send Bulk Email Free: The Definitive Guide to </a:t>
            </a:r>
            <a:r>
              <a:rPr lang="en-US" sz="2400" dirty="0" err="1"/>
              <a:t>CostEffective</a:t>
            </a:r>
            <a:r>
              <a:rPr lang="en-US" sz="2400" dirty="0"/>
              <a:t> Email Marketing’, ISSN: B06XBNPNZ9, pp 1 – 97</a:t>
            </a:r>
          </a:p>
          <a:p>
            <a:pPr marL="92075"/>
            <a:endParaRPr lang="en-US" sz="2400" dirty="0"/>
          </a:p>
          <a:p>
            <a:pPr marL="92075"/>
            <a:r>
              <a:rPr lang="en-US" sz="2400" dirty="0"/>
              <a:t>[2] Robert W. Bly 2018, ‘The New Email Revolution: Save Time, make money and Write emails ‘, ISBN: 978- 1510727915, pp 9 – 365</a:t>
            </a:r>
          </a:p>
          <a:p>
            <a:endParaRPr lang="en-US" sz="3600" dirty="0"/>
          </a:p>
        </p:txBody>
      </p:sp>
      <p:sp>
        <p:nvSpPr>
          <p:cNvPr id="1048598" name="Rectangle 28"/>
          <p:cNvSpPr/>
          <p:nvPr/>
        </p:nvSpPr>
        <p:spPr>
          <a:xfrm>
            <a:off x="10655812" y="22741062"/>
            <a:ext cx="2481580" cy="624840"/>
          </a:xfrm>
          <a:prstGeom prst="rect">
            <a:avLst/>
          </a:prstGeom>
        </p:spPr>
        <p:txBody>
          <a:bodyPr wrap="none">
            <a:spAutoFit/>
          </a:bodyPr>
          <a:lstStyle/>
          <a:p>
            <a:pPr algn="ctr"/>
            <a:r>
              <a:rPr lang="en-US" sz="3600" dirty="0"/>
              <a:t>Conclusion</a:t>
            </a:r>
          </a:p>
        </p:txBody>
      </p:sp>
      <p:sp>
        <p:nvSpPr>
          <p:cNvPr id="1048599" name="Text Placeholder 68"/>
          <p:cNvSpPr txBox="1"/>
          <p:nvPr/>
        </p:nvSpPr>
        <p:spPr>
          <a:xfrm>
            <a:off x="368532" y="5341343"/>
            <a:ext cx="10350000" cy="145172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3663" algn="just"/>
            <a:r>
              <a:rPr lang="en-US" dirty="0"/>
              <a:t>The main motive behind this project is to design a website to send a bulk email which can convey information to a larger audience in a short interval of time. It can include alerts, warnings and news that are of high importance and needs to be delivered to all the citizens of the country in a single go.</a:t>
            </a:r>
            <a:endParaRPr lang="en-IN" dirty="0"/>
          </a:p>
        </p:txBody>
      </p:sp>
      <p:sp>
        <p:nvSpPr>
          <p:cNvPr id="1048600" name="Rectangle 24"/>
          <p:cNvSpPr/>
          <p:nvPr/>
        </p:nvSpPr>
        <p:spPr>
          <a:xfrm>
            <a:off x="396948" y="4745705"/>
            <a:ext cx="2367280" cy="624840"/>
          </a:xfrm>
          <a:prstGeom prst="rect">
            <a:avLst/>
          </a:prstGeom>
        </p:spPr>
        <p:txBody>
          <a:bodyPr wrap="none">
            <a:spAutoFit/>
          </a:bodyPr>
          <a:lstStyle/>
          <a:p>
            <a:pPr algn="ctr"/>
            <a:r>
              <a:rPr lang="en-US" sz="3600" dirty="0"/>
              <a:t>Motivation</a:t>
            </a:r>
          </a:p>
        </p:txBody>
      </p:sp>
      <p:pic>
        <p:nvPicPr>
          <p:cNvPr id="2097157" name="Picture 8"/>
          <p:cNvPicPr>
            <a:picLocks noChangeAspect="1" noChangeArrowheads="1"/>
          </p:cNvPicPr>
          <p:nvPr/>
        </p:nvPicPr>
        <p:blipFill>
          <a:blip r:embed="rId2"/>
          <a:srcRect/>
          <a:stretch>
            <a:fillRect/>
          </a:stretch>
        </p:blipFill>
        <p:spPr bwMode="auto">
          <a:xfrm>
            <a:off x="777240" y="617220"/>
            <a:ext cx="1432560" cy="1577340"/>
          </a:xfrm>
          <a:prstGeom prst="rect">
            <a:avLst/>
          </a:prstGeom>
          <a:noFill/>
          <a:ln w="9525">
            <a:noFill/>
            <a:miter lim="800000"/>
            <a:headEnd/>
            <a:tailEnd/>
          </a:ln>
          <a:effectLst/>
        </p:spPr>
      </p:pic>
      <p:sp>
        <p:nvSpPr>
          <p:cNvPr id="2" name="Text Placeholder 68">
            <a:extLst>
              <a:ext uri="{FF2B5EF4-FFF2-40B4-BE49-F238E27FC236}">
                <a16:creationId xmlns:a16="http://schemas.microsoft.com/office/drawing/2014/main" id="{A0002573-FDE0-A9CE-5A48-080E32FF9CAF}"/>
              </a:ext>
            </a:extLst>
          </p:cNvPr>
          <p:cNvSpPr txBox="1">
            <a:spLocks/>
          </p:cNvSpPr>
          <p:nvPr/>
        </p:nvSpPr>
        <p:spPr>
          <a:xfrm>
            <a:off x="10704063" y="23397804"/>
            <a:ext cx="10319749" cy="347696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93663" algn="just"/>
            <a:r>
              <a:rPr lang="en-US" dirty="0"/>
              <a:t>A bulk email service allows its customers to send mass email messages to multiple lists of recipients at a specified time. Existing system may includes offerings based on their respective membership plans, pricing and limitations for particular number of emails. Most of the existing bulk email service providers offer free service only for a particular trial period. So, the proposed service is provided as a web service which is cost effective and user-friendly .This offers high reliability, cost effective and the emails can be delivered instantly. It can be used in various fields like e-commerce, marketing, banking, health care, insurance policy, etc. Remainders for deadlines, payment health checkups, alert and fraud messages can be made.</a:t>
            </a:r>
            <a:endParaRPr lang="en-IN" dirty="0"/>
          </a:p>
        </p:txBody>
      </p:sp>
      <p:pic>
        <p:nvPicPr>
          <p:cNvPr id="3" name="image5.jpeg">
            <a:extLst>
              <a:ext uri="{FF2B5EF4-FFF2-40B4-BE49-F238E27FC236}">
                <a16:creationId xmlns:a16="http://schemas.microsoft.com/office/drawing/2014/main" id="{F4E547AA-F4A6-2915-237B-1DCEA7A96E7C}"/>
              </a:ext>
            </a:extLst>
          </p:cNvPr>
          <p:cNvPicPr>
            <a:picLocks noChangeAspect="1"/>
          </p:cNvPicPr>
          <p:nvPr/>
        </p:nvPicPr>
        <p:blipFill>
          <a:blip r:embed="rId3" cstate="print"/>
          <a:stretch>
            <a:fillRect/>
          </a:stretch>
        </p:blipFill>
        <p:spPr>
          <a:xfrm>
            <a:off x="11784300" y="4726635"/>
            <a:ext cx="8379391" cy="4668211"/>
          </a:xfrm>
          <a:prstGeom prst="rect">
            <a:avLst/>
          </a:prstGeom>
        </p:spPr>
      </p:pic>
      <p:pic>
        <p:nvPicPr>
          <p:cNvPr id="4" name="image6.jpeg">
            <a:extLst>
              <a:ext uri="{FF2B5EF4-FFF2-40B4-BE49-F238E27FC236}">
                <a16:creationId xmlns:a16="http://schemas.microsoft.com/office/drawing/2014/main" id="{63276D3B-A1BE-650F-535C-4B76F34EF0DE}"/>
              </a:ext>
            </a:extLst>
          </p:cNvPr>
          <p:cNvPicPr>
            <a:picLocks noChangeAspect="1"/>
          </p:cNvPicPr>
          <p:nvPr/>
        </p:nvPicPr>
        <p:blipFill>
          <a:blip r:embed="rId4" cstate="print"/>
          <a:stretch>
            <a:fillRect/>
          </a:stretch>
        </p:blipFill>
        <p:spPr>
          <a:xfrm>
            <a:off x="11831352" y="10475549"/>
            <a:ext cx="8332339" cy="4668211"/>
          </a:xfrm>
          <a:prstGeom prst="rect">
            <a:avLst/>
          </a:prstGeom>
        </p:spPr>
      </p:pic>
      <p:pic>
        <p:nvPicPr>
          <p:cNvPr id="5" name="image7.jpeg">
            <a:extLst>
              <a:ext uri="{FF2B5EF4-FFF2-40B4-BE49-F238E27FC236}">
                <a16:creationId xmlns:a16="http://schemas.microsoft.com/office/drawing/2014/main" id="{1BD69551-D433-BA28-8855-B65701190E4D}"/>
              </a:ext>
            </a:extLst>
          </p:cNvPr>
          <p:cNvPicPr>
            <a:picLocks noChangeAspect="1"/>
          </p:cNvPicPr>
          <p:nvPr/>
        </p:nvPicPr>
        <p:blipFill>
          <a:blip r:embed="rId5" cstate="print"/>
          <a:stretch>
            <a:fillRect/>
          </a:stretch>
        </p:blipFill>
        <p:spPr>
          <a:xfrm>
            <a:off x="12028958" y="16749308"/>
            <a:ext cx="8134733" cy="4323210"/>
          </a:xfrm>
          <a:prstGeom prst="rect">
            <a:avLst/>
          </a:prstGeom>
        </p:spPr>
      </p:pic>
      <p:pic>
        <p:nvPicPr>
          <p:cNvPr id="6" name="image1.jpeg">
            <a:extLst>
              <a:ext uri="{FF2B5EF4-FFF2-40B4-BE49-F238E27FC236}">
                <a16:creationId xmlns:a16="http://schemas.microsoft.com/office/drawing/2014/main" id="{94930701-0C28-317E-25C8-F0A4CD0E2728}"/>
              </a:ext>
            </a:extLst>
          </p:cNvPr>
          <p:cNvPicPr>
            <a:picLocks noChangeAspect="1"/>
          </p:cNvPicPr>
          <p:nvPr/>
        </p:nvPicPr>
        <p:blipFill>
          <a:blip r:embed="rId6" cstate="print"/>
          <a:stretch>
            <a:fillRect/>
          </a:stretch>
        </p:blipFill>
        <p:spPr>
          <a:xfrm>
            <a:off x="777240" y="22325641"/>
            <a:ext cx="9714731" cy="6231774"/>
          </a:xfrm>
          <a:prstGeom prst="rect">
            <a:avLst/>
          </a:prstGeom>
        </p:spPr>
      </p:pic>
      <p:pic>
        <p:nvPicPr>
          <p:cNvPr id="7" name="image2.jpeg">
            <a:extLst>
              <a:ext uri="{FF2B5EF4-FFF2-40B4-BE49-F238E27FC236}">
                <a16:creationId xmlns:a16="http://schemas.microsoft.com/office/drawing/2014/main" id="{B26E00EC-7127-8C5E-FF08-28910390AC4F}"/>
              </a:ext>
            </a:extLst>
          </p:cNvPr>
          <p:cNvPicPr>
            <a:picLocks noChangeAspect="1"/>
          </p:cNvPicPr>
          <p:nvPr/>
        </p:nvPicPr>
        <p:blipFill>
          <a:blip r:embed="rId7" cstate="print"/>
          <a:stretch>
            <a:fillRect/>
          </a:stretch>
        </p:blipFill>
        <p:spPr>
          <a:xfrm>
            <a:off x="777240" y="16552985"/>
            <a:ext cx="4475651" cy="4896177"/>
          </a:xfrm>
          <a:prstGeom prst="rect">
            <a:avLst/>
          </a:prstGeom>
        </p:spPr>
      </p:pic>
      <p:pic>
        <p:nvPicPr>
          <p:cNvPr id="8" name="image3.jpeg">
            <a:extLst>
              <a:ext uri="{FF2B5EF4-FFF2-40B4-BE49-F238E27FC236}">
                <a16:creationId xmlns:a16="http://schemas.microsoft.com/office/drawing/2014/main" id="{CFEFDE7E-8BD1-B2A0-3845-7E0184D7CA1D}"/>
              </a:ext>
            </a:extLst>
          </p:cNvPr>
          <p:cNvPicPr>
            <a:picLocks noChangeAspect="1"/>
          </p:cNvPicPr>
          <p:nvPr/>
        </p:nvPicPr>
        <p:blipFill>
          <a:blip r:embed="rId8" cstate="print"/>
          <a:stretch>
            <a:fillRect/>
          </a:stretch>
        </p:blipFill>
        <p:spPr>
          <a:xfrm>
            <a:off x="6016321" y="16552985"/>
            <a:ext cx="4475651" cy="48961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591</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Algerian</vt:lpstr>
      <vt:lpstr>Arial</vt:lpstr>
      <vt:lpstr>Calibri</vt:lpstr>
      <vt:lpstr>Calibri Light</vt:lpstr>
      <vt:lpstr>Century Schoolbook</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karthivishal9486@hotmail.com</cp:lastModifiedBy>
  <cp:revision>2</cp:revision>
  <dcterms:created xsi:type="dcterms:W3CDTF">2016-03-27T19:32:15Z</dcterms:created>
  <dcterms:modified xsi:type="dcterms:W3CDTF">2022-12-06T08:33:11Z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ca56690092b544b6a7eca0cce964e60f</vt:lpwstr>
  </property>
</Properties>
</file>