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288" y="-557"/>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2429370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1"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1048602"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1048603" name="Date Placeholder 3"/>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04" name="Footer Placeholder 4"/>
          <p:cNvSpPr>
            <a:spLocks noGrp="1"/>
          </p:cNvSpPr>
          <p:nvPr>
            <p:ph type="ftr" sz="quarter" idx="11"/>
          </p:nvPr>
        </p:nvSpPr>
        <p:spPr/>
        <p:txBody>
          <a:bodyPr/>
          <a:lstStyle/>
          <a:p>
            <a:endParaRPr lang="en-IN" dirty="0"/>
          </a:p>
        </p:txBody>
      </p:sp>
      <p:sp>
        <p:nvSpPr>
          <p:cNvPr id="104860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dirty="0"/>
          </a:p>
        </p:txBody>
      </p:sp>
      <p:sp>
        <p:nvSpPr>
          <p:cNvPr id="104862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4" name="Date Placeholder 3"/>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25" name="Footer Placeholder 4"/>
          <p:cNvSpPr>
            <a:spLocks noGrp="1"/>
          </p:cNvSpPr>
          <p:nvPr>
            <p:ph type="ftr" sz="quarter" idx="11"/>
          </p:nvPr>
        </p:nvSpPr>
        <p:spPr/>
        <p:txBody>
          <a:bodyPr/>
          <a:lstStyle/>
          <a:p>
            <a:endParaRPr lang="en-IN" dirty="0"/>
          </a:p>
        </p:txBody>
      </p:sp>
      <p:sp>
        <p:nvSpPr>
          <p:cNvPr id="104862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6"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1048607"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09" name="Footer Placeholder 4"/>
          <p:cNvSpPr>
            <a:spLocks noGrp="1"/>
          </p:cNvSpPr>
          <p:nvPr>
            <p:ph type="ftr" sz="quarter" idx="11"/>
          </p:nvPr>
        </p:nvSpPr>
        <p:spPr/>
        <p:txBody>
          <a:bodyPr/>
          <a:lstStyle/>
          <a:p>
            <a:endParaRPr lang="en-IN" dirty="0"/>
          </a:p>
        </p:txBody>
      </p:sp>
      <p:sp>
        <p:nvSpPr>
          <p:cNvPr id="1048610"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US" dirty="0"/>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3" name="Date Placeholder 3"/>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14" name="Footer Placeholder 4"/>
          <p:cNvSpPr>
            <a:spLocks noGrp="1"/>
          </p:cNvSpPr>
          <p:nvPr>
            <p:ph type="ftr" sz="quarter" idx="11"/>
          </p:nvPr>
        </p:nvSpPr>
        <p:spPr/>
        <p:txBody>
          <a:bodyPr/>
          <a:lstStyle/>
          <a:p>
            <a:endParaRPr lang="en-IN" dirty="0"/>
          </a:p>
        </p:txBody>
      </p:sp>
      <p:sp>
        <p:nvSpPr>
          <p:cNvPr id="1048615"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1048628"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30" name="Footer Placeholder 4"/>
          <p:cNvSpPr>
            <a:spLocks noGrp="1"/>
          </p:cNvSpPr>
          <p:nvPr>
            <p:ph type="ftr" sz="quarter" idx="11"/>
          </p:nvPr>
        </p:nvSpPr>
        <p:spPr/>
        <p:txBody>
          <a:bodyPr/>
          <a:lstStyle/>
          <a:p>
            <a:endParaRPr lang="en-IN" dirty="0"/>
          </a:p>
        </p:txBody>
      </p:sp>
      <p:sp>
        <p:nvSpPr>
          <p:cNvPr id="1048631"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5" name="Date Placeholder 4"/>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36" name="Footer Placeholder 5"/>
          <p:cNvSpPr>
            <a:spLocks noGrp="1"/>
          </p:cNvSpPr>
          <p:nvPr>
            <p:ph type="ftr" sz="quarter" idx="11"/>
          </p:nvPr>
        </p:nvSpPr>
        <p:spPr/>
        <p:txBody>
          <a:bodyPr/>
          <a:lstStyle/>
          <a:p>
            <a:endParaRPr lang="en-IN" dirty="0"/>
          </a:p>
        </p:txBody>
      </p:sp>
      <p:sp>
        <p:nvSpPr>
          <p:cNvPr id="104863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8"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1048639"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048640"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1"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1048642"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Date Placeholder 6"/>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44" name="Footer Placeholder 7"/>
          <p:cNvSpPr>
            <a:spLocks noGrp="1"/>
          </p:cNvSpPr>
          <p:nvPr>
            <p:ph type="ftr" sz="quarter" idx="11"/>
          </p:nvPr>
        </p:nvSpPr>
        <p:spPr/>
        <p:txBody>
          <a:bodyPr/>
          <a:lstStyle/>
          <a:p>
            <a:endParaRPr lang="en-IN" dirty="0"/>
          </a:p>
        </p:txBody>
      </p:sp>
      <p:sp>
        <p:nvSpPr>
          <p:cNvPr id="1048645"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Date Placeholder 2"/>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583" name="Footer Placeholder 3"/>
          <p:cNvSpPr>
            <a:spLocks noGrp="1"/>
          </p:cNvSpPr>
          <p:nvPr>
            <p:ph type="ftr" sz="quarter" idx="11"/>
          </p:nvPr>
        </p:nvSpPr>
        <p:spPr/>
        <p:txBody>
          <a:bodyPr/>
          <a:lstStyle/>
          <a:p>
            <a:endParaRPr lang="en-IN" dirty="0"/>
          </a:p>
        </p:txBody>
      </p:sp>
      <p:sp>
        <p:nvSpPr>
          <p:cNvPr id="1048584"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6" name="Date Placeholder 1"/>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47" name="Footer Placeholder 2"/>
          <p:cNvSpPr>
            <a:spLocks noGrp="1"/>
          </p:cNvSpPr>
          <p:nvPr>
            <p:ph type="ftr" sz="quarter" idx="11"/>
          </p:nvPr>
        </p:nvSpPr>
        <p:spPr/>
        <p:txBody>
          <a:bodyPr/>
          <a:lstStyle/>
          <a:p>
            <a:endParaRPr lang="en-IN" dirty="0"/>
          </a:p>
        </p:txBody>
      </p:sp>
      <p:sp>
        <p:nvSpPr>
          <p:cNvPr id="1048648"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1048650"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1048652" name="Date Placeholder 4"/>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53" name="Footer Placeholder 5"/>
          <p:cNvSpPr>
            <a:spLocks noGrp="1"/>
          </p:cNvSpPr>
          <p:nvPr>
            <p:ph type="ftr" sz="quarter" idx="11"/>
          </p:nvPr>
        </p:nvSpPr>
        <p:spPr/>
        <p:txBody>
          <a:bodyPr/>
          <a:lstStyle/>
          <a:p>
            <a:endParaRPr lang="en-IN" dirty="0"/>
          </a:p>
        </p:txBody>
      </p:sp>
      <p:sp>
        <p:nvSpPr>
          <p:cNvPr id="1048654"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6"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1048617"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1048618"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1048619" name="Date Placeholder 4"/>
          <p:cNvSpPr>
            <a:spLocks noGrp="1"/>
          </p:cNvSpPr>
          <p:nvPr>
            <p:ph type="dt" sz="half" idx="10"/>
          </p:nvPr>
        </p:nvSpPr>
        <p:spPr/>
        <p:txBody>
          <a:bodyPr/>
          <a:lstStyle/>
          <a:p>
            <a:fld id="{8453E2C6-8CDE-4FA4-9434-0173729C9153}" type="datetimeFigureOut">
              <a:rPr lang="en-IN" smtClean="0"/>
              <a:t>17-05-2023</a:t>
            </a:fld>
            <a:endParaRPr lang="en-IN" dirty="0"/>
          </a:p>
        </p:txBody>
      </p:sp>
      <p:sp>
        <p:nvSpPr>
          <p:cNvPr id="1048620" name="Footer Placeholder 5"/>
          <p:cNvSpPr>
            <a:spLocks noGrp="1"/>
          </p:cNvSpPr>
          <p:nvPr>
            <p:ph type="ftr" sz="quarter" idx="11"/>
          </p:nvPr>
        </p:nvSpPr>
        <p:spPr/>
        <p:txBody>
          <a:bodyPr/>
          <a:lstStyle/>
          <a:p>
            <a:endParaRPr lang="en-IN" dirty="0"/>
          </a:p>
        </p:txBody>
      </p:sp>
      <p:sp>
        <p:nvSpPr>
          <p:cNvPr id="1048621"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17-05-2023</a:t>
            </a:fld>
            <a:endParaRPr lang="en-IN" dirty="0"/>
          </a:p>
        </p:txBody>
      </p:sp>
      <p:sp>
        <p:nvSpPr>
          <p:cNvPr id="1048579"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Title 3"/>
          <p:cNvSpPr txBox="1"/>
          <p:nvPr/>
        </p:nvSpPr>
        <p:spPr>
          <a:xfrm>
            <a:off x="2633472" y="365760"/>
            <a:ext cx="18390340" cy="1487186"/>
          </a:xfrm>
          <a:prstGeom prst="rect">
            <a:avLst/>
          </a:prstGeom>
        </p:spPr>
        <p:txBody>
          <a:bodyPr vert="horz" lIns="91440" tIns="45720" rIns="91440" bIns="45720" rtlCol="0" anchor="ctr">
            <a:no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4000" b="1" dirty="0">
                <a:effectLst/>
                <a:latin typeface="Times New Roman" panose="02020603050405020304" pitchFamily="18" charset="0"/>
                <a:ea typeface="Times New Roman" panose="02020603050405020304" pitchFamily="18" charset="0"/>
              </a:rPr>
              <a:t>VIRTUAL MOUSE ON CURSOR MOVEMENT BY OBJECT MOTION</a:t>
            </a:r>
            <a:endParaRPr lang="en-IN" sz="4000" b="1" dirty="0">
              <a:effectLst/>
              <a:latin typeface="Times New Roman" panose="02020603050405020304" pitchFamily="18" charset="0"/>
              <a:ea typeface="Times New Roman" panose="02020603050405020304" pitchFamily="18" charset="0"/>
            </a:endParaRPr>
          </a:p>
        </p:txBody>
      </p:sp>
      <p:sp>
        <p:nvSpPr>
          <p:cNvPr id="1048587" name="Text Placeholder 22"/>
          <p:cNvSpPr txBox="1"/>
          <p:nvPr/>
        </p:nvSpPr>
        <p:spPr>
          <a:xfrm>
            <a:off x="2633472" y="690706"/>
            <a:ext cx="18390340" cy="1285050"/>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endParaRPr lang="en-US" sz="4400" dirty="0"/>
          </a:p>
        </p:txBody>
      </p:sp>
      <p:sp>
        <p:nvSpPr>
          <p:cNvPr id="1048588" name="Content Placeholder 10"/>
          <p:cNvSpPr txBox="1"/>
          <p:nvPr/>
        </p:nvSpPr>
        <p:spPr>
          <a:xfrm>
            <a:off x="359812" y="10955038"/>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lnSpc>
                <a:spcPct val="100000"/>
              </a:lnSpc>
            </a:pPr>
            <a:r>
              <a:rPr lang="en-US" sz="2200" dirty="0">
                <a:latin typeface="Century Schoolbook" panose="02040604050505020304" pitchFamily="18" charset="0"/>
              </a:rPr>
              <a:t>The following steps are included to develop the algorithm: -</a:t>
            </a:r>
          </a:p>
          <a:p>
            <a:pPr algn="just">
              <a:lnSpc>
                <a:spcPct val="100000"/>
              </a:lnSpc>
            </a:pPr>
            <a:r>
              <a:rPr lang="en-US" sz="2200" dirty="0">
                <a:latin typeface="Century Schoolbook" panose="02040604050505020304" pitchFamily="18" charset="0"/>
              </a:rPr>
              <a:t>● The first step is to capture the image using the camera.</a:t>
            </a:r>
          </a:p>
          <a:p>
            <a:pPr algn="just">
              <a:lnSpc>
                <a:spcPct val="100000"/>
              </a:lnSpc>
            </a:pPr>
            <a:r>
              <a:rPr lang="en-US" sz="2200" dirty="0">
                <a:latin typeface="Century Schoolbook" panose="02040604050505020304" pitchFamily="18" charset="0"/>
              </a:rPr>
              <a:t>● The camera then extracts and recognizes the human hand from the input</a:t>
            </a:r>
          </a:p>
          <a:p>
            <a:pPr algn="just">
              <a:lnSpc>
                <a:spcPct val="100000"/>
              </a:lnSpc>
            </a:pPr>
            <a:r>
              <a:rPr lang="en-US" sz="2200" dirty="0">
                <a:latin typeface="Century Schoolbook" panose="02040604050505020304" pitchFamily="18" charset="0"/>
              </a:rPr>
              <a:t>image.</a:t>
            </a:r>
          </a:p>
          <a:p>
            <a:pPr algn="just">
              <a:lnSpc>
                <a:spcPct val="100000"/>
              </a:lnSpc>
            </a:pPr>
            <a:r>
              <a:rPr lang="en-US" sz="2200" dirty="0">
                <a:latin typeface="Century Schoolbook" panose="02040604050505020304" pitchFamily="18" charset="0"/>
              </a:rPr>
              <a:t>● Then the position of the human hand is stored in the system using the</a:t>
            </a:r>
          </a:p>
          <a:p>
            <a:pPr algn="just">
              <a:lnSpc>
                <a:spcPct val="100000"/>
              </a:lnSpc>
            </a:pPr>
            <a:r>
              <a:rPr lang="en-US" sz="2200" dirty="0">
                <a:latin typeface="Century Schoolbook" panose="02040604050505020304" pitchFamily="18" charset="0"/>
              </a:rPr>
              <a:t>regular” coordinate system”.</a:t>
            </a:r>
          </a:p>
          <a:p>
            <a:pPr algn="just">
              <a:lnSpc>
                <a:spcPct val="100000"/>
              </a:lnSpc>
            </a:pPr>
            <a:r>
              <a:rPr lang="en-US" sz="2200" dirty="0">
                <a:latin typeface="Century Schoolbook" panose="02040604050505020304" pitchFamily="18" charset="0"/>
              </a:rPr>
              <a:t>● Then when the second frame is captured. The position of the hand from the</a:t>
            </a:r>
          </a:p>
          <a:p>
            <a:pPr algn="just">
              <a:lnSpc>
                <a:spcPct val="100000"/>
              </a:lnSpc>
            </a:pPr>
            <a:r>
              <a:rPr lang="en-US" sz="2200" dirty="0">
                <a:latin typeface="Century Schoolbook" panose="02040604050505020304" pitchFamily="18" charset="0"/>
              </a:rPr>
              <a:t>second frame is captured and stored in the system.</a:t>
            </a:r>
          </a:p>
          <a:p>
            <a:pPr algn="just">
              <a:lnSpc>
                <a:spcPct val="100000"/>
              </a:lnSpc>
            </a:pPr>
            <a:r>
              <a:rPr lang="en-US" sz="2200" dirty="0">
                <a:latin typeface="Century Schoolbook" panose="02040604050505020304" pitchFamily="18" charset="0"/>
              </a:rPr>
              <a:t>● Then the position of both hands is compared and then the cursor moves</a:t>
            </a:r>
          </a:p>
          <a:p>
            <a:pPr algn="just">
              <a:lnSpc>
                <a:spcPct val="100000"/>
              </a:lnSpc>
            </a:pPr>
            <a:r>
              <a:rPr lang="en-US" sz="2200" dirty="0">
                <a:latin typeface="Century Schoolbook" panose="02040604050505020304" pitchFamily="18" charset="0"/>
              </a:rPr>
              <a:t>accordingly.</a:t>
            </a:r>
          </a:p>
          <a:p>
            <a:pPr algn="just">
              <a:lnSpc>
                <a:spcPct val="100000"/>
              </a:lnSpc>
            </a:pPr>
            <a:r>
              <a:rPr lang="en-US" sz="2200" dirty="0">
                <a:latin typeface="Century Schoolbook" panose="02040604050505020304" pitchFamily="18" charset="0"/>
              </a:rPr>
              <a:t>● Now for the system of clicking the angle between the two hands of the</a:t>
            </a:r>
          </a:p>
          <a:p>
            <a:pPr algn="just">
              <a:lnSpc>
                <a:spcPct val="100000"/>
              </a:lnSpc>
            </a:pPr>
            <a:r>
              <a:rPr lang="en-US" sz="2200" dirty="0">
                <a:latin typeface="Century Schoolbook" panose="02040604050505020304" pitchFamily="18" charset="0"/>
              </a:rPr>
              <a:t>finger is measured and if the angle is less than 15 degrees the system responds</a:t>
            </a:r>
          </a:p>
          <a:p>
            <a:pPr algn="just">
              <a:lnSpc>
                <a:spcPct val="100000"/>
              </a:lnSpc>
            </a:pPr>
            <a:r>
              <a:rPr lang="en-US" sz="2200" dirty="0">
                <a:latin typeface="Century Schoolbook" panose="02040604050505020304" pitchFamily="18" charset="0"/>
              </a:rPr>
              <a:t>to </a:t>
            </a:r>
            <a:r>
              <a:rPr lang="en-US" sz="2200" dirty="0" err="1">
                <a:latin typeface="Century Schoolbook" panose="02040604050505020304" pitchFamily="18" charset="0"/>
              </a:rPr>
              <a:t>itas</a:t>
            </a:r>
            <a:r>
              <a:rPr lang="en-US" sz="2200" dirty="0">
                <a:latin typeface="Century Schoolbook" panose="02040604050505020304" pitchFamily="18" charset="0"/>
              </a:rPr>
              <a:t> a left click. In this way, the complete working of the mouse can be done</a:t>
            </a:r>
          </a:p>
          <a:p>
            <a:pPr algn="just">
              <a:lnSpc>
                <a:spcPct val="100000"/>
              </a:lnSpc>
            </a:pPr>
            <a:r>
              <a:rPr lang="en-US" sz="2200" dirty="0">
                <a:latin typeface="Century Schoolbook" panose="02040604050505020304" pitchFamily="18" charset="0"/>
              </a:rPr>
              <a:t>with bare hands.</a:t>
            </a:r>
          </a:p>
          <a:p>
            <a:pPr algn="just">
              <a:lnSpc>
                <a:spcPct val="100000"/>
              </a:lnSpc>
            </a:pPr>
            <a:r>
              <a:rPr lang="en-US" sz="2200" dirty="0">
                <a:latin typeface="Century Schoolbook" panose="02040604050505020304" pitchFamily="18" charset="0"/>
              </a:rPr>
              <a:t>For moving the cursor the first step is to find the middle of the hand which</a:t>
            </a:r>
          </a:p>
          <a:p>
            <a:pPr algn="just">
              <a:lnSpc>
                <a:spcPct val="100000"/>
              </a:lnSpc>
            </a:pPr>
            <a:r>
              <a:rPr lang="en-US" sz="2200" dirty="0">
                <a:latin typeface="Century Schoolbook" panose="02040604050505020304" pitchFamily="18" charset="0"/>
              </a:rPr>
              <a:t>can be determined using the following command..</a:t>
            </a:r>
          </a:p>
          <a:p>
            <a:pPr>
              <a:lnSpc>
                <a:spcPct val="100000"/>
              </a:lnSpc>
            </a:pPr>
            <a:endParaRPr lang="en-US" sz="2400" dirty="0"/>
          </a:p>
          <a:p>
            <a:endParaRPr lang="en-US" sz="2400" dirty="0"/>
          </a:p>
          <a:p>
            <a:endParaRPr lang="en-US" sz="2400" dirty="0"/>
          </a:p>
          <a:p>
            <a:endParaRPr lang="en-US" sz="2400" dirty="0"/>
          </a:p>
          <a:p>
            <a:endParaRPr lang="en-US" sz="2400" dirty="0"/>
          </a:p>
          <a:p>
            <a:r>
              <a:rPr lang="en-AU" sz="2400" i="1" dirty="0"/>
              <a:t>	                      </a:t>
            </a:r>
          </a:p>
          <a:p>
            <a:endParaRPr lang="en-AU" sz="2400" i="1" dirty="0"/>
          </a:p>
          <a:p>
            <a:endParaRPr lang="en-AU" sz="2400" i="1" dirty="0"/>
          </a:p>
          <a:p>
            <a:endParaRPr lang="en-AU" sz="2400" i="1" dirty="0"/>
          </a:p>
          <a:p>
            <a:r>
              <a:rPr lang="en-AU" sz="2400" i="1" dirty="0"/>
              <a:t> 		</a:t>
            </a:r>
          </a:p>
          <a:p>
            <a:r>
              <a:rPr lang="en-AU" sz="2400" i="1" dirty="0"/>
              <a:t>                                             </a:t>
            </a:r>
            <a:r>
              <a:rPr lang="en-AU" i="1" dirty="0"/>
              <a:t> </a:t>
            </a:r>
            <a:r>
              <a:rPr lang="en-US" sz="1800" b="1" dirty="0">
                <a:effectLst/>
                <a:latin typeface="Times New Roman" panose="02020603050405020304" pitchFamily="18" charset="0"/>
                <a:ea typeface="Times New Roman" panose="02020603050405020304" pitchFamily="18" charset="0"/>
              </a:rPr>
              <a:t>Co-ordinates</a:t>
            </a:r>
            <a:r>
              <a:rPr lang="en-US" sz="1800" b="1" spc="1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land</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marks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hand</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AU" sz="2800" b="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endParaRPr lang="en-AU" sz="2400" i="1" dirty="0"/>
          </a:p>
          <a:p>
            <a:r>
              <a:rPr lang="en-AU" sz="2400" i="1" dirty="0"/>
              <a:t>		</a:t>
            </a:r>
          </a:p>
          <a:p>
            <a:r>
              <a:rPr lang="en-AU" sz="2400" i="1" dirty="0"/>
              <a:t>		  System Architecture </a:t>
            </a:r>
            <a:endParaRPr lang="en-US" sz="2400" dirty="0"/>
          </a:p>
          <a:p>
            <a:pPr marL="457200" indent="-457200">
              <a:buAutoNum type="arabicPeriod"/>
            </a:pPr>
            <a:endParaRPr lang="en-IN" sz="2400" dirty="0"/>
          </a:p>
        </p:txBody>
      </p:sp>
      <p:sp>
        <p:nvSpPr>
          <p:cNvPr id="1048589" name="Text Placeholder 68"/>
          <p:cNvSpPr txBox="1"/>
          <p:nvPr/>
        </p:nvSpPr>
        <p:spPr>
          <a:xfrm>
            <a:off x="10709812" y="3095034"/>
            <a:ext cx="10350000" cy="1915730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This symbol indicates that a handheld hardware input device that controls a cursor in a GUI for pointing, moving, and selecting the text, icons, files, and folders on your computer. The symbol is used to act as a left click. It selects an item in a graphical user interface by pressing the left-hand button of a mouse, The left click is used to click, select, and drag to highlight a word and/or object and is used as a pointer.</a:t>
            </a:r>
            <a:endParaRPr lang="en-IN" dirty="0"/>
          </a:p>
          <a:p>
            <a:endParaRPr lang="en-IN" dirty="0"/>
          </a:p>
          <a:p>
            <a:endParaRPr lang="en-IN" dirty="0"/>
          </a:p>
          <a:p>
            <a:endParaRPr lang="en-IN" dirty="0"/>
          </a:p>
          <a:p>
            <a:endParaRPr lang="en-IN" dirty="0"/>
          </a:p>
          <a:p>
            <a:endParaRPr lang="en-AU" sz="1800" i="1" dirty="0"/>
          </a:p>
          <a:p>
            <a:r>
              <a:rPr lang="en-AU" sz="1800" i="1" dirty="0"/>
              <a:t>                                                                  </a:t>
            </a:r>
            <a:r>
              <a:rPr lang="en-US" sz="1800" b="1" i="1" dirty="0">
                <a:latin typeface="Times New Roman" panose="02020603050405020304" pitchFamily="18" charset="0"/>
              </a:rPr>
              <a:t>                                              </a:t>
            </a:r>
          </a:p>
          <a:p>
            <a:endParaRPr lang="en-US" sz="1800" b="1" i="1" dirty="0">
              <a:latin typeface="Times New Roman" panose="02020603050405020304" pitchFamily="18" charset="0"/>
            </a:endParaRPr>
          </a:p>
          <a:p>
            <a:endParaRPr lang="en-US" sz="1800" b="1" i="1" dirty="0">
              <a:latin typeface="Times New Roman" panose="02020603050405020304" pitchFamily="18" charset="0"/>
            </a:endParaRPr>
          </a:p>
          <a:p>
            <a:endParaRPr lang="en-US" sz="1800" b="1" i="1" dirty="0">
              <a:latin typeface="Times New Roman" panose="02020603050405020304" pitchFamily="18" charset="0"/>
            </a:endParaRPr>
          </a:p>
          <a:p>
            <a:endParaRPr lang="en-US" sz="1800" b="1" i="1" dirty="0">
              <a:latin typeface="Times New Roman" panose="02020603050405020304" pitchFamily="18" charset="0"/>
            </a:endParaRPr>
          </a:p>
          <a:p>
            <a:endParaRPr lang="en-US" sz="1800" b="1" i="1" dirty="0">
              <a:latin typeface="Times New Roman" panose="02020603050405020304" pitchFamily="18" charset="0"/>
            </a:endParaRPr>
          </a:p>
          <a:p>
            <a:endParaRPr lang="en-US" sz="1800" b="1" i="1" dirty="0">
              <a:latin typeface="Times New Roman" panose="02020603050405020304" pitchFamily="18" charset="0"/>
            </a:endParaRPr>
          </a:p>
          <a:p>
            <a:r>
              <a:rPr lang="en-US" sz="1800" b="1" i="1" dirty="0">
                <a:latin typeface="Times New Roman" panose="02020603050405020304" pitchFamily="18" charset="0"/>
              </a:rPr>
              <a:t>                                                          </a:t>
            </a:r>
          </a:p>
          <a:p>
            <a:r>
              <a:rPr lang="en-US" sz="1800" b="1" i="1" dirty="0">
                <a:latin typeface="Times New Roman" panose="02020603050405020304" pitchFamily="18" charset="0"/>
              </a:rPr>
              <a:t>                                                                     </a:t>
            </a:r>
          </a:p>
          <a:p>
            <a:r>
              <a:rPr lang="en-US" sz="1800" b="1" i="1" dirty="0">
                <a:latin typeface="Times New Roman" panose="02020603050405020304" pitchFamily="18" charset="0"/>
              </a:rPr>
              <a:t>                                                                  Displaying output</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r>
              <a:rPr lang="en-AU" sz="1800" i="1" dirty="0"/>
              <a:t>		</a:t>
            </a:r>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endParaRPr lang="en-AU" sz="1800" i="1" dirty="0"/>
          </a:p>
          <a:p>
            <a:r>
              <a:rPr lang="en-AU" sz="1800" i="1" dirty="0"/>
              <a:t>	</a:t>
            </a:r>
            <a:endParaRPr lang="en-AU" i="1" dirty="0"/>
          </a:p>
          <a:p>
            <a:endParaRPr lang="en-IN" dirty="0"/>
          </a:p>
        </p:txBody>
      </p:sp>
      <p:sp>
        <p:nvSpPr>
          <p:cNvPr id="1048590" name="Rectangle 2"/>
          <p:cNvSpPr/>
          <p:nvPr/>
        </p:nvSpPr>
        <p:spPr>
          <a:xfrm>
            <a:off x="359812" y="6737576"/>
            <a:ext cx="4488180" cy="624841"/>
          </a:xfrm>
          <a:prstGeom prst="rect">
            <a:avLst/>
          </a:prstGeom>
        </p:spPr>
        <p:txBody>
          <a:bodyPr wrap="none">
            <a:spAutoFit/>
          </a:bodyPr>
          <a:lstStyle/>
          <a:p>
            <a:pPr algn="ctr"/>
            <a:r>
              <a:rPr lang="en-US" sz="3600" dirty="0"/>
              <a:t>SCOPE of the Project</a:t>
            </a:r>
          </a:p>
        </p:txBody>
      </p:sp>
      <p:sp>
        <p:nvSpPr>
          <p:cNvPr id="1048591" name="Rectangle 11"/>
          <p:cNvSpPr/>
          <p:nvPr/>
        </p:nvSpPr>
        <p:spPr>
          <a:xfrm>
            <a:off x="10655812" y="2481980"/>
            <a:ext cx="1706880" cy="624841"/>
          </a:xfrm>
          <a:prstGeom prst="rect">
            <a:avLst/>
          </a:prstGeom>
        </p:spPr>
        <p:txBody>
          <a:bodyPr wrap="none">
            <a:spAutoFit/>
          </a:bodyPr>
          <a:lstStyle/>
          <a:p>
            <a:pPr algn="ctr"/>
            <a:r>
              <a:rPr lang="en-US" sz="3600" dirty="0"/>
              <a:t>Results</a:t>
            </a:r>
          </a:p>
        </p:txBody>
      </p:sp>
      <p:sp>
        <p:nvSpPr>
          <p:cNvPr id="1048592" name="Rectangle 12"/>
          <p:cNvSpPr/>
          <p:nvPr/>
        </p:nvSpPr>
        <p:spPr>
          <a:xfrm>
            <a:off x="359812" y="10298296"/>
            <a:ext cx="2862580" cy="624840"/>
          </a:xfrm>
          <a:prstGeom prst="rect">
            <a:avLst/>
          </a:prstGeom>
        </p:spPr>
        <p:txBody>
          <a:bodyPr wrap="none">
            <a:spAutoFit/>
          </a:bodyPr>
          <a:lstStyle/>
          <a:p>
            <a:r>
              <a:rPr lang="en-US" altLang="zh-CN" sz="3600" dirty="0"/>
              <a:t>Methodology</a:t>
            </a:r>
          </a:p>
        </p:txBody>
      </p:sp>
      <p:sp>
        <p:nvSpPr>
          <p:cNvPr id="1048593" name="Content Placeholder 10"/>
          <p:cNvSpPr txBox="1"/>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200" dirty="0">
                <a:latin typeface="Century Schoolbook" panose="02040604050505020304" pitchFamily="18" charset="0"/>
              </a:rPr>
              <a:t>The scope of this project included :</a:t>
            </a:r>
          </a:p>
          <a:p>
            <a:pPr>
              <a:lnSpc>
                <a:spcPct val="106000"/>
              </a:lnSpc>
              <a:spcAft>
                <a:spcPts val="800"/>
              </a:spcAft>
              <a:buFont typeface="Wingdings" panose="05000000000000000000" pitchFamily="2" charset="2"/>
              <a:buChar char="Ø"/>
            </a:pPr>
            <a:r>
              <a:rPr lang="en-US" sz="2200" dirty="0">
                <a:latin typeface="Century Schoolbook" panose="02040604050505020304" pitchFamily="18" charset="0"/>
                <a:ea typeface="Times New Roman" panose="02020603050405020304" pitchFamily="18" charset="0"/>
                <a:cs typeface="Calibri" panose="020F0502020204030204" pitchFamily="34" charset="0"/>
              </a:rPr>
              <a:t>Highly intuitive and user-friendly input method.</a:t>
            </a:r>
          </a:p>
          <a:p>
            <a:pPr>
              <a:lnSpc>
                <a:spcPct val="106000"/>
              </a:lnSpc>
              <a:spcAft>
                <a:spcPts val="800"/>
              </a:spcAft>
              <a:buFont typeface="Wingdings" panose="05000000000000000000" pitchFamily="2" charset="2"/>
              <a:buChar char="Ø"/>
            </a:pPr>
            <a:r>
              <a:rPr lang="en-US" sz="2200" dirty="0">
                <a:latin typeface="Century Schoolbook" panose="02040604050505020304" pitchFamily="18" charset="0"/>
                <a:cs typeface="Calibri" panose="020F0502020204030204" pitchFamily="34" charset="0"/>
              </a:rPr>
              <a:t>Helpful for individuals with disabilities </a:t>
            </a:r>
            <a:r>
              <a:rPr lang="en-US" sz="2200" dirty="0">
                <a:latin typeface="Century Schoolbook" panose="02040604050505020304" pitchFamily="18" charset="0"/>
              </a:rPr>
              <a:t>.</a:t>
            </a:r>
            <a:r>
              <a:rPr lang="en-US" sz="2200" dirty="0">
                <a:latin typeface="Century Schoolbook" panose="02040604050505020304" pitchFamily="18" charset="0"/>
                <a:ea typeface="Times New Roman" panose="02020603050405020304" pitchFamily="18" charset="0"/>
              </a:rPr>
              <a:t> </a:t>
            </a:r>
          </a:p>
          <a:p>
            <a:pPr>
              <a:lnSpc>
                <a:spcPct val="106000"/>
              </a:lnSpc>
              <a:spcAft>
                <a:spcPts val="800"/>
              </a:spcAft>
              <a:buFont typeface="Wingdings" panose="05000000000000000000" pitchFamily="2" charset="2"/>
              <a:buChar char="Ø"/>
            </a:pPr>
            <a:r>
              <a:rPr lang="en-IN" sz="2200" dirty="0">
                <a:latin typeface="Century Schoolbook" panose="02040604050505020304" pitchFamily="18" charset="0"/>
              </a:rPr>
              <a:t>Advanced image recognition and motion tracking algorithms</a:t>
            </a:r>
            <a:r>
              <a:rPr lang="en-IN" sz="2200" dirty="0"/>
              <a:t>.</a:t>
            </a:r>
          </a:p>
          <a:p>
            <a:endParaRPr lang="en-IN" sz="2000" dirty="0">
              <a:latin typeface="Century Schoolbook" panose="02040604050505020304" pitchFamily="18" charset="0"/>
            </a:endParaRPr>
          </a:p>
        </p:txBody>
      </p:sp>
      <p:sp>
        <p:nvSpPr>
          <p:cNvPr id="1048594" name="Text Placeholder 68"/>
          <p:cNvSpPr txBox="1"/>
          <p:nvPr/>
        </p:nvSpPr>
        <p:spPr>
          <a:xfrm>
            <a:off x="359812" y="3095034"/>
            <a:ext cx="10350000" cy="182880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84138">
              <a:lnSpc>
                <a:spcPct val="100000"/>
              </a:lnSpc>
            </a:pPr>
            <a:r>
              <a:rPr lang="en-US" sz="2200" dirty="0"/>
              <a:t>The virtual mouse on cursor movement by object motion is an exciting development in the field of human-computer interaction, offering users a highly intuitive and efficient input method that can improve accessibility and enhance productivity. The virtual mouse on cursor movement by object motion is a highly intuitive and user-friendly input method that offers a range of benefits.</a:t>
            </a:r>
            <a:endParaRPr lang="en-IN" sz="2200" dirty="0"/>
          </a:p>
        </p:txBody>
      </p:sp>
      <p:sp>
        <p:nvSpPr>
          <p:cNvPr id="1048595" name="Rectangle 21"/>
          <p:cNvSpPr/>
          <p:nvPr/>
        </p:nvSpPr>
        <p:spPr>
          <a:xfrm>
            <a:off x="415049" y="2481980"/>
            <a:ext cx="2672080" cy="624841"/>
          </a:xfrm>
          <a:prstGeom prst="rect">
            <a:avLst/>
          </a:prstGeom>
        </p:spPr>
        <p:txBody>
          <a:bodyPr wrap="none">
            <a:spAutoFit/>
          </a:bodyPr>
          <a:lstStyle/>
          <a:p>
            <a:pPr algn="ctr"/>
            <a:r>
              <a:rPr lang="en-US" sz="3600" dirty="0"/>
              <a:t>Introduction</a:t>
            </a:r>
          </a:p>
        </p:txBody>
      </p:sp>
      <p:sp>
        <p:nvSpPr>
          <p:cNvPr id="1048596" name="Text Placeholder 68"/>
          <p:cNvSpPr txBox="1"/>
          <p:nvPr/>
        </p:nvSpPr>
        <p:spPr>
          <a:xfrm>
            <a:off x="10711542" y="23383399"/>
            <a:ext cx="10342419" cy="335256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139065" marR="625475" indent="202565" algn="just">
              <a:lnSpc>
                <a:spcPct val="100000"/>
              </a:lnSpc>
              <a:spcBef>
                <a:spcPts val="745"/>
              </a:spcBef>
              <a:spcAft>
                <a:spcPts val="0"/>
              </a:spcAft>
            </a:pPr>
            <a:r>
              <a:rPr lang="en-US" sz="2200" dirty="0">
                <a:effectLst/>
                <a:latin typeface="Century Schoolbook" panose="02040604050505020304" pitchFamily="18" charset="0"/>
                <a:ea typeface="Times New Roman" panose="02020603050405020304" pitchFamily="18" charset="0"/>
              </a:rPr>
              <a:t>  Virtual mouse on cursor movement by object motion can conclude by using the topics of computer vision like open CV, it can form masks that can differentiate colors by using color variation techniques and also development of mouse movement by using certain packages like ‘mouse’ which will be used for the movement of mouse by using the coordinates that are linked to the detected color.</a:t>
            </a:r>
            <a:endParaRPr lang="en-IN" sz="2200" dirty="0">
              <a:effectLst/>
              <a:latin typeface="Century Schoolbook" panose="02040604050505020304" pitchFamily="18" charset="0"/>
              <a:ea typeface="Times New Roman" panose="02020603050405020304" pitchFamily="18" charset="0"/>
            </a:endParaRPr>
          </a:p>
        </p:txBody>
      </p:sp>
      <p:sp>
        <p:nvSpPr>
          <p:cNvPr id="1048597" name="Rectangle 27"/>
          <p:cNvSpPr/>
          <p:nvPr/>
        </p:nvSpPr>
        <p:spPr>
          <a:xfrm>
            <a:off x="10788168" y="26801053"/>
            <a:ext cx="10362150" cy="2893100"/>
          </a:xfrm>
          <a:prstGeom prst="rect">
            <a:avLst/>
          </a:prstGeom>
        </p:spPr>
        <p:txBody>
          <a:bodyPr wrap="square">
            <a:spAutoFit/>
          </a:bodyPr>
          <a:lstStyle/>
          <a:p>
            <a:r>
              <a:rPr lang="en-US" sz="3600" dirty="0"/>
              <a:t>References</a:t>
            </a:r>
            <a:endParaRPr lang="en-US" sz="2400" dirty="0"/>
          </a:p>
          <a:p>
            <a:r>
              <a:rPr lang="en-US" sz="2200" dirty="0">
                <a:latin typeface="Century Schoolbook" panose="02040604050505020304" pitchFamily="18" charset="0"/>
              </a:rPr>
              <a:t>[1]  </a:t>
            </a:r>
            <a:r>
              <a:rPr lang="en-US" sz="2200" dirty="0" err="1">
                <a:latin typeface="Century Schoolbook" panose="02040604050505020304" pitchFamily="18" charset="0"/>
              </a:rPr>
              <a:t>Amardip</a:t>
            </a:r>
            <a:r>
              <a:rPr lang="en-US" sz="2200" dirty="0">
                <a:latin typeface="Century Schoolbook" panose="02040604050505020304" pitchFamily="18" charset="0"/>
              </a:rPr>
              <a:t> </a:t>
            </a:r>
            <a:r>
              <a:rPr lang="en-US" sz="2200" dirty="0" err="1">
                <a:latin typeface="Century Schoolbook" panose="02040604050505020304" pitchFamily="18" charset="0"/>
              </a:rPr>
              <a:t>Ghodichor</a:t>
            </a:r>
            <a:r>
              <a:rPr lang="en-US" sz="2200" dirty="0">
                <a:latin typeface="Century Schoolbook" panose="02040604050505020304" pitchFamily="18" charset="0"/>
              </a:rPr>
              <a:t>, Binitha </a:t>
            </a:r>
            <a:r>
              <a:rPr lang="en-US" sz="2200" dirty="0" err="1">
                <a:latin typeface="Century Schoolbook" panose="02040604050505020304" pitchFamily="18" charset="0"/>
              </a:rPr>
              <a:t>Chirakattu</a:t>
            </a:r>
            <a:r>
              <a:rPr lang="en-US" sz="2200" dirty="0">
                <a:latin typeface="Century Schoolbook" panose="02040604050505020304" pitchFamily="18" charset="0"/>
              </a:rPr>
              <a:t> “Virtual Mouse using Hand</a:t>
            </a:r>
          </a:p>
          <a:p>
            <a:r>
              <a:rPr lang="en-US" sz="2200" dirty="0">
                <a:latin typeface="Century Schoolbook" panose="02040604050505020304" pitchFamily="18" charset="0"/>
              </a:rPr>
              <a:t>Gesture and Color Detection”, Volume 128 – No.11, October 2015.</a:t>
            </a:r>
          </a:p>
          <a:p>
            <a:r>
              <a:rPr lang="en-US" sz="2200" dirty="0">
                <a:latin typeface="Century Schoolbook" panose="02040604050505020304" pitchFamily="18" charset="0"/>
              </a:rPr>
              <a:t>[2] Shahid </a:t>
            </a:r>
            <a:r>
              <a:rPr lang="en-US" sz="2200" dirty="0" err="1">
                <a:latin typeface="Century Schoolbook" panose="02040604050505020304" pitchFamily="18" charset="0"/>
              </a:rPr>
              <a:t>Chhoriya</a:t>
            </a:r>
            <a:r>
              <a:rPr lang="en-US" sz="2200" dirty="0">
                <a:latin typeface="Century Schoolbook" panose="02040604050505020304" pitchFamily="18" charset="0"/>
              </a:rPr>
              <a:t> P., Paliwal G., Badhan P., 2013, “Image Processing</a:t>
            </a:r>
          </a:p>
          <a:p>
            <a:r>
              <a:rPr lang="en-US" sz="2200" dirty="0">
                <a:latin typeface="Century Schoolbook" panose="02040604050505020304" pitchFamily="18" charset="0"/>
              </a:rPr>
              <a:t>Based Color Detection”, International Journal of Emerging Technology and</a:t>
            </a:r>
          </a:p>
          <a:p>
            <a:r>
              <a:rPr lang="en-US" sz="2200" dirty="0">
                <a:latin typeface="Century Schoolbook" panose="02040604050505020304" pitchFamily="18" charset="0"/>
              </a:rPr>
              <a:t>Advanced Engineering, Volume 3, Issue 4, pp. 410-415.</a:t>
            </a:r>
          </a:p>
          <a:p>
            <a:pPr algn="ctr"/>
            <a:endParaRPr lang="en-US" sz="3600" dirty="0"/>
          </a:p>
        </p:txBody>
      </p:sp>
      <p:sp>
        <p:nvSpPr>
          <p:cNvPr id="1048598" name="Rectangle 28"/>
          <p:cNvSpPr/>
          <p:nvPr/>
        </p:nvSpPr>
        <p:spPr>
          <a:xfrm>
            <a:off x="10788168" y="22741062"/>
            <a:ext cx="2481580" cy="624840"/>
          </a:xfrm>
          <a:prstGeom prst="rect">
            <a:avLst/>
          </a:prstGeom>
        </p:spPr>
        <p:txBody>
          <a:bodyPr wrap="none">
            <a:spAutoFit/>
          </a:bodyPr>
          <a:lstStyle/>
          <a:p>
            <a:pPr algn="ctr"/>
            <a:r>
              <a:rPr lang="en-US" sz="3600" dirty="0"/>
              <a:t>Conclusion</a:t>
            </a:r>
          </a:p>
        </p:txBody>
      </p:sp>
      <p:sp>
        <p:nvSpPr>
          <p:cNvPr id="1048599" name="Text Placeholder 68"/>
          <p:cNvSpPr txBox="1"/>
          <p:nvPr/>
        </p:nvSpPr>
        <p:spPr>
          <a:xfrm>
            <a:off x="415448" y="5402942"/>
            <a:ext cx="10294364" cy="145505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200" dirty="0">
                <a:latin typeface="Century Schoolbook" panose="02040604050505020304" pitchFamily="18" charset="0"/>
              </a:rPr>
              <a:t>This system is to perform computer mouse cursor functions and scroll function using a web camera or a built-in camera in the computer instead of using a traditional mouse device. Hand gesture and hand tip detection by using computer vision is used as a HCI with the computer.</a:t>
            </a:r>
            <a:endParaRPr lang="en-IN" sz="2200" dirty="0">
              <a:latin typeface="Century Schoolbook" panose="02040604050505020304" pitchFamily="18" charset="0"/>
            </a:endParaRPr>
          </a:p>
        </p:txBody>
      </p:sp>
      <p:sp>
        <p:nvSpPr>
          <p:cNvPr id="1048600" name="Rectangle 24"/>
          <p:cNvSpPr/>
          <p:nvPr/>
        </p:nvSpPr>
        <p:spPr>
          <a:xfrm>
            <a:off x="548640" y="4783134"/>
            <a:ext cx="2367280" cy="624840"/>
          </a:xfrm>
          <a:prstGeom prst="rect">
            <a:avLst/>
          </a:prstGeom>
        </p:spPr>
        <p:txBody>
          <a:bodyPr wrap="none">
            <a:spAutoFit/>
          </a:bodyPr>
          <a:lstStyle/>
          <a:p>
            <a:pPr algn="ctr"/>
            <a:r>
              <a:rPr lang="en-US" sz="3600" dirty="0"/>
              <a:t>Motivation</a:t>
            </a:r>
          </a:p>
        </p:txBody>
      </p:sp>
      <p:pic>
        <p:nvPicPr>
          <p:cNvPr id="2097157" name="Picture 8"/>
          <p:cNvPicPr>
            <a:picLocks noChangeAspect="1" noChangeArrowheads="1"/>
          </p:cNvPicPr>
          <p:nvPr/>
        </p:nvPicPr>
        <p:blipFill>
          <a:blip r:embed="rId2"/>
          <a:srcRect/>
          <a:stretch>
            <a:fillRect/>
          </a:stretch>
        </p:blipFill>
        <p:spPr bwMode="auto">
          <a:xfrm>
            <a:off x="777240" y="617220"/>
            <a:ext cx="1432560" cy="1577340"/>
          </a:xfrm>
          <a:prstGeom prst="rect">
            <a:avLst/>
          </a:prstGeom>
          <a:noFill/>
          <a:ln w="9525">
            <a:noFill/>
            <a:miter lim="800000"/>
            <a:headEnd/>
            <a:tailEnd/>
          </a:ln>
          <a:effectLst/>
        </p:spPr>
      </p:pic>
      <p:pic>
        <p:nvPicPr>
          <p:cNvPr id="2" name="image6.jpeg">
            <a:extLst>
              <a:ext uri="{FF2B5EF4-FFF2-40B4-BE49-F238E27FC236}">
                <a16:creationId xmlns:a16="http://schemas.microsoft.com/office/drawing/2014/main" id="{9D9683CE-F04D-97AA-9791-F59B7067D807}"/>
              </a:ext>
            </a:extLst>
          </p:cNvPr>
          <p:cNvPicPr>
            <a:picLocks noChangeAspect="1"/>
          </p:cNvPicPr>
          <p:nvPr/>
        </p:nvPicPr>
        <p:blipFill>
          <a:blip r:embed="rId3" cstate="print"/>
          <a:stretch>
            <a:fillRect/>
          </a:stretch>
        </p:blipFill>
        <p:spPr>
          <a:xfrm>
            <a:off x="3837201" y="21790013"/>
            <a:ext cx="4087599" cy="5088727"/>
          </a:xfrm>
          <a:prstGeom prst="rect">
            <a:avLst/>
          </a:prstGeom>
        </p:spPr>
      </p:pic>
      <p:pic>
        <p:nvPicPr>
          <p:cNvPr id="4" name="image12.jpeg">
            <a:extLst>
              <a:ext uri="{FF2B5EF4-FFF2-40B4-BE49-F238E27FC236}">
                <a16:creationId xmlns:a16="http://schemas.microsoft.com/office/drawing/2014/main" id="{9653819D-849C-320E-2A43-5466E19C4663}"/>
              </a:ext>
            </a:extLst>
          </p:cNvPr>
          <p:cNvPicPr>
            <a:picLocks noChangeAspect="1"/>
          </p:cNvPicPr>
          <p:nvPr/>
        </p:nvPicPr>
        <p:blipFill>
          <a:blip r:embed="rId4" cstate="print"/>
          <a:stretch>
            <a:fillRect/>
          </a:stretch>
        </p:blipFill>
        <p:spPr>
          <a:xfrm>
            <a:off x="12703965" y="5673747"/>
            <a:ext cx="5964069" cy="3472514"/>
          </a:xfrm>
          <a:prstGeom prst="rect">
            <a:avLst/>
          </a:prstGeom>
        </p:spPr>
      </p:pic>
      <p:pic>
        <p:nvPicPr>
          <p:cNvPr id="6" name="image13.jpeg">
            <a:extLst>
              <a:ext uri="{FF2B5EF4-FFF2-40B4-BE49-F238E27FC236}">
                <a16:creationId xmlns:a16="http://schemas.microsoft.com/office/drawing/2014/main" id="{305076CB-BDE7-C0E8-4204-56C003306A2A}"/>
              </a:ext>
            </a:extLst>
          </p:cNvPr>
          <p:cNvPicPr>
            <a:picLocks noChangeAspect="1"/>
          </p:cNvPicPr>
          <p:nvPr/>
        </p:nvPicPr>
        <p:blipFill>
          <a:blip r:embed="rId5" cstate="print"/>
          <a:stretch>
            <a:fillRect/>
          </a:stretch>
        </p:blipFill>
        <p:spPr>
          <a:xfrm>
            <a:off x="12703965" y="9515626"/>
            <a:ext cx="6207286" cy="3478170"/>
          </a:xfrm>
          <a:prstGeom prst="rect">
            <a:avLst/>
          </a:prstGeom>
        </p:spPr>
      </p:pic>
      <p:pic>
        <p:nvPicPr>
          <p:cNvPr id="9" name="image14.jpeg">
            <a:extLst>
              <a:ext uri="{FF2B5EF4-FFF2-40B4-BE49-F238E27FC236}">
                <a16:creationId xmlns:a16="http://schemas.microsoft.com/office/drawing/2014/main" id="{BBFF477B-49C2-82CD-2FF6-E569639E7CF2}"/>
              </a:ext>
            </a:extLst>
          </p:cNvPr>
          <p:cNvPicPr>
            <a:picLocks noChangeAspect="1"/>
          </p:cNvPicPr>
          <p:nvPr/>
        </p:nvPicPr>
        <p:blipFill>
          <a:blip r:embed="rId6" cstate="print"/>
          <a:stretch>
            <a:fillRect/>
          </a:stretch>
        </p:blipFill>
        <p:spPr>
          <a:xfrm>
            <a:off x="12887862" y="13866101"/>
            <a:ext cx="5546725" cy="3638550"/>
          </a:xfrm>
          <a:prstGeom prst="rect">
            <a:avLst/>
          </a:prstGeom>
        </p:spPr>
      </p:pic>
      <p:pic>
        <p:nvPicPr>
          <p:cNvPr id="10" name="image15.jpeg">
            <a:extLst>
              <a:ext uri="{FF2B5EF4-FFF2-40B4-BE49-F238E27FC236}">
                <a16:creationId xmlns:a16="http://schemas.microsoft.com/office/drawing/2014/main" id="{D55B4C40-6AED-F620-8A5F-BC5EFA613CBE}"/>
              </a:ext>
            </a:extLst>
          </p:cNvPr>
          <p:cNvPicPr>
            <a:picLocks noChangeAspect="1"/>
          </p:cNvPicPr>
          <p:nvPr/>
        </p:nvPicPr>
        <p:blipFill>
          <a:blip r:embed="rId7" cstate="print"/>
          <a:stretch>
            <a:fillRect/>
          </a:stretch>
        </p:blipFill>
        <p:spPr>
          <a:xfrm>
            <a:off x="12887862" y="18070183"/>
            <a:ext cx="5661660" cy="37198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597</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Century Schoolbook</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Nandhini S.S</cp:lastModifiedBy>
  <cp:revision>15</cp:revision>
  <dcterms:created xsi:type="dcterms:W3CDTF">2016-03-27T19:32:15Z</dcterms:created>
  <dcterms:modified xsi:type="dcterms:W3CDTF">2023-05-17T05:18:32Z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ca56690092b544b6a7eca0cce964e60f</vt:lpwstr>
  </property>
</Properties>
</file>