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02-09-2025</a:t>
            </a:fld>
            <a:endParaRPr lang="en-IN"/>
          </a:p>
        </p:txBody>
      </p:sp>
      <p:sp>
        <p:nvSpPr>
          <p:cNvPr id="104870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26" name="Slide Image Placeholder 1"/>
          <p:cNvSpPr>
            <a:spLocks noChangeAspect="1" noRot="1" noGrp="1"/>
          </p:cNvSpPr>
          <p:nvPr>
            <p:ph type="sldImg"/>
          </p:nvPr>
        </p:nvSpPr>
        <p:spPr/>
      </p:sp>
      <p:sp>
        <p:nvSpPr>
          <p:cNvPr id="1048627" name="Notes Placeholder 2"/>
          <p:cNvSpPr>
            <a:spLocks noGrp="1"/>
          </p:cNvSpPr>
          <p:nvPr>
            <p:ph type="body" idx="1"/>
          </p:nvPr>
        </p:nvSpPr>
        <p:spPr/>
        <p:txBody>
          <a:bodyPr/>
          <a:p>
            <a:endParaRPr dirty="0" lang="en-IN"/>
          </a:p>
        </p:txBody>
      </p:sp>
      <p:sp>
        <p:nvSpPr>
          <p:cNvPr id="1048628"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44" name="Slide Image Placeholder 1"/>
          <p:cNvSpPr>
            <a:spLocks noChangeAspect="1" noRot="1" noGrp="1"/>
          </p:cNvSpPr>
          <p:nvPr>
            <p:ph type="sldImg"/>
          </p:nvPr>
        </p:nvSpPr>
        <p:spPr/>
      </p:sp>
      <p:sp>
        <p:nvSpPr>
          <p:cNvPr id="1048645" name="Notes Placeholder 2"/>
          <p:cNvSpPr>
            <a:spLocks noGrp="1"/>
          </p:cNvSpPr>
          <p:nvPr>
            <p:ph type="body" idx="1"/>
          </p:nvPr>
        </p:nvSpPr>
        <p:spPr/>
        <p:txBody>
          <a:bodyPr/>
          <a:p>
            <a:endParaRPr lang="en-US"/>
          </a:p>
        </p:txBody>
      </p:sp>
      <p:sp>
        <p:nvSpPr>
          <p:cNvPr id="1048646" name="Slide Number Placeholder 3"/>
          <p:cNvSpPr>
            <a:spLocks noGrp="1"/>
          </p:cNvSpPr>
          <p:nvPr>
            <p:ph type="sldNum" sz="quarter" idx="5"/>
          </p:nvPr>
        </p:nvSpPr>
        <p:spPr/>
        <p:txBody>
          <a:bodyPr/>
          <a:p>
            <a:fld id="{F7F439ED-1E90-4106-847A-8EF19031FE2F}" type="slidenum">
              <a:rPr lang="en-IN" smtClean="0"/>
              <a:t>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3" name=""/>
        <p:cNvGrpSpPr/>
        <p:nvPr/>
      </p:nvGrpSpPr>
      <p:grpSpPr>
        <a:xfrm>
          <a:off x="0" y="0"/>
          <a:ext cx="0" cy="0"/>
          <a:chOff x="0" y="0"/>
          <a:chExt cx="0" cy="0"/>
        </a:xfrm>
      </p:grpSpPr>
      <p:sp>
        <p:nvSpPr>
          <p:cNvPr id="1048609"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10"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1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104861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4" name="Holder 3"/>
          <p:cNvSpPr>
            <a:spLocks noGrp="1"/>
          </p:cNvSpPr>
          <p:nvPr>
            <p:ph type="body" idx="1"/>
          </p:nvPr>
        </p:nvSpPr>
        <p:spPr/>
        <p:txBody>
          <a:bodyPr bIns="0" lIns="0" rIns="0" tIns="0"/>
          <a:p/>
        </p:txBody>
      </p:sp>
      <p:sp>
        <p:nvSpPr>
          <p:cNvPr id="104869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104869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104870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9"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104870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3"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grpSp>
        <p:nvGrpSpPr>
          <p:cNvPr id="26" name="object 2"/>
          <p:cNvGrpSpPr/>
          <p:nvPr/>
        </p:nvGrpSpPr>
        <p:grpSpPr>
          <a:xfrm>
            <a:off x="876299" y="990600"/>
            <a:ext cx="1743075" cy="1333500"/>
            <a:chOff x="742950" y="1104900"/>
            <a:chExt cx="1743075" cy="1333500"/>
          </a:xfrm>
        </p:grpSpPr>
        <p:sp>
          <p:nvSpPr>
            <p:cNvPr id="1048619"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0"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1"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2"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pic>
        <p:nvPicPr>
          <p:cNvPr id="2097155"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23"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24" name="TextBox 13"/>
          <p:cNvSpPr txBox="1"/>
          <p:nvPr/>
        </p:nvSpPr>
        <p:spPr>
          <a:xfrm>
            <a:off x="2554542" y="3314150"/>
            <a:ext cx="8610600" cy="2677656"/>
          </a:xfrm>
          <a:prstGeom prst="rect"/>
          <a:noFill/>
        </p:spPr>
        <p:txBody>
          <a:bodyPr anchor="t" bIns="45720" lIns="91440" rIns="91440" rtlCol="0" tIns="45720" wrap="square">
            <a:spAutoFit/>
          </a:bodyPr>
          <a:p>
            <a:r>
              <a:rPr dirty="0" sz="2400" lang="en-US"/>
              <a:t>STUDENT NAME: BLESSY.G</a:t>
            </a:r>
          </a:p>
          <a:p>
            <a:r>
              <a:rPr dirty="0" sz="2400" lang="en-US"/>
              <a:t>REGISTER NO AND NMID: 2428B0217/</a:t>
            </a:r>
            <a:r>
              <a:rPr dirty="0" sz="2400" lang="en-US">
                <a:cs typeface="Calibri"/>
              </a:rPr>
              <a:t>1E9362A473A0DD682E742C7F757DC744</a:t>
            </a:r>
          </a:p>
          <a:p>
            <a:r>
              <a:rPr dirty="0" sz="2400" lang="en-US"/>
              <a:t>DEPARTMENT: B.Sc COMPUTER SCIENCE WITH DATA ANALYTICS </a:t>
            </a:r>
          </a:p>
          <a:p>
            <a:r>
              <a:rPr dirty="0" sz="2400" lang="en-US"/>
              <a:t>COLLEGE: COLLEGE/ UNIVERSITY: TIRUPPUR KUMARAN COLLEGE FOR WOMEN /BHARATHIAR UNIVERSITY </a:t>
            </a:r>
          </a:p>
          <a:p>
            <a:r>
              <a:rPr dirty="0" sz="2400" lang="en-US"/>
              <a:t>           </a:t>
            </a:r>
            <a:endParaRPr dirty="0" sz="2400" lang="en-IN"/>
          </a:p>
        </p:txBody>
      </p:sp>
      <p:sp>
        <p:nvSpPr>
          <p:cNvPr id="1048625" name="Title 9"/>
          <p:cNvSpPr>
            <a:spLocks noGrp="1"/>
          </p:cNvSpPr>
          <p:nvPr>
            <p:ph type="ctrTitle"/>
          </p:nvPr>
        </p:nvSpPr>
        <p:spPr>
          <a:xfrm>
            <a:off x="4162425" y="373751"/>
            <a:ext cx="5800851" cy="492443"/>
          </a:xfrm>
        </p:spPr>
        <p:txBody>
          <a:bodyPr/>
          <a:p>
            <a:r>
              <a:rPr lang="en-US"/>
              <a:t>Digital Portfolio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600" name="object 2"/>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0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0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0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06"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pic>
        <p:nvPicPr>
          <p:cNvPr id="2097166" name=""/>
          <p:cNvPicPr>
            <a:picLocks/>
          </p:cNvPicPr>
          <p:nvPr/>
        </p:nvPicPr>
        <p:blipFill>
          <a:blip xmlns:r="http://schemas.openxmlformats.org/officeDocument/2006/relationships" r:embed="rId2"/>
          <a:stretch>
            <a:fillRect/>
          </a:stretch>
        </p:blipFill>
        <p:spPr>
          <a:xfrm rot="11716">
            <a:off x="2536625" y="2173877"/>
            <a:ext cx="7554384" cy="4370068"/>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0" name=""/>
        <p:cNvGrpSpPr/>
        <p:nvPr/>
      </p:nvGrpSpPr>
      <p:grpSpPr>
        <a:xfrm>
          <a:off x="0" y="0"/>
          <a:ext cx="0" cy="0"/>
          <a:chOff x="0" y="0"/>
          <a:chExt cx="0" cy="0"/>
        </a:xfrm>
      </p:grpSpPr>
      <p:sp>
        <p:nvSpPr>
          <p:cNvPr id="104859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598"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59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14" name=""/>
          <p:cNvSpPr txBox="1"/>
          <p:nvPr/>
        </p:nvSpPr>
        <p:spPr>
          <a:xfrm>
            <a:off x="764958" y="1497330"/>
            <a:ext cx="9138085" cy="3863340"/>
          </a:xfrm>
          <a:prstGeom prst="rect"/>
        </p:spPr>
        <p:txBody>
          <a:bodyPr rtlCol="0" wrap="square">
            <a:spAutoFit/>
          </a:bodyPr>
          <a:p>
            <a:r>
              <a:rPr sz="2800" lang="en-US">
                <a:solidFill>
                  <a:srgbClr val="000000"/>
                </a:solidFill>
              </a:rPr>
              <a:t>Criminal psychology plays a vital role in understanding criminal behavior, supporting investigations, and promoting justice. By applying psychological principles to law enforcement and the legal system, it helps identify motives, predict patterns, and assist in rehabilitation. This field not only contributes to solving crimes but also works toward creating safer communities and reducing future offenses.</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grpSp>
        <p:nvGrpSpPr>
          <p:cNvPr id="30" name="object 3"/>
          <p:cNvGrpSpPr/>
          <p:nvPr/>
        </p:nvGrpSpPr>
        <p:grpSpPr>
          <a:xfrm>
            <a:off x="7443849" y="0"/>
            <a:ext cx="4752975" cy="6863080"/>
            <a:chOff x="7443849" y="0"/>
            <a:chExt cx="4752975" cy="6863080"/>
          </a:xfrm>
        </p:grpSpPr>
        <p:sp>
          <p:nvSpPr>
            <p:cNvPr id="104862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9"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0"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1" name="object 17"/>
          <p:cNvSpPr txBox="1">
            <a:spLocks noGrp="1"/>
          </p:cNvSpPr>
          <p:nvPr>
            <p:ph type="title"/>
          </p:nvPr>
        </p:nvSpPr>
        <p:spPr>
          <a:xfrm>
            <a:off x="739775" y="829627"/>
            <a:ext cx="3909695" cy="67818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1" name="object 18"/>
          <p:cNvGrpSpPr/>
          <p:nvPr/>
        </p:nvGrpSpPr>
        <p:grpSpPr>
          <a:xfrm>
            <a:off x="466725" y="6410325"/>
            <a:ext cx="3705225" cy="295275"/>
            <a:chOff x="466725" y="6410325"/>
            <a:chExt cx="3705225" cy="295275"/>
          </a:xfrm>
        </p:grpSpPr>
        <p:pic>
          <p:nvPicPr>
            <p:cNvPr id="2097156"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7"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43" name="TextBox 23"/>
          <p:cNvSpPr txBox="1"/>
          <p:nvPr/>
        </p:nvSpPr>
        <p:spPr>
          <a:xfrm>
            <a:off x="2033907" y="2522411"/>
            <a:ext cx="10197802" cy="1938992"/>
          </a:xfrm>
          <a:prstGeom prst="rect"/>
          <a:noFill/>
        </p:spPr>
        <p:txBody>
          <a:bodyPr rtlCol="0" wrap="square">
            <a:spAutoFit/>
          </a:bodyPr>
          <a:p>
            <a:pPr algn="l"/>
            <a:r>
              <a:rPr sz="6000" lang="en-US"/>
              <a:t>Criminal pscycology Digital Portfolio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4" name=""/>
        <p:cNvGrpSpPr/>
        <p:nvPr/>
      </p:nvGrpSpPr>
      <p:grpSpPr>
        <a:xfrm>
          <a:off x="0" y="0"/>
          <a:ext cx="0" cy="0"/>
          <a:chOff x="0" y="0"/>
          <a:chExt cx="0" cy="0"/>
        </a:xfrm>
      </p:grpSpPr>
      <p:sp>
        <p:nvSpPr>
          <p:cNvPr id="104864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5" name="object 3"/>
          <p:cNvGrpSpPr/>
          <p:nvPr/>
        </p:nvGrpSpPr>
        <p:grpSpPr>
          <a:xfrm>
            <a:off x="7443849" y="0"/>
            <a:ext cx="4752975" cy="6863080"/>
            <a:chOff x="7443849" y="0"/>
            <a:chExt cx="4752975" cy="6863080"/>
          </a:xfrm>
        </p:grpSpPr>
        <p:sp>
          <p:nvSpPr>
            <p:cNvPr id="104864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4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5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5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5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6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8"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6" name="object 18"/>
          <p:cNvGrpSpPr/>
          <p:nvPr/>
        </p:nvGrpSpPr>
        <p:grpSpPr>
          <a:xfrm>
            <a:off x="47625" y="3819523"/>
            <a:ext cx="4124325" cy="3009900"/>
            <a:chOff x="47625" y="3819523"/>
            <a:chExt cx="4124325" cy="3009900"/>
          </a:xfrm>
        </p:grpSpPr>
        <p:pic>
          <p:nvPicPr>
            <p:cNvPr id="2097159"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0"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61" name="object 21"/>
          <p:cNvSpPr txBox="1">
            <a:spLocks noGrp="1"/>
          </p:cNvSpPr>
          <p:nvPr>
            <p:ph type="title"/>
          </p:nvPr>
        </p:nvSpPr>
        <p:spPr>
          <a:xfrm>
            <a:off x="739775" y="445388"/>
            <a:ext cx="2357120" cy="758190"/>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6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3" name="TextBox 22"/>
          <p:cNvSpPr txBox="1"/>
          <p:nvPr/>
        </p:nvSpPr>
        <p:spPr>
          <a:xfrm>
            <a:off x="2509807" y="1041533"/>
            <a:ext cx="5029200" cy="4832092"/>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1"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6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7" name="object 7"/>
          <p:cNvSpPr txBox="1">
            <a:spLocks noGrp="1"/>
          </p:cNvSpPr>
          <p:nvPr>
            <p:ph type="title"/>
          </p:nvPr>
        </p:nvSpPr>
        <p:spPr>
          <a:xfrm>
            <a:off x="834072" y="575055"/>
            <a:ext cx="5636895" cy="67818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2"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69" name="TextBox 10"/>
          <p:cNvSpPr txBox="1"/>
          <p:nvPr/>
        </p:nvSpPr>
        <p:spPr>
          <a:xfrm>
            <a:off x="1660614" y="1695450"/>
            <a:ext cx="6101718" cy="2862322"/>
          </a:xfrm>
          <a:prstGeom prst="rect"/>
          <a:noFill/>
        </p:spPr>
        <p:txBody>
          <a:bodyPr wrap="square">
            <a:spAutoFit/>
          </a:bodyPr>
          <a:p>
            <a:pPr>
              <a:buNone/>
            </a:pPr>
            <a:endParaRPr b="1" lang="en-US"/>
          </a:p>
          <a:p>
            <a:pPr>
              <a:buNone/>
            </a:pPr>
            <a:r>
              <a:rPr lang="en-US"/>
              <a:t>Despite significant advancements in forensic science and investigative techniques, criminal psychology still faces challenges in accurately identifying, predicting, and preventing criminal behavior. One key issue lies in understanding the psychological factors—such as personality disorders, childhood trauma, and socio-environmental influences—that contribute to criminal activity. Traditional profiling methods often fail to capture the complexity of human behavior, leading to gaps in criminal investigations and rehabilitation programs.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grpSp>
        <p:nvGrpSpPr>
          <p:cNvPr id="40" name="object 2"/>
          <p:cNvGrpSpPr/>
          <p:nvPr/>
        </p:nvGrpSpPr>
        <p:grpSpPr>
          <a:xfrm>
            <a:off x="8658225" y="2647950"/>
            <a:ext cx="3533775" cy="3810000"/>
            <a:chOff x="8658225" y="2647950"/>
            <a:chExt cx="3533775" cy="3810000"/>
          </a:xfrm>
        </p:grpSpPr>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7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7"/>
          <p:cNvSpPr txBox="1">
            <a:spLocks noGrp="1"/>
          </p:cNvSpPr>
          <p:nvPr>
            <p:ph type="title"/>
          </p:nvPr>
        </p:nvSpPr>
        <p:spPr>
          <a:xfrm>
            <a:off x="739775" y="829627"/>
            <a:ext cx="5263515" cy="67818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sp>
        <p:nvSpPr>
          <p:cNvPr id="104867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75" name="TextBox 10"/>
          <p:cNvSpPr txBox="1"/>
          <p:nvPr/>
        </p:nvSpPr>
        <p:spPr>
          <a:xfrm>
            <a:off x="1521079" y="915233"/>
            <a:ext cx="6101718" cy="4247317"/>
          </a:xfrm>
          <a:prstGeom prst="rect"/>
          <a:noFill/>
        </p:spPr>
        <p:txBody>
          <a:bodyPr wrap="square">
            <a:spAutoFit/>
          </a:bodyPr>
          <a:p>
            <a:pPr>
              <a:buNone/>
            </a:pPr>
            <a:endParaRPr lang="en-US"/>
          </a:p>
          <a:p>
            <a:pPr>
              <a:buNone/>
            </a:pPr>
            <a:br>
              <a:rPr lang="en-US"/>
            </a:br>
            <a:endParaRPr lang="en-US"/>
          </a:p>
          <a:p>
            <a:pPr>
              <a:buNone/>
            </a:pPr>
            <a:endParaRPr b="1" lang="en-US"/>
          </a:p>
          <a:p>
            <a:pPr>
              <a:buNone/>
            </a:pPr>
            <a:r>
              <a:rPr lang="en-US"/>
              <a:t>This project explores the psychological factors that influence criminal behavior and how these insights are applied in criminal investigations and rehabilitation. It focuses on understanding the role of personality traits, childhood trauma, and social environment in shaping criminal actions.</a:t>
            </a:r>
          </a:p>
          <a:p>
            <a:pPr>
              <a:buNone/>
            </a:pPr>
            <a:r>
              <a:rPr lang="en-US"/>
              <a:t>The study also examines criminal profiling techniques used in forensic psychology, their effectiveness in identifying suspects, and the ethical challenges they present. Additionally, it looks into rehabilitation approaches, such as cognitive-behavioral therapy and strength-based models, that aim to reduce reoffending and support reintegration into society.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9" name="object 5"/>
          <p:cNvSpPr txBox="1">
            <a:spLocks noGrp="1"/>
          </p:cNvSpPr>
          <p:nvPr>
            <p:ph type="title"/>
          </p:nvPr>
        </p:nvSpPr>
        <p:spPr>
          <a:xfrm>
            <a:off x="699452" y="891793"/>
            <a:ext cx="5014595" cy="9817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4"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8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81" name="TextBox 8"/>
          <p:cNvSpPr txBox="1"/>
          <p:nvPr/>
        </p:nvSpPr>
        <p:spPr>
          <a:xfrm>
            <a:off x="1814513" y="1759749"/>
            <a:ext cx="6223092" cy="2491740"/>
          </a:xfrm>
          <a:prstGeom prst="rect"/>
          <a:noFill/>
        </p:spPr>
        <p:txBody>
          <a:bodyPr wrap="square">
            <a:spAutoFit/>
          </a:bodyPr>
          <a:p>
            <a:r>
              <a:rPr b="1" lang="en-US"/>
              <a:t>Law Enforcement Agencies</a:t>
            </a:r>
            <a:r>
              <a:rPr lang="en-US"/>
              <a:t> – Police officers and detectives use psychological profiling to investigate crimes and identify suspects.</a:t>
            </a:r>
          </a:p>
          <a:p>
            <a:r>
              <a:rPr b="1" lang="en-US"/>
              <a:t>Forensic Experts</a:t>
            </a:r>
            <a:r>
              <a:rPr lang="en-US"/>
              <a:t> – Psychologists and criminologists apply behavioral analysis to provide insights during legal proceedings.</a:t>
            </a:r>
          </a:p>
          <a:p>
            <a:r>
              <a:rPr b="1" lang="en-US"/>
              <a:t>Judicial System</a:t>
            </a:r>
            <a:r>
              <a:rPr lang="en-US"/>
              <a:t>– Judges, lawyers, and courts rely on psychological evaluations to assess criminal intent, mental health, and competency.</a:t>
            </a:r>
          </a:p>
        </p:txBody>
      </p:sp>
      <p:sp>
        <p:nvSpPr>
          <p:cNvPr id="1048682" name="TextBox 10"/>
          <p:cNvSpPr txBox="1"/>
          <p:nvPr/>
        </p:nvSpPr>
        <p:spPr>
          <a:xfrm>
            <a:off x="1814512" y="3915371"/>
            <a:ext cx="6101718" cy="891540"/>
          </a:xfrm>
          <a:prstGeom prst="rect"/>
          <a:noFill/>
        </p:spPr>
        <p:txBody>
          <a:bodyPr wrap="square">
            <a:spAutoFit/>
          </a:bodyPr>
          <a:p>
            <a:r>
              <a:rPr b="1" lang="en-US"/>
              <a:t>Community &amp; Social services </a:t>
            </a:r>
            <a:r>
              <a:rPr lang="en-US"/>
              <a:t> – Counselors and NGOs support reintegration of offenders into society using psychological approaches.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5" name="object 7"/>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8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88" name="TextBox 9"/>
          <p:cNvSpPr txBox="1"/>
          <p:nvPr/>
        </p:nvSpPr>
        <p:spPr>
          <a:xfrm>
            <a:off x="1176235" y="1878618"/>
            <a:ext cx="6101718" cy="891540"/>
          </a:xfrm>
          <a:prstGeom prst="rect"/>
          <a:noFill/>
        </p:spPr>
        <p:txBody>
          <a:bodyPr wrap="square">
            <a:spAutoFit/>
          </a:bodyPr>
          <a:p>
            <a:r>
              <a:rPr lang="en-US"/>
              <a:t>1. Psychological Assessment ToolsPersonality Tests (MMPI, Big Five) – To identify personality traits linked with behavior.</a:t>
            </a:r>
          </a:p>
        </p:txBody>
      </p:sp>
      <p:sp>
        <p:nvSpPr>
          <p:cNvPr id="1048689" name="TextBox 11"/>
          <p:cNvSpPr txBox="1"/>
          <p:nvPr/>
        </p:nvSpPr>
        <p:spPr>
          <a:xfrm>
            <a:off x="1176235" y="2637177"/>
            <a:ext cx="7976342" cy="646331"/>
          </a:xfrm>
          <a:prstGeom prst="rect"/>
          <a:noFill/>
        </p:spPr>
        <p:txBody>
          <a:bodyPr wrap="square">
            <a:spAutoFit/>
          </a:bodyPr>
          <a:p>
            <a:r>
              <a:rPr lang="en-US"/>
              <a:t>2. Interview &amp; Observation TechniquesForensic Interviews – Structured questioning to assess motives, mental state, or deception.</a:t>
            </a:r>
          </a:p>
        </p:txBody>
      </p:sp>
      <p:sp>
        <p:nvSpPr>
          <p:cNvPr id="1048690" name="TextBox 13"/>
          <p:cNvSpPr txBox="1"/>
          <p:nvPr/>
        </p:nvSpPr>
        <p:spPr>
          <a:xfrm>
            <a:off x="1176235" y="3376345"/>
            <a:ext cx="6101718" cy="891539"/>
          </a:xfrm>
          <a:prstGeom prst="rect"/>
          <a:noFill/>
        </p:spPr>
        <p:txBody>
          <a:bodyPr wrap="square">
            <a:spAutoFit/>
          </a:bodyPr>
          <a:p>
            <a:r>
              <a:rPr lang="en-US"/>
              <a:t>3. Investigative ToolsCriminal Profiling – Creating offender profiles from crime scene evidence and behavior.</a:t>
            </a:r>
          </a:p>
        </p:txBody>
      </p:sp>
      <p:sp>
        <p:nvSpPr>
          <p:cNvPr id="1048691" name="TextBox 15"/>
          <p:cNvSpPr txBox="1"/>
          <p:nvPr/>
        </p:nvSpPr>
        <p:spPr>
          <a:xfrm>
            <a:off x="1176235" y="4140933"/>
            <a:ext cx="6101718" cy="891539"/>
          </a:xfrm>
          <a:prstGeom prst="rect"/>
          <a:noFill/>
        </p:spPr>
        <p:txBody>
          <a:bodyPr wrap="square">
            <a:spAutoFit/>
          </a:bodyPr>
          <a:p>
            <a:r>
              <a:rPr lang="en-US"/>
              <a:t>4. Rehabilitation &amp; Treatment MethodsCognitive Behavioral Therapy (CBT) – To change distorted thinking and behaviors.</a:t>
            </a:r>
          </a:p>
        </p:txBody>
      </p:sp>
      <p:sp>
        <p:nvSpPr>
          <p:cNvPr id="1048692" name="TextBox 17"/>
          <p:cNvSpPr txBox="1"/>
          <p:nvPr/>
        </p:nvSpPr>
        <p:spPr>
          <a:xfrm>
            <a:off x="1176235" y="4839384"/>
            <a:ext cx="6101718" cy="646331"/>
          </a:xfrm>
          <a:prstGeom prst="rect"/>
          <a:noFill/>
        </p:spPr>
        <p:txBody>
          <a:bodyPr wrap="square">
            <a:spAutoFit/>
          </a:bodyPr>
          <a:p>
            <a:r>
              <a:rPr lang="en-US"/>
              <a:t>5. Research &amp; Analytical ToolsCase Study Analysis – Deep dive into individual criminal histories.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1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1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16"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17"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8" name="TextBox 2"/>
          <p:cNvSpPr txBox="1"/>
          <p:nvPr/>
        </p:nvSpPr>
        <p:spPr>
          <a:xfrm>
            <a:off x="921618" y="1226305"/>
            <a:ext cx="7429629" cy="5425440"/>
          </a:xfrm>
          <a:prstGeom prst="rect"/>
          <a:noFill/>
        </p:spPr>
        <p:txBody>
          <a:bodyPr wrap="square">
            <a:spAutoFit/>
          </a:bodyPr>
          <a:p>
            <a:r>
              <a:rPr b="1" lang="en-US"/>
              <a:t>Design Principles </a:t>
            </a:r>
          </a:p>
          <a:p>
            <a:pPr indent="-342900" marL="342900">
              <a:buAutoNum type="arabicPeriod"/>
            </a:pPr>
            <a:r>
              <a:rPr lang="en-US"/>
              <a:t>*Professional tone*: Use a formal, professional tone in your writing and design.</a:t>
            </a:r>
          </a:p>
          <a:p>
            <a:pPr indent="-342900" marL="342900">
              <a:buAutoNum type="arabicPeriod"/>
            </a:pPr>
            <a:r>
              <a:rPr lang="en-US"/>
              <a:t> *Clear typography*: Choose clear, readable fonts and headings.</a:t>
            </a:r>
          </a:p>
          <a:p>
            <a:pPr indent="-342900" marL="342900">
              <a:buAutoNum type="arabicPeriod"/>
            </a:pPr>
            <a:r>
              <a:rPr lang="en-US"/>
              <a:t> *Visual hierarchy*: Organize content using headings, subheadings, and bullet points.</a:t>
            </a:r>
          </a:p>
          <a:p>
            <a:pPr indent="-342900" marL="342900">
              <a:buAutoNum type="arabicPeriod"/>
            </a:pPr>
            <a:r>
              <a:rPr lang="en-US"/>
              <a:t>*Consistent layout*: Use a consistent layout throughout the portfolio.</a:t>
            </a:r>
          </a:p>
          <a:p>
            <a:r>
              <a:rPr b="1" lang="en-US"/>
              <a:t>Layout Suggestion </a:t>
            </a:r>
          </a:p>
          <a:p>
            <a:pPr indent="-342900" marL="342900">
              <a:buAutoNum type="arabicPeriod"/>
            </a:pPr>
            <a:r>
              <a:rPr lang="en-US"/>
              <a:t>*Introduction page*: Include a brief overview of the portfolio and your background.</a:t>
            </a:r>
          </a:p>
          <a:p>
            <a:pPr indent="-342900" marL="342900">
              <a:buAutoNum type="arabicPeriod"/>
            </a:pPr>
            <a:r>
              <a:rPr lang="en-US"/>
              <a:t>*Case study sections*: Organize case studies into sections (e.g., violent crime, white-collar crime).</a:t>
            </a:r>
          </a:p>
          <a:p>
            <a:pPr indent="-342900" marL="342900">
              <a:buAutoNum type="arabicPeriod"/>
            </a:pPr>
            <a:r>
              <a:rPr lang="en-US"/>
              <a:t>*Research and theory sections*: Include sections on research methods, theoretical frameworks, and applications.</a:t>
            </a:r>
          </a:p>
          <a:p>
            <a:pPr indent="-342900" marL="342900">
              <a:buAutoNum type="arabicPeriod"/>
            </a:pPr>
            <a:r>
              <a:rPr lang="en-US"/>
              <a:t>*Assessment and intervention sections*: Showcase assessment tools and interventions used in criminal psychology.</a:t>
            </a:r>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7" name="Title 1"/>
          <p:cNvSpPr>
            <a:spLocks noGrp="1"/>
          </p:cNvSpPr>
          <p:nvPr>
            <p:ph type="title"/>
          </p:nvPr>
        </p:nvSpPr>
        <p:spPr>
          <a:xfrm>
            <a:off x="755332" y="385444"/>
            <a:ext cx="10681335" cy="723901"/>
          </a:xfrm>
        </p:spPr>
        <p:txBody>
          <a:bodyPr/>
          <a:p>
            <a:r>
              <a:rPr dirty="0" lang="en-IN"/>
              <a:t>FEATURES AND FUNCTIONALITY</a:t>
            </a:r>
          </a:p>
        </p:txBody>
      </p:sp>
      <p:sp>
        <p:nvSpPr>
          <p:cNvPr id="1048608" name="TextBox 3"/>
          <p:cNvSpPr txBox="1"/>
          <p:nvPr/>
        </p:nvSpPr>
        <p:spPr>
          <a:xfrm>
            <a:off x="612620" y="1720960"/>
            <a:ext cx="9360869" cy="3825240"/>
          </a:xfrm>
          <a:prstGeom prst="rect"/>
          <a:noFill/>
        </p:spPr>
        <p:txBody>
          <a:bodyPr wrap="square">
            <a:spAutoFit/>
          </a:bodyPr>
          <a:p>
            <a:r>
              <a:rPr lang="en-US"/>
              <a:t>Features</a:t>
            </a:r>
          </a:p>
          <a:p>
            <a:pPr indent="-342900" marL="342900">
              <a:buAutoNum type="arabicPeriod"/>
            </a:pPr>
            <a:r>
              <a:rPr lang="en-US"/>
              <a:t>*Case studies*: Include real-life examples of criminal cases and how psychological principles were applied. </a:t>
            </a:r>
          </a:p>
          <a:p>
            <a:pPr indent="-342900" marL="342900">
              <a:buAutoNum type="arabicPeriod"/>
            </a:pPr>
            <a:r>
              <a:rPr lang="en-US"/>
              <a:t>*Psychological assessments*: Showcase various assessment tools and techniques used to evaluate individuals involved in the justice system.</a:t>
            </a:r>
          </a:p>
          <a:p>
            <a:pPr indent="-342900" marL="342900">
              <a:buAutoNum type="arabicPeriod"/>
            </a:pPr>
            <a:r>
              <a:rPr lang="en-US"/>
              <a:t>*Research-based content*: Highlight studies and findings that inform our understanding of criminal beaviour.</a:t>
            </a:r>
          </a:p>
          <a:p>
            <a:r>
              <a:rPr lang="en-US"/>
              <a:t>Functionality</a:t>
            </a:r>
          </a:p>
          <a:p>
            <a:pPr indent="-342900" marL="342900">
              <a:buAutoNum type="arabicPeriod"/>
            </a:pPr>
            <a:r>
              <a:rPr lang="en-US"/>
              <a:t>*Interactive case simulations*: Create interactive scenarios that allow users to apply psychological principles to real-life cases.</a:t>
            </a:r>
          </a:p>
          <a:p>
            <a:pPr indent="-342900" marL="342900">
              <a:buAutoNum type="arabicPeriod"/>
            </a:pPr>
            <a:r>
              <a:rPr lang="en-US"/>
              <a:t>*Assessment tools*: Include examples of psychological assessment tools, such as risk assessment instruments or personality inventories.</a:t>
            </a:r>
          </a:p>
          <a:p>
            <a:pPr indent="-342900" marL="342900">
              <a:buAutoNum type="arabicPeriod"/>
            </a:pPr>
            <a:r>
              <a:rPr lang="en-US"/>
              <a:t>*Infographics and visualizations*: Use visual aids to illustrate complex psychological concepts and data.-collar crime).</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Blessy G</cp:lastModifiedBy>
  <dcterms:created xsi:type="dcterms:W3CDTF">2024-03-29T04:07:22Z</dcterms:created>
  <dcterms:modified xsi:type="dcterms:W3CDTF">2025-09-02T07:47:41Z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461f4cc1d101483387fedfc7d1b270ed</vt:lpwstr>
  </property>
</Properties>
</file>