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03" d="100"/>
          <a:sy n="103" d="100"/>
        </p:scale>
        <p:origin x="126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027BE-D625-4A2A-BC60-0B7792F9AF0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F21BD-35D8-4E19-9CD1-C98D85A337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F21BD-35D8-4E19-9CD1-C98D85A33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D4FF-7EE2-4B4D-BF1C-56D3E72A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168010"/>
            <a:ext cx="8361229" cy="2098226"/>
          </a:xfrm>
        </p:spPr>
        <p:txBody>
          <a:bodyPr/>
          <a:lstStyle/>
          <a:p>
            <a:r>
              <a:rPr lang="pt-PT" sz="6600" dirty="0"/>
              <a:t>Gestão de recrutamento e </a:t>
            </a:r>
            <a:r>
              <a:rPr lang="pt-PT" sz="6600" dirty="0" err="1"/>
              <a:t>selecção</a:t>
            </a:r>
            <a:endParaRPr lang="en-U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C495DD-DB3A-4D37-8204-C6C35A0D7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479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Bárbara Leston Bandeira</a:t>
            </a:r>
          </a:p>
          <a:p>
            <a:r>
              <a:rPr lang="pt-PT" dirty="0"/>
              <a:t>Inês Fialho</a:t>
            </a:r>
          </a:p>
          <a:p>
            <a:r>
              <a:rPr lang="pt-PT" dirty="0"/>
              <a:t>Sérgio Moura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7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AD9E9-AB41-4872-9EC0-7C27D3C77E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0123" y="2127379"/>
            <a:ext cx="3355975" cy="22398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Diagrama</a:t>
            </a:r>
            <a:r>
              <a:rPr lang="en-US" sz="5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br>
              <a:rPr lang="en-US" sz="5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5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Classes</a:t>
            </a:r>
            <a:endParaRPr lang="en-US" sz="5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ABD5983-F401-4AD5-AB2E-E0F0487429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2241" y="341884"/>
            <a:ext cx="7058697" cy="64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4F330-25E7-4CB9-85D6-510706288B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36025" y="633413"/>
            <a:ext cx="3355975" cy="373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Diagrama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Sequência</a:t>
            </a:r>
            <a:br>
              <a:rPr lang="en-US" sz="4200" b="1" dirty="0"/>
            </a:br>
            <a:r>
              <a:rPr lang="en-US" sz="3600" b="1" dirty="0"/>
              <a:t>Use Case </a:t>
            </a:r>
            <a:r>
              <a:rPr lang="en-US" sz="3600" b="1" dirty="0" err="1"/>
              <a:t>Registar</a:t>
            </a:r>
            <a:r>
              <a:rPr lang="en-US" sz="3600" b="1" dirty="0"/>
              <a:t> </a:t>
            </a:r>
            <a:r>
              <a:rPr lang="en-US" sz="3600" b="1" dirty="0" err="1"/>
              <a:t>Candidato</a:t>
            </a:r>
            <a:endParaRPr lang="en-US" sz="3600" dirty="0"/>
          </a:p>
        </p:txBody>
      </p:sp>
      <p:pic>
        <p:nvPicPr>
          <p:cNvPr id="5" name="Imagem 4" descr="Uma imagem com relógio&#10;&#10;Descrição gerada automaticamente">
            <a:extLst>
              <a:ext uri="{FF2B5EF4-FFF2-40B4-BE49-F238E27FC236}">
                <a16:creationId xmlns:a16="http://schemas.microsoft.com/office/drawing/2014/main" id="{B6B2612B-3123-4878-9D6D-A343BC8D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95" y="1562100"/>
            <a:ext cx="7659076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2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CE260-661E-4DBF-8F40-6FCFF2BF78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36025" y="633413"/>
            <a:ext cx="3355975" cy="373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Diagrama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Sequência</a:t>
            </a:r>
            <a:br>
              <a:rPr lang="en-US" sz="4000" b="1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Use Case </a:t>
            </a:r>
            <a:r>
              <a:rPr lang="en-US" sz="3600" b="1" dirty="0" err="1">
                <a:solidFill>
                  <a:schemeClr val="tx1"/>
                </a:solidFill>
              </a:rPr>
              <a:t>Marcar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Entrevista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596652A7-F53C-4E5C-A1DE-F4B22CD7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4" y="633413"/>
            <a:ext cx="7641965" cy="59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8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F910C-9B0E-434F-999A-A95D1D6A93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36025" y="633413"/>
            <a:ext cx="3355975" cy="373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Diagrama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Sequência</a:t>
            </a:r>
            <a:br>
              <a:rPr lang="en-US" sz="4200" dirty="0"/>
            </a:br>
            <a:r>
              <a:rPr lang="en-US" sz="3600" b="1" dirty="0"/>
              <a:t>Use Case </a:t>
            </a:r>
            <a:r>
              <a:rPr lang="en-US" sz="3600" b="1" dirty="0" err="1"/>
              <a:t>Marcar</a:t>
            </a:r>
            <a:r>
              <a:rPr lang="en-US" sz="3600" b="1" dirty="0"/>
              <a:t> </a:t>
            </a:r>
            <a:r>
              <a:rPr lang="en-US" sz="3600" b="1" dirty="0" err="1"/>
              <a:t>Provas</a:t>
            </a:r>
            <a:endParaRPr lang="en-US" sz="3600" b="1" dirty="0"/>
          </a:p>
        </p:txBody>
      </p:sp>
      <p:pic>
        <p:nvPicPr>
          <p:cNvPr id="5" name="Imagem 4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99AE2CE-708B-4269-BF41-9026617B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09" y="633413"/>
            <a:ext cx="7897043" cy="6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5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01792-0562-4825-81B8-9B3ADD3E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Contexto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 descr="Uma imagem com flor&#10;&#10;Descrição gerada automaticamente">
            <a:extLst>
              <a:ext uri="{FF2B5EF4-FFF2-40B4-BE49-F238E27FC236}">
                <a16:creationId xmlns:a16="http://schemas.microsoft.com/office/drawing/2014/main" id="{7C2021DE-0C99-4A50-B575-0657F143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11" y="685800"/>
            <a:ext cx="7200122" cy="59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8BB8-A3BC-419D-A71D-6EC4E1A3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3288"/>
            <a:ext cx="9601200" cy="1485900"/>
          </a:xfrm>
        </p:spPr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Fluxo de Dados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AE143-35B2-4665-A80E-65300F72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96" y="989045"/>
            <a:ext cx="8755208" cy="54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0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202D3-6D68-4332-B32A-B6251F89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E-R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35AC78D-36FF-46FA-867E-7B49803B9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548079"/>
            <a:ext cx="8530027" cy="46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55ED-6027-455C-BD06-C36DC7034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888" y="1744824"/>
            <a:ext cx="2632075" cy="3065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Modelo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EFDE60-1014-4A8D-8E50-D7DAF138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64" y="270941"/>
            <a:ext cx="5431860" cy="63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3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A6004-748B-469A-976D-EF7D0851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do Sistema</a:t>
            </a:r>
            <a:br>
              <a:rPr lang="en-US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pt-PT" sz="4000" b="1" dirty="0">
                <a:solidFill>
                  <a:srgbClr val="262626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Funcionais</a:t>
            </a:r>
            <a:br>
              <a:rPr lang="en-US" sz="4000" b="1" dirty="0">
                <a:solidFill>
                  <a:srgbClr val="1F4D78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C4BB36-11A9-4BD7-B0D8-A5F1863A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Todos os utilizadores (Administrador, Assistente de Formação, Entrevistador) podem:</a:t>
            </a:r>
          </a:p>
          <a:p>
            <a:pPr lvl="1"/>
            <a:r>
              <a:rPr lang="pt-PT" dirty="0"/>
              <a:t>Fazer login</a:t>
            </a:r>
          </a:p>
          <a:p>
            <a:pPr lvl="1"/>
            <a:r>
              <a:rPr lang="pt-PT" dirty="0"/>
              <a:t>Mudar a sua password;</a:t>
            </a:r>
          </a:p>
          <a:p>
            <a:r>
              <a:rPr lang="pt-PT" dirty="0"/>
              <a:t>O utilizador Entrevistador pode:</a:t>
            </a:r>
          </a:p>
          <a:p>
            <a:pPr lvl="1"/>
            <a:r>
              <a:rPr lang="pt-PT" dirty="0"/>
              <a:t>Inserir e editar a própria disponibilidade;</a:t>
            </a:r>
          </a:p>
          <a:p>
            <a:pPr lvl="1"/>
            <a:r>
              <a:rPr lang="pt-PT" dirty="0"/>
              <a:t>Consultar os dados dos candidatos a quem vai fazer entrevista;</a:t>
            </a:r>
          </a:p>
          <a:p>
            <a:pPr lvl="1"/>
            <a:r>
              <a:rPr lang="pt-PT" dirty="0"/>
              <a:t>Dar início e terminar a entrevista;</a:t>
            </a:r>
          </a:p>
          <a:p>
            <a:pPr lvl="1"/>
            <a:r>
              <a:rPr lang="pt-PT" dirty="0"/>
              <a:t>Consultar as entrevistas já realizadas por si próprio;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2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963A-567E-4198-9EE9-60406A5A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do Sistema</a:t>
            </a:r>
            <a:br>
              <a:rPr lang="en-US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pt-PT" sz="3600" b="1" dirty="0">
                <a:solidFill>
                  <a:srgbClr val="262626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Funcionais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9B25ED-E5A1-4C1B-928D-CF03C633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utilizador Administrador pode:</a:t>
            </a:r>
          </a:p>
          <a:p>
            <a:pPr lvl="1"/>
            <a:r>
              <a:rPr lang="pt-PT" dirty="0"/>
              <a:t>Criar utilizadores (Administrador, Assistente de Formação ou Entrevistador);</a:t>
            </a:r>
          </a:p>
          <a:p>
            <a:pPr lvl="1"/>
            <a:r>
              <a:rPr lang="pt-PT" dirty="0"/>
              <a:t>Inserir candidatos no sistema;</a:t>
            </a:r>
          </a:p>
          <a:p>
            <a:pPr lvl="1"/>
            <a:r>
              <a:rPr lang="pt-PT" dirty="0"/>
              <a:t>Criar turmas;</a:t>
            </a:r>
          </a:p>
          <a:p>
            <a:pPr lvl="1"/>
            <a:r>
              <a:rPr lang="pt-PT" dirty="0"/>
              <a:t>Marcar entrevistas, provas, testes psicotécnicos para os candidatos;</a:t>
            </a:r>
          </a:p>
          <a:p>
            <a:pPr lvl="1"/>
            <a:r>
              <a:rPr lang="pt-PT" dirty="0"/>
              <a:t>Consultar a disponibilidade de horário de cada Entrevistador;</a:t>
            </a:r>
          </a:p>
          <a:p>
            <a:pPr lvl="1"/>
            <a:r>
              <a:rPr lang="pt-PT" dirty="0"/>
              <a:t>Editar e apagar os dados dos utilizadores e dos candidatos;</a:t>
            </a:r>
          </a:p>
          <a:p>
            <a:r>
              <a:rPr lang="pt-PT" dirty="0"/>
              <a:t>O utilizador Assistente de Formação pode consultar os dados das turmas.</a:t>
            </a:r>
          </a:p>
        </p:txBody>
      </p:sp>
    </p:spTree>
    <p:extLst>
      <p:ext uri="{BB962C8B-B14F-4D97-AF65-F5344CB8AC3E}">
        <p14:creationId xmlns:p14="http://schemas.microsoft.com/office/powerpoint/2010/main" val="9770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5D22-FFF6-4542-890E-34515298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do Sistema</a:t>
            </a:r>
            <a:br>
              <a:rPr lang="en-US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pt-PT" sz="3600" b="1" dirty="0">
                <a:solidFill>
                  <a:srgbClr val="262626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Não Funcionais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83384F-5EC5-4E68-B218-CCCF2B60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aplicação apresenta ao utilizador Administrador:</a:t>
            </a:r>
          </a:p>
          <a:p>
            <a:pPr lvl="1"/>
            <a:r>
              <a:rPr lang="pt-PT" dirty="0"/>
              <a:t>O calendário com as disponibilidades de todos os entrevistadores, de acordo com código de cores, numa vista semanal;</a:t>
            </a:r>
          </a:p>
          <a:p>
            <a:pPr lvl="1"/>
            <a:r>
              <a:rPr lang="pt-PT" dirty="0"/>
              <a:t>A calendarização das provas, dos testes psicotécnicos e das entrevistas numa vista semanal;</a:t>
            </a:r>
          </a:p>
          <a:p>
            <a:pPr lvl="1"/>
            <a:r>
              <a:rPr lang="pt-PT" dirty="0"/>
              <a:t>Uma lista de candidatos, onde se podem aplicar alguns filtros (por exemplo: turma R&amp;S, nome e outros ainda a definir);</a:t>
            </a:r>
          </a:p>
          <a:p>
            <a:pPr lvl="1"/>
            <a:r>
              <a:rPr lang="pt-PT" dirty="0"/>
              <a:t>Listas de todos os Assistentes de Formação e Entrevistadores existentes no sistema;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8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7EE4B-9487-4FE9-BA73-C2C835E8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do Sistema</a:t>
            </a:r>
            <a:br>
              <a:rPr lang="en-US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pt-PT" sz="3600" b="1" dirty="0">
                <a:solidFill>
                  <a:srgbClr val="262626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Não Funcionais</a:t>
            </a:r>
            <a:endParaRPr lang="en-US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A2C8D3-BF4A-431B-BEDE-B3ECE82CB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6815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aplicação notifica o Administrador quando há alterações na disponibilidade do Administrador;</a:t>
            </a:r>
          </a:p>
          <a:p>
            <a:r>
              <a:rPr lang="pt-PT" dirty="0"/>
              <a:t>A aplicação apresenta ao Assistente de Formação </a:t>
            </a:r>
          </a:p>
          <a:p>
            <a:pPr lvl="1"/>
            <a:r>
              <a:rPr lang="pt-PT" dirty="0"/>
              <a:t>O horário das turmas pelas quais está responsável, numa vista semanal;</a:t>
            </a:r>
          </a:p>
          <a:p>
            <a:pPr lvl="1"/>
            <a:r>
              <a:rPr lang="pt-PT" dirty="0"/>
              <a:t>A lista de candidatos que correspondem às turmas pelas quais está responsável, e onde se podem aplicar filtros;</a:t>
            </a:r>
          </a:p>
          <a:p>
            <a:r>
              <a:rPr lang="pt-PT" dirty="0"/>
              <a:t>A aplicação apresenta ao Entrevistador:</a:t>
            </a:r>
          </a:p>
          <a:p>
            <a:pPr lvl="1"/>
            <a:r>
              <a:rPr lang="pt-PT" dirty="0"/>
              <a:t>A vista semanal da sua própria disponibilidade;</a:t>
            </a:r>
          </a:p>
          <a:p>
            <a:pPr lvl="1"/>
            <a:r>
              <a:rPr lang="pt-PT" dirty="0"/>
              <a:t>A lista de candidatos que lhe foram atribuídos para entrevista;</a:t>
            </a:r>
          </a:p>
          <a:p>
            <a:pPr lvl="1"/>
            <a:r>
              <a:rPr lang="pt-PT" dirty="0"/>
              <a:t>O formulário da entrevista</a:t>
            </a:r>
          </a:p>
          <a:p>
            <a:r>
              <a:rPr lang="pt-PT" dirty="0"/>
              <a:t>A aplicação guarda o formulário preenchido;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0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6BC5-310A-4ACA-A474-1E41369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do Sistema</a:t>
            </a:r>
            <a:br>
              <a:rPr lang="en-US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pt-PT" sz="3600" b="1" dirty="0">
                <a:solidFill>
                  <a:srgbClr val="262626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Requisitos Não Funcionais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3C09B5-0EC0-4224-9BDE-CD3F05D8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aplicação recalcula a posição do candidato no ranking, de acordo com o preenchimento, pelo Administrador, de:</a:t>
            </a:r>
          </a:p>
          <a:p>
            <a:pPr lvl="1"/>
            <a:r>
              <a:rPr lang="pt-PT" dirty="0"/>
              <a:t>Dados;</a:t>
            </a:r>
          </a:p>
          <a:p>
            <a:pPr lvl="1"/>
            <a:r>
              <a:rPr lang="pt-PT" dirty="0"/>
              <a:t>Resultados de provas/testes;</a:t>
            </a:r>
          </a:p>
          <a:p>
            <a:pPr lvl="1"/>
            <a:r>
              <a:rPr lang="pt-PT" dirty="0"/>
              <a:t>Resultado da entrevista;</a:t>
            </a:r>
          </a:p>
          <a:p>
            <a:r>
              <a:rPr lang="pt-PT" dirty="0"/>
              <a:t>A aplicação faz a seriação dos candidatos de acordo com o ponto anterior;</a:t>
            </a:r>
          </a:p>
          <a:p>
            <a:r>
              <a:rPr lang="pt-PT" dirty="0"/>
              <a:t>A aplicação envia emails diariamente para a portaria com o nome dos candidatos que estão marcados para provas, testes psicotécnicos ou entrevistas.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3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CF77-B679-4C39-B059-B812B680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Use Cases</a:t>
            </a:r>
            <a:br>
              <a:rPr lang="en-US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pt-PT" sz="3600" b="1" dirty="0">
                <a:solidFill>
                  <a:srgbClr val="262626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Use Case Registo Candidatos</a:t>
            </a:r>
            <a:endParaRPr lang="en-US" dirty="0"/>
          </a:p>
        </p:txBody>
      </p:sp>
      <p:pic>
        <p:nvPicPr>
          <p:cNvPr id="5" name="Imagem 4" descr="Uma imagem com dispositivo&#10;&#10;Descrição gerada automaticamente">
            <a:extLst>
              <a:ext uri="{FF2B5EF4-FFF2-40B4-BE49-F238E27FC236}">
                <a16:creationId xmlns:a16="http://schemas.microsoft.com/office/drawing/2014/main" id="{808B8328-19C2-4022-BFD5-C136191D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04845"/>
            <a:ext cx="6450638" cy="432183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4F2C2DA-27CD-4366-B706-A3976F41E93B}"/>
              </a:ext>
            </a:extLst>
          </p:cNvPr>
          <p:cNvSpPr/>
          <p:nvPr/>
        </p:nvSpPr>
        <p:spPr>
          <a:xfrm>
            <a:off x="7893170" y="631952"/>
            <a:ext cx="3914691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Pré-condições: o utilizador tem de estar autenticado como Administrador.</a:t>
            </a:r>
            <a:endParaRPr lang="en-US" sz="16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clica na opção “Adicionar um candidato”.</a:t>
            </a:r>
            <a:endParaRPr lang="en-US" sz="16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Preenche os dados do candidato com a informação que recebeu no email.</a:t>
            </a:r>
            <a:endParaRPr lang="en-US" sz="16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clica em “Registar”.</a:t>
            </a:r>
            <a:endParaRPr lang="en-US" sz="16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</a:t>
            </a:r>
            <a:r>
              <a:rPr lang="pt-PT" sz="160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selecciona</a:t>
            </a: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 candidato e a opção “Editar”.</a:t>
            </a:r>
            <a:endParaRPr lang="en-US" sz="16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altera os dados.</a:t>
            </a:r>
            <a:endParaRPr lang="en-US" sz="16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clica em “Finalizar”.</a:t>
            </a:r>
            <a:endParaRPr lang="en-US" sz="16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Pós-condição: é mostrada uma mensagem de sucesso de criação de um candidato, ou de sucesso de edição do candidato.</a:t>
            </a:r>
            <a:endParaRPr lang="en-US" sz="16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5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05EB-95D4-4384-8C72-6F0A37EC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Use Cases</a:t>
            </a:r>
            <a:br>
              <a:rPr lang="en-US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pt-PT" sz="3600" b="1" dirty="0">
                <a:solidFill>
                  <a:srgbClr val="262626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Use Case Marcar Entrevista</a:t>
            </a:r>
            <a:endParaRPr lang="en-US" sz="3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DD8CEBC-5FEF-4595-930F-AF3A870F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76" y="2432649"/>
            <a:ext cx="5473754" cy="366088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7745719-1949-44E6-AFBC-9BFBC43ED041}"/>
              </a:ext>
            </a:extLst>
          </p:cNvPr>
          <p:cNvSpPr/>
          <p:nvPr/>
        </p:nvSpPr>
        <p:spPr>
          <a:xfrm>
            <a:off x="7116792" y="250159"/>
            <a:ext cx="4744529" cy="615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Pré-condições: 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utilizador tem de estar autenticado como Administrador ou Entrevistador, 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os entrevistadores têm de ter indicado as suas disponibilidades,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tem de haver uma lista de candidatos.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Entrevistador preencheu a sua disponibilidade para entrevistas.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</a:t>
            </a:r>
            <a:r>
              <a:rPr lang="pt-PT" sz="120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selecciona</a:t>
            </a: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 candidato a partir de uma lista de candidatos.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No calendário apresentado escolhe uma data em que haja um entrevistador disponível e </a:t>
            </a:r>
            <a:r>
              <a:rPr lang="pt-PT" sz="120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selecciona</a:t>
            </a: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um.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clica em “Marcar Entrevista”.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É enviado automaticamente um email para o Entrevistador </a:t>
            </a:r>
            <a:r>
              <a:rPr lang="pt-PT" sz="120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seleccionado</a:t>
            </a: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e para o candidato com a data da entrevista.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 o Entrevistador ou o candidato responderem com pedido de alteração da data, o administrador tem de reagendar a entrevista, repetindo os passos 2 a 4.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Durante a entrevista, o Entrevistador consulta os dados do candidato.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candidato responde às questões da entrevista, e o Entrevistador preenche o formulário.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Pós-condição: É adicionado à ficha do candidato o formulário preenchido.</a:t>
            </a:r>
            <a:endParaRPr lang="en-US" sz="12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7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ADAB2-CC7E-4ABA-AA09-A3B2ADAC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Use Cases</a:t>
            </a:r>
            <a:br>
              <a:rPr lang="en-US" b="1" dirty="0">
                <a:solidFill>
                  <a:srgbClr val="595959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pt-PT" sz="3600" b="1" dirty="0">
                <a:solidFill>
                  <a:srgbClr val="262626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Use Case Marcar Provas</a:t>
            </a:r>
            <a:endParaRPr lang="en-US" sz="3600" dirty="0"/>
          </a:p>
        </p:txBody>
      </p:sp>
      <p:pic>
        <p:nvPicPr>
          <p:cNvPr id="5" name="Imagem 4" descr="Uma imagem com dispositivo&#10;&#10;Descrição gerada automaticamente">
            <a:extLst>
              <a:ext uri="{FF2B5EF4-FFF2-40B4-BE49-F238E27FC236}">
                <a16:creationId xmlns:a16="http://schemas.microsoft.com/office/drawing/2014/main" id="{5FAAFB4C-8D1F-4F1E-9D6B-501FB99E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67" y="2171700"/>
            <a:ext cx="6367238" cy="22967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05318B-D653-4384-B849-85C9926E42CC}"/>
              </a:ext>
            </a:extLst>
          </p:cNvPr>
          <p:cNvSpPr/>
          <p:nvPr/>
        </p:nvSpPr>
        <p:spPr>
          <a:xfrm>
            <a:off x="7924800" y="751728"/>
            <a:ext cx="3698631" cy="504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Pré-condições: 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utilizador tem de estar autenticado como Administrador, 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tem de haver uma lista de candidatos.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</a:t>
            </a:r>
            <a:r>
              <a:rPr lang="pt-PT" sz="120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selecciona</a:t>
            </a: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 candidato a partir de uma lista de candidatos.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No calendário apresentado escolhe uma data.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Administrador pressiona “Marcar Prova” ou “Marcar Testes Psicotécnicos”.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É enviado automaticamente um email para o candidato com a data da(s) prova(s) ou testes psicotécnicos.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 o candidato responder com pedido de alteração da data, o administrador tem de reagendar a entrevista para esse candidato, e repete o processo.</a:t>
            </a:r>
            <a:endParaRPr lang="en-US" sz="1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285750"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Pós-condição: é marcada data para prova ou testes psicotécnicos. </a:t>
            </a:r>
            <a:endParaRPr lang="en-US" sz="12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4969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792</Words>
  <Application>Microsoft Office PowerPoint</Application>
  <PresentationFormat>Ecrã Panorâmico</PresentationFormat>
  <Paragraphs>87</Paragraphs>
  <Slides>17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Franklin Gothic Book</vt:lpstr>
      <vt:lpstr>Wingdings</vt:lpstr>
      <vt:lpstr>Recorte</vt:lpstr>
      <vt:lpstr>Gestão de recrutamento e selecção</vt:lpstr>
      <vt:lpstr>Requisitos do Sistema Requisitos Funcionais </vt:lpstr>
      <vt:lpstr>Requisitos do Sistema Requisitos Funcionais</vt:lpstr>
      <vt:lpstr>Requisitos do Sistema Requisitos Não Funcionais</vt:lpstr>
      <vt:lpstr>Requisitos do Sistema Requisitos Não Funcionais</vt:lpstr>
      <vt:lpstr>Requisitos do Sistema Requisitos Não Funcionais</vt:lpstr>
      <vt:lpstr>Use Cases Use Case Registo Candidatos</vt:lpstr>
      <vt:lpstr>Use Cases Use Case Marcar Entrevista</vt:lpstr>
      <vt:lpstr>Use Cases Use Case Marcar Provas</vt:lpstr>
      <vt:lpstr>Diagrama de  Classes</vt:lpstr>
      <vt:lpstr>Diagrama de Sequência Use Case Registar Candidato</vt:lpstr>
      <vt:lpstr>Diagrama de Sequência Use Case Marcar Entrevista</vt:lpstr>
      <vt:lpstr>Diagrama de Sequência Use Case Marcar Provas</vt:lpstr>
      <vt:lpstr>Diagrama de Contexto</vt:lpstr>
      <vt:lpstr>Diagrama de Fluxo de Dados</vt:lpstr>
      <vt:lpstr>Diagrama E-R</vt:lpstr>
      <vt:lpstr>Modelo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recrutamento e selecção</dc:title>
  <dc:creator>B Leston Bandeira</dc:creator>
  <cp:lastModifiedBy>B Leston Bandeira</cp:lastModifiedBy>
  <cp:revision>4</cp:revision>
  <dcterms:created xsi:type="dcterms:W3CDTF">2019-10-03T18:41:43Z</dcterms:created>
  <dcterms:modified xsi:type="dcterms:W3CDTF">2019-10-03T19:17:40Z</dcterms:modified>
</cp:coreProperties>
</file>