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>
        <p:scale>
          <a:sx n="172" d="100"/>
          <a:sy n="172" d="100"/>
        </p:scale>
        <p:origin x="136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073A-68DA-0237-FB20-E1DC836AE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9037C-C87B-5A30-031E-CCB20F46F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801B-F62D-3029-49F0-5190B241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9FF09-01D9-8C85-B758-23740A8E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2D25-50CB-8546-5FFB-4684340C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383F-CA72-CE57-01A3-C9F79BB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FFA31-843E-5CC0-FC96-FFD512099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8ED39-8331-70D8-E588-1F9F5A4A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3D56-FC7F-0B60-E056-84B33FDF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4FD5-E15C-1236-1632-BF0D6FA6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0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AA308-3826-AE6D-8F6A-B87BB1D00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0FF2B-F386-18D4-F9AD-84367DB4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26BB-4A72-4FF9-253B-484406CF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2E6E-2B39-4A51-D8AF-A7C4A76B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E52BD-0394-5A43-03DB-C08D5027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6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A2B3-5C61-E2AB-04D8-5172F21B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A499-044A-0DB4-521D-A2A96BF8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6479-F444-A6D4-7B25-F25D982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4DDE-6E4A-B6C2-B032-CFFD4B6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EE9D-15BD-31A9-EA2E-E3974AFB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BFA8-4A12-C184-21A7-D84FA1AC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35B36-3C08-223F-8CC4-21B684B76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700C-2782-61C9-93AC-BAD3822E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EB16-52F6-8E3A-B92A-19ADBE3D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2318-158C-EF64-284B-0D9B4382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83C8-DE1A-0336-7420-AA236069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BCDB-5860-4B36-22BD-307C766CB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9A64-02F5-0F7E-3827-C7B1ABF8C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698E-B2FB-B7EE-EE12-E826D038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37F70-295F-0618-E54F-D04B4383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7812-5D5F-013A-C551-7ECE54E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0EBC-F100-AF35-43F2-5B17A0B7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235E-699F-2D64-96F6-2EF7BC33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AB03F-D610-E843-35BD-CCB93EF7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6680C-2ECB-45EA-576E-1E0B5D05A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88FA2-BE07-4234-7275-C81983A49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2E807-433C-01FA-1210-B06678CE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9D-CA5D-A62C-5C8F-3077A4C1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041B9-349C-A2CF-A7AD-3BD021F8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E310-07E2-D60C-3894-B16FC402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15BAA-BA84-E140-D1AD-561F8C9B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41485-741B-80BF-E74C-FF355FE0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AF384-9B4D-70A0-A442-3B5CB9EA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E6D5D-DF87-D4F3-DD12-3112168E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55F91-3A0C-AB60-339A-6DD4DE44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9901F-5356-B9D1-EDA3-6AE5DD76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B282-2F2E-2F9B-4933-F3825995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8E96-E996-88D7-28C5-06D98949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4A900-F820-A573-731A-C8AB389C1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3D00-21B2-F9E7-CAFE-5F2788F4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6407-3F16-23EF-4CE4-E188EADB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E2198-EAAB-C30E-CFF0-3B22264C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2148-5F2A-8409-BB69-468E8DCE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5FF89-F75E-F0FF-E518-09E3C99F9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2FBCD-181B-2E14-1387-60C0766F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AD85-EFEE-108E-FBB1-03104A66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94CD-7A41-31BE-D1D0-935AE8EA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4C6E-6090-EF1F-6172-97299A77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7CBE2-BEE3-A1ED-E0E6-7BEA9A9A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6A4A-BD5C-66EA-A171-84BB4DF6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7EC2-EB5A-E103-BFAA-DEAD772E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CB6D8-F187-794E-AD3A-8C41FEBA853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F1E8-D9EE-4BF4-1FE0-01B94C37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D73F-1F7C-CA14-621D-C5F1BFC78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B3C73-8D5C-1E40-9FBB-5851AC16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graph&#10;&#10;Description automatically generated">
            <a:extLst>
              <a:ext uri="{FF2B5EF4-FFF2-40B4-BE49-F238E27FC236}">
                <a16:creationId xmlns:a16="http://schemas.microsoft.com/office/drawing/2014/main" id="{9A79DAA5-DCA4-0A17-D82B-07CCA578655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"/>
            <a:ext cx="2618145" cy="1963609"/>
          </a:xfrm>
          <a:prstGeom prst="rect">
            <a:avLst/>
          </a:prstGeom>
        </p:spPr>
      </p:pic>
      <p:pic>
        <p:nvPicPr>
          <p:cNvPr id="22" name="Picture 21" descr="A graph of a function&#10;&#10;Description automatically generated">
            <a:extLst>
              <a:ext uri="{FF2B5EF4-FFF2-40B4-BE49-F238E27FC236}">
                <a16:creationId xmlns:a16="http://schemas.microsoft.com/office/drawing/2014/main" id="{D9FA9D4E-3EFA-DFD7-0840-1751981DF78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40" y="-5"/>
            <a:ext cx="2618145" cy="1963609"/>
          </a:xfrm>
          <a:prstGeom prst="rect">
            <a:avLst/>
          </a:prstGeom>
        </p:spPr>
      </p:pic>
      <p:pic>
        <p:nvPicPr>
          <p:cNvPr id="24" name="Picture 23" descr="A graph of a function&#10;&#10;Description automatically generated">
            <a:extLst>
              <a:ext uri="{FF2B5EF4-FFF2-40B4-BE49-F238E27FC236}">
                <a16:creationId xmlns:a16="http://schemas.microsoft.com/office/drawing/2014/main" id="{55A5255C-8027-05DC-9DCE-5F4AE591CC9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877339" y="-6"/>
            <a:ext cx="2618145" cy="1963609"/>
          </a:xfrm>
          <a:prstGeom prst="rect">
            <a:avLst/>
          </a:prstGeom>
        </p:spPr>
      </p:pic>
      <p:pic>
        <p:nvPicPr>
          <p:cNvPr id="26" name="Picture 25" descr="A graph of a function&#10;&#10;Description automatically generated">
            <a:extLst>
              <a:ext uri="{FF2B5EF4-FFF2-40B4-BE49-F238E27FC236}">
                <a16:creationId xmlns:a16="http://schemas.microsoft.com/office/drawing/2014/main" id="{AA8AD899-48A3-DBE5-3CBF-C50D78E3D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738" y="-7"/>
            <a:ext cx="2618145" cy="1963609"/>
          </a:xfrm>
          <a:prstGeom prst="rect">
            <a:avLst/>
          </a:prstGeom>
        </p:spPr>
      </p:pic>
      <p:pic>
        <p:nvPicPr>
          <p:cNvPr id="28" name="Picture 27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14C37F63-D8A4-C84B-1A31-23E3AB63C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63608"/>
            <a:ext cx="2615184" cy="1965960"/>
          </a:xfrm>
          <a:prstGeom prst="rect">
            <a:avLst/>
          </a:prstGeom>
        </p:spPr>
      </p:pic>
      <p:pic>
        <p:nvPicPr>
          <p:cNvPr id="30" name="Picture 29" descr="A graph of a function&#10;&#10;Description automatically generated">
            <a:extLst>
              <a:ext uri="{FF2B5EF4-FFF2-40B4-BE49-F238E27FC236}">
                <a16:creationId xmlns:a16="http://schemas.microsoft.com/office/drawing/2014/main" id="{956CF05E-E9B3-E213-9439-6D6E29176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979" y="1963607"/>
            <a:ext cx="2615184" cy="1965960"/>
          </a:xfrm>
          <a:prstGeom prst="rect">
            <a:avLst/>
          </a:prstGeom>
        </p:spPr>
      </p:pic>
      <p:pic>
        <p:nvPicPr>
          <p:cNvPr id="32" name="Picture 31" descr="A graph of a function&#10;&#10;Description automatically generated">
            <a:extLst>
              <a:ext uri="{FF2B5EF4-FFF2-40B4-BE49-F238E27FC236}">
                <a16:creationId xmlns:a16="http://schemas.microsoft.com/office/drawing/2014/main" id="{8D63EFB9-B6DF-FAE0-A0FB-F593E295C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0300" y="1963602"/>
            <a:ext cx="2615184" cy="1965960"/>
          </a:xfrm>
          <a:prstGeom prst="rect">
            <a:avLst/>
          </a:prstGeom>
        </p:spPr>
      </p:pic>
      <p:pic>
        <p:nvPicPr>
          <p:cNvPr id="34" name="Picture 33" descr="A graph of a function&#10;&#10;Description automatically generated">
            <a:extLst>
              <a:ext uri="{FF2B5EF4-FFF2-40B4-BE49-F238E27FC236}">
                <a16:creationId xmlns:a16="http://schemas.microsoft.com/office/drawing/2014/main" id="{174D5DBA-A7B9-B80B-40EB-989EDA2C2B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3699" y="1963602"/>
            <a:ext cx="2621279" cy="1965960"/>
          </a:xfrm>
          <a:prstGeom prst="rect">
            <a:avLst/>
          </a:prstGeom>
        </p:spPr>
      </p:pic>
      <p:pic>
        <p:nvPicPr>
          <p:cNvPr id="36" name="Picture 35" descr="A graph with colored lines&#10;&#10;Description automatically generated">
            <a:extLst>
              <a:ext uri="{FF2B5EF4-FFF2-40B4-BE49-F238E27FC236}">
                <a16:creationId xmlns:a16="http://schemas.microsoft.com/office/drawing/2014/main" id="{0D8D71CD-1169-8811-7DA0-E1C35A193E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135792"/>
            <a:ext cx="2621280" cy="1965960"/>
          </a:xfrm>
          <a:prstGeom prst="rect">
            <a:avLst/>
          </a:prstGeom>
        </p:spPr>
      </p:pic>
      <p:pic>
        <p:nvPicPr>
          <p:cNvPr id="38" name="Picture 37" descr="A graph of a function&#10;&#10;Description automatically generated">
            <a:extLst>
              <a:ext uri="{FF2B5EF4-FFF2-40B4-BE49-F238E27FC236}">
                <a16:creationId xmlns:a16="http://schemas.microsoft.com/office/drawing/2014/main" id="{48157AED-0879-BD99-413E-EDD9C96AA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7931" y="4135792"/>
            <a:ext cx="2621280" cy="1965960"/>
          </a:xfrm>
          <a:prstGeom prst="rect">
            <a:avLst/>
          </a:prstGeom>
        </p:spPr>
      </p:pic>
      <p:pic>
        <p:nvPicPr>
          <p:cNvPr id="40" name="Picture 39" descr="A graph of a function&#10;&#10;Description automatically generated">
            <a:extLst>
              <a:ext uri="{FF2B5EF4-FFF2-40B4-BE49-F238E27FC236}">
                <a16:creationId xmlns:a16="http://schemas.microsoft.com/office/drawing/2014/main" id="{0BC04549-44CE-8B2F-3A06-5C79E275D5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7339" y="4135792"/>
            <a:ext cx="2621280" cy="1965960"/>
          </a:xfrm>
          <a:prstGeom prst="rect">
            <a:avLst/>
          </a:prstGeom>
        </p:spPr>
      </p:pic>
      <p:pic>
        <p:nvPicPr>
          <p:cNvPr id="42" name="Picture 41" descr="A graph of a function&#10;&#10;Description automatically generated">
            <a:extLst>
              <a:ext uri="{FF2B5EF4-FFF2-40B4-BE49-F238E27FC236}">
                <a16:creationId xmlns:a16="http://schemas.microsoft.com/office/drawing/2014/main" id="{4F1744E3-8DC5-3DD6-8D02-1DB38114C7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40738" y="4135792"/>
            <a:ext cx="262128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6392CF4E-A19A-1683-31AC-D0B1F81C5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79" y="0"/>
            <a:ext cx="2621280" cy="1965960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3ABFD83A-9CC5-C1D2-D224-BBF63E038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621280" cy="196596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DADBE5E4-02A3-0CD2-6132-9F1A3D8D1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58" y="0"/>
            <a:ext cx="2621280" cy="1965960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51E297CF-6562-CF70-FD68-52EDF88D1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437" y="0"/>
            <a:ext cx="2621280" cy="1965960"/>
          </a:xfrm>
          <a:prstGeom prst="rect">
            <a:avLst/>
          </a:prstGeom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6D9B9846-7D18-5DF8-9258-33310D76F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65960"/>
            <a:ext cx="2621280" cy="1965960"/>
          </a:xfrm>
          <a:prstGeom prst="rect">
            <a:avLst/>
          </a:prstGeom>
        </p:spPr>
      </p:pic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EEFB1A7B-8D6A-6506-2F42-8259187E71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9479" y="1965960"/>
            <a:ext cx="2621280" cy="1965960"/>
          </a:xfrm>
          <a:prstGeom prst="rect">
            <a:avLst/>
          </a:prstGeom>
        </p:spPr>
      </p:pic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A4C4BBF4-51DC-2313-E175-FE0FADEC4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8958" y="1965960"/>
            <a:ext cx="2621280" cy="1965960"/>
          </a:xfrm>
          <a:prstGeom prst="rect">
            <a:avLst/>
          </a:prstGeom>
        </p:spPr>
      </p:pic>
      <p:pic>
        <p:nvPicPr>
          <p:cNvPr id="18" name="Picture 1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976951D-02A2-1B7F-6064-B7A4C2405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8437" y="1965960"/>
            <a:ext cx="262128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3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74AD-13D3-DBB5-7A53-29B79446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try an adaptive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4FBF-2D01-20D7-4B7B-8C43DAA4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Tried to base the number of angles off based on how far away the Eddington factor is from 1/3.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calculate_even_angles</a:t>
            </a:r>
            <a:r>
              <a:rPr lang="en-US" sz="2000" dirty="0"/>
              <a:t>(</a:t>
            </a:r>
            <a:r>
              <a:rPr lang="en-US" sz="2000" dirty="0" err="1"/>
              <a:t>ef</a:t>
            </a:r>
            <a:r>
              <a:rPr lang="en-US" sz="2000" dirty="0"/>
              <a:t>, </a:t>
            </a:r>
            <a:r>
              <a:rPr lang="en-US" sz="2000" dirty="0" err="1"/>
              <a:t>ef_ref</a:t>
            </a:r>
            <a:r>
              <a:rPr lang="en-US" sz="2000" dirty="0"/>
              <a:t>=1/3, </a:t>
            </a:r>
            <a:r>
              <a:rPr lang="en-US" sz="2000" dirty="0" err="1"/>
              <a:t>ef_max</a:t>
            </a:r>
            <a:r>
              <a:rPr lang="en-US" sz="2000" dirty="0"/>
              <a:t>=1.0, </a:t>
            </a:r>
            <a:r>
              <a:rPr lang="en-US" sz="2000" dirty="0" err="1"/>
              <a:t>n_min</a:t>
            </a:r>
            <a:r>
              <a:rPr lang="en-US" sz="2000" dirty="0"/>
              <a:t>=2, </a:t>
            </a:r>
            <a:r>
              <a:rPr lang="en-US" sz="2000" dirty="0" err="1"/>
              <a:t>n_max</a:t>
            </a:r>
            <a:r>
              <a:rPr lang="en-US" sz="2000" dirty="0"/>
              <a:t>=16):</a:t>
            </a:r>
          </a:p>
          <a:p>
            <a:pPr marL="457200" lvl="1" indent="0">
              <a:buNone/>
            </a:pPr>
            <a:r>
              <a:rPr lang="en-US" sz="1800" dirty="0"/>
              <a:t># Calculate normalized deviation</a:t>
            </a:r>
          </a:p>
          <a:p>
            <a:pPr marL="457200" lvl="1" indent="0">
              <a:buNone/>
            </a:pPr>
            <a:r>
              <a:rPr lang="en-US" sz="1800" dirty="0"/>
              <a:t>deviation = </a:t>
            </a:r>
            <a:r>
              <a:rPr lang="en-US" sz="1800" dirty="0" err="1"/>
              <a:t>np.abs</a:t>
            </a:r>
            <a:r>
              <a:rPr lang="en-US" sz="1800" dirty="0"/>
              <a:t>(</a:t>
            </a:r>
            <a:r>
              <a:rPr lang="en-US" sz="1800" dirty="0" err="1"/>
              <a:t>ef</a:t>
            </a:r>
            <a:r>
              <a:rPr lang="en-US" sz="1800" dirty="0"/>
              <a:t> - </a:t>
            </a:r>
            <a:r>
              <a:rPr lang="en-US" sz="1800" dirty="0" err="1"/>
              <a:t>ef_ref</a:t>
            </a:r>
            <a:r>
              <a:rPr lang="en-US" sz="1800" dirty="0"/>
              <a:t>) / (</a:t>
            </a:r>
            <a:r>
              <a:rPr lang="en-US" sz="1800" dirty="0" err="1"/>
              <a:t>ef_max</a:t>
            </a:r>
            <a:r>
              <a:rPr lang="en-US" sz="1800" dirty="0"/>
              <a:t> - </a:t>
            </a:r>
            <a:r>
              <a:rPr lang="en-US" sz="1800" dirty="0" err="1"/>
              <a:t>ef_ref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# Calculate number of angles</a:t>
            </a:r>
          </a:p>
          <a:p>
            <a:pPr marL="457200" lvl="1" indent="0">
              <a:buNone/>
            </a:pPr>
            <a:r>
              <a:rPr lang="en-US" sz="1800" dirty="0" err="1"/>
              <a:t>n_angles</a:t>
            </a:r>
            <a:r>
              <a:rPr lang="en-US" sz="1800" dirty="0"/>
              <a:t> = </a:t>
            </a:r>
            <a:r>
              <a:rPr lang="en-US" sz="1800" dirty="0" err="1"/>
              <a:t>n_min</a:t>
            </a:r>
            <a:r>
              <a:rPr lang="en-US" sz="1800" dirty="0"/>
              <a:t> + (</a:t>
            </a:r>
            <a:r>
              <a:rPr lang="en-US" sz="1800" dirty="0" err="1"/>
              <a:t>n_max</a:t>
            </a:r>
            <a:r>
              <a:rPr lang="en-US" sz="1800" dirty="0"/>
              <a:t> - </a:t>
            </a:r>
            <a:r>
              <a:rPr lang="en-US" sz="1800" dirty="0" err="1"/>
              <a:t>n_min</a:t>
            </a:r>
            <a:r>
              <a:rPr lang="en-US" sz="1800" dirty="0"/>
              <a:t>) * deviation</a:t>
            </a:r>
          </a:p>
          <a:p>
            <a:pPr marL="457200" lvl="1" indent="0">
              <a:buNone/>
            </a:pPr>
            <a:r>
              <a:rPr lang="en-US" sz="1800" dirty="0"/>
              <a:t># Round to nearest even integer</a:t>
            </a:r>
          </a:p>
          <a:p>
            <a:pPr marL="457200" lvl="1" indent="0">
              <a:buNone/>
            </a:pPr>
            <a:r>
              <a:rPr lang="en-US" sz="1800" dirty="0" err="1"/>
              <a:t>n_angles</a:t>
            </a:r>
            <a:r>
              <a:rPr lang="en-US" sz="1800" dirty="0"/>
              <a:t> = int(</a:t>
            </a:r>
            <a:r>
              <a:rPr lang="en-US" sz="1800" dirty="0" err="1"/>
              <a:t>np.round</a:t>
            </a:r>
            <a:r>
              <a:rPr lang="en-US" sz="1800" dirty="0"/>
              <a:t>(</a:t>
            </a:r>
            <a:r>
              <a:rPr lang="en-US" sz="1800" dirty="0" err="1"/>
              <a:t>n_angles</a:t>
            </a:r>
            <a:r>
              <a:rPr lang="en-US" sz="1800" dirty="0"/>
              <a:t> / 2) * 2)</a:t>
            </a:r>
          </a:p>
          <a:p>
            <a:pPr marL="457200" lvl="1" indent="0">
              <a:buNone/>
            </a:pPr>
            <a:r>
              <a:rPr lang="en-US" sz="1800" dirty="0"/>
              <a:t># Ensure bounds are respected</a:t>
            </a:r>
          </a:p>
          <a:p>
            <a:pPr marL="457200" lvl="1" indent="0">
              <a:buNone/>
            </a:pPr>
            <a:r>
              <a:rPr lang="en-US" sz="1800" dirty="0"/>
              <a:t>return max(</a:t>
            </a:r>
            <a:r>
              <a:rPr lang="en-US" sz="1800" dirty="0" err="1"/>
              <a:t>n_min</a:t>
            </a:r>
            <a:r>
              <a:rPr lang="en-US" sz="1800" dirty="0"/>
              <a:t>, min(</a:t>
            </a:r>
            <a:r>
              <a:rPr lang="en-US" sz="1800" dirty="0" err="1"/>
              <a:t>n_max</a:t>
            </a:r>
            <a:r>
              <a:rPr lang="en-US" sz="1800" dirty="0"/>
              <a:t>, </a:t>
            </a:r>
            <a:r>
              <a:rPr lang="en-US" sz="1800" dirty="0" err="1"/>
              <a:t>n_angles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8A16D-F603-A762-74AB-E05A53DD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89" y="3106157"/>
            <a:ext cx="4562707" cy="36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8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0FFB015-D5B4-13E3-356F-685CD0AD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" cy="18288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D4F4E2AE-AB22-4AC2-B838-1171F47C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0"/>
            <a:ext cx="2438400" cy="18288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8C2665BF-8138-EBED-47F8-E0DEE9B8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198" y="0"/>
            <a:ext cx="2438400" cy="1828800"/>
          </a:xfrm>
          <a:prstGeom prst="rect">
            <a:avLst/>
          </a:prstGeom>
        </p:spPr>
      </p:pic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CCD822AA-09D6-8430-91E5-6CB725AE8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598" y="0"/>
            <a:ext cx="2438400" cy="1828800"/>
          </a:xfrm>
          <a:prstGeom prst="rect">
            <a:avLst/>
          </a:prstGeom>
        </p:spPr>
      </p:pic>
      <p:pic>
        <p:nvPicPr>
          <p:cNvPr id="13" name="Picture 12" descr="A graph of a graph&#10;&#10;Description automatically generated">
            <a:extLst>
              <a:ext uri="{FF2B5EF4-FFF2-40B4-BE49-F238E27FC236}">
                <a16:creationId xmlns:a16="http://schemas.microsoft.com/office/drawing/2014/main" id="{44588904-17C1-485D-6BEA-18A939B8C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00" y="0"/>
            <a:ext cx="2438400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C7A219-0233-68F3-FD1E-DB7D51315638}"/>
              </a:ext>
            </a:extLst>
          </p:cNvPr>
          <p:cNvSpPr txBox="1"/>
          <p:nvPr/>
        </p:nvSpPr>
        <p:spPr>
          <a:xfrm>
            <a:off x="282498" y="2118732"/>
            <a:ext cx="493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-Slightly overshooting radiation energy at tau=10</a:t>
            </a:r>
          </a:p>
          <a:p>
            <a:r>
              <a:rPr lang="en-US" dirty="0"/>
              <a:t>-noisier solution and Eddington factor</a:t>
            </a:r>
          </a:p>
        </p:txBody>
      </p:sp>
    </p:spTree>
    <p:extLst>
      <p:ext uri="{BB962C8B-B14F-4D97-AF65-F5344CB8AC3E}">
        <p14:creationId xmlns:p14="http://schemas.microsoft.com/office/powerpoint/2010/main" val="32775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171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If we try an adaptive routine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Estrada, Benjamin</dc:creator>
  <cp:lastModifiedBy>Estrada, Benjamin</cp:lastModifiedBy>
  <cp:revision>2</cp:revision>
  <dcterms:created xsi:type="dcterms:W3CDTF">2025-01-23T23:43:47Z</dcterms:created>
  <dcterms:modified xsi:type="dcterms:W3CDTF">2025-01-24T01:55:59Z</dcterms:modified>
</cp:coreProperties>
</file>