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media/image6.png" ContentType="image/png"/>
  <Override PartName="/ppt/media/image2.png" ContentType="image/png"/>
  <Override PartName="/ppt/media/image7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presentation.xml" ContentType="application/vnd.openxmlformats-officedocument.presentationml.presentation.main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5760" y="2166480"/>
            <a:ext cx="11471040" cy="8062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65760" y="2166480"/>
            <a:ext cx="11471040" cy="8062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365760" y="2166480"/>
            <a:ext cx="11471040" cy="8062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365760" y="2166480"/>
            <a:ext cx="11471040" cy="8062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65760" y="2166480"/>
            <a:ext cx="11471040" cy="8062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99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60" y="176040"/>
            <a:ext cx="12188520" cy="1645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-6840" y="2058840"/>
            <a:ext cx="12195360" cy="1828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80000"/>
              </a:lnSpc>
            </a:pPr>
            <a:r>
              <a:rPr b="0" lang="en-US" sz="6000" spc="148" strike="noStrike" cap="all">
                <a:solidFill>
                  <a:srgbClr val="099bdd"/>
                </a:solidFill>
                <a:latin typeface="Corbel"/>
              </a:rPr>
              <a:t>Click to edit Master </a:t>
            </a:r>
            <a:r>
              <a:rPr b="0" lang="en-US" sz="6000" spc="148" strike="noStrike" cap="all">
                <a:solidFill>
                  <a:srgbClr val="099bdd"/>
                </a:solidFill>
                <a:latin typeface="Corbel"/>
              </a:rPr>
              <a:t>title style</a:t>
            </a:r>
            <a:endParaRPr b="0" lang="en-US" sz="60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1202400" y="6422760"/>
            <a:ext cx="3000600" cy="364680"/>
          </a:xfrm>
          <a:prstGeom prst="rect">
            <a:avLst/>
          </a:prstGeom>
        </p:spPr>
        <p:txBody>
          <a:bodyPr rIns="45720" anchor="ctr">
            <a:noAutofit/>
          </a:bodyPr>
          <a:p>
            <a:pPr>
              <a:lnSpc>
                <a:spcPct val="100000"/>
              </a:lnSpc>
            </a:pPr>
            <a:fld id="{872A94E3-9A72-44D6-98BC-02412197ACF6}" type="datetime">
              <a:rPr b="0" lang="en-IN" sz="1050" spc="-1" strike="noStrike">
                <a:solidFill>
                  <a:srgbClr val="ffffff"/>
                </a:solidFill>
                <a:latin typeface="Corbel"/>
              </a:rPr>
              <a:t>16/11/20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5596560" y="6422760"/>
            <a:ext cx="50439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0658880" y="6422760"/>
            <a:ext cx="946080" cy="364680"/>
          </a:xfrm>
          <a:prstGeom prst="rect">
            <a:avLst/>
          </a:prstGeom>
        </p:spPr>
        <p:txBody>
          <a:bodyPr lIns="45720" anchor="ctr">
            <a:noAutofit/>
          </a:bodyPr>
          <a:p>
            <a:pPr>
              <a:lnSpc>
                <a:spcPct val="100000"/>
              </a:lnSpc>
            </a:pPr>
            <a:fld id="{D5A1416F-21F5-4935-9CD9-23A6AB99F4EF}" type="slidenum">
              <a:rPr b="0" lang="en-IN" sz="1200" spc="-1" strike="noStrike">
                <a:solidFill>
                  <a:srgbClr val="ffffff"/>
                </a:solidFill>
                <a:latin typeface="Corbe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orbel"/>
              </a:rPr>
              <a:t>Click to edit the outline text </a:t>
            </a:r>
            <a:r>
              <a:rPr b="0" lang="en-US" sz="2200" spc="-1" strike="noStrike">
                <a:solidFill>
                  <a:srgbClr val="ffffff"/>
                </a:solidFill>
                <a:latin typeface="Corbel"/>
              </a:rPr>
              <a:t>format</a:t>
            </a:r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Fifth Outline </a:t>
            </a: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Sixth Outline </a:t>
            </a: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Seventh </a:t>
            </a: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Outline </a:t>
            </a: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99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60" y="176040"/>
            <a:ext cx="12188520" cy="1645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85000"/>
              </a:lnSpc>
            </a:pPr>
            <a:r>
              <a:rPr b="0" lang="en-US" sz="4000" spc="-1" strike="noStrike" cap="all">
                <a:solidFill>
                  <a:srgbClr val="099bdd"/>
                </a:solidFill>
                <a:latin typeface="Corbel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1202400" y="6422760"/>
            <a:ext cx="3000600" cy="364680"/>
          </a:xfrm>
          <a:prstGeom prst="rect">
            <a:avLst/>
          </a:prstGeom>
        </p:spPr>
        <p:txBody>
          <a:bodyPr rIns="45720" anchor="ctr">
            <a:noAutofit/>
          </a:bodyPr>
          <a:p>
            <a:pPr>
              <a:lnSpc>
                <a:spcPct val="100000"/>
              </a:lnSpc>
            </a:pPr>
            <a:fld id="{41E50789-374B-4436-BB20-8BC7C53E3104}" type="datetime">
              <a:rPr b="0" lang="en-IN" sz="1050" spc="-1" strike="noStrike">
                <a:solidFill>
                  <a:srgbClr val="ffffff"/>
                </a:solidFill>
                <a:latin typeface="Corbel"/>
              </a:rPr>
              <a:t>16/11/20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5596560" y="6422760"/>
            <a:ext cx="50439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10658880" y="6422760"/>
            <a:ext cx="946080" cy="364680"/>
          </a:xfrm>
          <a:prstGeom prst="rect">
            <a:avLst/>
          </a:prstGeom>
        </p:spPr>
        <p:txBody>
          <a:bodyPr lIns="45720" anchor="ctr">
            <a:noAutofit/>
          </a:bodyPr>
          <a:p>
            <a:pPr>
              <a:lnSpc>
                <a:spcPct val="100000"/>
              </a:lnSpc>
            </a:pPr>
            <a:fld id="{1952563F-6AF4-4FBB-9258-6F43144D4437}" type="slidenum">
              <a:rPr b="0" lang="en-IN" sz="1200" spc="-1" strike="noStrike">
                <a:solidFill>
                  <a:srgbClr val="ffffff"/>
                </a:solidFill>
                <a:latin typeface="Corbe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orbel"/>
              </a:rPr>
              <a:t>Click to edit the outline text </a:t>
            </a:r>
            <a:r>
              <a:rPr b="0" lang="en-US" sz="2200" spc="-1" strike="noStrike">
                <a:solidFill>
                  <a:srgbClr val="ffffff"/>
                </a:solidFill>
                <a:latin typeface="Corbel"/>
              </a:rPr>
              <a:t>format</a:t>
            </a:r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Sixth Outline </a:t>
            </a: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Seventh </a:t>
            </a: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Outline </a:t>
            </a: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99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" y="176040"/>
            <a:ext cx="12188520" cy="1645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85000"/>
              </a:lnSpc>
            </a:pPr>
            <a:r>
              <a:rPr b="0" lang="en-US" sz="4000" spc="-1" strike="noStrike" cap="all">
                <a:solidFill>
                  <a:srgbClr val="099bdd"/>
                </a:solidFill>
                <a:latin typeface="Corbel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280160" y="2211480"/>
            <a:ext cx="6126120" cy="3931560"/>
          </a:xfrm>
          <a:prstGeom prst="rect">
            <a:avLst/>
          </a:prstGeom>
        </p:spPr>
        <p:txBody>
          <a:bodyPr lIns="90000" rIns="90000" tIns="36576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808080"/>
                </a:solidFill>
                <a:latin typeface="Corbel"/>
              </a:rPr>
              <a:t>Click icon to add picture</a:t>
            </a:r>
            <a:endParaRPr b="0" lang="en-US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7790760" y="2150640"/>
            <a:ext cx="3200040" cy="34286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Edit Master text styles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dt"/>
          </p:nvPr>
        </p:nvSpPr>
        <p:spPr>
          <a:xfrm>
            <a:off x="1202400" y="6422760"/>
            <a:ext cx="3000600" cy="364680"/>
          </a:xfrm>
          <a:prstGeom prst="rect">
            <a:avLst/>
          </a:prstGeom>
        </p:spPr>
        <p:txBody>
          <a:bodyPr rIns="45720" anchor="ctr">
            <a:noAutofit/>
          </a:bodyPr>
          <a:p>
            <a:pPr>
              <a:lnSpc>
                <a:spcPct val="100000"/>
              </a:lnSpc>
            </a:pPr>
            <a:fld id="{C792EEFE-46FA-4A4F-AAA2-B60647CC2124}" type="datetime">
              <a:rPr b="0" lang="en-IN" sz="1050" spc="-1" strike="noStrike">
                <a:solidFill>
                  <a:srgbClr val="ffffff"/>
                </a:solidFill>
                <a:latin typeface="Corbel"/>
              </a:rPr>
              <a:t>16/11/20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ftr"/>
          </p:nvPr>
        </p:nvSpPr>
        <p:spPr>
          <a:xfrm>
            <a:off x="5596560" y="6422760"/>
            <a:ext cx="50439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sldNum"/>
          </p:nvPr>
        </p:nvSpPr>
        <p:spPr>
          <a:xfrm>
            <a:off x="10658880" y="6422760"/>
            <a:ext cx="946080" cy="364680"/>
          </a:xfrm>
          <a:prstGeom prst="rect">
            <a:avLst/>
          </a:prstGeom>
        </p:spPr>
        <p:txBody>
          <a:bodyPr lIns="45720" anchor="ctr">
            <a:noAutofit/>
          </a:bodyPr>
          <a:p>
            <a:pPr>
              <a:lnSpc>
                <a:spcPct val="100000"/>
              </a:lnSpc>
            </a:pPr>
            <a:fld id="{571BF784-4710-46DD-A6A4-BC849342C109}" type="slidenum">
              <a:rPr b="0" lang="en-IN" sz="1200" spc="-1" strike="noStrike">
                <a:solidFill>
                  <a:srgbClr val="ffffff"/>
                </a:solidFill>
                <a:latin typeface="Corbe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99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 hidden="1"/>
          <p:cNvSpPr/>
          <p:nvPr/>
        </p:nvSpPr>
        <p:spPr>
          <a:xfrm>
            <a:off x="360" y="176040"/>
            <a:ext cx="12188520" cy="1645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2"/>
          <p:cNvSpPr>
            <a:spLocks noGrp="1"/>
          </p:cNvSpPr>
          <p:nvPr>
            <p:ph type="dt"/>
          </p:nvPr>
        </p:nvSpPr>
        <p:spPr>
          <a:xfrm>
            <a:off x="1202400" y="6422760"/>
            <a:ext cx="3000600" cy="364680"/>
          </a:xfrm>
          <a:prstGeom prst="rect">
            <a:avLst/>
          </a:prstGeom>
        </p:spPr>
        <p:txBody>
          <a:bodyPr rIns="45720" anchor="ctr">
            <a:noAutofit/>
          </a:bodyPr>
          <a:p>
            <a:pPr>
              <a:lnSpc>
                <a:spcPct val="100000"/>
              </a:lnSpc>
            </a:pPr>
            <a:fld id="{FC7D7BE6-9497-43CE-ABB2-88F82BE317F2}" type="datetime">
              <a:rPr b="0" lang="en-IN" sz="1050" spc="-1" strike="noStrike">
                <a:solidFill>
                  <a:srgbClr val="ffffff"/>
                </a:solidFill>
                <a:latin typeface="Corbel"/>
              </a:rPr>
              <a:t>16/11/20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ftr"/>
          </p:nvPr>
        </p:nvSpPr>
        <p:spPr>
          <a:xfrm>
            <a:off x="5596560" y="6422760"/>
            <a:ext cx="50439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sldNum"/>
          </p:nvPr>
        </p:nvSpPr>
        <p:spPr>
          <a:xfrm>
            <a:off x="10658880" y="6422760"/>
            <a:ext cx="946080" cy="364680"/>
          </a:xfrm>
          <a:prstGeom prst="rect">
            <a:avLst/>
          </a:prstGeom>
        </p:spPr>
        <p:txBody>
          <a:bodyPr lIns="45720" anchor="ctr">
            <a:noAutofit/>
          </a:bodyPr>
          <a:p>
            <a:pPr>
              <a:lnSpc>
                <a:spcPct val="100000"/>
              </a:lnSpc>
            </a:pPr>
            <a:fld id="{846F0FD9-DA6E-43C7-A023-9E3C15802CDE}" type="slidenum">
              <a:rPr b="0" lang="en-IN" sz="1200" spc="-1" strike="noStrike">
                <a:solidFill>
                  <a:srgbClr val="ffffff"/>
                </a:solidFill>
                <a:latin typeface="Corbe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orbel"/>
              </a:rPr>
              <a:t>Click to edit the outline text </a:t>
            </a:r>
            <a:r>
              <a:rPr b="0" lang="en-US" sz="2200" spc="-1" strike="noStrike">
                <a:solidFill>
                  <a:srgbClr val="ffffff"/>
                </a:solidFill>
                <a:latin typeface="Corbel"/>
              </a:rPr>
              <a:t>format</a:t>
            </a:r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Fifth Outline </a:t>
            </a: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Sixth Outline </a:t>
            </a: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Seventh </a:t>
            </a: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Outline </a:t>
            </a: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99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60" y="176040"/>
            <a:ext cx="12188520" cy="1645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PlaceHolder 2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85000"/>
              </a:lnSpc>
            </a:pPr>
            <a:r>
              <a:rPr b="0" lang="en-US" sz="4000" spc="-1" strike="noStrike" cap="all">
                <a:solidFill>
                  <a:srgbClr val="099bdd"/>
                </a:solidFill>
                <a:latin typeface="Corbel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1205280" y="2011680"/>
            <a:ext cx="4754520" cy="420588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en-US" sz="2200" spc="-1" strike="noStrike">
                <a:solidFill>
                  <a:srgbClr val="ffffff"/>
                </a:solidFill>
                <a:latin typeface="Corbel"/>
              </a:rPr>
              <a:t>Edit Master text styles</a:t>
            </a:r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  <a:p>
            <a:pPr lvl="1" marL="4114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2" marL="6400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  <a:p>
            <a:pPr lvl="3" marL="8686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  <a:p>
            <a:pPr lvl="4" marL="10972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230520" y="2011680"/>
            <a:ext cx="4754520" cy="420588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en-US" sz="2200" spc="-1" strike="noStrike">
                <a:solidFill>
                  <a:srgbClr val="ffffff"/>
                </a:solidFill>
                <a:latin typeface="Corbel"/>
              </a:rPr>
              <a:t>Edit Master text styles</a:t>
            </a:r>
            <a:endParaRPr b="0" lang="en-US" sz="2200" spc="-1" strike="noStrike">
              <a:solidFill>
                <a:srgbClr val="ffffff"/>
              </a:solidFill>
              <a:latin typeface="Corbel"/>
            </a:endParaRPr>
          </a:p>
          <a:p>
            <a:pPr lvl="1" marL="4114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2" marL="6400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  <a:p>
            <a:pPr lvl="3" marL="8686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  <a:p>
            <a:pPr lvl="4" marL="10972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dt"/>
          </p:nvPr>
        </p:nvSpPr>
        <p:spPr>
          <a:xfrm>
            <a:off x="1202400" y="6422760"/>
            <a:ext cx="3000600" cy="364680"/>
          </a:xfrm>
          <a:prstGeom prst="rect">
            <a:avLst/>
          </a:prstGeom>
        </p:spPr>
        <p:txBody>
          <a:bodyPr rIns="45720" anchor="ctr">
            <a:noAutofit/>
          </a:bodyPr>
          <a:p>
            <a:pPr>
              <a:lnSpc>
                <a:spcPct val="100000"/>
              </a:lnSpc>
            </a:pPr>
            <a:fld id="{C875C03D-8AF7-4172-8274-22E55AE2D35C}" type="datetime">
              <a:rPr b="0" lang="en-IN" sz="1050" spc="-1" strike="noStrike">
                <a:solidFill>
                  <a:srgbClr val="ffffff"/>
                </a:solidFill>
                <a:latin typeface="Corbel"/>
              </a:rPr>
              <a:t>16/11/20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 type="ftr"/>
          </p:nvPr>
        </p:nvSpPr>
        <p:spPr>
          <a:xfrm>
            <a:off x="5596560" y="6422760"/>
            <a:ext cx="50439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 type="sldNum"/>
          </p:nvPr>
        </p:nvSpPr>
        <p:spPr>
          <a:xfrm>
            <a:off x="10658880" y="6422760"/>
            <a:ext cx="946080" cy="364680"/>
          </a:xfrm>
          <a:prstGeom prst="rect">
            <a:avLst/>
          </a:prstGeom>
        </p:spPr>
        <p:txBody>
          <a:bodyPr lIns="45720" anchor="ctr">
            <a:noAutofit/>
          </a:bodyPr>
          <a:p>
            <a:pPr>
              <a:lnSpc>
                <a:spcPct val="100000"/>
              </a:lnSpc>
            </a:pPr>
            <a:fld id="{C76ECA28-8B3E-4775-90FB-CC7F65565EFA}" type="slidenum">
              <a:rPr b="0" lang="en-IN" sz="1200" spc="-1" strike="noStrike">
                <a:solidFill>
                  <a:srgbClr val="ffffff"/>
                </a:solidFill>
                <a:latin typeface="Corbe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65760" y="2166480"/>
            <a:ext cx="11471040" cy="1739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80000"/>
              </a:lnSpc>
            </a:pPr>
            <a:r>
              <a:rPr b="0" lang="en-US" sz="8800" spc="148" strike="noStrike" cap="all">
                <a:solidFill>
                  <a:srgbClr val="099bdd"/>
                </a:solidFill>
                <a:latin typeface="Times New Roman"/>
              </a:rPr>
              <a:t>ADF</a:t>
            </a:r>
            <a:endParaRPr b="0" lang="en-US" sz="8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1523880" y="3996360"/>
            <a:ext cx="9143640" cy="1308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AutoDealerForce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590040" y="452520"/>
            <a:ext cx="1052352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Times New Roman"/>
              </a:rPr>
              <a:t>Like wise Admin can add and manage :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1165320" y="1272960"/>
            <a:ext cx="4463640" cy="520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Brands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New Cars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Offers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Used Cars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Services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Service Offers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4040" y="442080"/>
            <a:ext cx="6963120" cy="392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Banners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Testimonials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Articles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Menus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Themes etc.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99680" y="4705920"/>
            <a:ext cx="1052352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Dealers can also add and update these data from their individual backend.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The changes will automatically updated in sites…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21920" y="284040"/>
            <a:ext cx="10564560" cy="1508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5000"/>
              </a:lnSpc>
            </a:pPr>
            <a:r>
              <a:rPr b="0" lang="en-US" sz="4000" spc="-1" strike="noStrike">
                <a:solidFill>
                  <a:srgbClr val="099bdd"/>
                </a:solidFill>
                <a:latin typeface="Times New Roman"/>
              </a:rPr>
              <a:t>And there are some forms in Enquiry Settings for </a:t>
            </a:r>
            <a:r>
              <a:rPr b="0" lang="en-US" sz="4000" spc="-1" strike="noStrike" cap="all">
                <a:solidFill>
                  <a:srgbClr val="099bdd"/>
                </a:solidFill>
                <a:latin typeface="Times New Roman"/>
              </a:rPr>
              <a:t>:</a:t>
            </a:r>
            <a:endParaRPr b="0" lang="en-US" sz="40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984600" y="1865880"/>
            <a:ext cx="9073440" cy="520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Book A Service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Vehicle Enquiry &amp; General Enquiry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Contact Us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Book A Test Drive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Value My Car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Request a Brochure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974520" y="1014840"/>
            <a:ext cx="1018872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The Form data will directly send to the Email IDs that we already  assign with corresponding forms.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1554480" y="2138040"/>
            <a:ext cx="8345520" cy="452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947520" y="1197360"/>
            <a:ext cx="4771080" cy="5440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4000"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"/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099bdd"/>
                </a:solidFill>
                <a:latin typeface="Times New Roman"/>
              </a:rPr>
              <a:t>Source Code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ffffff"/>
                </a:solidFill>
                <a:latin typeface="Tinos"/>
              </a:rPr>
              <a:t>Controller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ffffff"/>
                </a:solidFill>
                <a:latin typeface="Tinos"/>
              </a:rPr>
              <a:t>        </a:t>
            </a:r>
            <a:r>
              <a:rPr b="0" lang="en-IN" sz="2400" spc="-1" strike="noStrike">
                <a:solidFill>
                  <a:srgbClr val="ffffff"/>
                </a:solidFill>
                <a:latin typeface="Tinos"/>
              </a:rPr>
              <a:t>Back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ffffff"/>
                </a:solidFill>
                <a:latin typeface="Tinos"/>
              </a:rPr>
              <a:t>        </a:t>
            </a:r>
            <a:r>
              <a:rPr b="0" lang="en-IN" sz="2400" spc="-1" strike="noStrike">
                <a:solidFill>
                  <a:srgbClr val="ffffff"/>
                </a:solidFill>
                <a:latin typeface="Tinos"/>
              </a:rPr>
              <a:t>Front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ffffff"/>
                </a:solidFill>
                <a:latin typeface="Tinos"/>
              </a:rPr>
              <a:t>Model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ffffff"/>
                </a:solidFill>
                <a:latin typeface="Tinos"/>
              </a:rPr>
              <a:t>        </a:t>
            </a:r>
            <a:r>
              <a:rPr b="0" lang="en-IN" sz="2400" spc="-1" strike="noStrike">
                <a:solidFill>
                  <a:srgbClr val="ffffff"/>
                </a:solidFill>
                <a:latin typeface="Tinos"/>
              </a:rPr>
              <a:t>Common Model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ffffff"/>
                </a:solidFill>
                <a:latin typeface="Tinos"/>
              </a:rPr>
              <a:t>View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ffffff"/>
                </a:solidFill>
                <a:latin typeface="Tinos"/>
              </a:rPr>
              <a:t>       </a:t>
            </a:r>
            <a:r>
              <a:rPr b="0" lang="en-IN" sz="2400" spc="-1" strike="noStrike">
                <a:solidFill>
                  <a:srgbClr val="ffffff"/>
                </a:solidFill>
                <a:latin typeface="Tinos"/>
              </a:rPr>
              <a:t>Backend 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ffffff"/>
                </a:solidFill>
                <a:latin typeface="Tinos"/>
              </a:rPr>
              <a:t>       </a:t>
            </a:r>
            <a:r>
              <a:rPr b="0" lang="en-IN" sz="2400" spc="-1" strike="noStrike">
                <a:solidFill>
                  <a:srgbClr val="ffffff"/>
                </a:solidFill>
                <a:latin typeface="Tinos"/>
              </a:rPr>
              <a:t>Frontend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ffffff"/>
                </a:solidFill>
                <a:latin typeface="Tinos"/>
              </a:rPr>
              <a:t>            </a:t>
            </a:r>
            <a:r>
              <a:rPr b="0" lang="en-IN" sz="2400" spc="-1" strike="noStrike">
                <a:solidFill>
                  <a:srgbClr val="ffffff"/>
                </a:solidFill>
                <a:latin typeface="Tinos"/>
              </a:rPr>
              <a:t>Diffrent dealers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Corbel"/>
              </a:rPr>
              <a:t>      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6392520" y="1197360"/>
            <a:ext cx="4618440" cy="5821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"/>
            </a:pPr>
            <a:r>
              <a:rPr b="1" lang="en-US" sz="2400" spc="-1" strike="noStrike">
                <a:solidFill>
                  <a:srgbClr val="099bdd"/>
                </a:solidFill>
                <a:latin typeface="Times New Roman"/>
              </a:rPr>
              <a:t>Database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ffffff"/>
                </a:solidFill>
                <a:latin typeface="Tinos"/>
              </a:rPr>
              <a:t>One Common DB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ffffff"/>
                </a:solidFill>
                <a:latin typeface="Tinos"/>
              </a:rPr>
              <a:t>      </a:t>
            </a:r>
            <a:r>
              <a:rPr b="0" lang="en-IN" sz="2400" spc="-1" strike="noStrike">
                <a:solidFill>
                  <a:srgbClr val="ffffff"/>
                </a:solidFill>
                <a:latin typeface="Tinos"/>
              </a:rPr>
              <a:t>autodealerforce_live_db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365760" y="2166480"/>
            <a:ext cx="11471040" cy="173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400" spc="-1" strike="noStrike">
                <a:solidFill>
                  <a:srgbClr val="2a6099"/>
                </a:solidFill>
                <a:latin typeface="Tinos"/>
              </a:rPr>
              <a:t>Thank You…</a:t>
            </a:r>
            <a:endParaRPr b="1" lang="en-US" sz="4400" spc="-1" strike="noStrike">
              <a:solidFill>
                <a:srgbClr val="2a6099"/>
              </a:solidFill>
              <a:latin typeface="Tin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65760" y="2166480"/>
            <a:ext cx="11471040" cy="173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000" spc="-1" strike="noStrike">
                <a:solidFill>
                  <a:srgbClr val="2a6099"/>
                </a:solidFill>
                <a:latin typeface="Tinos"/>
              </a:rPr>
              <a:t>This Project is developed for different car Dealers.</a:t>
            </a:r>
            <a:endParaRPr b="0" lang="en-US" sz="4000" spc="-1" strike="noStrike">
              <a:solidFill>
                <a:srgbClr val="2a6099"/>
              </a:solidFill>
              <a:latin typeface="Tin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772920" y="1296720"/>
            <a:ext cx="10897560" cy="521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Here we are managing all the dealer sites using one backend engine, that is ADF.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This backend provides all data to the  frontend dealer sites.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All data are stored one common database (autodealerforce_live_db).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Currently there are  9 dealer sites and more than 10 brands are under ADF.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988920" y="1039680"/>
            <a:ext cx="4771080" cy="5440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"/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099bdd"/>
                </a:solidFill>
                <a:latin typeface="Times New Roman"/>
              </a:rPr>
              <a:t>Dealers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Corbel"/>
              </a:rPr>
              <a:t>Westend Motor Group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Corbel"/>
              </a:rPr>
              <a:t>Pearson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Corbel"/>
              </a:rPr>
              <a:t>Brown Brothers Peebles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Corbel"/>
              </a:rPr>
              <a:t>PV Dobson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Corbel"/>
              </a:rPr>
              <a:t>Henrys Cars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JC Campbell, Newry in Northern Ireland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Corbel"/>
              </a:rPr>
              <a:t>North Wales Honda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Corbel"/>
              </a:rPr>
              <a:t>McCreath And Son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Corbel"/>
              </a:rPr>
              <a:t>Greenacrehonda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6392520" y="1012680"/>
            <a:ext cx="4618440" cy="5821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"/>
            </a:pPr>
            <a:r>
              <a:rPr b="1" lang="en-US" sz="2400" spc="-1" strike="noStrike">
                <a:solidFill>
                  <a:srgbClr val="099bdd"/>
                </a:solidFill>
                <a:latin typeface="Times New Roman"/>
              </a:rPr>
              <a:t>Brands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Corbel"/>
              </a:rPr>
              <a:t>CITROËN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Corbel"/>
              </a:rPr>
              <a:t>Dacia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Corbel"/>
              </a:rPr>
              <a:t>Honda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Corbel"/>
              </a:rPr>
              <a:t>Isuzu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Corbel"/>
              </a:rPr>
              <a:t>Mazda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Corbel"/>
              </a:rPr>
              <a:t>Mitsubishi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Corbel"/>
              </a:rPr>
              <a:t>Renault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Corbel"/>
              </a:rPr>
              <a:t>ŠKODA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Corbel"/>
              </a:rPr>
              <a:t>SsangYong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Corbel"/>
              </a:rPr>
              <a:t>Suzuki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Corbel"/>
              </a:rPr>
              <a:t>Volvo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5000"/>
              </a:lnSpc>
            </a:pPr>
            <a:r>
              <a:rPr b="0" lang="en-US" sz="4000" spc="-1" strike="noStrike" cap="all">
                <a:solidFill>
                  <a:srgbClr val="099bdd"/>
                </a:solidFill>
                <a:latin typeface="Corbel"/>
              </a:rPr>
              <a:t>Users</a:t>
            </a:r>
            <a:endParaRPr b="0" lang="en-US" sz="40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220" name="Picture Placeholder 5" descr=""/>
          <p:cNvPicPr/>
          <p:nvPr/>
        </p:nvPicPr>
        <p:blipFill>
          <a:blip r:embed="rId1"/>
          <a:srcRect l="-134" t="3749" r="134" b="2520"/>
          <a:stretch/>
        </p:blipFill>
        <p:spPr>
          <a:xfrm>
            <a:off x="640080" y="2027520"/>
            <a:ext cx="6225840" cy="4638960"/>
          </a:xfrm>
          <a:prstGeom prst="rect">
            <a:avLst/>
          </a:prstGeom>
          <a:ln w="0">
            <a:noFill/>
          </a:ln>
        </p:spPr>
      </p:pic>
      <p:sp>
        <p:nvSpPr>
          <p:cNvPr id="221" name="TextShape 2"/>
          <p:cNvSpPr txBox="1"/>
          <p:nvPr/>
        </p:nvSpPr>
        <p:spPr>
          <a:xfrm>
            <a:off x="7948800" y="3139920"/>
            <a:ext cx="3200040" cy="3428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85840" indent="-285480"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Admin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marL="285840" indent="-285480"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Dealers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marL="285840" indent="-285480"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Customers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5000"/>
              </a:lnSpc>
            </a:pPr>
            <a:r>
              <a:rPr b="0" lang="en-US" sz="4000" spc="-1" strike="noStrike" cap="all">
                <a:solidFill>
                  <a:srgbClr val="099bdd"/>
                </a:solidFill>
                <a:latin typeface="Corbel"/>
              </a:rPr>
              <a:t>Backend (Admin)</a:t>
            </a:r>
            <a:endParaRPr b="0" lang="en-US" sz="40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223" name="Picture 2" descr=""/>
          <p:cNvPicPr/>
          <p:nvPr/>
        </p:nvPicPr>
        <p:blipFill>
          <a:blip r:embed="rId1"/>
          <a:stretch/>
        </p:blipFill>
        <p:spPr>
          <a:xfrm>
            <a:off x="1729080" y="2005560"/>
            <a:ext cx="8387280" cy="460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5000"/>
              </a:lnSpc>
            </a:pPr>
            <a:r>
              <a:rPr b="0" lang="en-US" sz="4000" spc="-1" strike="noStrike" cap="all">
                <a:solidFill>
                  <a:srgbClr val="099bdd"/>
                </a:solidFill>
                <a:latin typeface="Corbel"/>
              </a:rPr>
              <a:t>Backend (dealer)</a:t>
            </a:r>
            <a:endParaRPr b="0" lang="en-US" sz="40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225" name="Picture 2" descr=""/>
          <p:cNvPicPr/>
          <p:nvPr/>
        </p:nvPicPr>
        <p:blipFill>
          <a:blip r:embed="rId1"/>
          <a:stretch/>
        </p:blipFill>
        <p:spPr>
          <a:xfrm>
            <a:off x="1395720" y="1978560"/>
            <a:ext cx="8438040" cy="459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5000"/>
              </a:lnSpc>
            </a:pPr>
            <a:r>
              <a:rPr b="0" lang="en-US" sz="4000" spc="-1" strike="noStrike" cap="all">
                <a:solidFill>
                  <a:srgbClr val="099bdd"/>
                </a:solidFill>
                <a:latin typeface="Corbel"/>
              </a:rPr>
              <a:t>Frontend (dealer sites </a:t>
            </a:r>
            <a:r>
              <a:rPr b="0" lang="en-US" sz="4000" spc="-1" strike="noStrike">
                <a:solidFill>
                  <a:srgbClr val="099bdd"/>
                </a:solidFill>
                <a:latin typeface="Corbel"/>
              </a:rPr>
              <a:t>e.g.</a:t>
            </a:r>
            <a:r>
              <a:rPr b="0" lang="en-US" sz="4000" spc="-1" strike="noStrike" cap="all">
                <a:solidFill>
                  <a:srgbClr val="099bdd"/>
                </a:solidFill>
                <a:latin typeface="Corbel"/>
              </a:rPr>
              <a:t>)</a:t>
            </a:r>
            <a:endParaRPr b="0" lang="en-US" sz="40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227" name="Content Placeholder 6" descr=""/>
          <p:cNvPicPr/>
          <p:nvPr/>
        </p:nvPicPr>
        <p:blipFill>
          <a:blip r:embed="rId1"/>
          <a:stretch/>
        </p:blipFill>
        <p:spPr>
          <a:xfrm>
            <a:off x="1204920" y="2808000"/>
            <a:ext cx="4754160" cy="2613600"/>
          </a:xfrm>
          <a:prstGeom prst="rect">
            <a:avLst/>
          </a:prstGeom>
          <a:ln w="0">
            <a:noFill/>
          </a:ln>
        </p:spPr>
      </p:pic>
      <p:pic>
        <p:nvPicPr>
          <p:cNvPr id="228" name="Content Placeholder 7" descr=""/>
          <p:cNvPicPr/>
          <p:nvPr/>
        </p:nvPicPr>
        <p:blipFill>
          <a:blip r:embed="rId2"/>
          <a:stretch/>
        </p:blipFill>
        <p:spPr>
          <a:xfrm>
            <a:off x="6230880" y="2801520"/>
            <a:ext cx="4754160" cy="262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747000" y="373680"/>
            <a:ext cx="1035720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"/>
            </a:pPr>
            <a:r>
              <a:rPr b="0" lang="en-US" sz="3600" spc="-1" strike="noStrike">
                <a:solidFill>
                  <a:srgbClr val="ffffff"/>
                </a:solidFill>
                <a:latin typeface="Times New Roman"/>
              </a:rPr>
              <a:t>Admin add dealers and create admin users. So that the dealer can access the  backend of their site.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</p:txBody>
      </p:sp>
      <p:pic>
        <p:nvPicPr>
          <p:cNvPr id="230" name="Picture 2" descr=""/>
          <p:cNvPicPr/>
          <p:nvPr/>
        </p:nvPicPr>
        <p:blipFill>
          <a:blip r:embed="rId1"/>
          <a:stretch/>
        </p:blipFill>
        <p:spPr>
          <a:xfrm>
            <a:off x="955800" y="1641600"/>
            <a:ext cx="9939600" cy="493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366</TotalTime>
  <Application>LibreOffice/7.0.3.1$Linux_X86_64 LibreOffice_project/d7547858d014d4cf69878db179d326fc3483e082</Application>
  <Words>225</Words>
  <Paragraphs>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2020-11-15T11:58:53Z</dcterms:created>
  <dc:creator>Basil B</dc:creator>
  <dc:description/>
  <dc:language>en-IN</dc:language>
  <cp:lastModifiedBy/>
  <dcterms:modified xsi:type="dcterms:W3CDTF">2020-11-16T10:27:52Z</dcterms:modified>
  <cp:revision>29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