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2" r:id="rId5"/>
    <p:sldId id="270" r:id="rId6"/>
    <p:sldId id="28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Compiler Principles and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Qualities of a Good Compiler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What qualities would you want in a compiler?</a:t>
            </a:r>
          </a:p>
          <a:p>
            <a:pPr lvl="1"/>
            <a:r>
              <a:rPr lang="en-GB" altLang="zh-CN" dirty="0" smtClean="0">
                <a:ea typeface="宋体" charset="-122"/>
              </a:rPr>
              <a:t>generates correct code (first and foremost!)</a:t>
            </a:r>
          </a:p>
          <a:p>
            <a:pPr lvl="1"/>
            <a:r>
              <a:rPr lang="en-GB" altLang="zh-CN" dirty="0" smtClean="0">
                <a:ea typeface="宋体" charset="-122"/>
              </a:rPr>
              <a:t>generates fast code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conforms to the specifications of the input language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copes with essentially arbitrary input size, variables, etc.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compilation time (linearly)proportional to size of source</a:t>
            </a:r>
          </a:p>
          <a:p>
            <a:pPr lvl="1"/>
            <a:r>
              <a:rPr lang="en-GB" altLang="zh-CN" dirty="0" smtClean="0">
                <a:ea typeface="宋体" charset="-122"/>
              </a:rPr>
              <a:t>good diagnostics</a:t>
            </a:r>
          </a:p>
          <a:p>
            <a:pPr lvl="1"/>
            <a:r>
              <a:rPr lang="en-GB" altLang="zh-CN" dirty="0" smtClean="0">
                <a:ea typeface="宋体" charset="-122"/>
              </a:rPr>
              <a:t>consistent optimisations</a:t>
            </a:r>
          </a:p>
          <a:p>
            <a:pPr lvl="1"/>
            <a:r>
              <a:rPr lang="en-GB" altLang="zh-CN" dirty="0" smtClean="0">
                <a:ea typeface="宋体" charset="-122"/>
              </a:rPr>
              <a:t>works well with the debugger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Principles of Compilation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CN" i="1" dirty="0" smtClean="0">
                <a:ea typeface="宋体" charset="-122"/>
              </a:rPr>
              <a:t>The compiler must</a:t>
            </a:r>
          </a:p>
          <a:p>
            <a:pPr lvl="1"/>
            <a:r>
              <a:rPr lang="en-GB" altLang="zh-CN" sz="2400" i="1" dirty="0" smtClean="0">
                <a:ea typeface="宋体" charset="-122"/>
              </a:rPr>
              <a:t>preserve the meaning of the program being compiled</a:t>
            </a:r>
          </a:p>
          <a:p>
            <a:pPr lvl="1"/>
            <a:r>
              <a:rPr lang="en-GB" altLang="zh-CN" sz="2400" i="1" dirty="0" smtClean="0">
                <a:ea typeface="宋体" charset="-122"/>
              </a:rPr>
              <a:t>“improve” the source code in some way</a:t>
            </a:r>
          </a:p>
          <a:p>
            <a:r>
              <a:rPr lang="en-GB" altLang="zh-CN" sz="2800" dirty="0" smtClean="0">
                <a:ea typeface="宋体" charset="-122"/>
              </a:rPr>
              <a:t>Other issues (depending on the setting)</a:t>
            </a:r>
          </a:p>
          <a:p>
            <a:pPr lvl="1"/>
            <a:r>
              <a:rPr lang="en-GB" altLang="zh-CN" sz="2700" dirty="0" smtClean="0">
                <a:ea typeface="宋体" charset="-122"/>
              </a:rPr>
              <a:t>Speed (of compiled code)</a:t>
            </a:r>
          </a:p>
          <a:p>
            <a:pPr lvl="1"/>
            <a:r>
              <a:rPr lang="en-GB" altLang="zh-CN" sz="2700" dirty="0" smtClean="0">
                <a:ea typeface="宋体" charset="-122"/>
              </a:rPr>
              <a:t>Space (size of compiled code)</a:t>
            </a:r>
          </a:p>
          <a:p>
            <a:pPr lvl="1"/>
            <a:r>
              <a:rPr lang="en-GB" altLang="zh-CN" sz="2700" dirty="0" smtClean="0">
                <a:ea typeface="宋体" charset="-122"/>
              </a:rPr>
              <a:t>Feedback (information provided to the user)</a:t>
            </a:r>
          </a:p>
          <a:p>
            <a:pPr lvl="1"/>
            <a:r>
              <a:rPr lang="en-GB" altLang="zh-CN" sz="2700" dirty="0" smtClean="0">
                <a:ea typeface="宋体" charset="-122"/>
              </a:rPr>
              <a:t>Debugging</a:t>
            </a:r>
          </a:p>
          <a:p>
            <a:pPr lvl="1"/>
            <a:r>
              <a:rPr lang="en-GB" altLang="zh-CN" sz="2700" dirty="0" smtClean="0">
                <a:ea typeface="宋体" charset="-122"/>
              </a:rPr>
              <a:t>Compilation time efficiency (fast or slow compiler?)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Why study Compilation Technology?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u="sng" dirty="0" smtClean="0">
                <a:ea typeface="宋体" charset="-122"/>
              </a:rPr>
              <a:t>Success stories</a:t>
            </a:r>
            <a:r>
              <a:rPr lang="en-GB" altLang="zh-CN" dirty="0" smtClean="0">
                <a:ea typeface="宋体" charset="-122"/>
              </a:rPr>
              <a:t> (one of the earliest branches in CS)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Applying theory to practice</a:t>
            </a:r>
            <a:r>
              <a:rPr lang="en-GB" altLang="zh-CN" dirty="0" smtClean="0">
                <a:ea typeface="宋体" charset="-122"/>
              </a:rPr>
              <a:t> (</a:t>
            </a:r>
            <a:r>
              <a:rPr lang="en-GB" altLang="zh-CN" sz="2000" dirty="0" smtClean="0">
                <a:ea typeface="宋体" charset="-122"/>
              </a:rPr>
              <a:t>scanning, parsing, static analysis</a:t>
            </a:r>
            <a:r>
              <a:rPr lang="en-GB" altLang="zh-CN" dirty="0" smtClean="0">
                <a:ea typeface="宋体" charset="-122"/>
              </a:rPr>
              <a:t>)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Many practical applications have embedded languages (</a:t>
            </a:r>
            <a:r>
              <a:rPr lang="en-GB" altLang="zh-CN" sz="2400" dirty="0" err="1" smtClean="0">
                <a:ea typeface="宋体" charset="-122"/>
              </a:rPr>
              <a:t>eg</a:t>
            </a:r>
            <a:r>
              <a:rPr lang="en-GB" altLang="zh-CN" sz="2400" dirty="0" smtClean="0">
                <a:ea typeface="宋体" charset="-122"/>
              </a:rPr>
              <a:t>, tags)</a:t>
            </a:r>
            <a:endParaRPr lang="en-GB" altLang="zh-CN" dirty="0" smtClean="0">
              <a:ea typeface="宋体" charset="-12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u="sng" dirty="0" smtClean="0">
                <a:ea typeface="宋体" charset="-122"/>
              </a:rPr>
              <a:t>Practical algorithmic &amp; engineering issues</a:t>
            </a:r>
            <a:r>
              <a:rPr lang="en-GB" altLang="zh-CN" dirty="0" smtClean="0">
                <a:ea typeface="宋体" charset="-122"/>
              </a:rPr>
              <a:t>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Approximating really hard (and interesting!) problems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Emphasis on efficiency and scalability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Small issues can be important!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u="sng" dirty="0" smtClean="0">
                <a:ea typeface="宋体" charset="-122"/>
              </a:rPr>
              <a:t>Ideas from different parts of computer science are involved</a:t>
            </a:r>
            <a:r>
              <a:rPr lang="en-GB" altLang="zh-CN" dirty="0" smtClean="0">
                <a:ea typeface="宋体" charset="-122"/>
              </a:rPr>
              <a:t>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GB" altLang="zh-CN" dirty="0" smtClean="0">
                <a:ea typeface="宋体" charset="-122"/>
              </a:rPr>
              <a:t>AI: Heuristic search techniques; greedy algorithms - Algorithms: graph algorithms - Theory: pattern matching - Also: Systems, Architecture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altLang="zh-CN" u="sng" dirty="0" smtClean="0">
                <a:ea typeface="宋体" charset="-122"/>
              </a:rPr>
              <a:t>Compiler construction can be challenging and fun</a:t>
            </a:r>
            <a:endParaRPr lang="en-GB" altLang="zh-CN" dirty="0" smtClean="0">
              <a:ea typeface="宋体" charset="-122"/>
            </a:endParaRP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GB" altLang="zh-CN" sz="2200" dirty="0" smtClean="0">
                <a:ea typeface="宋体" charset="-122"/>
              </a:rPr>
              <a:t>new architectures always create new challenges; success requires mastery of complex interactions; results are useful; opportunity to achieve performance.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Uses of Compiler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Most common use: translate a high-level program to object code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 smtClean="0">
                <a:ea typeface="宋体" charset="-122"/>
              </a:rPr>
              <a:t>Program Translation: binary translation, hardware synthesis, …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Optimizations for computer architectures: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 smtClean="0">
                <a:ea typeface="宋体" charset="-122"/>
              </a:rPr>
              <a:t>Improve program performance, take into account hardware parallelism, etc…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Automatic parallelisation or </a:t>
            </a:r>
            <a:r>
              <a:rPr lang="en-GB" altLang="zh-CN" sz="2400" dirty="0" err="1" smtClean="0">
                <a:ea typeface="宋体" charset="-122"/>
              </a:rPr>
              <a:t>vectorization</a:t>
            </a:r>
            <a:endParaRPr lang="en-GB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Performance instrumentation: e.g., -pg option of cc or </a:t>
            </a:r>
            <a:r>
              <a:rPr lang="en-GB" altLang="zh-CN" sz="2400" dirty="0" err="1" smtClean="0">
                <a:ea typeface="宋体" charset="-122"/>
              </a:rPr>
              <a:t>gcc</a:t>
            </a:r>
            <a:endParaRPr lang="en-GB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Interpreters: e.g., Perl, </a:t>
            </a:r>
            <a:r>
              <a:rPr lang="en-GB" altLang="zh-CN" sz="2400" dirty="0" err="1" smtClean="0">
                <a:ea typeface="宋体" charset="-122"/>
              </a:rPr>
              <a:t>sh</a:t>
            </a:r>
            <a:r>
              <a:rPr lang="en-GB" altLang="zh-CN" sz="2400" dirty="0" smtClean="0">
                <a:ea typeface="宋体" charset="-122"/>
              </a:rPr>
              <a:t>, …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Software productivity tools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 smtClean="0">
                <a:ea typeface="宋体" charset="-122"/>
              </a:rPr>
              <a:t>Debugging aids: </a:t>
            </a:r>
            <a:r>
              <a:rPr lang="en-GB" altLang="zh-CN" sz="2000" dirty="0" err="1" smtClean="0">
                <a:ea typeface="宋体" charset="-122"/>
              </a:rPr>
              <a:t>e.g</a:t>
            </a:r>
            <a:r>
              <a:rPr lang="en-GB" altLang="zh-CN" sz="2000" dirty="0" smtClean="0">
                <a:ea typeface="宋体" charset="-122"/>
              </a:rPr>
              <a:t>, purify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Security: Java VM uses compiler analysis to prove “safety” of Java code.</a:t>
            </a:r>
          </a:p>
          <a:p>
            <a:pPr>
              <a:lnSpc>
                <a:spcPct val="90000"/>
              </a:lnSpc>
            </a:pPr>
            <a:r>
              <a:rPr lang="en-GB" altLang="zh-CN" sz="2400" dirty="0" smtClean="0">
                <a:ea typeface="宋体" charset="-122"/>
              </a:rPr>
              <a:t>Text formatters, just-in-time compilation for Java, power management, global distributed computing, …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altLang="zh-CN" sz="2400" b="1" dirty="0" smtClean="0">
                <a:ea typeface="宋体" charset="-122"/>
              </a:rPr>
              <a:t>Key: Ability to extract properties of a source program (analysis) and transform it to construct a target program (synthesis)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A compiler is a program that converts some input text in a </a:t>
            </a:r>
            <a:r>
              <a:rPr lang="en-GB" altLang="zh-CN" u="sng" dirty="0" smtClean="0">
                <a:ea typeface="宋体" charset="-122"/>
              </a:rPr>
              <a:t>source language</a:t>
            </a:r>
            <a:r>
              <a:rPr lang="en-GB" altLang="zh-CN" dirty="0" smtClean="0">
                <a:ea typeface="宋体" charset="-122"/>
              </a:rPr>
              <a:t> to output in a </a:t>
            </a:r>
            <a:r>
              <a:rPr lang="en-GB" altLang="zh-CN" u="sng" dirty="0" smtClean="0">
                <a:ea typeface="宋体" charset="-122"/>
              </a:rPr>
              <a:t>target language</a:t>
            </a:r>
            <a:endParaRPr lang="en-GB" altLang="zh-CN" dirty="0" smtClean="0">
              <a:ea typeface="宋体" charset="-122"/>
            </a:endParaRPr>
          </a:p>
          <a:p>
            <a:r>
              <a:rPr lang="en-GB" altLang="zh-CN" dirty="0" smtClean="0">
                <a:ea typeface="宋体" charset="-122"/>
              </a:rPr>
              <a:t>Compiler construction poses some of the most challenging problems in </a:t>
            </a:r>
            <a:r>
              <a:rPr lang="en-GB" altLang="zh-CN" smtClean="0">
                <a:ea typeface="宋体" charset="-122"/>
              </a:rPr>
              <a:t>computer science</a:t>
            </a:r>
            <a:endParaRPr lang="en-GB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 cognition</a:t>
            </a:r>
          </a:p>
          <a:p>
            <a:pPr lvl="1"/>
            <a:r>
              <a:rPr lang="en-US" altLang="zh-CN" dirty="0" smtClean="0"/>
              <a:t>Languages: C/C++, Java, Python, </a:t>
            </a:r>
            <a:r>
              <a:rPr lang="en-US" altLang="zh-CN" dirty="0" smtClean="0"/>
              <a:t>MIPS </a:t>
            </a:r>
            <a:r>
              <a:rPr lang="en-US" altLang="zh-CN" dirty="0" smtClean="0"/>
              <a:t>Assembly </a:t>
            </a:r>
            <a:r>
              <a:rPr lang="en-US" altLang="zh-CN" dirty="0" smtClean="0"/>
              <a:t>Language</a:t>
            </a:r>
            <a:r>
              <a:rPr lang="en-US" altLang="zh-CN" smtClean="0"/>
              <a:t>, Haskell(optional)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Algorithm: Bubble sort/ Quick Sort</a:t>
            </a:r>
          </a:p>
          <a:p>
            <a:pPr lvl="1"/>
            <a:r>
              <a:rPr lang="en-US" altLang="zh-CN" dirty="0" smtClean="0"/>
              <a:t>Tasks: implementing the algorithm using different language</a:t>
            </a:r>
          </a:p>
          <a:p>
            <a:pPr lvl="1"/>
            <a:r>
              <a:rPr lang="en-US" altLang="zh-CN" dirty="0" smtClean="0"/>
              <a:t>Lab Report</a:t>
            </a:r>
          </a:p>
          <a:p>
            <a:pPr lvl="2"/>
            <a:r>
              <a:rPr lang="en-US" altLang="zh-CN" dirty="0" smtClean="0"/>
              <a:t>Language features</a:t>
            </a:r>
          </a:p>
          <a:p>
            <a:pPr lvl="2"/>
            <a:r>
              <a:rPr lang="en-US" altLang="zh-CN" dirty="0" smtClean="0"/>
              <a:t>Performance</a:t>
            </a:r>
          </a:p>
          <a:p>
            <a:pPr lvl="2"/>
            <a:r>
              <a:rPr lang="en-US" altLang="zh-CN" dirty="0" smtClean="0"/>
              <a:t>Usability</a:t>
            </a:r>
          </a:p>
          <a:p>
            <a:pPr lvl="2"/>
            <a:r>
              <a:rPr lang="en-US" altLang="zh-CN" dirty="0" smtClean="0"/>
              <a:t>Program size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Course Lecturer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Who am I?</a:t>
            </a:r>
          </a:p>
          <a:p>
            <a:pPr lvl="1"/>
            <a:r>
              <a:rPr lang="en-US" altLang="zh-CN" dirty="0" err="1" smtClean="0"/>
              <a:t>Weixing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,  Associate Professor, </a:t>
            </a:r>
            <a:r>
              <a:rPr lang="en-US" altLang="zh-CN" dirty="0" smtClean="0">
                <a:solidFill>
                  <a:srgbClr val="7030A0"/>
                </a:solidFill>
              </a:rPr>
              <a:t>bitjwx@126.com</a:t>
            </a:r>
          </a:p>
          <a:p>
            <a:pPr lvl="2"/>
            <a:r>
              <a:rPr lang="en-US" altLang="zh-CN" dirty="0" smtClean="0"/>
              <a:t>Make sure the title starts with “[compiler-English]”</a:t>
            </a:r>
          </a:p>
          <a:p>
            <a:pPr lvl="1"/>
            <a:r>
              <a:rPr lang="en-US" altLang="zh-CN" dirty="0" smtClean="0"/>
              <a:t>Research topics: Parallel Programming,  Program Analysis and Big Data</a:t>
            </a:r>
          </a:p>
          <a:p>
            <a:pPr lvl="1"/>
            <a:r>
              <a:rPr lang="en-US" altLang="zh-CN" dirty="0" smtClean="0"/>
              <a:t>Office:  Room 932, Central Teaching Building</a:t>
            </a:r>
          </a:p>
          <a:p>
            <a:pPr lvl="1"/>
            <a:r>
              <a:rPr lang="en-US" altLang="zh-CN" dirty="0" smtClean="0"/>
              <a:t>Office Hour: make an appointment via email</a:t>
            </a:r>
          </a:p>
          <a:p>
            <a:r>
              <a:rPr lang="en-GB" altLang="zh-CN" sz="2800" dirty="0" smtClean="0">
                <a:ea typeface="宋体" charset="-122"/>
              </a:rPr>
              <a:t>Lectures</a:t>
            </a:r>
          </a:p>
          <a:p>
            <a:pPr lvl="1"/>
            <a:r>
              <a:rPr lang="en-GB" altLang="zh-CN" dirty="0" smtClean="0">
                <a:ea typeface="宋体" charset="-122"/>
              </a:rPr>
              <a:t>Tuesday and Friday</a:t>
            </a:r>
            <a:endParaRPr lang="en-US" altLang="zh-CN" dirty="0" smtClean="0"/>
          </a:p>
          <a:p>
            <a:r>
              <a:rPr lang="en-US" altLang="zh-CN" dirty="0" smtClean="0"/>
              <a:t>How to study</a:t>
            </a:r>
          </a:p>
          <a:p>
            <a:pPr lvl="1"/>
            <a:r>
              <a:rPr lang="en-US" altLang="zh-CN" dirty="0" smtClean="0"/>
              <a:t>Make your own notes, Read the book, Practice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Aims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Any program written in a programming language must be translated before it can be executed</a:t>
            </a:r>
          </a:p>
          <a:p>
            <a:endParaRPr lang="en-GB" altLang="zh-CN" dirty="0" smtClean="0">
              <a:ea typeface="宋体" charset="-122"/>
            </a:endParaRPr>
          </a:p>
          <a:p>
            <a:r>
              <a:rPr lang="en-GB" altLang="zh-CN" dirty="0" smtClean="0">
                <a:ea typeface="宋体" charset="-122"/>
              </a:rPr>
              <a:t>Translation is typically accomplished by a software system called compiler. </a:t>
            </a:r>
          </a:p>
          <a:p>
            <a:endParaRPr lang="en-GB" altLang="zh-CN" dirty="0" smtClean="0">
              <a:ea typeface="宋体" charset="-122"/>
            </a:endParaRPr>
          </a:p>
          <a:p>
            <a:r>
              <a:rPr lang="en-GB" altLang="zh-CN" dirty="0" smtClean="0">
                <a:ea typeface="宋体" charset="-122"/>
              </a:rPr>
              <a:t>Aims to introduce students to the principles and techniques used to perform this translation and the issues that arise in the construction of a compiler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sz="2800" b="1" dirty="0" smtClean="0">
                <a:ea typeface="宋体" charset="-122"/>
              </a:rPr>
              <a:t> Alfred V. </a:t>
            </a:r>
            <a:r>
              <a:rPr lang="en-GB" altLang="zh-CN" sz="2800" b="1" dirty="0" err="1" smtClean="0">
                <a:ea typeface="宋体" charset="-122"/>
              </a:rPr>
              <a:t>Aho</a:t>
            </a:r>
            <a:r>
              <a:rPr lang="en-GB" altLang="zh-CN" sz="2800" b="1" dirty="0" smtClean="0">
                <a:ea typeface="宋体" charset="-122"/>
              </a:rPr>
              <a:t>, Monica S. Lam, </a:t>
            </a:r>
            <a:r>
              <a:rPr lang="en-GB" altLang="zh-CN" sz="2800" b="1" dirty="0" err="1" smtClean="0">
                <a:ea typeface="宋体" charset="-122"/>
              </a:rPr>
              <a:t>Ravi</a:t>
            </a:r>
            <a:r>
              <a:rPr lang="en-GB" altLang="zh-CN" sz="2800" b="1" dirty="0" smtClean="0">
                <a:ea typeface="宋体" charset="-122"/>
              </a:rPr>
              <a:t> </a:t>
            </a:r>
            <a:r>
              <a:rPr lang="en-GB" altLang="zh-CN" sz="2800" b="1" dirty="0" err="1" smtClean="0">
                <a:ea typeface="宋体" charset="-122"/>
              </a:rPr>
              <a:t>Sethi</a:t>
            </a:r>
            <a:r>
              <a:rPr lang="en-GB" altLang="zh-CN" sz="2800" b="1" dirty="0" smtClean="0">
                <a:ea typeface="宋体" charset="-122"/>
              </a:rPr>
              <a:t>, Jeffrey D. </a:t>
            </a:r>
            <a:r>
              <a:rPr lang="en-GB" altLang="zh-CN" sz="2800" b="1" dirty="0" err="1" smtClean="0">
                <a:ea typeface="宋体" charset="-122"/>
              </a:rPr>
              <a:t>Ullman</a:t>
            </a:r>
            <a:r>
              <a:rPr lang="en-GB" altLang="zh-CN" sz="2800" b="1" dirty="0" smtClean="0">
                <a:ea typeface="宋体" charset="-122"/>
              </a:rPr>
              <a:t>. “Compilers: Principles, Techniques and Tools”, 2</a:t>
            </a:r>
            <a:r>
              <a:rPr lang="en-GB" altLang="zh-CN" sz="2800" b="1" baseline="30000" dirty="0" smtClean="0">
                <a:ea typeface="宋体" charset="-122"/>
              </a:rPr>
              <a:t>nd</a:t>
            </a:r>
            <a:r>
              <a:rPr lang="en-GB" altLang="zh-CN" sz="2800" b="1" dirty="0" smtClean="0">
                <a:ea typeface="宋体" charset="-122"/>
              </a:rPr>
              <a:t> edition</a:t>
            </a:r>
            <a:r>
              <a:rPr lang="en-GB" altLang="zh-CN" sz="2800" dirty="0" smtClean="0">
                <a:ea typeface="宋体" charset="-122"/>
              </a:rPr>
              <a:t>. (Aho2) </a:t>
            </a:r>
          </a:p>
          <a:p>
            <a:pPr lvl="1"/>
            <a:r>
              <a:rPr lang="en-GB" altLang="zh-CN" sz="2500" dirty="0" smtClean="0">
                <a:ea typeface="宋体" charset="-122"/>
              </a:rPr>
              <a:t>the “Dragon Book”, has been a classic for over 20 years</a:t>
            </a:r>
          </a:p>
          <a:p>
            <a:r>
              <a:rPr lang="en-GB" altLang="zh-CN" sz="2800" dirty="0" smtClean="0">
                <a:ea typeface="宋体" charset="-122"/>
              </a:rPr>
              <a:t>Michael L. Scott. “</a:t>
            </a:r>
            <a:r>
              <a:rPr lang="en-US" altLang="zh-CN" b="1" dirty="0" smtClean="0"/>
              <a:t>Programming Language Pragmatics” 3</a:t>
            </a:r>
            <a:r>
              <a:rPr lang="en-US" altLang="zh-CN" b="1" baseline="30000" dirty="0" smtClean="0"/>
              <a:t>rd</a:t>
            </a:r>
            <a:r>
              <a:rPr lang="en-US" altLang="zh-CN" b="1" dirty="0" smtClean="0"/>
              <a:t> edition</a:t>
            </a:r>
          </a:p>
          <a:p>
            <a:endParaRPr lang="zh-CN" altLang="en-US" dirty="0"/>
          </a:p>
        </p:txBody>
      </p:sp>
      <p:pic>
        <p:nvPicPr>
          <p:cNvPr id="1026" name="Picture 2" descr="PLP 3e 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214818"/>
            <a:ext cx="1880605" cy="2492896"/>
          </a:xfrm>
          <a:prstGeom prst="rect">
            <a:avLst/>
          </a:prstGeom>
          <a:noFill/>
        </p:spPr>
      </p:pic>
      <p:pic>
        <p:nvPicPr>
          <p:cNvPr id="6" name="Picture 8" descr="51XtGJ64tZ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00166" y="4357694"/>
            <a:ext cx="2554863" cy="234888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Learning Outcomes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CN" sz="2800" dirty="0" smtClean="0">
                <a:ea typeface="宋体" charset="-122"/>
              </a:rPr>
              <a:t>A student successfully completing this module should be able to</a:t>
            </a: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altLang="zh-CN" sz="2400" dirty="0" smtClean="0">
                <a:ea typeface="宋体" charset="-122"/>
              </a:rPr>
              <a:t>understand the role of each of the basic components of a standard compiler</a:t>
            </a: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endParaRPr lang="en-GB" altLang="zh-CN" sz="2400" dirty="0" smtClean="0">
              <a:ea typeface="宋体" charset="-122"/>
            </a:endParaRP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altLang="zh-CN" sz="2400" dirty="0" smtClean="0">
                <a:ea typeface="宋体" charset="-122"/>
              </a:rPr>
              <a:t>show awareness of the problems of and methods and techniques applied to each phase of the compilation process</a:t>
            </a: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endParaRPr lang="en-GB" altLang="zh-CN" sz="2400" dirty="0" smtClean="0">
              <a:ea typeface="宋体" charset="-122"/>
            </a:endParaRP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altLang="zh-CN" sz="2400" dirty="0" smtClean="0">
                <a:ea typeface="宋体" charset="-122"/>
              </a:rPr>
              <a:t>apply standard techniques to solve basic problems that arise in compiler construction</a:t>
            </a: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endParaRPr lang="en-GB" altLang="zh-CN" sz="2400" dirty="0" smtClean="0">
              <a:ea typeface="宋体" charset="-122"/>
            </a:endParaRPr>
          </a:p>
          <a:p>
            <a:pPr lvl="2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GB" altLang="zh-CN" sz="2600" dirty="0" smtClean="0">
                <a:ea typeface="宋体" charset="-122"/>
              </a:rPr>
              <a:t>understand how the compiler can take advantage of particular processor characteristics to generate good code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&amp; 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Roughly</a:t>
            </a:r>
          </a:p>
          <a:p>
            <a:pPr lvl="1"/>
            <a:r>
              <a:rPr lang="en-US" altLang="zh-CN" dirty="0" smtClean="0"/>
              <a:t>60% exam</a:t>
            </a:r>
          </a:p>
          <a:p>
            <a:pPr lvl="1"/>
            <a:r>
              <a:rPr lang="en-US" altLang="zh-CN" dirty="0" smtClean="0"/>
              <a:t>10% individual written homework</a:t>
            </a:r>
          </a:p>
          <a:p>
            <a:pPr lvl="1"/>
            <a:r>
              <a:rPr lang="en-US" altLang="zh-CN" dirty="0" smtClean="0"/>
              <a:t>25% project</a:t>
            </a:r>
          </a:p>
          <a:p>
            <a:pPr lvl="1"/>
            <a:r>
              <a:rPr lang="en-US" altLang="zh-CN" dirty="0" smtClean="0"/>
              <a:t>5%   other</a:t>
            </a:r>
          </a:p>
          <a:p>
            <a:r>
              <a:rPr lang="en-US" altLang="zh-CN" dirty="0" smtClean="0"/>
              <a:t>Homework submission</a:t>
            </a:r>
          </a:p>
          <a:p>
            <a:pPr lvl="1"/>
            <a:r>
              <a:rPr lang="en-US" altLang="zh-CN" dirty="0" smtClean="0"/>
              <a:t>Individual written homework</a:t>
            </a:r>
          </a:p>
          <a:p>
            <a:pPr lvl="1"/>
            <a:r>
              <a:rPr lang="en-US" altLang="zh-CN" dirty="0" smtClean="0"/>
              <a:t>Project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bitjwx@126.com</a:t>
            </a:r>
          </a:p>
          <a:p>
            <a:pPr lvl="2"/>
            <a:r>
              <a:rPr lang="en-US" altLang="zh-CN" dirty="0" smtClean="0"/>
              <a:t>id_name_project_name.zip(source, doc, tests and outputs)</a:t>
            </a:r>
          </a:p>
          <a:p>
            <a:r>
              <a:rPr lang="en-US" altLang="zh-CN" dirty="0" smtClean="0"/>
              <a:t>never misrepresent work done by someone else as your own</a:t>
            </a:r>
          </a:p>
          <a:p>
            <a:r>
              <a:rPr lang="en-US" altLang="zh-CN" dirty="0" smtClean="0"/>
              <a:t>project should ultimately be created by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Syllabus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Introduction</a:t>
            </a:r>
          </a:p>
          <a:p>
            <a:r>
              <a:rPr lang="en-US" altLang="zh-CN" sz="2400" dirty="0" smtClean="0"/>
              <a:t>Programming Language and specification</a:t>
            </a:r>
          </a:p>
          <a:p>
            <a:pPr lvl="1"/>
            <a:r>
              <a:rPr lang="en-US" altLang="zh-CN" sz="2100" dirty="0" smtClean="0"/>
              <a:t>C &amp; Java</a:t>
            </a:r>
          </a:p>
          <a:p>
            <a:r>
              <a:rPr lang="en-US" altLang="zh-CN" sz="2400" dirty="0" smtClean="0"/>
              <a:t>Computer Architecture basic</a:t>
            </a:r>
          </a:p>
          <a:p>
            <a:pPr lvl="1"/>
            <a:r>
              <a:rPr lang="en-US" altLang="zh-CN" sz="2100" dirty="0" smtClean="0"/>
              <a:t>MIPS</a:t>
            </a:r>
          </a:p>
          <a:p>
            <a:r>
              <a:rPr lang="en-GB" altLang="zh-CN" sz="2400" dirty="0" smtClean="0">
                <a:ea typeface="宋体" charset="-122"/>
              </a:rPr>
              <a:t>Lexical Analysis (scanning)</a:t>
            </a:r>
          </a:p>
          <a:p>
            <a:r>
              <a:rPr lang="en-GB" altLang="zh-CN" sz="2400" dirty="0" smtClean="0">
                <a:ea typeface="宋体" charset="-122"/>
              </a:rPr>
              <a:t>Syntax Analysis (parsing)</a:t>
            </a:r>
          </a:p>
          <a:p>
            <a:r>
              <a:rPr lang="en-GB" altLang="zh-CN" sz="2400" dirty="0" smtClean="0">
                <a:ea typeface="宋体" charset="-122"/>
              </a:rPr>
              <a:t>Semantic Analysis</a:t>
            </a:r>
            <a:endParaRPr lang="en-US" altLang="zh-CN" dirty="0" smtClean="0"/>
          </a:p>
          <a:p>
            <a:r>
              <a:rPr lang="en-GB" altLang="zh-CN" sz="2400" dirty="0" smtClean="0">
                <a:ea typeface="宋体" charset="-122"/>
              </a:rPr>
              <a:t>Intermediate Representations </a:t>
            </a:r>
          </a:p>
          <a:p>
            <a:r>
              <a:rPr lang="en-GB" altLang="zh-CN" sz="2400" dirty="0" smtClean="0">
                <a:ea typeface="宋体" charset="-122"/>
              </a:rPr>
              <a:t>Storage Management</a:t>
            </a:r>
          </a:p>
          <a:p>
            <a:r>
              <a:rPr lang="en-GB" altLang="zh-CN" sz="2400" dirty="0" smtClean="0">
                <a:ea typeface="宋体" charset="-122"/>
              </a:rPr>
              <a:t>Code Optimisation</a:t>
            </a:r>
            <a:endParaRPr lang="zh-CN" altLang="en-US" sz="2400" dirty="0" smtClean="0"/>
          </a:p>
          <a:p>
            <a:r>
              <a:rPr lang="en-GB" altLang="zh-CN" sz="2400" dirty="0" smtClean="0">
                <a:ea typeface="宋体" charset="-122"/>
              </a:rPr>
              <a:t>Code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56612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7030A0"/>
                </a:solidFill>
              </a:rPr>
              <a:t>Exercise In Between</a:t>
            </a:r>
            <a:endParaRPr lang="zh-CN" altLang="en-US" sz="32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CN" dirty="0" smtClean="0">
                <a:ea typeface="宋体" charset="-122"/>
              </a:rPr>
              <a:t>What is a compiler?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A </a:t>
            </a:r>
            <a:r>
              <a:rPr lang="en-GB" altLang="zh-CN" sz="2000" dirty="0" smtClean="0">
                <a:solidFill>
                  <a:srgbClr val="FF0000"/>
                </a:solidFill>
                <a:ea typeface="宋体" charset="-122"/>
              </a:rPr>
              <a:t>program</a:t>
            </a:r>
            <a:r>
              <a:rPr lang="en-GB" altLang="zh-CN" sz="2000" dirty="0" smtClean="0">
                <a:ea typeface="宋体" charset="-122"/>
              </a:rPr>
              <a:t> that accepts as input a </a:t>
            </a:r>
            <a:r>
              <a:rPr lang="en-GB" altLang="zh-CN" sz="2000" dirty="0" smtClean="0">
                <a:solidFill>
                  <a:srgbClr val="FF0000"/>
                </a:solidFill>
                <a:ea typeface="宋体" charset="-122"/>
              </a:rPr>
              <a:t>program</a:t>
            </a:r>
            <a:r>
              <a:rPr lang="en-GB" altLang="zh-CN" sz="2000" dirty="0" smtClean="0">
                <a:ea typeface="宋体" charset="-122"/>
              </a:rPr>
              <a:t> text in a certain </a:t>
            </a:r>
            <a:r>
              <a:rPr lang="en-GB" altLang="zh-CN" sz="2000" dirty="0" smtClean="0">
                <a:solidFill>
                  <a:srgbClr val="FF0000"/>
                </a:solidFill>
                <a:ea typeface="宋体" charset="-122"/>
              </a:rPr>
              <a:t>language </a:t>
            </a:r>
            <a:r>
              <a:rPr lang="en-GB" altLang="zh-CN" sz="2000" dirty="0" smtClean="0">
                <a:ea typeface="宋体" charset="-122"/>
              </a:rPr>
              <a:t>and produces as output a </a:t>
            </a:r>
            <a:r>
              <a:rPr lang="en-GB" altLang="zh-CN" sz="2000" dirty="0" smtClean="0">
                <a:solidFill>
                  <a:srgbClr val="FF0000"/>
                </a:solidFill>
                <a:ea typeface="宋体" charset="-122"/>
              </a:rPr>
              <a:t>program</a:t>
            </a:r>
            <a:r>
              <a:rPr lang="en-GB" altLang="zh-CN" sz="2000" dirty="0" smtClean="0">
                <a:ea typeface="宋体" charset="-122"/>
              </a:rPr>
              <a:t> text in another </a:t>
            </a:r>
            <a:r>
              <a:rPr lang="en-GB" altLang="zh-CN" sz="2000" dirty="0" smtClean="0">
                <a:solidFill>
                  <a:srgbClr val="FF0000"/>
                </a:solidFill>
                <a:ea typeface="宋体" charset="-122"/>
              </a:rPr>
              <a:t>language</a:t>
            </a:r>
            <a:r>
              <a:rPr lang="en-GB" altLang="zh-CN" sz="2000" dirty="0" smtClean="0">
                <a:ea typeface="宋体" charset="-122"/>
              </a:rPr>
              <a:t>, while </a:t>
            </a:r>
            <a:r>
              <a:rPr lang="en-GB" altLang="zh-CN" sz="2000" dirty="0" smtClean="0">
                <a:solidFill>
                  <a:srgbClr val="00B050"/>
                </a:solidFill>
                <a:ea typeface="宋体" charset="-122"/>
              </a:rPr>
              <a:t>preserving the meaning </a:t>
            </a:r>
            <a:r>
              <a:rPr lang="en-GB" altLang="zh-CN" sz="2000" dirty="0" smtClean="0">
                <a:ea typeface="宋体" charset="-122"/>
              </a:rPr>
              <a:t>of that text (</a:t>
            </a:r>
            <a:r>
              <a:rPr lang="en-GB" altLang="zh-CN" sz="2000" dirty="0" err="1" smtClean="0">
                <a:ea typeface="宋体" charset="-122"/>
              </a:rPr>
              <a:t>Grune</a:t>
            </a:r>
            <a:r>
              <a:rPr lang="en-GB" altLang="zh-CN" sz="2000" dirty="0" smtClean="0">
                <a:ea typeface="宋体" charset="-122"/>
              </a:rPr>
              <a:t> </a:t>
            </a:r>
            <a:r>
              <a:rPr lang="en-GB" altLang="zh-CN" sz="2000" i="1" dirty="0" smtClean="0">
                <a:ea typeface="宋体" charset="-122"/>
              </a:rPr>
              <a:t>et al</a:t>
            </a:r>
            <a:r>
              <a:rPr lang="en-GB" altLang="zh-CN" sz="2000" dirty="0" smtClean="0">
                <a:ea typeface="宋体" charset="-122"/>
              </a:rPr>
              <a:t>, 2000).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A program that reads a program written in one language (source language) and translates it into an </a:t>
            </a:r>
            <a:r>
              <a:rPr lang="en-GB" altLang="zh-CN" sz="2000" dirty="0" smtClean="0">
                <a:solidFill>
                  <a:srgbClr val="00B050"/>
                </a:solidFill>
                <a:ea typeface="宋体" charset="-122"/>
              </a:rPr>
              <a:t>equivalent </a:t>
            </a:r>
            <a:r>
              <a:rPr lang="en-GB" altLang="zh-CN" sz="2000" dirty="0" smtClean="0">
                <a:ea typeface="宋体" charset="-122"/>
              </a:rPr>
              <a:t>program in another language (target language) (</a:t>
            </a:r>
            <a:r>
              <a:rPr lang="en-GB" altLang="zh-CN" sz="2000" dirty="0" err="1" smtClean="0">
                <a:ea typeface="宋体" charset="-122"/>
              </a:rPr>
              <a:t>Aho</a:t>
            </a:r>
            <a:r>
              <a:rPr lang="en-GB" altLang="zh-CN" sz="2000" dirty="0" smtClean="0">
                <a:ea typeface="宋体" charset="-122"/>
              </a:rPr>
              <a:t> </a:t>
            </a:r>
            <a:r>
              <a:rPr lang="en-GB" altLang="zh-CN" sz="2000" i="1" dirty="0" smtClean="0">
                <a:ea typeface="宋体" charset="-122"/>
              </a:rPr>
              <a:t>et al</a:t>
            </a:r>
            <a:r>
              <a:rPr lang="en-GB" altLang="zh-CN" sz="2000" dirty="0" smtClean="0">
                <a:ea typeface="宋体" charset="-122"/>
              </a:rPr>
              <a:t>)</a:t>
            </a:r>
          </a:p>
          <a:p>
            <a:r>
              <a:rPr lang="en-GB" altLang="zh-CN" sz="2400" dirty="0" smtClean="0">
                <a:ea typeface="宋体" charset="-122"/>
              </a:rPr>
              <a:t>What is an interpreter?</a:t>
            </a:r>
          </a:p>
          <a:p>
            <a:pPr lvl="1"/>
            <a:r>
              <a:rPr lang="en-GB" altLang="zh-CN" sz="2000" dirty="0" smtClean="0">
                <a:ea typeface="宋体" charset="-122"/>
              </a:rPr>
              <a:t>A program that reads a source program and produces the results of executing this source.</a:t>
            </a:r>
          </a:p>
          <a:p>
            <a:r>
              <a:rPr lang="en-GB" altLang="zh-CN" sz="2800" i="1" dirty="0" smtClean="0">
                <a:ea typeface="宋体" charset="-122"/>
              </a:rPr>
              <a:t>We deal with compilers! Many of these issues arise with interpreters!</a:t>
            </a:r>
            <a:endParaRPr lang="en-GB" altLang="zh-CN" sz="2800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C is typically compiled</a:t>
            </a: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Lisp is typically interpreted</a:t>
            </a: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Java is compiled to </a:t>
            </a:r>
            <a:r>
              <a:rPr lang="en-GB" altLang="zh-CN" sz="2400" dirty="0" err="1" smtClean="0">
                <a:ea typeface="宋体" charset="-122"/>
              </a:rPr>
              <a:t>bytecodes</a:t>
            </a:r>
            <a:r>
              <a:rPr lang="en-GB" altLang="zh-CN" sz="2400" dirty="0" smtClean="0">
                <a:ea typeface="宋体" charset="-122"/>
              </a:rPr>
              <a:t>, which are then interpreted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altLang="zh-CN" sz="2400" i="1" u="sng" dirty="0" smtClean="0">
                <a:ea typeface="宋体" charset="-122"/>
              </a:rPr>
              <a:t>Also:</a:t>
            </a: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C++ to </a:t>
            </a:r>
            <a:r>
              <a:rPr lang="en-GB" altLang="zh-CN" sz="2400" dirty="0" err="1" smtClean="0">
                <a:ea typeface="宋体" charset="-122"/>
              </a:rPr>
              <a:t>Sparc</a:t>
            </a:r>
            <a:r>
              <a:rPr lang="en-GB" altLang="zh-CN" sz="2400" dirty="0" smtClean="0">
                <a:ea typeface="宋体" charset="-122"/>
              </a:rPr>
              <a:t>/Pentium/... Assembly</a:t>
            </a: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C++ to C</a:t>
            </a: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High Performance Fortran (HPF) to Fortran </a:t>
            </a:r>
            <a:r>
              <a:rPr lang="en-GB" altLang="zh-CN" sz="1600" dirty="0" smtClean="0">
                <a:ea typeface="宋体" charset="-122"/>
              </a:rPr>
              <a:t>(parallelising compiler)</a:t>
            </a:r>
            <a:endParaRPr lang="en-GB" altLang="zh-CN" sz="2400" dirty="0" smtClean="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GB" altLang="zh-CN" sz="2400" dirty="0" smtClean="0">
                <a:ea typeface="宋体" charset="-122"/>
              </a:rPr>
              <a:t>C to C (or any language to itself)</a:t>
            </a:r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2200" y="155848"/>
            <a:ext cx="2667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 sz="2400">
                <a:ea typeface="宋体" charset="-122"/>
              </a:rPr>
              <a:t>Source program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72200" y="1451248"/>
            <a:ext cx="2667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 sz="2400" dirty="0">
                <a:ea typeface="宋体" charset="-122"/>
              </a:rPr>
              <a:t>Target program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553200" y="917848"/>
            <a:ext cx="1981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altLang="zh-CN" sz="2400">
                <a:ea typeface="宋体" charset="-122"/>
              </a:rPr>
              <a:t>compiler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43800" y="76544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543800" y="129884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166</TotalTime>
  <Words>909</Words>
  <Application>Microsoft Office PowerPoint</Application>
  <PresentationFormat>全屏显示(4:3)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质朴</vt:lpstr>
      <vt:lpstr>Compiler Principles and Design</vt:lpstr>
      <vt:lpstr>Course Lecturer</vt:lpstr>
      <vt:lpstr>Module Aims</vt:lpstr>
      <vt:lpstr>Textbook</vt:lpstr>
      <vt:lpstr>Learning Outcomes</vt:lpstr>
      <vt:lpstr>Requirements &amp; Grading</vt:lpstr>
      <vt:lpstr>Syllabus</vt:lpstr>
      <vt:lpstr>Definitions</vt:lpstr>
      <vt:lpstr>Examples</vt:lpstr>
      <vt:lpstr>Qualities of a Good Compiler</vt:lpstr>
      <vt:lpstr>Principles of Compilation</vt:lpstr>
      <vt:lpstr>Why study Compilation Technology?</vt:lpstr>
      <vt:lpstr>Uses of Compiler Technology</vt:lpstr>
      <vt:lpstr>Summary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Administrator</dc:creator>
  <cp:lastModifiedBy>计卫星</cp:lastModifiedBy>
  <cp:revision>70</cp:revision>
  <dcterms:created xsi:type="dcterms:W3CDTF">2015-02-28T12:56:00Z</dcterms:created>
  <dcterms:modified xsi:type="dcterms:W3CDTF">2018-03-02T07:04:41Z</dcterms:modified>
</cp:coreProperties>
</file>