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0"/>
  </p:notesMasterIdLst>
  <p:sldIdLst>
    <p:sldId id="256" r:id="rId2"/>
    <p:sldId id="257" r:id="rId3"/>
    <p:sldId id="271" r:id="rId4"/>
    <p:sldId id="274" r:id="rId5"/>
    <p:sldId id="275" r:id="rId6"/>
    <p:sldId id="273" r:id="rId7"/>
    <p:sldId id="276" r:id="rId8"/>
    <p:sldId id="272" r:id="rId9"/>
    <p:sldId id="266" r:id="rId10"/>
    <p:sldId id="265" r:id="rId11"/>
    <p:sldId id="267" r:id="rId12"/>
    <p:sldId id="258" r:id="rId13"/>
    <p:sldId id="268" r:id="rId14"/>
    <p:sldId id="263" r:id="rId15"/>
    <p:sldId id="269" r:id="rId16"/>
    <p:sldId id="259" r:id="rId17"/>
    <p:sldId id="261" r:id="rId18"/>
    <p:sldId id="278" r:id="rId19"/>
    <p:sldId id="288" r:id="rId20"/>
    <p:sldId id="289" r:id="rId21"/>
    <p:sldId id="290" r:id="rId22"/>
    <p:sldId id="291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3" r:id="rId38"/>
    <p:sldId id="315" r:id="rId39"/>
    <p:sldId id="316" r:id="rId40"/>
    <p:sldId id="317" r:id="rId41"/>
    <p:sldId id="318" r:id="rId42"/>
    <p:sldId id="319" r:id="rId43"/>
    <p:sldId id="320" r:id="rId44"/>
    <p:sldId id="333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292" r:id="rId55"/>
    <p:sldId id="293" r:id="rId56"/>
    <p:sldId id="330" r:id="rId57"/>
    <p:sldId id="331" r:id="rId58"/>
    <p:sldId id="332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85" autoAdjust="0"/>
  </p:normalViewPr>
  <p:slideViewPr>
    <p:cSldViewPr>
      <p:cViewPr varScale="1">
        <p:scale>
          <a:sx n="85" d="100"/>
          <a:sy n="85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F89D-DBE7-422C-A724-E9C2E6D06A1B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6D284-FD9C-4CBB-8AF9-3A6EF77CEC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zh-CN" dirty="0" smtClean="0"/>
              <a:t>Late 1960s – early 1970s :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based languages give way to structured programming</a:t>
            </a:r>
          </a:p>
          <a:p>
            <a:pPr lvl="2"/>
            <a:r>
              <a:rPr lang="en-US" altLang="zh-CN" dirty="0" smtClean="0"/>
              <a:t>Late 1980s: nested block structure of languages give way to object-oriented structure</a:t>
            </a:r>
          </a:p>
          <a:p>
            <a:pPr lvl="2"/>
            <a:r>
              <a:rPr lang="en-US" altLang="zh-CN" dirty="0" smtClean="0"/>
              <a:t>Lisp is good for manipulating symbolic data and complex data structure</a:t>
            </a:r>
          </a:p>
          <a:p>
            <a:pPr lvl="2"/>
            <a:r>
              <a:rPr lang="en-US" altLang="zh-CN" dirty="0" smtClean="0"/>
              <a:t>C is good for low-level systems programming</a:t>
            </a:r>
          </a:p>
          <a:p>
            <a:pPr lvl="2"/>
            <a:r>
              <a:rPr lang="en-US" altLang="zh-CN" dirty="0" smtClean="0"/>
              <a:t>Prolog is good for reasoning about logical relationships among data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D284-FD9C-4CBB-8AF9-3A6EF77CEC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D284-FD9C-4CBB-8AF9-3A6EF77CEC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D284-FD9C-4CBB-8AF9-3A6EF77CEC2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 is the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iliar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on sets. The concatenation of languages is all strings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rmed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taking a string from the first language and a string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second language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all possible ways , and concatenating them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􁗩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Kleene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closure of a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L, denoted L*, is the set of strings you get by concatenating L zero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more times.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LO , the "concatenation of L zero times," is defined to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{E} , and inductively, L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L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 L. Finally, the positive closure, denoted L + 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same as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Kleene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closure, but without the term LO . That is, E will not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L + unless it is in L itself.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D284-FD9C-4CBB-8AF9-3A6EF77CEC2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say that * has higher precedence than + if * takes its operands before +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D284-FD9C-4CBB-8AF9-3A6EF77CEC2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parentheses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D284-FD9C-4CBB-8AF9-3A6EF77CEC2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25EBD4C-2750-4E71-83C3-C5AF465ABF2E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0F58-9745-4078-AC64-2C752BBE428C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0C66-B11A-46C7-B90C-78156F985D18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56C-8440-46FE-93B7-62237267D180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8A6396-3A19-4D41-8CDC-81695DCEFC1A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941-FEC0-4EAA-AB2D-0C85CD84FFBD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0DC-0D8D-407C-A5C1-D1D042675B74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9ED2-A0C8-4F37-877D-512D8BC4E4A4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F3F2-1C0E-4044-B9F4-9D7F47FCD5BB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FE4F-540F-45D9-8A63-7AE416930E14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B784-293D-4D94-BD8F-63723F71C1D5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33A178-D796-4652-9BE4-D68DFEA59511}" type="datetime1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skell.org/haskellwiki/Haskell" TargetMode="External"/><Relationship Id="rId2" Type="http://schemas.openxmlformats.org/officeDocument/2006/relationships/hyperlink" Target="http://tryhaskel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Programming Language and Specification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268760"/>
            <a:ext cx="8476914" cy="457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71800" y="57332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Source: http://www.tiobe.com/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Very long time history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700808"/>
            <a:ext cx="6586364" cy="405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27784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Source: http://www.tiobe.com/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There are thousands of programming language and new ones continue to emerge</a:t>
            </a:r>
          </a:p>
          <a:p>
            <a:pPr lvl="1"/>
            <a:r>
              <a:rPr lang="en-US" altLang="zh-CN" dirty="0" smtClean="0"/>
              <a:t>Why are there so many programming languages?</a:t>
            </a:r>
          </a:p>
          <a:p>
            <a:pPr lvl="1"/>
            <a:r>
              <a:rPr lang="en-US" altLang="zh-CN" dirty="0" smtClean="0"/>
              <a:t>What makes a language successful?</a:t>
            </a:r>
          </a:p>
          <a:p>
            <a:pPr lvl="1"/>
            <a:r>
              <a:rPr lang="en-US" altLang="zh-CN" dirty="0" smtClean="0"/>
              <a:t>Why are there new programming languages?</a:t>
            </a:r>
          </a:p>
          <a:p>
            <a:pPr lvl="1"/>
            <a:r>
              <a:rPr lang="en-US" altLang="zh-CN" dirty="0" smtClean="0"/>
              <a:t>What a good programming language?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are there so many programming languages</a:t>
            </a:r>
          </a:p>
          <a:p>
            <a:pPr lvl="1"/>
            <a:r>
              <a:rPr lang="en-US" altLang="zh-CN" dirty="0" smtClean="0"/>
              <a:t>Evolution: constantly finding better ways to do things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Special Purpose: many languages were designed for a specific problem domain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Personal Preference: Different people like different things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Why are there so many programming languages</a:t>
            </a:r>
          </a:p>
          <a:p>
            <a:pPr lvl="1"/>
            <a:r>
              <a:rPr lang="en-US" altLang="zh-CN" dirty="0" smtClean="0"/>
              <a:t>Application domains have distinctive/conflicting needs</a:t>
            </a:r>
          </a:p>
          <a:p>
            <a:pPr lvl="1"/>
            <a:r>
              <a:rPr lang="en-US" altLang="zh-CN" dirty="0" smtClean="0"/>
              <a:t>Scientific computing  (FORTRAN)</a:t>
            </a:r>
          </a:p>
          <a:p>
            <a:pPr lvl="2"/>
            <a:r>
              <a:rPr lang="en-US" altLang="zh-CN" dirty="0" smtClean="0"/>
              <a:t>Good FP support</a:t>
            </a:r>
          </a:p>
          <a:p>
            <a:pPr lvl="2"/>
            <a:r>
              <a:rPr lang="en-US" altLang="zh-CN" dirty="0" smtClean="0"/>
              <a:t>Good arrays</a:t>
            </a:r>
          </a:p>
          <a:p>
            <a:pPr lvl="2"/>
            <a:r>
              <a:rPr lang="en-US" altLang="zh-CN" dirty="0" smtClean="0"/>
              <a:t>Parallelism</a:t>
            </a:r>
          </a:p>
          <a:p>
            <a:pPr lvl="1"/>
            <a:r>
              <a:rPr lang="en-US" altLang="zh-CN" dirty="0" smtClean="0"/>
              <a:t>Business applications (SQL)</a:t>
            </a:r>
          </a:p>
          <a:p>
            <a:pPr lvl="2"/>
            <a:r>
              <a:rPr lang="en-US" altLang="zh-CN" dirty="0" smtClean="0"/>
              <a:t>Persistence</a:t>
            </a:r>
          </a:p>
          <a:p>
            <a:pPr lvl="2"/>
            <a:r>
              <a:rPr lang="en-US" altLang="zh-CN" dirty="0" smtClean="0"/>
              <a:t>Report generation</a:t>
            </a:r>
          </a:p>
          <a:p>
            <a:pPr lvl="2"/>
            <a:r>
              <a:rPr lang="en-US" altLang="zh-CN" dirty="0" smtClean="0"/>
              <a:t>Data analysis</a:t>
            </a:r>
          </a:p>
          <a:p>
            <a:pPr lvl="1"/>
            <a:r>
              <a:rPr lang="en-US" altLang="zh-CN" dirty="0" smtClean="0"/>
              <a:t>System programming (C/C++)</a:t>
            </a:r>
          </a:p>
          <a:p>
            <a:pPr lvl="2"/>
            <a:r>
              <a:rPr lang="en-US" altLang="zh-CN" dirty="0" smtClean="0"/>
              <a:t>Control of resources</a:t>
            </a:r>
          </a:p>
          <a:p>
            <a:pPr lvl="2"/>
            <a:r>
              <a:rPr lang="en-US" altLang="zh-CN" dirty="0" smtClean="0"/>
              <a:t>Real time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 makes a language successful?</a:t>
            </a:r>
          </a:p>
          <a:p>
            <a:pPr lvl="1"/>
            <a:r>
              <a:rPr lang="en-US" altLang="zh-CN" dirty="0" smtClean="0"/>
              <a:t>Expressive power</a:t>
            </a:r>
          </a:p>
          <a:p>
            <a:pPr lvl="2"/>
            <a:r>
              <a:rPr lang="en-US" altLang="zh-CN" dirty="0" smtClean="0"/>
              <a:t>abstraction facilities in particular</a:t>
            </a:r>
          </a:p>
          <a:p>
            <a:pPr lvl="1"/>
            <a:r>
              <a:rPr lang="en-US" altLang="zh-CN" dirty="0" smtClean="0"/>
              <a:t>Ease of use for the Novice</a:t>
            </a:r>
          </a:p>
          <a:p>
            <a:pPr lvl="2"/>
            <a:r>
              <a:rPr lang="en-US" altLang="zh-CN" dirty="0" smtClean="0"/>
              <a:t>very low “learning curve”</a:t>
            </a:r>
          </a:p>
          <a:p>
            <a:pPr lvl="1"/>
            <a:r>
              <a:rPr lang="en-US" altLang="zh-CN" dirty="0" smtClean="0"/>
              <a:t>Ease of implementation</a:t>
            </a:r>
          </a:p>
          <a:p>
            <a:pPr lvl="2"/>
            <a:r>
              <a:rPr lang="en-US" altLang="zh-CN" dirty="0" smtClean="0"/>
              <a:t>Could be implemented on tiny machines</a:t>
            </a:r>
          </a:p>
          <a:p>
            <a:pPr lvl="2"/>
            <a:r>
              <a:rPr lang="en-US" altLang="zh-CN" dirty="0" smtClean="0"/>
              <a:t>Free and Portability</a:t>
            </a:r>
          </a:p>
          <a:p>
            <a:pPr lvl="1"/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smtClean="0"/>
              <a:t>Excellent compilers</a:t>
            </a:r>
          </a:p>
          <a:p>
            <a:pPr lvl="2"/>
            <a:r>
              <a:rPr lang="en-US" altLang="zh-CN" dirty="0" smtClean="0"/>
              <a:t>Fortran owes much of its success to extremely good compilers</a:t>
            </a:r>
          </a:p>
          <a:p>
            <a:pPr lvl="1"/>
            <a:r>
              <a:rPr lang="en-US" altLang="zh-CN" dirty="0" smtClean="0"/>
              <a:t>Others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Why are there new programming language?</a:t>
            </a:r>
          </a:p>
          <a:p>
            <a:pPr lvl="1"/>
            <a:r>
              <a:rPr lang="en-US" altLang="zh-CN" dirty="0" smtClean="0"/>
              <a:t>Programming training is the dominate cost for a programming language</a:t>
            </a:r>
          </a:p>
          <a:p>
            <a:pPr lvl="1"/>
            <a:r>
              <a:rPr lang="en-US" altLang="zh-CN" dirty="0" smtClean="0"/>
              <a:t>Widely used programming language are slow to change</a:t>
            </a:r>
          </a:p>
          <a:p>
            <a:pPr lvl="1"/>
            <a:r>
              <a:rPr lang="en-US" altLang="zh-CN" dirty="0" smtClean="0"/>
              <a:t>Easy to start a new language</a:t>
            </a:r>
          </a:p>
          <a:p>
            <a:pPr lvl="1"/>
            <a:r>
              <a:rPr lang="en-US" altLang="zh-CN" dirty="0" smtClean="0"/>
              <a:t>Language adopted to fill a void</a:t>
            </a:r>
          </a:p>
          <a:p>
            <a:pPr lvl="1"/>
            <a:r>
              <a:rPr lang="en-US" altLang="zh-CN" dirty="0" smtClean="0"/>
              <a:t>New languages tend to look like old languages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Overall</a:t>
            </a:r>
          </a:p>
          <a:p>
            <a:pPr lvl="1"/>
            <a:r>
              <a:rPr lang="en-US" altLang="zh-CN" dirty="0" smtClean="0"/>
              <a:t>Application domains have conflicting needs</a:t>
            </a:r>
          </a:p>
          <a:p>
            <a:pPr lvl="2"/>
            <a:r>
              <a:rPr lang="en-US" altLang="zh-CN" dirty="0" smtClean="0"/>
              <a:t>It is hard to design one system for all</a:t>
            </a:r>
          </a:p>
          <a:p>
            <a:pPr lvl="1"/>
            <a:r>
              <a:rPr lang="en-US" altLang="zh-CN" dirty="0" smtClean="0"/>
              <a:t>Programmer training is the dominant cost  for a programming language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Unlike natural languages such as English or Chinese, computer languages must be precise</a:t>
            </a:r>
          </a:p>
          <a:p>
            <a:r>
              <a:rPr lang="en-US" altLang="zh-CN" dirty="0" smtClean="0"/>
              <a:t>Both their form(syntax) and meaning(semantic) must be specified without ambiguity</a:t>
            </a:r>
          </a:p>
          <a:p>
            <a:pPr lvl="1"/>
            <a:r>
              <a:rPr lang="en-US" altLang="zh-CN" dirty="0" smtClean="0"/>
              <a:t>both programmers and computers can tell what a program is supposed to do</a:t>
            </a:r>
          </a:p>
          <a:p>
            <a:r>
              <a:rPr lang="en-US" altLang="zh-CN" dirty="0" smtClean="0"/>
              <a:t>Language design and implementation</a:t>
            </a:r>
          </a:p>
          <a:p>
            <a:pPr lvl="1"/>
            <a:r>
              <a:rPr lang="en-US" altLang="zh-CN" dirty="0" smtClean="0"/>
              <a:t>Use formal syntactic and semantic notation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</a:p>
          <a:p>
            <a:pPr lvl="1"/>
            <a:r>
              <a:rPr lang="en-US" altLang="zh-CN" dirty="0" smtClean="0"/>
              <a:t>Form (syntax)</a:t>
            </a:r>
          </a:p>
          <a:p>
            <a:pPr lvl="2"/>
            <a:r>
              <a:rPr lang="en-US" altLang="zh-CN" dirty="0" smtClean="0"/>
              <a:t>digit</a:t>
            </a:r>
            <a:r>
              <a:rPr lang="en-US" altLang="zh-CN" dirty="0" smtClean="0">
                <a:sym typeface="Wingdings" pitchFamily="2" charset="2"/>
              </a:rPr>
              <a:t> 0 | 1 | 2 | 3 | 4 | 5 | 6 | 7 | 8 | 9</a:t>
            </a: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non_zero_digit</a:t>
            </a:r>
            <a:r>
              <a:rPr lang="en-US" altLang="zh-CN" dirty="0" smtClean="0">
                <a:sym typeface="Wingdings" pitchFamily="2" charset="2"/>
              </a:rPr>
              <a:t>  1 | 2 | 3 | 4 | 5 | 6 | 7 | 8 | 9</a:t>
            </a:r>
          </a:p>
          <a:p>
            <a:pPr lvl="2"/>
            <a:r>
              <a:rPr lang="en-US" altLang="zh-CN" dirty="0" err="1" smtClean="0"/>
              <a:t>natural_number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non_zero_digit</a:t>
            </a:r>
            <a:r>
              <a:rPr lang="en-US" altLang="zh-CN" dirty="0" smtClean="0">
                <a:sym typeface="Wingdings" pitchFamily="2" charset="2"/>
              </a:rPr>
              <a:t> digit*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Meaning(semantic)</a:t>
            </a:r>
          </a:p>
          <a:p>
            <a:pPr lvl="2"/>
            <a:r>
              <a:rPr lang="en-US" altLang="zh-CN" dirty="0" smtClean="0"/>
              <a:t>Arabic numerals</a:t>
            </a:r>
          </a:p>
          <a:p>
            <a:pPr lvl="3"/>
            <a:r>
              <a:rPr lang="en-US" altLang="zh-CN" dirty="0" smtClean="0"/>
              <a:t>Base-10, place-value interpretation</a:t>
            </a:r>
          </a:p>
          <a:p>
            <a:pPr lvl="2"/>
            <a:r>
              <a:rPr lang="en-US" altLang="zh-CN" dirty="0" smtClean="0"/>
              <a:t>Colors</a:t>
            </a:r>
          </a:p>
          <a:p>
            <a:pPr lvl="2"/>
            <a:r>
              <a:rPr lang="en-US" altLang="zh-CN" dirty="0" smtClean="0"/>
              <a:t>Days of the week in a decimal calendar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programming language spectrum</a:t>
            </a:r>
          </a:p>
          <a:p>
            <a:r>
              <a:rPr lang="en-US" altLang="zh-CN" dirty="0" smtClean="0"/>
              <a:t>Language Specification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Distinguishing syntax and semantics</a:t>
            </a:r>
          </a:p>
          <a:p>
            <a:pPr lvl="1"/>
            <a:r>
              <a:rPr lang="en-US" altLang="zh-CN" dirty="0" smtClean="0"/>
              <a:t>Different programming languages often provide features with very similar semantics but very different syntax</a:t>
            </a:r>
          </a:p>
          <a:p>
            <a:pPr lvl="1"/>
            <a:r>
              <a:rPr lang="en-US" altLang="zh-CN" dirty="0" smtClean="0"/>
              <a:t>There are some very efficient and elegant algorithms that a compiler or interpreter can use to discover the syntactic structure (but not the semantic)</a:t>
            </a:r>
          </a:p>
          <a:p>
            <a:r>
              <a:rPr lang="en-US" altLang="zh-CN" dirty="0" smtClean="0"/>
              <a:t>Syntax</a:t>
            </a:r>
          </a:p>
          <a:p>
            <a:pPr lvl="1"/>
            <a:r>
              <a:rPr lang="en-US" altLang="zh-CN" dirty="0" smtClean="0"/>
              <a:t>Specifying syntax rules 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>
                <a:solidFill>
                  <a:srgbClr val="7030A0"/>
                </a:solidFill>
                <a:sym typeface="Wingdings" pitchFamily="2" charset="2"/>
              </a:rPr>
              <a:t>regular expression &amp; context-free grammars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/>
              <a:t>Figure out how (and whether) a given program was built according to these rules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>
                <a:solidFill>
                  <a:srgbClr val="7030A0"/>
                </a:solidFill>
                <a:sym typeface="Wingdings" pitchFamily="2" charset="2"/>
              </a:rPr>
              <a:t>scanners and parsers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Specifying syntax: regular expressions and context-free grammars</a:t>
            </a:r>
          </a:p>
          <a:p>
            <a:pPr lvl="1"/>
            <a:r>
              <a:rPr lang="en-US" altLang="zh-CN" dirty="0" smtClean="0"/>
              <a:t>Tokens can be constructed from individual characters using just three kind of formal rules</a:t>
            </a:r>
          </a:p>
          <a:p>
            <a:pPr lvl="2"/>
            <a:r>
              <a:rPr lang="en-US" altLang="zh-CN" b="1" dirty="0" smtClean="0"/>
              <a:t>Concatenation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b="1" dirty="0" smtClean="0"/>
              <a:t>Alternation</a:t>
            </a:r>
            <a:r>
              <a:rPr lang="en-US" altLang="zh-CN" dirty="0" smtClean="0"/>
              <a:t>: choice among a finite set of alternatives</a:t>
            </a:r>
          </a:p>
          <a:p>
            <a:pPr lvl="2"/>
            <a:r>
              <a:rPr lang="en-US" altLang="zh-CN" b="1" dirty="0" smtClean="0"/>
              <a:t>Closure</a:t>
            </a:r>
            <a:r>
              <a:rPr lang="en-US" altLang="zh-CN" dirty="0" smtClean="0"/>
              <a:t>: repetition an arbitrary number of times</a:t>
            </a:r>
          </a:p>
          <a:p>
            <a:pPr lvl="1"/>
            <a:r>
              <a:rPr lang="en-US" altLang="zh-CN" dirty="0" smtClean="0"/>
              <a:t>Specifying most of the rest of the what we intuitively think of as syntax requires one additional kind of rules</a:t>
            </a:r>
          </a:p>
          <a:p>
            <a:pPr lvl="2"/>
            <a:r>
              <a:rPr lang="en-US" altLang="zh-CN" dirty="0" smtClean="0"/>
              <a:t>Recursion: create of a construction from simpler instances of the same construct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Specifying syntax: regular expressions and context-free grammars</a:t>
            </a:r>
          </a:p>
          <a:p>
            <a:pPr lvl="1"/>
            <a:r>
              <a:rPr lang="en-US" altLang="zh-CN" dirty="0" smtClean="0"/>
              <a:t>Any set of strings that can be defined in terms of the first three rules is called a </a:t>
            </a:r>
            <a:r>
              <a:rPr lang="en-US" altLang="zh-CN" b="1" dirty="0" smtClean="0">
                <a:solidFill>
                  <a:srgbClr val="C00000"/>
                </a:solidFill>
              </a:rPr>
              <a:t>regular set / regular language</a:t>
            </a:r>
          </a:p>
          <a:p>
            <a:pPr lvl="2"/>
            <a:r>
              <a:rPr lang="en-US" altLang="zh-CN" dirty="0" smtClean="0"/>
              <a:t>Generated by </a:t>
            </a:r>
            <a:r>
              <a:rPr lang="en-US" altLang="zh-CN" b="1" dirty="0" smtClean="0"/>
              <a:t>regular expression </a:t>
            </a:r>
          </a:p>
          <a:p>
            <a:pPr lvl="2"/>
            <a:r>
              <a:rPr lang="en-US" altLang="zh-CN" dirty="0" smtClean="0"/>
              <a:t>Recognized by </a:t>
            </a:r>
            <a:r>
              <a:rPr lang="en-US" altLang="zh-CN" b="1" dirty="0" smtClean="0"/>
              <a:t>scanners</a:t>
            </a:r>
          </a:p>
          <a:p>
            <a:pPr lvl="1"/>
            <a:r>
              <a:rPr lang="en-US" altLang="zh-CN" dirty="0" smtClean="0"/>
              <a:t>Any set of strings that can be defined if we add recursion is called a </a:t>
            </a:r>
            <a:r>
              <a:rPr lang="en-US" altLang="zh-CN" b="1" dirty="0" smtClean="0">
                <a:solidFill>
                  <a:srgbClr val="C00000"/>
                </a:solidFill>
              </a:rPr>
              <a:t>context-free language</a:t>
            </a:r>
          </a:p>
          <a:p>
            <a:pPr lvl="2"/>
            <a:r>
              <a:rPr lang="en-US" altLang="zh-CN" dirty="0" smtClean="0"/>
              <a:t>Generated by </a:t>
            </a:r>
            <a:r>
              <a:rPr lang="en-US" altLang="zh-CN" b="1" dirty="0" smtClean="0"/>
              <a:t>context-free grammars</a:t>
            </a:r>
          </a:p>
          <a:p>
            <a:pPr lvl="2"/>
            <a:r>
              <a:rPr lang="en-US" altLang="zh-CN" dirty="0" smtClean="0"/>
              <a:t>Recognized by </a:t>
            </a:r>
            <a:r>
              <a:rPr lang="en-US" altLang="zh-CN" b="1" dirty="0" smtClean="0"/>
              <a:t>parsers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Strings and Languages</a:t>
            </a:r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</a:rPr>
              <a:t>alphabet</a:t>
            </a:r>
            <a:r>
              <a:rPr lang="en-US" altLang="zh-CN" dirty="0" smtClean="0"/>
              <a:t>: any finite set of symbols</a:t>
            </a:r>
          </a:p>
          <a:p>
            <a:pPr lvl="2"/>
            <a:r>
              <a:rPr lang="en-US" altLang="zh-CN" dirty="0" smtClean="0"/>
              <a:t>Binary alphabet {0, 1}</a:t>
            </a:r>
          </a:p>
          <a:p>
            <a:pPr lvl="2"/>
            <a:r>
              <a:rPr lang="en-US" altLang="zh-CN" dirty="0" smtClean="0"/>
              <a:t>ASCII</a:t>
            </a:r>
          </a:p>
          <a:p>
            <a:pPr lvl="2"/>
            <a:r>
              <a:rPr lang="en-US" altLang="zh-CN" dirty="0" smtClean="0"/>
              <a:t>Unicode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C00000"/>
                </a:solidFill>
              </a:rPr>
              <a:t>string</a:t>
            </a:r>
            <a:r>
              <a:rPr lang="en-US" altLang="zh-CN" dirty="0" smtClean="0"/>
              <a:t> over an alphabet is a finite sequence of symbols drawn from that alphabet</a:t>
            </a:r>
          </a:p>
          <a:p>
            <a:pPr lvl="2"/>
            <a:r>
              <a:rPr lang="en-US" altLang="zh-CN" dirty="0" smtClean="0"/>
              <a:t>In language, sentence = string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length</a:t>
            </a:r>
            <a:r>
              <a:rPr lang="en-US" altLang="zh-CN" dirty="0" smtClean="0"/>
              <a:t> of a string s : |s|</a:t>
            </a:r>
          </a:p>
          <a:p>
            <a:pPr lvl="2"/>
            <a:r>
              <a:rPr lang="en-US" altLang="zh-CN" dirty="0" smtClean="0"/>
              <a:t>What’s the length of an empty string?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Terms for parts of strings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C00000"/>
                </a:solidFill>
              </a:rPr>
              <a:t>prefix</a:t>
            </a:r>
            <a:r>
              <a:rPr lang="en-US" altLang="zh-CN" dirty="0" smtClean="0"/>
              <a:t> of string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r>
              <a:rPr lang="en-US" altLang="zh-CN" dirty="0" smtClean="0"/>
              <a:t> is any string obtained by removing zero or more symbols from the end of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C00000"/>
                </a:solidFill>
              </a:rPr>
              <a:t>suffix</a:t>
            </a:r>
            <a:r>
              <a:rPr lang="en-US" altLang="zh-CN" dirty="0" smtClean="0"/>
              <a:t>  of string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r>
              <a:rPr lang="en-US" altLang="zh-CN" dirty="0" smtClean="0"/>
              <a:t> is any string obtained by removing zero or more symbols from the beginning of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C00000"/>
                </a:solidFill>
              </a:rPr>
              <a:t>substring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r>
              <a:rPr lang="en-US" altLang="zh-CN" dirty="0" smtClean="0"/>
              <a:t> is obtained by deleting any prefix and any suffix from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C00000"/>
                </a:solidFill>
              </a:rPr>
              <a:t>proper prefixes, suffixes, and substrings </a:t>
            </a:r>
            <a:r>
              <a:rPr lang="en-US" altLang="zh-CN" dirty="0" smtClean="0"/>
              <a:t>of a string </a:t>
            </a:r>
            <a:r>
              <a:rPr lang="en-US" altLang="zh-CN" i="1" dirty="0" smtClean="0">
                <a:solidFill>
                  <a:srgbClr val="00B050"/>
                </a:solidFill>
              </a:rPr>
              <a:t>s </a:t>
            </a:r>
            <a:r>
              <a:rPr lang="en-US" altLang="zh-CN" dirty="0" smtClean="0"/>
              <a:t> are those, prefixes, suffixes, and substrings, respectively, of </a:t>
            </a:r>
            <a:r>
              <a:rPr lang="en-US" altLang="zh-CN" i="1" dirty="0" smtClean="0">
                <a:solidFill>
                  <a:srgbClr val="00B050"/>
                </a:solidFill>
              </a:rPr>
              <a:t>s </a:t>
            </a:r>
            <a:r>
              <a:rPr lang="en-US" altLang="zh-CN" dirty="0" smtClean="0"/>
              <a:t> that are not    or not equal to </a:t>
            </a:r>
            <a:r>
              <a:rPr lang="en-US" altLang="zh-CN" i="1" dirty="0" smtClean="0">
                <a:solidFill>
                  <a:srgbClr val="00B050"/>
                </a:solidFill>
              </a:rPr>
              <a:t>s</a:t>
            </a:r>
            <a:r>
              <a:rPr lang="en-US" altLang="zh-CN" dirty="0" smtClean="0"/>
              <a:t> itself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148064" y="5085184"/>
          <a:ext cx="479425" cy="374650"/>
        </p:xfrm>
        <a:graphic>
          <a:graphicData uri="http://schemas.openxmlformats.org/presentationml/2006/ole">
            <p:oleObj spid="_x0000_s47106" name="公式" r:id="rId3" imgW="101520" imgH="114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String operations</a:t>
            </a:r>
          </a:p>
          <a:p>
            <a:pPr lvl="1"/>
            <a:r>
              <a:rPr lang="en-US" altLang="zh-CN" dirty="0" smtClean="0"/>
              <a:t>Concatenation of x and y, denoted 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, is the string formed by appending y to x</a:t>
            </a:r>
          </a:p>
          <a:p>
            <a:pPr lvl="1"/>
            <a:r>
              <a:rPr lang="en-US" altLang="zh-CN" dirty="0" smtClean="0"/>
              <a:t>Exponentiation, think of concatenation as a product</a:t>
            </a:r>
          </a:p>
          <a:p>
            <a:pPr lvl="2"/>
            <a:r>
              <a:rPr lang="en-US" altLang="zh-CN" i="1" dirty="0" smtClean="0"/>
              <a:t>S</a:t>
            </a:r>
            <a:r>
              <a:rPr lang="en-US" altLang="zh-CN" i="1" baseline="30000" dirty="0" smtClean="0"/>
              <a:t>i</a:t>
            </a:r>
            <a:r>
              <a:rPr lang="en-US" altLang="zh-CN" i="1" dirty="0" smtClean="0"/>
              <a:t>  (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&gt;= 0)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language is any countable set of strings over some fixed alphabet</a:t>
            </a:r>
          </a:p>
          <a:p>
            <a:pPr lvl="1"/>
            <a:r>
              <a:rPr lang="en-US" altLang="zh-CN" dirty="0" smtClean="0">
                <a:latin typeface="Calibri"/>
                <a:cs typeface="Calibri"/>
              </a:rPr>
              <a:t>Φ, {    }, machine language, C, C++, Java, …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Operations on Language</a:t>
            </a:r>
          </a:p>
          <a:p>
            <a:pPr lvl="1"/>
            <a:r>
              <a:rPr lang="en-US" altLang="zh-CN" dirty="0" smtClean="0">
                <a:latin typeface="Calibri"/>
                <a:cs typeface="Calibri"/>
              </a:rPr>
              <a:t>Union, Concatenation, Closure</a:t>
            </a:r>
          </a:p>
          <a:p>
            <a:pPr lvl="1"/>
            <a:endParaRPr lang="en-US" altLang="zh-CN" dirty="0" smtClean="0">
              <a:latin typeface="Calibri"/>
              <a:cs typeface="Calibri"/>
            </a:endParaRPr>
          </a:p>
          <a:p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75656" y="2132856"/>
          <a:ext cx="479425" cy="374650"/>
        </p:xfrm>
        <a:graphic>
          <a:graphicData uri="http://schemas.openxmlformats.org/presentationml/2006/ole">
            <p:oleObj spid="_x0000_s48130" name="公式" r:id="rId4" imgW="101520" imgH="114120" progId="Equation.3">
              <p:embed/>
            </p:oleObj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544" y="3645024"/>
            <a:ext cx="8334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L = {A, B, C, … , a, b, … , z}</a:t>
            </a:r>
          </a:p>
          <a:p>
            <a:pPr lvl="1"/>
            <a:r>
              <a:rPr lang="en-US" altLang="zh-CN" dirty="0" smtClean="0"/>
              <a:t>D = {0, 1, … , 9}</a:t>
            </a:r>
          </a:p>
          <a:p>
            <a:pPr lvl="1"/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636911"/>
            <a:ext cx="7488832" cy="356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</a:p>
          <a:p>
            <a:pPr lvl="1"/>
            <a:r>
              <a:rPr lang="en-US" altLang="zh-CN" dirty="0" smtClean="0"/>
              <a:t>built recursively out of smaller regular expressions</a:t>
            </a:r>
          </a:p>
          <a:p>
            <a:pPr lvl="1"/>
            <a:r>
              <a:rPr lang="en-US" altLang="zh-CN" dirty="0" smtClean="0"/>
              <a:t>Each regular expression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denotes a language </a:t>
            </a:r>
            <a:r>
              <a:rPr lang="en-US" altLang="zh-CN" i="1" dirty="0" smtClean="0"/>
              <a:t>L(r)</a:t>
            </a:r>
          </a:p>
          <a:p>
            <a:pPr lvl="2"/>
            <a:r>
              <a:rPr lang="en-US" altLang="zh-CN" dirty="0" smtClean="0"/>
              <a:t>L(r) is also defined recursively from the languages denoted by </a:t>
            </a:r>
            <a:r>
              <a:rPr lang="en-US" altLang="zh-CN" dirty="0" err="1" smtClean="0"/>
              <a:t>r's</a:t>
            </a:r>
            <a:r>
              <a:rPr lang="en-US" altLang="zh-CN" dirty="0" smtClean="0"/>
              <a:t> sub-expressions</a:t>
            </a:r>
          </a:p>
          <a:p>
            <a:pPr lvl="1"/>
            <a:r>
              <a:rPr lang="en-US" altLang="zh-CN" dirty="0" smtClean="0"/>
              <a:t>Basic rules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3645024"/>
            <a:ext cx="9086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</a:p>
          <a:p>
            <a:pPr lvl="1"/>
            <a:r>
              <a:rPr lang="en-US" altLang="zh-CN" dirty="0" smtClean="0"/>
              <a:t>INDUCTION: larger regular expressions are built from smaller ones</a:t>
            </a:r>
          </a:p>
          <a:p>
            <a:pPr lvl="2"/>
            <a:r>
              <a:rPr lang="en-US" altLang="zh-CN" dirty="0" smtClean="0"/>
              <a:t>Suppose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are regular expressions denoting languages </a:t>
            </a:r>
            <a:r>
              <a:rPr lang="en-US" altLang="zh-CN" i="1" dirty="0" smtClean="0"/>
              <a:t>L(r)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L(s), respectively</a:t>
            </a:r>
            <a:endParaRPr lang="zh-CN" altLang="en-US" i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3140968"/>
            <a:ext cx="9086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languages are notations for describing computations to people to machines</a:t>
            </a:r>
          </a:p>
          <a:p>
            <a:r>
              <a:rPr lang="en-US" altLang="zh-CN" dirty="0" smtClean="0"/>
              <a:t>The evolution of programming language</a:t>
            </a:r>
          </a:p>
          <a:p>
            <a:pPr lvl="1"/>
            <a:r>
              <a:rPr lang="en-US" altLang="zh-CN" dirty="0" smtClean="0"/>
              <a:t>Machine language, 1940s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What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’</a:t>
            </a:r>
            <a:r>
              <a:rPr lang="en-US" altLang="zh-CN" dirty="0" smtClean="0"/>
              <a:t>s advantage and disadvantage?</a:t>
            </a:r>
          </a:p>
          <a:p>
            <a:endParaRPr lang="en-US" altLang="zh-CN" dirty="0" smtClean="0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4221088"/>
            <a:ext cx="502636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140968"/>
            <a:ext cx="483873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</a:p>
          <a:p>
            <a:pPr lvl="1"/>
            <a:r>
              <a:rPr lang="en-US" altLang="zh-CN" dirty="0" smtClean="0"/>
              <a:t>Remove the parentheses </a:t>
            </a:r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2060848"/>
            <a:ext cx="8696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3212976"/>
            <a:ext cx="6000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40050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(a)|((b) *(c)) </a:t>
            </a:r>
            <a:r>
              <a:rPr lang="en-US" altLang="zh-CN" sz="2400" i="1" dirty="0" smtClean="0">
                <a:sym typeface="Wingdings" pitchFamily="2" charset="2"/>
              </a:rPr>
              <a:t></a:t>
            </a:r>
            <a:r>
              <a:rPr lang="en-US" altLang="zh-CN" sz="2400" i="1" dirty="0" smtClean="0"/>
              <a:t> alb* c</a:t>
            </a:r>
            <a:endParaRPr lang="zh-CN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</a:p>
          <a:p>
            <a:pPr lvl="1"/>
            <a:r>
              <a:rPr lang="en-US" altLang="zh-CN" dirty="0" smtClean="0"/>
              <a:t>Example: Let     = {a, b} 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1772816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1772816"/>
            <a:ext cx="91344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Equivalent regular expression</a:t>
            </a:r>
          </a:p>
          <a:p>
            <a:pPr lvl="1"/>
            <a:r>
              <a:rPr lang="en-US" altLang="zh-CN" dirty="0" smtClean="0"/>
              <a:t>r = a | b       L(r) = ?</a:t>
            </a:r>
          </a:p>
          <a:p>
            <a:pPr lvl="1"/>
            <a:r>
              <a:rPr lang="en-US" altLang="zh-CN" dirty="0" smtClean="0"/>
              <a:t>r = b | a       L(r) = ?</a:t>
            </a:r>
          </a:p>
          <a:p>
            <a:r>
              <a:rPr lang="en-US" altLang="zh-CN" dirty="0" smtClean="0"/>
              <a:t>Algebraic laws</a:t>
            </a:r>
          </a:p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996952"/>
            <a:ext cx="7365504" cy="32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Naming regular expression</a:t>
            </a:r>
          </a:p>
          <a:p>
            <a:pPr lvl="2"/>
            <a:r>
              <a:rPr lang="en-US" altLang="zh-CN" dirty="0" smtClean="0"/>
              <a:t>for notational convenience</a:t>
            </a:r>
          </a:p>
          <a:p>
            <a:r>
              <a:rPr lang="en-US" altLang="zh-CN" dirty="0" smtClean="0"/>
              <a:t>Example – c identifier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Example – unsigned number</a:t>
            </a:r>
          </a:p>
          <a:p>
            <a:pPr lvl="2"/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152" y="1124744"/>
            <a:ext cx="2085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2564904"/>
            <a:ext cx="5295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560" y="4509120"/>
            <a:ext cx="7810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Extensions of Regular Expressions</a:t>
            </a:r>
          </a:p>
          <a:p>
            <a:pPr lvl="1"/>
            <a:r>
              <a:rPr lang="en-US" altLang="zh-CN" dirty="0" err="1" smtClean="0"/>
              <a:t>Kleene</a:t>
            </a:r>
            <a:r>
              <a:rPr lang="en-US" altLang="zh-CN" dirty="0" smtClean="0"/>
              <a:t> introduced regular expressions in 1950s</a:t>
            </a:r>
          </a:p>
          <a:p>
            <a:pPr lvl="1"/>
            <a:r>
              <a:rPr lang="en-US" altLang="zh-CN" dirty="0" smtClean="0"/>
              <a:t>Extensions have been added to specify string patterns</a:t>
            </a:r>
          </a:p>
          <a:p>
            <a:pPr lvl="2"/>
            <a:r>
              <a:rPr lang="en-US" altLang="zh-CN" dirty="0" smtClean="0"/>
              <a:t>One or more instance r+</a:t>
            </a:r>
          </a:p>
          <a:p>
            <a:pPr lvl="2"/>
            <a:r>
              <a:rPr lang="en-US" altLang="zh-CN" dirty="0" smtClean="0"/>
              <a:t>Zero or one instance r?</a:t>
            </a:r>
          </a:p>
          <a:p>
            <a:pPr lvl="2"/>
            <a:r>
              <a:rPr lang="en-US" altLang="zh-CN" dirty="0" smtClean="0"/>
              <a:t>Character classes</a:t>
            </a:r>
          </a:p>
          <a:p>
            <a:pPr lvl="1"/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2852936"/>
            <a:ext cx="3686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3212976"/>
            <a:ext cx="2571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3573016"/>
            <a:ext cx="3295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648" y="4509120"/>
            <a:ext cx="6019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</a:p>
          <a:p>
            <a:pPr lvl="1"/>
            <a:r>
              <a:rPr lang="en-US" altLang="zh-CN" dirty="0" smtClean="0"/>
              <a:t>Describe the languages denoted by the following regular expressions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Write regular definitions for the following languages</a:t>
            </a:r>
          </a:p>
          <a:p>
            <a:pPr lvl="1"/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968" y="2132856"/>
            <a:ext cx="3409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4221088"/>
            <a:ext cx="8953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Specifying syntax: regular expressions and context-free grammars</a:t>
            </a:r>
          </a:p>
          <a:p>
            <a:pPr lvl="1"/>
            <a:r>
              <a:rPr lang="en-US" altLang="zh-CN" dirty="0" smtClean="0"/>
              <a:t>Any set of strings that can be defined in terms of the first three rules is called a </a:t>
            </a:r>
            <a:r>
              <a:rPr lang="en-US" altLang="zh-CN" b="1" dirty="0" smtClean="0">
                <a:solidFill>
                  <a:srgbClr val="C00000"/>
                </a:solidFill>
              </a:rPr>
              <a:t>regular set / regular language</a:t>
            </a:r>
          </a:p>
          <a:p>
            <a:pPr lvl="2"/>
            <a:r>
              <a:rPr lang="en-US" altLang="zh-CN" dirty="0" smtClean="0"/>
              <a:t>Generated by </a:t>
            </a:r>
            <a:r>
              <a:rPr lang="en-US" altLang="zh-CN" b="1" dirty="0" smtClean="0"/>
              <a:t>regular expression </a:t>
            </a:r>
          </a:p>
          <a:p>
            <a:pPr lvl="2"/>
            <a:r>
              <a:rPr lang="en-US" altLang="zh-CN" dirty="0" smtClean="0"/>
              <a:t>Recognized by </a:t>
            </a:r>
            <a:r>
              <a:rPr lang="en-US" altLang="zh-CN" b="1" dirty="0" smtClean="0"/>
              <a:t>scanners</a:t>
            </a:r>
          </a:p>
          <a:p>
            <a:pPr lvl="1"/>
            <a:r>
              <a:rPr lang="en-US" altLang="zh-CN" dirty="0" smtClean="0"/>
              <a:t>Any set of strings that can be defined if we add recursion is called a </a:t>
            </a:r>
            <a:r>
              <a:rPr lang="en-US" altLang="zh-CN" b="1" dirty="0" smtClean="0">
                <a:solidFill>
                  <a:srgbClr val="C00000"/>
                </a:solidFill>
              </a:rPr>
              <a:t>context-free language</a:t>
            </a:r>
          </a:p>
          <a:p>
            <a:pPr lvl="2"/>
            <a:r>
              <a:rPr lang="en-US" altLang="zh-CN" dirty="0" smtClean="0"/>
              <a:t>Generated by </a:t>
            </a:r>
            <a:r>
              <a:rPr lang="en-US" altLang="zh-CN" b="1" dirty="0" smtClean="0"/>
              <a:t>context-free grammars</a:t>
            </a:r>
          </a:p>
          <a:p>
            <a:pPr lvl="2"/>
            <a:r>
              <a:rPr lang="en-US" altLang="zh-CN" dirty="0" smtClean="0"/>
              <a:t>Recognized by </a:t>
            </a:r>
            <a:r>
              <a:rPr lang="en-US" altLang="zh-CN" b="1" dirty="0" smtClean="0"/>
              <a:t>parsers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Context free grammar</a:t>
            </a:r>
          </a:p>
          <a:p>
            <a:pPr lvl="1"/>
            <a:r>
              <a:rPr lang="en-US" altLang="zh-CN" dirty="0" smtClean="0"/>
              <a:t>specify the syntax of a language</a:t>
            </a:r>
          </a:p>
          <a:p>
            <a:pPr lvl="1"/>
            <a:r>
              <a:rPr lang="en-US" altLang="zh-CN" dirty="0" smtClean="0"/>
              <a:t>describes the hierarchical structure of most programming language constructs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3068960"/>
            <a:ext cx="573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4715852"/>
            <a:ext cx="4724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47158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production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55799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terminal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>
            <a:endCxn id="9" idx="0"/>
          </p:cNvCxnSpPr>
          <p:nvPr/>
        </p:nvCxnSpPr>
        <p:spPr>
          <a:xfrm rot="16200000" flipH="1">
            <a:off x="3617894" y="5165902"/>
            <a:ext cx="576064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9" idx="0"/>
          </p:cNvCxnSpPr>
          <p:nvPr/>
        </p:nvCxnSpPr>
        <p:spPr>
          <a:xfrm rot="10800000" flipV="1">
            <a:off x="4031940" y="5003884"/>
            <a:ext cx="190821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8256" y="3861048"/>
            <a:ext cx="18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nonterminal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stCxn id="12" idx="2"/>
          </p:cNvCxnSpPr>
          <p:nvPr/>
        </p:nvCxnSpPr>
        <p:spPr>
          <a:xfrm rot="5400000">
            <a:off x="3210590" y="3719582"/>
            <a:ext cx="638780" cy="166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2" idx="2"/>
          </p:cNvCxnSpPr>
          <p:nvPr/>
        </p:nvCxnSpPr>
        <p:spPr>
          <a:xfrm rot="16200000" flipH="1">
            <a:off x="4146694" y="4443854"/>
            <a:ext cx="566772" cy="13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2"/>
          </p:cNvCxnSpPr>
          <p:nvPr/>
        </p:nvCxnSpPr>
        <p:spPr>
          <a:xfrm rot="16200000" flipH="1">
            <a:off x="4578742" y="4011806"/>
            <a:ext cx="566772" cy="100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</p:cNvCxnSpPr>
          <p:nvPr/>
        </p:nvCxnSpPr>
        <p:spPr>
          <a:xfrm rot="16200000" flipH="1">
            <a:off x="5190810" y="3399738"/>
            <a:ext cx="566772" cy="222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Context free grammar : four components</a:t>
            </a:r>
          </a:p>
          <a:p>
            <a:pPr lvl="1"/>
            <a:r>
              <a:rPr lang="en-US" altLang="zh-CN" dirty="0" smtClean="0"/>
              <a:t>A set of terminal symbols(tokens)</a:t>
            </a:r>
          </a:p>
          <a:p>
            <a:pPr lvl="1"/>
            <a:r>
              <a:rPr lang="en-US" altLang="zh-CN" dirty="0" smtClean="0"/>
              <a:t>A set of </a:t>
            </a:r>
            <a:r>
              <a:rPr lang="en-US" altLang="zh-CN" dirty="0" err="1" smtClean="0"/>
              <a:t>nonterminal</a:t>
            </a:r>
            <a:r>
              <a:rPr lang="en-US" altLang="zh-CN" dirty="0" smtClean="0"/>
              <a:t> symbols (syntactic variables)</a:t>
            </a:r>
          </a:p>
          <a:p>
            <a:pPr lvl="2"/>
            <a:r>
              <a:rPr lang="en-US" altLang="zh-CN" dirty="0" smtClean="0"/>
              <a:t>A set of strings of terminals</a:t>
            </a:r>
          </a:p>
          <a:p>
            <a:pPr lvl="1"/>
            <a:r>
              <a:rPr lang="en-US" altLang="zh-CN" dirty="0" smtClean="0"/>
              <a:t>A set of production </a:t>
            </a:r>
          </a:p>
          <a:p>
            <a:pPr lvl="2"/>
            <a:r>
              <a:rPr lang="en-US" altLang="zh-CN" dirty="0" smtClean="0"/>
              <a:t>Consists of a </a:t>
            </a:r>
            <a:r>
              <a:rPr lang="en-US" altLang="zh-CN" dirty="0" err="1" smtClean="0"/>
              <a:t>nonterminal</a:t>
            </a:r>
            <a:r>
              <a:rPr lang="en-US" altLang="zh-CN" dirty="0" smtClean="0"/>
              <a:t>, an arrow a sequence of  terminals and </a:t>
            </a:r>
            <a:r>
              <a:rPr lang="en-US" altLang="zh-CN" dirty="0" err="1" smtClean="0"/>
              <a:t>nonterminals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designation of one of the </a:t>
            </a:r>
            <a:r>
              <a:rPr lang="en-US" altLang="zh-CN" dirty="0" err="1" smtClean="0"/>
              <a:t>nonterminals</a:t>
            </a:r>
            <a:r>
              <a:rPr lang="en-US" altLang="zh-CN" dirty="0" smtClean="0"/>
              <a:t> as the start symbol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specify grammars by listing their productions</a:t>
            </a:r>
          </a:p>
          <a:p>
            <a:r>
              <a:rPr lang="en-US" altLang="zh-CN" dirty="0" smtClean="0"/>
              <a:t>Example :lists of digits separated by plus or minus signs</a:t>
            </a:r>
          </a:p>
          <a:p>
            <a:endParaRPr lang="zh-CN" altLang="en-US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564904"/>
            <a:ext cx="5648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5045174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5477222"/>
            <a:ext cx="5581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下箭头 9"/>
          <p:cNvSpPr/>
          <p:nvPr/>
        </p:nvSpPr>
        <p:spPr>
          <a:xfrm>
            <a:off x="4283968" y="443711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languages are notations for describing computations to people to machines</a:t>
            </a:r>
          </a:p>
          <a:p>
            <a:r>
              <a:rPr lang="en-US" altLang="zh-CN" dirty="0" smtClean="0"/>
              <a:t>The evolution of programming language</a:t>
            </a:r>
          </a:p>
          <a:p>
            <a:pPr lvl="1"/>
            <a:r>
              <a:rPr lang="en-US" altLang="zh-CN" dirty="0" smtClean="0"/>
              <a:t>Mnemonic assembly language, early 1950s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What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dirty="0" smtClean="0"/>
              <a:t>s advantage and disadvantage?</a:t>
            </a:r>
          </a:p>
          <a:p>
            <a:endParaRPr lang="en-US" altLang="zh-CN" dirty="0" smtClean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3212976"/>
            <a:ext cx="2438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Context free grammar</a:t>
            </a:r>
          </a:p>
          <a:p>
            <a:pPr lvl="1"/>
            <a:r>
              <a:rPr lang="en-US" altLang="zh-CN" dirty="0" smtClean="0"/>
              <a:t>a production is for a </a:t>
            </a:r>
            <a:r>
              <a:rPr lang="en-US" altLang="zh-CN" dirty="0" err="1" smtClean="0"/>
              <a:t>nonterminal</a:t>
            </a:r>
            <a:r>
              <a:rPr lang="en-US" altLang="zh-CN" dirty="0" smtClean="0"/>
              <a:t> if the </a:t>
            </a:r>
            <a:r>
              <a:rPr lang="en-US" altLang="zh-CN" dirty="0" err="1" smtClean="0"/>
              <a:t>nonterminal</a:t>
            </a:r>
            <a:r>
              <a:rPr lang="en-US" altLang="zh-CN" dirty="0" smtClean="0"/>
              <a:t> is the head of the production</a:t>
            </a:r>
          </a:p>
          <a:p>
            <a:pPr lvl="1"/>
            <a:r>
              <a:rPr lang="en-US" altLang="zh-CN" dirty="0" smtClean="0"/>
              <a:t>A string of terminals is a sequence of zero or more terminals,  </a:t>
            </a:r>
          </a:p>
          <a:p>
            <a:r>
              <a:rPr lang="en-US" altLang="zh-CN" dirty="0" smtClean="0"/>
              <a:t>Derivation</a:t>
            </a:r>
          </a:p>
          <a:p>
            <a:pPr lvl="1"/>
            <a:r>
              <a:rPr lang="en-US" altLang="zh-CN" dirty="0" smtClean="0"/>
              <a:t>A grammar derives strings by beginning with the start symbol and repeatedly replacing a </a:t>
            </a:r>
            <a:r>
              <a:rPr lang="en-US" altLang="zh-CN" dirty="0" err="1" smtClean="0"/>
              <a:t>nonterminal</a:t>
            </a:r>
            <a:r>
              <a:rPr lang="en-US" altLang="zh-CN" dirty="0" smtClean="0"/>
              <a:t> by the body of a production for that </a:t>
            </a:r>
            <a:r>
              <a:rPr lang="en-US" altLang="zh-CN" dirty="0" err="1" smtClean="0"/>
              <a:t>nonterminal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terminal strings that can be derived from the start symbol form the language defined by the grammar</a:t>
            </a:r>
          </a:p>
          <a:p>
            <a:pPr lvl="1"/>
            <a:endParaRPr lang="zh-CN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784" y="2924944"/>
            <a:ext cx="1714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Derivation</a:t>
            </a:r>
          </a:p>
          <a:p>
            <a:pPr lvl="1"/>
            <a:r>
              <a:rPr lang="en-US" altLang="zh-CN" dirty="0" smtClean="0"/>
              <a:t>Example: function call in Java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Parsing</a:t>
            </a:r>
          </a:p>
          <a:p>
            <a:pPr lvl="1"/>
            <a:r>
              <a:rPr lang="en-US" altLang="zh-CN" dirty="0" smtClean="0"/>
              <a:t>the problem of taking a string of terminals and figuring out how to derive it from the start symbol of the grammar</a:t>
            </a:r>
          </a:p>
          <a:p>
            <a:pPr lvl="1"/>
            <a:r>
              <a:rPr lang="en-US" altLang="zh-CN" dirty="0" smtClean="0"/>
              <a:t>reporting syntax errors within the string</a:t>
            </a:r>
          </a:p>
          <a:p>
            <a:pPr lvl="1"/>
            <a:endParaRPr lang="zh-CN" alt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132856"/>
            <a:ext cx="5553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Parse tree</a:t>
            </a:r>
          </a:p>
          <a:p>
            <a:pPr lvl="1"/>
            <a:r>
              <a:rPr lang="en-US" altLang="zh-CN" dirty="0" smtClean="0"/>
              <a:t>pictorially shows how the start symbol of a grammar derives a string in the language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given a context-free grammar, a parse tree according to the grammar is a tree with the following properties</a:t>
            </a:r>
          </a:p>
          <a:p>
            <a:pPr lvl="2"/>
            <a:r>
              <a:rPr lang="en-US" altLang="zh-CN" dirty="0" smtClean="0"/>
              <a:t>The root is labeled by the start symbol</a:t>
            </a:r>
          </a:p>
          <a:p>
            <a:pPr lvl="2"/>
            <a:r>
              <a:rPr lang="en-US" altLang="zh-CN" dirty="0" smtClean="0"/>
              <a:t>Each leaf is labeled by a terminal</a:t>
            </a:r>
          </a:p>
          <a:p>
            <a:pPr lvl="2"/>
            <a:r>
              <a:rPr lang="en-US" altLang="zh-CN" dirty="0" smtClean="0"/>
              <a:t>Each interior node is labeled by a </a:t>
            </a:r>
            <a:r>
              <a:rPr lang="en-US" altLang="zh-CN" dirty="0" err="1" smtClean="0"/>
              <a:t>nonterminal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nonterminal</a:t>
            </a:r>
            <a:r>
              <a:rPr lang="en-US" altLang="zh-CN" dirty="0" smtClean="0"/>
              <a:t> labeling some interior node </a:t>
            </a:r>
            <a:r>
              <a:rPr lang="en-US" altLang="zh-CN" dirty="0" smtClean="0">
                <a:sym typeface="Wingdings" pitchFamily="2" charset="2"/>
              </a:rPr>
              <a:t> production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2924944"/>
            <a:ext cx="1495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2348880"/>
            <a:ext cx="2324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168" y="5301208"/>
            <a:ext cx="1524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Parse tree</a:t>
            </a:r>
          </a:p>
          <a:p>
            <a:pPr lvl="1"/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1340768"/>
            <a:ext cx="5648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4149080"/>
            <a:ext cx="819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760" y="3212976"/>
            <a:ext cx="38671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Ambiguity</a:t>
            </a:r>
          </a:p>
          <a:p>
            <a:endParaRPr lang="zh-CN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780928"/>
            <a:ext cx="6765454" cy="297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772817"/>
            <a:ext cx="4824536" cy="78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Ambiguity</a:t>
            </a:r>
          </a:p>
          <a:p>
            <a:pPr lvl="1"/>
            <a:r>
              <a:rPr lang="en-US" altLang="zh-CN" dirty="0" smtClean="0"/>
              <a:t>A grammar can have more than one parse tree generating a given string of terminals</a:t>
            </a:r>
          </a:p>
          <a:p>
            <a:pPr lvl="1"/>
            <a:r>
              <a:rPr lang="en-US" altLang="zh-CN" dirty="0" smtClean="0"/>
              <a:t>To show that a grammar is ambiguous</a:t>
            </a:r>
          </a:p>
          <a:p>
            <a:pPr lvl="2"/>
            <a:r>
              <a:rPr lang="en-US" altLang="zh-CN" dirty="0" smtClean="0"/>
              <a:t>We need to do is find a terminal string that is the yield of more than one parse tree</a:t>
            </a:r>
          </a:p>
          <a:p>
            <a:pPr lvl="1"/>
            <a:r>
              <a:rPr lang="en-US" altLang="zh-CN" dirty="0" smtClean="0"/>
              <a:t>a string with more than one parse tree usually has more than one meaning</a:t>
            </a:r>
          </a:p>
          <a:p>
            <a:pPr lvl="2"/>
            <a:r>
              <a:rPr lang="en-US" altLang="zh-CN" dirty="0" smtClean="0"/>
              <a:t>design unambiguous grammars for compiling applications</a:t>
            </a:r>
          </a:p>
          <a:p>
            <a:pPr lvl="2"/>
            <a:r>
              <a:rPr lang="en-US" altLang="zh-CN" dirty="0" smtClean="0"/>
              <a:t>use ambiguous grammars with additional rules to resolve the ambiguities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Ambiguity</a:t>
            </a:r>
          </a:p>
          <a:p>
            <a:pPr lvl="1"/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2924944"/>
            <a:ext cx="905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3501008"/>
            <a:ext cx="108012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5616" y="3429000"/>
            <a:ext cx="31813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6096" y="3501008"/>
            <a:ext cx="31908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1720" y="5877272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72200" y="5877272"/>
            <a:ext cx="1038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59832" y="1124744"/>
            <a:ext cx="5648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Ambiguity</a:t>
            </a:r>
          </a:p>
          <a:p>
            <a:pPr lvl="1"/>
            <a:r>
              <a:rPr lang="en-US" altLang="zh-CN" dirty="0" err="1" smtClean="0"/>
              <a:t>Associativity</a:t>
            </a:r>
            <a:r>
              <a:rPr lang="en-US" altLang="zh-CN" dirty="0" smtClean="0"/>
              <a:t> of Operators</a:t>
            </a:r>
          </a:p>
          <a:p>
            <a:pPr lvl="2"/>
            <a:r>
              <a:rPr lang="en-US" altLang="zh-CN" dirty="0" smtClean="0"/>
              <a:t>deciding which operator applies to that operand</a:t>
            </a:r>
          </a:p>
          <a:p>
            <a:pPr lvl="2"/>
            <a:r>
              <a:rPr lang="en-US" altLang="zh-CN" dirty="0" smtClean="0"/>
              <a:t>Left associative : + - in C</a:t>
            </a:r>
          </a:p>
          <a:p>
            <a:pPr lvl="2"/>
            <a:r>
              <a:rPr lang="en-US" altLang="zh-CN" dirty="0" smtClean="0"/>
              <a:t>Right associative :  =  in C</a:t>
            </a:r>
            <a:endParaRPr lang="zh-CN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2420888"/>
            <a:ext cx="4448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356992"/>
            <a:ext cx="7308354" cy="305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7744" y="3140968"/>
            <a:ext cx="828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6136" y="3140968"/>
            <a:ext cx="809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Ambiguity</a:t>
            </a:r>
          </a:p>
          <a:p>
            <a:pPr lvl="1"/>
            <a:r>
              <a:rPr lang="en-US" altLang="zh-CN" dirty="0" smtClean="0"/>
              <a:t>Precedence of Operators</a:t>
            </a:r>
          </a:p>
          <a:p>
            <a:pPr lvl="2"/>
            <a:r>
              <a:rPr lang="en-US" altLang="zh-CN" dirty="0" smtClean="0"/>
              <a:t>defining the relative precedence of operators</a:t>
            </a:r>
            <a:endParaRPr lang="zh-CN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564904"/>
            <a:ext cx="81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752" y="2492896"/>
            <a:ext cx="1152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944" y="2564904"/>
            <a:ext cx="1057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Grammar design</a:t>
            </a:r>
          </a:p>
          <a:p>
            <a:pPr lvl="1"/>
            <a:r>
              <a:rPr lang="en-US" altLang="zh-CN" dirty="0" smtClean="0"/>
              <a:t>Example: A grammar for arithmetic expressions can be constructed from a table showing the </a:t>
            </a:r>
            <a:r>
              <a:rPr lang="en-US" altLang="zh-CN" dirty="0" err="1" smtClean="0"/>
              <a:t>associativity</a:t>
            </a:r>
            <a:r>
              <a:rPr lang="en-US" altLang="zh-CN" dirty="0" smtClean="0"/>
              <a:t> and precedence of operators</a:t>
            </a:r>
          </a:p>
          <a:p>
            <a:pPr lvl="1"/>
            <a:endParaRPr lang="zh-CN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2564904"/>
            <a:ext cx="2914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924944"/>
            <a:ext cx="3962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3501008"/>
            <a:ext cx="32289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984" y="3645024"/>
            <a:ext cx="2952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7624" y="4869160"/>
            <a:ext cx="6905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languages are notations for describing computations to people to machines</a:t>
            </a:r>
          </a:p>
          <a:p>
            <a:r>
              <a:rPr lang="en-US" altLang="zh-CN" dirty="0" smtClean="0"/>
              <a:t>The evolution of programming language</a:t>
            </a:r>
          </a:p>
          <a:p>
            <a:pPr lvl="1"/>
            <a:r>
              <a:rPr lang="en-US" altLang="zh-CN" dirty="0" smtClean="0"/>
              <a:t>High level programming language, late half of 1950s</a:t>
            </a:r>
          </a:p>
          <a:p>
            <a:pPr lvl="2"/>
            <a:r>
              <a:rPr lang="en-US" altLang="zh-CN" dirty="0" smtClean="0"/>
              <a:t>FORTRAN for scientific computing</a:t>
            </a:r>
          </a:p>
          <a:p>
            <a:pPr lvl="2"/>
            <a:r>
              <a:rPr lang="en-US" altLang="zh-CN" dirty="0" smtClean="0"/>
              <a:t>SQL for business data processing</a:t>
            </a:r>
          </a:p>
          <a:p>
            <a:pPr lvl="2"/>
            <a:r>
              <a:rPr lang="en-US" altLang="zh-CN" dirty="0" smtClean="0"/>
              <a:t>Lisp for symbolic computation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4005064"/>
            <a:ext cx="50863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1880" y="4509120"/>
            <a:ext cx="26003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4725144"/>
            <a:ext cx="26003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Grammar design</a:t>
            </a:r>
          </a:p>
          <a:p>
            <a:pPr lvl="1"/>
            <a:r>
              <a:rPr lang="en-US" altLang="zh-CN" dirty="0" smtClean="0"/>
              <a:t>Statements in Java</a:t>
            </a:r>
            <a:endParaRPr lang="zh-CN" alt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132856"/>
            <a:ext cx="5629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772816"/>
            <a:ext cx="88201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What language is generated by the following grammars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Which of the grammars in this Exercise are ambiguous?</a:t>
            </a:r>
            <a:endParaRPr lang="zh-CN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564904"/>
            <a:ext cx="57816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Construct unambiguous context-free grammars for each of the following languages</a:t>
            </a:r>
          </a:p>
          <a:p>
            <a:pPr lvl="2"/>
            <a:r>
              <a:rPr lang="en-US" altLang="zh-CN" dirty="0" smtClean="0"/>
              <a:t>Left-associative lists of identifiers separated by commas</a:t>
            </a:r>
          </a:p>
          <a:p>
            <a:pPr lvl="2"/>
            <a:r>
              <a:rPr lang="en-US" altLang="zh-CN" dirty="0" smtClean="0"/>
              <a:t>Right-associative lists of identifiers separated by commas</a:t>
            </a:r>
          </a:p>
          <a:p>
            <a:pPr lvl="2"/>
            <a:r>
              <a:rPr lang="en-US" altLang="zh-CN" dirty="0" smtClean="0"/>
              <a:t>Arithmetic expressions of integers and identifiers with the four binary operators +, - , *, /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What’s the language of following grammar?</a:t>
            </a:r>
          </a:p>
          <a:p>
            <a:pPr lvl="2"/>
            <a:endParaRPr lang="zh-CN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5157192"/>
            <a:ext cx="5924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Tokens: the basic building blocks of programs</a:t>
            </a:r>
          </a:p>
          <a:p>
            <a:pPr lvl="2"/>
            <a:r>
              <a:rPr lang="en-US" altLang="zh-CN" dirty="0" smtClean="0"/>
              <a:t>Key words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for while void float</a:t>
            </a:r>
          </a:p>
          <a:p>
            <a:pPr lvl="2"/>
            <a:r>
              <a:rPr lang="en-US" altLang="zh-CN" dirty="0" smtClean="0"/>
              <a:t>Identifiers: </a:t>
            </a:r>
            <a:r>
              <a:rPr lang="en-US" altLang="zh-CN" dirty="0" err="1" smtClean="0"/>
              <a:t>intA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funcFoo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Literals: “Hello World” 2.50   6.022e23</a:t>
            </a:r>
          </a:p>
          <a:p>
            <a:pPr lvl="2"/>
            <a:r>
              <a:rPr lang="en-US" altLang="zh-CN" dirty="0" smtClean="0"/>
              <a:t>Separators: ; (   )  {   }   , </a:t>
            </a:r>
          </a:p>
          <a:p>
            <a:pPr lvl="2"/>
            <a:r>
              <a:rPr lang="en-US" altLang="zh-CN" dirty="0" smtClean="0"/>
              <a:t>operators : +  -   *  /   =  ==  :?</a:t>
            </a:r>
          </a:p>
          <a:p>
            <a:r>
              <a:rPr lang="en-US" altLang="zh-CN" dirty="0" smtClean="0"/>
              <a:t>Regular expression</a:t>
            </a:r>
          </a:p>
          <a:p>
            <a:pPr lvl="1"/>
            <a:r>
              <a:rPr lang="en-US" altLang="zh-CN" dirty="0" smtClean="0"/>
              <a:t>A character</a:t>
            </a:r>
          </a:p>
          <a:p>
            <a:pPr lvl="1"/>
            <a:r>
              <a:rPr lang="en-US" altLang="zh-CN" dirty="0" smtClean="0"/>
              <a:t>The empty string, denoted</a:t>
            </a:r>
          </a:p>
          <a:p>
            <a:pPr lvl="1"/>
            <a:r>
              <a:rPr lang="en-US" altLang="zh-CN" dirty="0" smtClean="0"/>
              <a:t>Two regular expressions next to each other</a:t>
            </a:r>
          </a:p>
          <a:p>
            <a:pPr lvl="1"/>
            <a:r>
              <a:rPr lang="en-US" altLang="zh-CN" dirty="0" smtClean="0"/>
              <a:t>Two regular expressions separated by a vertical bar (|)</a:t>
            </a:r>
          </a:p>
          <a:p>
            <a:pPr lvl="1"/>
            <a:r>
              <a:rPr lang="en-US" altLang="zh-CN" dirty="0" smtClean="0"/>
              <a:t>Regular expression followed by a </a:t>
            </a:r>
            <a:r>
              <a:rPr lang="en-US" altLang="zh-CN" dirty="0" err="1" smtClean="0"/>
              <a:t>Kleene</a:t>
            </a:r>
            <a:r>
              <a:rPr lang="en-US" altLang="zh-CN" dirty="0" smtClean="0"/>
              <a:t> star 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60032" y="4437112"/>
          <a:ext cx="479494" cy="374898"/>
        </p:xfrm>
        <a:graphic>
          <a:graphicData uri="http://schemas.openxmlformats.org/presentationml/2006/ole">
            <p:oleObj spid="_x0000_s1026" name="公式" r:id="rId3" imgW="101520" imgH="114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Specification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 example	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0|1|2|3|4|5|6|7|8|9  : </a:t>
            </a:r>
            <a:r>
              <a:rPr lang="en-US" altLang="zh-CN" b="1" dirty="0" smtClean="0">
                <a:solidFill>
                  <a:srgbClr val="C00000"/>
                </a:solidFill>
                <a:sym typeface="Wingdings" pitchFamily="2" charset="2"/>
              </a:rPr>
              <a:t>digit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(digit) (digit )* : </a:t>
            </a:r>
            <a:r>
              <a:rPr lang="en-US" altLang="zh-CN" b="1" dirty="0" err="1" smtClean="0">
                <a:solidFill>
                  <a:srgbClr val="C00000"/>
                </a:solidFill>
                <a:sym typeface="Wingdings" pitchFamily="2" charset="2"/>
              </a:rPr>
              <a:t>unsigned_interger</a:t>
            </a:r>
            <a:endParaRPr lang="en-US" altLang="zh-CN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((. </a:t>
            </a:r>
            <a:r>
              <a:rPr lang="en-US" altLang="zh-CN" dirty="0" err="1" smtClean="0">
                <a:sym typeface="Wingdings" pitchFamily="2" charset="2"/>
              </a:rPr>
              <a:t>unsigned_interger</a:t>
            </a:r>
            <a:r>
              <a:rPr lang="en-US" altLang="zh-CN" dirty="0" smtClean="0">
                <a:sym typeface="Wingdings" pitchFamily="2" charset="2"/>
              </a:rPr>
              <a:t>) |      )(((e | E) (+ | - |     ) </a:t>
            </a:r>
            <a:r>
              <a:rPr lang="en-US" altLang="zh-CN" dirty="0" err="1" smtClean="0">
                <a:sym typeface="Wingdings" pitchFamily="2" charset="2"/>
              </a:rPr>
              <a:t>unsigned_interger</a:t>
            </a:r>
            <a:r>
              <a:rPr lang="en-US" altLang="zh-CN" dirty="0" smtClean="0">
                <a:sym typeface="Wingdings" pitchFamily="2" charset="2"/>
              </a:rPr>
              <a:t>) |     )  : </a:t>
            </a:r>
            <a:r>
              <a:rPr lang="en-US" altLang="zh-CN" b="1" dirty="0" err="1" smtClean="0">
                <a:solidFill>
                  <a:srgbClr val="C00000"/>
                </a:solidFill>
                <a:sym typeface="Wingdings" pitchFamily="2" charset="2"/>
              </a:rPr>
              <a:t>unsigned_number</a:t>
            </a:r>
            <a:endParaRPr lang="en-US" altLang="zh-CN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283968" y="2564904"/>
          <a:ext cx="479425" cy="374650"/>
        </p:xfrm>
        <a:graphic>
          <a:graphicData uri="http://schemas.openxmlformats.org/presentationml/2006/ole">
            <p:oleObj spid="_x0000_s2050" name="公式" r:id="rId4" imgW="101520" imgH="11412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732240" y="2564904"/>
          <a:ext cx="479425" cy="374650"/>
        </p:xfrm>
        <a:graphic>
          <a:graphicData uri="http://schemas.openxmlformats.org/presentationml/2006/ole">
            <p:oleObj spid="_x0000_s2051" name="公式" r:id="rId5" imgW="101520" imgH="11412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851920" y="2924944"/>
          <a:ext cx="479425" cy="374650"/>
        </p:xfrm>
        <a:graphic>
          <a:graphicData uri="http://schemas.openxmlformats.org/presentationml/2006/ole">
            <p:oleObj spid="_x0000_s2052" name="公式" r:id="rId6" imgW="101520" imgH="114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static/dynamic distinction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What a decision can the compiler make about a program</a:t>
            </a:r>
          </a:p>
          <a:p>
            <a:r>
              <a:rPr lang="en-US" altLang="zh-CN" dirty="0" smtClean="0"/>
              <a:t>Language that use static policy allows the compiler to decide an issue --- compile time</a:t>
            </a:r>
          </a:p>
          <a:p>
            <a:r>
              <a:rPr lang="en-US" altLang="zh-CN" dirty="0" smtClean="0"/>
              <a:t>Language that use dynamic policy allows a decision to be made when execution – run time</a:t>
            </a:r>
          </a:p>
          <a:p>
            <a:r>
              <a:rPr lang="en-US" altLang="zh-CN" dirty="0" smtClean="0"/>
              <a:t>Example in Java</a:t>
            </a:r>
          </a:p>
          <a:p>
            <a:pPr lvl="1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static/dynamic distinction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Static scope and </a:t>
            </a:r>
            <a:r>
              <a:rPr lang="en-US" altLang="zh-CN" smtClean="0"/>
              <a:t>block structure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Readings</a:t>
            </a:r>
          </a:p>
          <a:p>
            <a:pPr lvl="1"/>
            <a:r>
              <a:rPr lang="en-US" altLang="zh-CN" dirty="0" smtClean="0"/>
              <a:t>Chapter 1</a:t>
            </a:r>
          </a:p>
          <a:p>
            <a:r>
              <a:rPr lang="en-US" altLang="zh-CN" dirty="0" smtClean="0"/>
              <a:t>Project #1: Language </a:t>
            </a:r>
            <a:r>
              <a:rPr lang="en-US" altLang="zh-CN" dirty="0" err="1" smtClean="0"/>
              <a:t>recognization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Implementing the Quick Sort Algorithm in C/C++, Java, Python, Haskell</a:t>
            </a:r>
          </a:p>
          <a:p>
            <a:pPr lvl="2"/>
            <a:r>
              <a:rPr lang="en-US" altLang="zh-CN" dirty="0" smtClean="0"/>
              <a:t>Ruby</a:t>
            </a:r>
          </a:p>
          <a:p>
            <a:pPr lvl="3"/>
            <a:r>
              <a:rPr lang="en-US" altLang="zh-CN" dirty="0" smtClean="0"/>
              <a:t>http://tryruby.org/</a:t>
            </a:r>
          </a:p>
          <a:p>
            <a:pPr lvl="3"/>
            <a:r>
              <a:rPr lang="en-US" altLang="zh-CN" dirty="0" smtClean="0"/>
              <a:t>http://www.ruby-lang.org/</a:t>
            </a:r>
          </a:p>
          <a:p>
            <a:pPr lvl="2"/>
            <a:r>
              <a:rPr lang="en-US" altLang="zh-CN" dirty="0" smtClean="0"/>
              <a:t>Haskell</a:t>
            </a:r>
          </a:p>
          <a:p>
            <a:pPr lvl="3"/>
            <a:r>
              <a:rPr lang="en-US" altLang="zh-CN" dirty="0" smtClean="0">
                <a:hlinkClick r:id="rId2"/>
              </a:rPr>
              <a:t>http://tryhaskell.org/</a:t>
            </a:r>
            <a:endParaRPr lang="en-US" altLang="zh-CN" dirty="0" smtClean="0"/>
          </a:p>
          <a:p>
            <a:pPr lvl="3"/>
            <a:r>
              <a:rPr lang="en-US" altLang="zh-CN" dirty="0" smtClean="0">
                <a:hlinkClick r:id="rId3"/>
              </a:rPr>
              <a:t>http://www.haskell.org/haskellwiki/Haskell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Deadline: March 21st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First-generation languages</a:t>
            </a:r>
          </a:p>
          <a:p>
            <a:pPr lvl="1"/>
            <a:r>
              <a:rPr lang="en-US" altLang="zh-CN" dirty="0" smtClean="0"/>
              <a:t>Machine languages</a:t>
            </a:r>
          </a:p>
          <a:p>
            <a:r>
              <a:rPr lang="en-US" altLang="zh-CN" dirty="0" smtClean="0"/>
              <a:t>Second-generation languages</a:t>
            </a:r>
          </a:p>
          <a:p>
            <a:pPr lvl="1"/>
            <a:r>
              <a:rPr lang="en-US" altLang="zh-CN" dirty="0" smtClean="0"/>
              <a:t>Assembly languages</a:t>
            </a:r>
          </a:p>
          <a:p>
            <a:r>
              <a:rPr lang="en-US" altLang="zh-CN" dirty="0" smtClean="0"/>
              <a:t>Third-generation languages</a:t>
            </a:r>
          </a:p>
          <a:p>
            <a:pPr lvl="1"/>
            <a:r>
              <a:rPr lang="en-US" altLang="zh-CN" dirty="0" smtClean="0"/>
              <a:t>Higher-level languages: Fortran, Cobol, Lisp, C, C++, C# and Java</a:t>
            </a:r>
          </a:p>
          <a:p>
            <a:r>
              <a:rPr lang="en-US" altLang="zh-CN" dirty="0" smtClean="0"/>
              <a:t>Forth-generation languages</a:t>
            </a:r>
          </a:p>
          <a:p>
            <a:pPr lvl="1"/>
            <a:r>
              <a:rPr lang="en-US" altLang="zh-CN" dirty="0" smtClean="0"/>
              <a:t>Designed for specific application: NOMAD, SQL</a:t>
            </a:r>
          </a:p>
          <a:p>
            <a:r>
              <a:rPr lang="en-US" altLang="zh-CN" dirty="0" smtClean="0"/>
              <a:t>Fifth-generation languages</a:t>
            </a:r>
          </a:p>
          <a:p>
            <a:pPr lvl="1"/>
            <a:r>
              <a:rPr lang="en-US" altLang="zh-CN" dirty="0" smtClean="0"/>
              <a:t>Prolog and OPS5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Imperative language	</a:t>
            </a:r>
          </a:p>
          <a:p>
            <a:pPr lvl="1"/>
            <a:r>
              <a:rPr lang="en-US" altLang="zh-CN" dirty="0" smtClean="0"/>
              <a:t>A program specifies how a computation is to be done</a:t>
            </a:r>
          </a:p>
          <a:p>
            <a:pPr lvl="1"/>
            <a:r>
              <a:rPr lang="en-US" altLang="zh-CN" dirty="0" smtClean="0"/>
              <a:t>C, C++, Java and </a:t>
            </a:r>
            <a:r>
              <a:rPr lang="en-US" altLang="zh-CN" dirty="0" smtClean="0"/>
              <a:t>C#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a notion of state and statements that change the state</a:t>
            </a:r>
          </a:p>
          <a:p>
            <a:r>
              <a:rPr lang="en-US" altLang="zh-CN" dirty="0" smtClean="0"/>
              <a:t>Declarative language</a:t>
            </a:r>
          </a:p>
          <a:p>
            <a:pPr lvl="1"/>
            <a:r>
              <a:rPr lang="en-US" altLang="zh-CN" dirty="0" smtClean="0"/>
              <a:t>A program specifies what computation is to be done</a:t>
            </a:r>
          </a:p>
          <a:p>
            <a:pPr lvl="1"/>
            <a:r>
              <a:rPr lang="en-US" altLang="zh-CN" dirty="0" smtClean="0"/>
              <a:t>ML, SQL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Object-oriented programming languages</a:t>
            </a:r>
          </a:p>
          <a:p>
            <a:pPr lvl="1"/>
            <a:r>
              <a:rPr lang="en-US" altLang="zh-CN" dirty="0" smtClean="0"/>
              <a:t>A programming style in which a program consists of a collection of objects that interact with one another</a:t>
            </a:r>
          </a:p>
          <a:p>
            <a:r>
              <a:rPr lang="en-US" altLang="zh-CN" dirty="0" smtClean="0"/>
              <a:t>Scripting language</a:t>
            </a:r>
          </a:p>
          <a:p>
            <a:pPr lvl="1"/>
            <a:r>
              <a:rPr lang="en-US" altLang="zh-CN" dirty="0" smtClean="0"/>
              <a:t>Interpreted languages with high-level operators designed for “gluing together "computations</a:t>
            </a:r>
          </a:p>
          <a:p>
            <a:pPr lvl="1"/>
            <a:r>
              <a:rPr lang="en-US" altLang="zh-CN" dirty="0" smtClean="0"/>
              <a:t>JS, Perl, PHP, Python, Ruby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Programming Language Basics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Weixing Ji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 ratings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628800"/>
            <a:ext cx="5904656" cy="43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75656" y="60932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http://www.tiobe.com/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1474</TotalTime>
  <Words>2449</Words>
  <Application>Microsoft Office PowerPoint</Application>
  <PresentationFormat>全屏显示(4:3)</PresentationFormat>
  <Paragraphs>524</Paragraphs>
  <Slides>58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质朴</vt:lpstr>
      <vt:lpstr>公式</vt:lpstr>
      <vt:lpstr>Programming Language and Specification</vt:lpstr>
      <vt:lpstr>Programming Language Basics</vt:lpstr>
      <vt:lpstr>Programming Language</vt:lpstr>
      <vt:lpstr>Programming Language</vt:lpstr>
      <vt:lpstr>Programming Language</vt:lpstr>
      <vt:lpstr>Programming Language</vt:lpstr>
      <vt:lpstr>Programming Language</vt:lpstr>
      <vt:lpstr>Programming Language</vt:lpstr>
      <vt:lpstr> Programming Language Basics</vt:lpstr>
      <vt:lpstr>The programming language spectrum</vt:lpstr>
      <vt:lpstr>The programming language spectrum</vt:lpstr>
      <vt:lpstr>The programming language spectrum</vt:lpstr>
      <vt:lpstr>The programming language spectrum</vt:lpstr>
      <vt:lpstr>The programming language spectrum</vt:lpstr>
      <vt:lpstr>The programming language spectrum</vt:lpstr>
      <vt:lpstr>The programming language spectrum</vt:lpstr>
      <vt:lpstr>The programming language spectrum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Language Specification</vt:lpstr>
      <vt:lpstr>The static/dynamic distinction</vt:lpstr>
      <vt:lpstr>The static/dynamic distinction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and Implementation</dc:title>
  <dc:creator>Administrator</dc:creator>
  <cp:lastModifiedBy>计卫星</cp:lastModifiedBy>
  <cp:revision>363</cp:revision>
  <dcterms:created xsi:type="dcterms:W3CDTF">2015-02-28T12:56:16Z</dcterms:created>
  <dcterms:modified xsi:type="dcterms:W3CDTF">2018-03-09T09:09:01Z</dcterms:modified>
</cp:coreProperties>
</file>