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tags/tag8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tags/tag16.xml" ContentType="application/vnd.openxmlformats-officedocument.presentationml.tags+xml"/>
  <Override PartName="/ppt/tags/tag14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tags/tag3.xml" ContentType="application/vnd.openxmlformats-officedocument.presentationml.tags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0.xml" ContentType="application/vnd.openxmlformats-officedocument.presentationml.slideLayout+xml"/>
  <Override PartName="/ppt/tags/tag15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5"/>
  </p:notesMasterIdLst>
  <p:sldIdLst>
    <p:sldId id="256" r:id="rId2"/>
    <p:sldId id="268" r:id="rId3"/>
    <p:sldId id="267" r:id="rId4"/>
    <p:sldId id="301" r:id="rId5"/>
    <p:sldId id="302" r:id="rId6"/>
    <p:sldId id="303" r:id="rId7"/>
    <p:sldId id="284" r:id="rId8"/>
    <p:sldId id="285" r:id="rId9"/>
    <p:sldId id="287" r:id="rId10"/>
    <p:sldId id="288" r:id="rId11"/>
    <p:sldId id="289" r:id="rId12"/>
    <p:sldId id="304" r:id="rId13"/>
    <p:sldId id="300" r:id="rId14"/>
    <p:sldId id="258" r:id="rId15"/>
    <p:sldId id="290" r:id="rId16"/>
    <p:sldId id="305" r:id="rId17"/>
    <p:sldId id="259" r:id="rId18"/>
    <p:sldId id="291" r:id="rId19"/>
    <p:sldId id="292" r:id="rId20"/>
    <p:sldId id="293" r:id="rId21"/>
    <p:sldId id="306" r:id="rId22"/>
    <p:sldId id="260" r:id="rId23"/>
    <p:sldId id="262" r:id="rId24"/>
    <p:sldId id="263" r:id="rId25"/>
    <p:sldId id="294" r:id="rId26"/>
    <p:sldId id="307" r:id="rId27"/>
    <p:sldId id="295" r:id="rId28"/>
    <p:sldId id="308" r:id="rId29"/>
    <p:sldId id="296" r:id="rId30"/>
    <p:sldId id="264" r:id="rId31"/>
    <p:sldId id="297" r:id="rId32"/>
    <p:sldId id="298" r:id="rId33"/>
    <p:sldId id="299" r:id="rId3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3799" autoAdjust="0"/>
    <p:restoredTop sz="74909" autoAdjust="0"/>
  </p:normalViewPr>
  <p:slideViewPr>
    <p:cSldViewPr>
      <p:cViewPr varScale="1">
        <p:scale>
          <a:sx n="50" d="100"/>
          <a:sy n="50" d="100"/>
        </p:scale>
        <p:origin x="-64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7CB69A-6E97-474C-A617-110DDF14518C}" type="datetimeFigureOut">
              <a:rPr lang="zh-CN" altLang="en-US" smtClean="0"/>
              <a:pPr/>
              <a:t>2015-04-08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8278F7-64EA-412C-91AC-0AF23A200A6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8278F7-64EA-412C-91AC-0AF23A200A61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/>
            <a:r>
              <a:rPr lang="en-GB" altLang="zh-CN" sz="2400" dirty="0" smtClean="0">
                <a:ea typeface="宋体" charset="-122"/>
              </a:rPr>
              <a:t>Recognises legal and illegal programs and reports errors</a:t>
            </a:r>
          </a:p>
          <a:p>
            <a:pPr lvl="1"/>
            <a:r>
              <a:rPr lang="en-GB" altLang="zh-CN" sz="2400" dirty="0" smtClean="0">
                <a:ea typeface="宋体" charset="-122"/>
              </a:rPr>
              <a:t>“understands” the input program and collects its semantics in an IR.</a:t>
            </a:r>
          </a:p>
          <a:p>
            <a:pPr lvl="1"/>
            <a:r>
              <a:rPr lang="en-GB" altLang="zh-CN" sz="2400" dirty="0" smtClean="0">
                <a:ea typeface="宋体" charset="-122"/>
              </a:rPr>
              <a:t>Produces IR and shapes the code for the back-end</a:t>
            </a:r>
          </a:p>
          <a:p>
            <a:pPr lvl="1"/>
            <a:r>
              <a:rPr lang="en-GB" altLang="zh-CN" sz="2400" dirty="0" smtClean="0">
                <a:ea typeface="宋体" charset="-122"/>
              </a:rPr>
              <a:t>Much can be automated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8278F7-64EA-412C-91AC-0AF23A200A61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altLang="zh-CN" sz="1200" dirty="0" smtClean="0">
                <a:ea typeface="宋体" charset="-122"/>
              </a:rPr>
              <a:t>Typically front-end is </a:t>
            </a:r>
            <a:r>
              <a:rPr lang="en-GB" altLang="zh-CN" sz="1200" b="1" u="sng" dirty="0" smtClean="0">
                <a:ea typeface="宋体" charset="-122"/>
              </a:rPr>
              <a:t>O(n),</a:t>
            </a:r>
            <a:r>
              <a:rPr lang="en-GB" altLang="zh-CN" sz="1200" dirty="0" smtClean="0">
                <a:ea typeface="宋体" charset="-122"/>
              </a:rPr>
              <a:t> while back-end is </a:t>
            </a:r>
            <a:r>
              <a:rPr lang="en-GB" altLang="zh-CN" sz="1200" b="1" u="sng" dirty="0" smtClean="0">
                <a:ea typeface="宋体" charset="-122"/>
              </a:rPr>
              <a:t>NP-complete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altLang="zh-CN" sz="1200" i="1" dirty="0" smtClean="0">
                <a:ea typeface="宋体" charset="-122"/>
              </a:rPr>
              <a:t>What is the implication of this separation (front-end: analysis; back-</a:t>
            </a:r>
            <a:r>
              <a:rPr lang="en-GB" altLang="zh-CN" sz="1200" i="1" dirty="0" err="1" smtClean="0">
                <a:ea typeface="宋体" charset="-122"/>
              </a:rPr>
              <a:t>end:synthesis</a:t>
            </a:r>
            <a:r>
              <a:rPr lang="en-GB" altLang="zh-CN" sz="1200" i="1" dirty="0" smtClean="0">
                <a:ea typeface="宋体" charset="-122"/>
              </a:rPr>
              <a:t>) in building a compiler for, say, a new language?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8278F7-64EA-412C-91AC-0AF23A200A61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5000"/>
              </a:lnSpc>
              <a:spcBef>
                <a:spcPct val="10000"/>
              </a:spcBef>
            </a:pPr>
            <a:r>
              <a:rPr lang="en-GB" altLang="zh-CN" sz="1200" dirty="0" smtClean="0">
                <a:ea typeface="宋体" charset="-122"/>
              </a:rPr>
              <a:t>Lexical analysis eliminates white space, etc…</a:t>
            </a:r>
          </a:p>
          <a:p>
            <a:pPr>
              <a:lnSpc>
                <a:spcPct val="95000"/>
              </a:lnSpc>
              <a:spcBef>
                <a:spcPct val="10000"/>
              </a:spcBef>
            </a:pPr>
            <a:r>
              <a:rPr lang="en-GB" altLang="zh-CN" sz="1200" dirty="0" smtClean="0">
                <a:ea typeface="宋体" charset="-122"/>
              </a:rPr>
              <a:t>Speed is important - use a specialised tool: e.g., flex - a tool for generating </a:t>
            </a:r>
            <a:r>
              <a:rPr lang="en-GB" altLang="zh-CN" sz="1200" b="1" u="sng" dirty="0" smtClean="0">
                <a:ea typeface="宋体" charset="-122"/>
              </a:rPr>
              <a:t>scanners</a:t>
            </a:r>
            <a:r>
              <a:rPr lang="en-GB" altLang="zh-CN" sz="1200" dirty="0" smtClean="0">
                <a:ea typeface="宋体" charset="-122"/>
              </a:rPr>
              <a:t>: programs which recognise lexical patterns in text; for more info: </a:t>
            </a:r>
            <a:r>
              <a:rPr lang="en-GB" altLang="zh-CN" sz="1200" b="1" dirty="0" smtClean="0">
                <a:latin typeface="Courier New" pitchFamily="49" charset="0"/>
                <a:ea typeface="宋体" charset="-122"/>
              </a:rPr>
              <a:t>% man flex</a:t>
            </a:r>
            <a:endParaRPr lang="en-GB" altLang="zh-CN" sz="1200" dirty="0" smtClean="0">
              <a:ea typeface="宋体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8278F7-64EA-412C-91AC-0AF23A200A61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Once words are understood, the next step is to understand sentence structure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8278F7-64EA-412C-91AC-0AF23A200A61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altLang="zh-CN" sz="1200" dirty="0" smtClean="0">
                <a:ea typeface="宋体" charset="-122"/>
              </a:rPr>
              <a:t>this grammar defines simple algebraic expressions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8278F7-64EA-412C-91AC-0AF23A200A61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altLang="zh-CN" sz="1200" dirty="0" smtClean="0">
                <a:ea typeface="宋体" charset="-122"/>
              </a:rPr>
              <a:t>this grammar defines simple algebraic expressions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8278F7-64EA-412C-91AC-0AF23A200A61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530820CF-B880-4189-942D-D702A7CBA730}" type="datetimeFigureOut">
              <a:rPr lang="zh-CN" altLang="en-US" smtClean="0"/>
              <a:pPr/>
              <a:t>2015-04-08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矩形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矩形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矩形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2015-04-08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2015-04-08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等腰三角形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2015-04-08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2015-04-08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2015-04-08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2015-04-08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2015-04-08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2015-04-08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直接连接符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2015-04-08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等腰三角形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内容占位符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2015-04-08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等腰三角形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2015-04-08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8" name="直接连接符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直接连接符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等腰三角形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Compiler Introduction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 smtClean="0"/>
              <a:t>Weixing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Ji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 smtClean="0">
                <a:ea typeface="宋体" charset="-122"/>
              </a:rPr>
              <a:t>Conceptual Structure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All language specific knowledge must be encoded in the front-end</a:t>
            </a:r>
          </a:p>
          <a:p>
            <a:r>
              <a:rPr lang="en-US" altLang="zh-CN" dirty="0" smtClean="0"/>
              <a:t>All target specific knowledge must be encoded in the back-end</a:t>
            </a:r>
          </a:p>
          <a:p>
            <a:r>
              <a:rPr lang="en-GB" altLang="zh-CN" sz="2400" i="1" dirty="0" smtClean="0">
                <a:ea typeface="宋体" charset="-122"/>
              </a:rPr>
              <a:t>in practice, this strict separation is not free of charge</a:t>
            </a:r>
            <a:endParaRPr lang="zh-CN" alt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133600" y="3714328"/>
            <a:ext cx="13716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altLang="zh-CN">
                <a:ea typeface="宋体" charset="-122"/>
              </a:rPr>
              <a:t>Front-end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133600" y="5771728"/>
            <a:ext cx="13716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altLang="zh-CN">
                <a:ea typeface="宋体" charset="-122"/>
              </a:rPr>
              <a:t>Front-end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2133600" y="5085928"/>
            <a:ext cx="13716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altLang="zh-CN">
                <a:ea typeface="宋体" charset="-122"/>
              </a:rPr>
              <a:t>Front-end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2133600" y="4400128"/>
            <a:ext cx="13716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altLang="zh-CN">
                <a:ea typeface="宋体" charset="-122"/>
              </a:rPr>
              <a:t>Front-end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5867400" y="5771728"/>
            <a:ext cx="13716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altLang="zh-CN">
                <a:ea typeface="宋体" charset="-122"/>
              </a:rPr>
              <a:t>Back-end</a:t>
            </a: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5867400" y="5085928"/>
            <a:ext cx="13716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altLang="zh-CN">
                <a:ea typeface="宋体" charset="-122"/>
              </a:rPr>
              <a:t>Back-end</a:t>
            </a:r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5867400" y="4400128"/>
            <a:ext cx="13716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altLang="zh-CN">
                <a:ea typeface="宋体" charset="-122"/>
              </a:rPr>
              <a:t>Back-end</a:t>
            </a:r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5867400" y="3714328"/>
            <a:ext cx="13716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altLang="zh-CN">
                <a:ea typeface="宋体" charset="-122"/>
              </a:rPr>
              <a:t>Back-end</a:t>
            </a:r>
          </a:p>
        </p:txBody>
      </p:sp>
      <p:sp>
        <p:nvSpPr>
          <p:cNvPr id="12" name="Oval 12"/>
          <p:cNvSpPr>
            <a:spLocks noChangeArrowheads="1"/>
          </p:cNvSpPr>
          <p:nvPr/>
        </p:nvSpPr>
        <p:spPr bwMode="auto">
          <a:xfrm>
            <a:off x="4267200" y="4552528"/>
            <a:ext cx="914400" cy="9144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altLang="zh-CN" sz="2800">
                <a:ea typeface="宋体" charset="-122"/>
              </a:rPr>
              <a:t>I.R.</a:t>
            </a:r>
            <a:endParaRPr lang="en-GB" altLang="zh-CN">
              <a:ea typeface="宋体" charset="-122"/>
            </a:endParaRPr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>
            <a:off x="3505200" y="4019128"/>
            <a:ext cx="7620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>
            <a:off x="3505200" y="4704928"/>
            <a:ext cx="762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 flipV="1">
            <a:off x="3505200" y="5085928"/>
            <a:ext cx="762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Line 16"/>
          <p:cNvSpPr>
            <a:spLocks noChangeShapeType="1"/>
          </p:cNvSpPr>
          <p:nvPr/>
        </p:nvSpPr>
        <p:spPr bwMode="auto">
          <a:xfrm flipV="1">
            <a:off x="3505200" y="5162128"/>
            <a:ext cx="7620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Line 17"/>
          <p:cNvSpPr>
            <a:spLocks noChangeShapeType="1"/>
          </p:cNvSpPr>
          <p:nvPr/>
        </p:nvSpPr>
        <p:spPr bwMode="auto">
          <a:xfrm flipV="1">
            <a:off x="5181600" y="4019128"/>
            <a:ext cx="685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Line 18"/>
          <p:cNvSpPr>
            <a:spLocks noChangeShapeType="1"/>
          </p:cNvSpPr>
          <p:nvPr/>
        </p:nvSpPr>
        <p:spPr bwMode="auto">
          <a:xfrm flipV="1">
            <a:off x="5181600" y="4704928"/>
            <a:ext cx="685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Line 19"/>
          <p:cNvSpPr>
            <a:spLocks noChangeShapeType="1"/>
          </p:cNvSpPr>
          <p:nvPr/>
        </p:nvSpPr>
        <p:spPr bwMode="auto">
          <a:xfrm>
            <a:off x="5181600" y="5009728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Line 20"/>
          <p:cNvSpPr>
            <a:spLocks noChangeShapeType="1"/>
          </p:cNvSpPr>
          <p:nvPr/>
        </p:nvSpPr>
        <p:spPr bwMode="auto">
          <a:xfrm>
            <a:off x="5181600" y="5085928"/>
            <a:ext cx="6858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" name="Line 21"/>
          <p:cNvSpPr>
            <a:spLocks noChangeShapeType="1"/>
          </p:cNvSpPr>
          <p:nvPr/>
        </p:nvSpPr>
        <p:spPr bwMode="auto">
          <a:xfrm>
            <a:off x="990600" y="4095328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Line 22"/>
          <p:cNvSpPr>
            <a:spLocks noChangeShapeType="1"/>
          </p:cNvSpPr>
          <p:nvPr/>
        </p:nvSpPr>
        <p:spPr bwMode="auto">
          <a:xfrm>
            <a:off x="990600" y="4704928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Line 23"/>
          <p:cNvSpPr>
            <a:spLocks noChangeShapeType="1"/>
          </p:cNvSpPr>
          <p:nvPr/>
        </p:nvSpPr>
        <p:spPr bwMode="auto">
          <a:xfrm>
            <a:off x="990600" y="5390728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" name="Line 24"/>
          <p:cNvSpPr>
            <a:spLocks noChangeShapeType="1"/>
          </p:cNvSpPr>
          <p:nvPr/>
        </p:nvSpPr>
        <p:spPr bwMode="auto">
          <a:xfrm>
            <a:off x="990600" y="6076528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" name="Line 25"/>
          <p:cNvSpPr>
            <a:spLocks noChangeShapeType="1"/>
          </p:cNvSpPr>
          <p:nvPr/>
        </p:nvSpPr>
        <p:spPr bwMode="auto">
          <a:xfrm>
            <a:off x="7239000" y="6076528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" name="Line 26"/>
          <p:cNvSpPr>
            <a:spLocks noChangeShapeType="1"/>
          </p:cNvSpPr>
          <p:nvPr/>
        </p:nvSpPr>
        <p:spPr bwMode="auto">
          <a:xfrm>
            <a:off x="7239000" y="5390728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" name="Line 27"/>
          <p:cNvSpPr>
            <a:spLocks noChangeShapeType="1"/>
          </p:cNvSpPr>
          <p:nvPr/>
        </p:nvSpPr>
        <p:spPr bwMode="auto">
          <a:xfrm>
            <a:off x="7239000" y="4704928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" name="Line 28"/>
          <p:cNvSpPr>
            <a:spLocks noChangeShapeType="1"/>
          </p:cNvSpPr>
          <p:nvPr/>
        </p:nvSpPr>
        <p:spPr bwMode="auto">
          <a:xfrm>
            <a:off x="7239000" y="4019128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" name="Text Box 29"/>
          <p:cNvSpPr txBox="1">
            <a:spLocks noChangeArrowheads="1"/>
          </p:cNvSpPr>
          <p:nvPr/>
        </p:nvSpPr>
        <p:spPr bwMode="auto">
          <a:xfrm>
            <a:off x="914400" y="3638128"/>
            <a:ext cx="99661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altLang="zh-CN">
                <a:ea typeface="宋体" charset="-122"/>
              </a:rPr>
              <a:t>Fortran</a:t>
            </a:r>
          </a:p>
        </p:txBody>
      </p:sp>
      <p:sp>
        <p:nvSpPr>
          <p:cNvPr id="30" name="Text Box 31"/>
          <p:cNvSpPr txBox="1">
            <a:spLocks noChangeArrowheads="1"/>
          </p:cNvSpPr>
          <p:nvPr/>
        </p:nvSpPr>
        <p:spPr bwMode="auto">
          <a:xfrm>
            <a:off x="838200" y="4247728"/>
            <a:ext cx="11849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altLang="zh-CN">
                <a:ea typeface="宋体" charset="-122"/>
              </a:rPr>
              <a:t>Smalltalk</a:t>
            </a:r>
          </a:p>
        </p:txBody>
      </p:sp>
      <p:sp>
        <p:nvSpPr>
          <p:cNvPr id="31" name="Text Box 34"/>
          <p:cNvSpPr txBox="1">
            <a:spLocks noChangeArrowheads="1"/>
          </p:cNvSpPr>
          <p:nvPr/>
        </p:nvSpPr>
        <p:spPr bwMode="auto">
          <a:xfrm>
            <a:off x="7239000" y="3561928"/>
            <a:ext cx="105343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altLang="zh-CN">
                <a:ea typeface="宋体" charset="-122"/>
              </a:rPr>
              <a:t>target 1</a:t>
            </a:r>
          </a:p>
        </p:txBody>
      </p:sp>
      <p:sp>
        <p:nvSpPr>
          <p:cNvPr id="32" name="Text Box 35"/>
          <p:cNvSpPr txBox="1">
            <a:spLocks noChangeArrowheads="1"/>
          </p:cNvSpPr>
          <p:nvPr/>
        </p:nvSpPr>
        <p:spPr bwMode="auto">
          <a:xfrm>
            <a:off x="1371600" y="4933528"/>
            <a:ext cx="33855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altLang="zh-CN">
                <a:ea typeface="宋体" charset="-122"/>
              </a:rPr>
              <a:t>C</a:t>
            </a:r>
          </a:p>
        </p:txBody>
      </p:sp>
      <p:sp>
        <p:nvSpPr>
          <p:cNvPr id="33" name="Text Box 36"/>
          <p:cNvSpPr txBox="1">
            <a:spLocks noChangeArrowheads="1"/>
          </p:cNvSpPr>
          <p:nvPr/>
        </p:nvSpPr>
        <p:spPr bwMode="auto">
          <a:xfrm>
            <a:off x="1219200" y="5619328"/>
            <a:ext cx="64658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altLang="zh-CN">
                <a:ea typeface="宋体" charset="-122"/>
              </a:rPr>
              <a:t>Java</a:t>
            </a:r>
          </a:p>
        </p:txBody>
      </p:sp>
      <p:sp>
        <p:nvSpPr>
          <p:cNvPr id="34" name="Text Box 37"/>
          <p:cNvSpPr txBox="1">
            <a:spLocks noChangeArrowheads="1"/>
          </p:cNvSpPr>
          <p:nvPr/>
        </p:nvSpPr>
        <p:spPr bwMode="auto">
          <a:xfrm>
            <a:off x="7239000" y="4247728"/>
            <a:ext cx="105343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altLang="zh-CN">
                <a:ea typeface="宋体" charset="-122"/>
              </a:rPr>
              <a:t>target 2</a:t>
            </a:r>
          </a:p>
        </p:txBody>
      </p:sp>
      <p:sp>
        <p:nvSpPr>
          <p:cNvPr id="35" name="Text Box 38"/>
          <p:cNvSpPr txBox="1">
            <a:spLocks noChangeArrowheads="1"/>
          </p:cNvSpPr>
          <p:nvPr/>
        </p:nvSpPr>
        <p:spPr bwMode="auto">
          <a:xfrm>
            <a:off x="7239000" y="4933528"/>
            <a:ext cx="105343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altLang="zh-CN">
                <a:ea typeface="宋体" charset="-122"/>
              </a:rPr>
              <a:t>target 3</a:t>
            </a:r>
          </a:p>
        </p:txBody>
      </p:sp>
      <p:sp>
        <p:nvSpPr>
          <p:cNvPr id="36" name="Text Box 39"/>
          <p:cNvSpPr txBox="1">
            <a:spLocks noChangeArrowheads="1"/>
          </p:cNvSpPr>
          <p:nvPr/>
        </p:nvSpPr>
        <p:spPr bwMode="auto">
          <a:xfrm>
            <a:off x="7239000" y="5619328"/>
            <a:ext cx="105343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altLang="zh-CN">
                <a:ea typeface="宋体" charset="-122"/>
              </a:rPr>
              <a:t>target 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 smtClean="0">
                <a:ea typeface="宋体" charset="-122"/>
              </a:rPr>
              <a:t>General Structure of a compiler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828800" y="1460956"/>
            <a:ext cx="16002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altLang="zh-CN">
                <a:ea typeface="宋体" charset="-122"/>
              </a:rPr>
              <a:t>Lexical</a:t>
            </a:r>
          </a:p>
          <a:p>
            <a:pPr algn="ctr"/>
            <a:r>
              <a:rPr lang="en-GB" altLang="zh-CN">
                <a:ea typeface="宋体" charset="-122"/>
              </a:rPr>
              <a:t>Analysis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828800" y="3594556"/>
            <a:ext cx="16002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altLang="zh-CN">
                <a:ea typeface="宋体" charset="-122"/>
              </a:rPr>
              <a:t>Semantic</a:t>
            </a:r>
          </a:p>
          <a:p>
            <a:pPr algn="ctr"/>
            <a:r>
              <a:rPr lang="en-GB" altLang="zh-CN">
                <a:ea typeface="宋体" charset="-122"/>
              </a:rPr>
              <a:t>Analysis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828800" y="2527756"/>
            <a:ext cx="16002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altLang="zh-CN">
                <a:ea typeface="宋体" charset="-122"/>
              </a:rPr>
              <a:t>Syntax</a:t>
            </a:r>
          </a:p>
          <a:p>
            <a:pPr algn="ctr"/>
            <a:r>
              <a:rPr lang="en-GB" altLang="zh-CN">
                <a:ea typeface="宋体" charset="-122"/>
              </a:rPr>
              <a:t>Analysis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1828800" y="4661356"/>
            <a:ext cx="16002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altLang="zh-CN">
                <a:ea typeface="宋体" charset="-122"/>
              </a:rPr>
              <a:t>Intermediate</a:t>
            </a:r>
          </a:p>
          <a:p>
            <a:pPr algn="ctr"/>
            <a:r>
              <a:rPr lang="en-GB" altLang="zh-CN">
                <a:ea typeface="宋体" charset="-122"/>
              </a:rPr>
              <a:t>code generat.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5715000" y="1460956"/>
            <a:ext cx="16002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altLang="zh-CN">
                <a:ea typeface="宋体" charset="-122"/>
              </a:rPr>
              <a:t>I.C.</a:t>
            </a:r>
          </a:p>
          <a:p>
            <a:pPr algn="ctr"/>
            <a:r>
              <a:rPr lang="en-GB" altLang="zh-CN">
                <a:ea typeface="宋体" charset="-122"/>
              </a:rPr>
              <a:t>Optimisation</a:t>
            </a: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5715000" y="2527756"/>
            <a:ext cx="16002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altLang="zh-CN">
                <a:ea typeface="宋体" charset="-122"/>
              </a:rPr>
              <a:t>Code</a:t>
            </a:r>
          </a:p>
          <a:p>
            <a:pPr algn="ctr"/>
            <a:r>
              <a:rPr lang="en-GB" altLang="zh-CN">
                <a:ea typeface="宋体" charset="-122"/>
              </a:rPr>
              <a:t>Generation</a:t>
            </a:r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5715000" y="4661356"/>
            <a:ext cx="16002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altLang="zh-CN">
                <a:ea typeface="宋体" charset="-122"/>
              </a:rPr>
              <a:t>Target code</a:t>
            </a:r>
          </a:p>
          <a:p>
            <a:pPr algn="ctr"/>
            <a:r>
              <a:rPr lang="en-GB" altLang="zh-CN">
                <a:ea typeface="宋体" charset="-122"/>
              </a:rPr>
              <a:t>Generation</a:t>
            </a:r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5715000" y="3594556"/>
            <a:ext cx="16002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altLang="zh-CN">
                <a:ea typeface="宋体" charset="-122"/>
              </a:rPr>
              <a:t>Target code</a:t>
            </a:r>
          </a:p>
          <a:p>
            <a:pPr algn="ctr"/>
            <a:r>
              <a:rPr lang="en-GB" altLang="zh-CN">
                <a:ea typeface="宋体" charset="-122"/>
              </a:rPr>
              <a:t>Optimisation</a:t>
            </a:r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>
            <a:off x="2590800" y="2222956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>
            <a:off x="2590800" y="3289756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>
            <a:off x="2590800" y="4356556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>
            <a:off x="6553200" y="2222956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Line 16"/>
          <p:cNvSpPr>
            <a:spLocks noChangeShapeType="1"/>
          </p:cNvSpPr>
          <p:nvPr/>
        </p:nvSpPr>
        <p:spPr bwMode="auto">
          <a:xfrm>
            <a:off x="6553200" y="3289756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Line 17"/>
          <p:cNvSpPr>
            <a:spLocks noChangeShapeType="1"/>
          </p:cNvSpPr>
          <p:nvPr/>
        </p:nvSpPr>
        <p:spPr bwMode="auto">
          <a:xfrm>
            <a:off x="6553200" y="4356556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Line 18"/>
          <p:cNvSpPr>
            <a:spLocks noChangeShapeType="1"/>
          </p:cNvSpPr>
          <p:nvPr/>
        </p:nvSpPr>
        <p:spPr bwMode="auto">
          <a:xfrm>
            <a:off x="762000" y="1841956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Line 19"/>
          <p:cNvSpPr>
            <a:spLocks noChangeShapeType="1"/>
          </p:cNvSpPr>
          <p:nvPr/>
        </p:nvSpPr>
        <p:spPr bwMode="auto">
          <a:xfrm>
            <a:off x="7315200" y="5042356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Oval 20"/>
          <p:cNvSpPr>
            <a:spLocks noChangeArrowheads="1"/>
          </p:cNvSpPr>
          <p:nvPr/>
        </p:nvSpPr>
        <p:spPr bwMode="auto">
          <a:xfrm>
            <a:off x="4343400" y="3137356"/>
            <a:ext cx="533400" cy="6096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altLang="zh-CN">
                <a:ea typeface="宋体" charset="-122"/>
              </a:rPr>
              <a:t>I.R.</a:t>
            </a:r>
          </a:p>
        </p:txBody>
      </p:sp>
      <p:sp>
        <p:nvSpPr>
          <p:cNvPr id="21" name="Line 21"/>
          <p:cNvSpPr>
            <a:spLocks noChangeShapeType="1"/>
          </p:cNvSpPr>
          <p:nvPr/>
        </p:nvSpPr>
        <p:spPr bwMode="auto">
          <a:xfrm flipV="1">
            <a:off x="3429000" y="3670756"/>
            <a:ext cx="9906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Line 22"/>
          <p:cNvSpPr>
            <a:spLocks noChangeShapeType="1"/>
          </p:cNvSpPr>
          <p:nvPr/>
        </p:nvSpPr>
        <p:spPr bwMode="auto">
          <a:xfrm flipV="1">
            <a:off x="4800600" y="1841956"/>
            <a:ext cx="9144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Text Box 23"/>
          <p:cNvSpPr txBox="1">
            <a:spLocks noChangeArrowheads="1"/>
          </p:cNvSpPr>
          <p:nvPr/>
        </p:nvSpPr>
        <p:spPr bwMode="auto">
          <a:xfrm>
            <a:off x="2574682" y="2111831"/>
            <a:ext cx="91839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altLang="zh-CN">
                <a:ea typeface="宋体" charset="-122"/>
              </a:rPr>
              <a:t>tokens</a:t>
            </a:r>
          </a:p>
        </p:txBody>
      </p:sp>
      <p:sp>
        <p:nvSpPr>
          <p:cNvPr id="24" name="Text Box 24"/>
          <p:cNvSpPr txBox="1">
            <a:spLocks noChangeArrowheads="1"/>
          </p:cNvSpPr>
          <p:nvPr/>
        </p:nvSpPr>
        <p:spPr bwMode="auto">
          <a:xfrm>
            <a:off x="1143000" y="4280356"/>
            <a:ext cx="19236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altLang="zh-CN">
                <a:ea typeface="宋体" charset="-122"/>
              </a:rPr>
              <a:t>Annotated  AST</a:t>
            </a:r>
          </a:p>
        </p:txBody>
      </p:sp>
      <p:sp>
        <p:nvSpPr>
          <p:cNvPr id="25" name="Text Box 25"/>
          <p:cNvSpPr txBox="1">
            <a:spLocks noChangeArrowheads="1"/>
          </p:cNvSpPr>
          <p:nvPr/>
        </p:nvSpPr>
        <p:spPr bwMode="auto">
          <a:xfrm>
            <a:off x="457201" y="3213556"/>
            <a:ext cx="314675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altLang="zh-CN">
                <a:ea typeface="宋体" charset="-122"/>
              </a:rPr>
              <a:t>Abstract Syntax  Tree (AST)</a:t>
            </a:r>
          </a:p>
        </p:txBody>
      </p:sp>
      <p:sp>
        <p:nvSpPr>
          <p:cNvPr id="26" name="Text Box 26"/>
          <p:cNvSpPr txBox="1">
            <a:spLocks noChangeArrowheads="1"/>
          </p:cNvSpPr>
          <p:nvPr/>
        </p:nvSpPr>
        <p:spPr bwMode="auto">
          <a:xfrm>
            <a:off x="6537082" y="2111831"/>
            <a:ext cx="40267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altLang="zh-CN">
                <a:ea typeface="宋体" charset="-122"/>
              </a:rPr>
              <a:t>IR</a:t>
            </a:r>
          </a:p>
        </p:txBody>
      </p:sp>
      <p:sp>
        <p:nvSpPr>
          <p:cNvPr id="27" name="Text Box 27"/>
          <p:cNvSpPr txBox="1">
            <a:spLocks noChangeArrowheads="1"/>
          </p:cNvSpPr>
          <p:nvPr/>
        </p:nvSpPr>
        <p:spPr bwMode="auto">
          <a:xfrm>
            <a:off x="5257800" y="3213556"/>
            <a:ext cx="258917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altLang="zh-CN">
                <a:ea typeface="宋体" charset="-122"/>
              </a:rPr>
              <a:t>symbolic  instructions</a:t>
            </a:r>
          </a:p>
        </p:txBody>
      </p:sp>
      <p:sp>
        <p:nvSpPr>
          <p:cNvPr id="28" name="Text Box 28"/>
          <p:cNvSpPr txBox="1">
            <a:spLocks noChangeArrowheads="1"/>
          </p:cNvSpPr>
          <p:nvPr/>
        </p:nvSpPr>
        <p:spPr bwMode="auto">
          <a:xfrm>
            <a:off x="5105400" y="4280356"/>
            <a:ext cx="306539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altLang="zh-CN">
                <a:ea typeface="宋体" charset="-122"/>
              </a:rPr>
              <a:t>optimised   symbolic instr.</a:t>
            </a:r>
          </a:p>
        </p:txBody>
      </p:sp>
      <p:sp>
        <p:nvSpPr>
          <p:cNvPr id="29" name="Text Box 30"/>
          <p:cNvSpPr txBox="1">
            <a:spLocks noChangeArrowheads="1"/>
          </p:cNvSpPr>
          <p:nvPr/>
        </p:nvSpPr>
        <p:spPr bwMode="auto">
          <a:xfrm>
            <a:off x="1905001" y="5651956"/>
            <a:ext cx="129901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altLang="zh-CN" b="1">
                <a:ea typeface="宋体" charset="-122"/>
              </a:rPr>
              <a:t>front-end</a:t>
            </a:r>
          </a:p>
        </p:txBody>
      </p:sp>
      <p:sp>
        <p:nvSpPr>
          <p:cNvPr id="30" name="Text Box 31"/>
          <p:cNvSpPr txBox="1">
            <a:spLocks noChangeArrowheads="1"/>
          </p:cNvSpPr>
          <p:nvPr/>
        </p:nvSpPr>
        <p:spPr bwMode="auto">
          <a:xfrm>
            <a:off x="5791200" y="5651956"/>
            <a:ext cx="124982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altLang="zh-CN" b="1">
                <a:ea typeface="宋体" charset="-122"/>
              </a:rPr>
              <a:t>back-end</a:t>
            </a:r>
          </a:p>
        </p:txBody>
      </p:sp>
      <p:sp>
        <p:nvSpPr>
          <p:cNvPr id="31" name="Text Box 32"/>
          <p:cNvSpPr txBox="1">
            <a:spLocks noChangeArrowheads="1"/>
          </p:cNvSpPr>
          <p:nvPr/>
        </p:nvSpPr>
        <p:spPr bwMode="auto">
          <a:xfrm>
            <a:off x="457200" y="1384756"/>
            <a:ext cx="93961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altLang="zh-CN">
                <a:ea typeface="宋体" charset="-122"/>
              </a:rPr>
              <a:t>Source</a:t>
            </a:r>
          </a:p>
        </p:txBody>
      </p:sp>
      <p:sp>
        <p:nvSpPr>
          <p:cNvPr id="32" name="Text Box 33"/>
          <p:cNvSpPr txBox="1">
            <a:spLocks noChangeArrowheads="1"/>
          </p:cNvSpPr>
          <p:nvPr/>
        </p:nvSpPr>
        <p:spPr bwMode="auto">
          <a:xfrm>
            <a:off x="7620000" y="5042356"/>
            <a:ext cx="8699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altLang="zh-CN">
                <a:ea typeface="宋体" charset="-122"/>
              </a:rPr>
              <a:t>Target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 smtClean="0">
                <a:ea typeface="宋体" charset="-122"/>
              </a:rPr>
              <a:t>General Structure of a compiler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19672" y="260648"/>
            <a:ext cx="5295900" cy="6372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 smtClean="0">
                <a:ea typeface="宋体" charset="-122"/>
              </a:rPr>
              <a:t>General Structure of a compiler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Oval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20081" y="1861225"/>
            <a:ext cx="1295400" cy="838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Source</a:t>
            </a:r>
          </a:p>
        </p:txBody>
      </p:sp>
      <p:sp>
        <p:nvSpPr>
          <p:cNvPr id="5" name="Oval 5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7538927" y="1847834"/>
            <a:ext cx="1295400" cy="838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Target</a:t>
            </a:r>
          </a:p>
        </p:txBody>
      </p:sp>
      <p:sp>
        <p:nvSpPr>
          <p:cNvPr id="6" name="Rectangle 6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920281" y="1861225"/>
            <a:ext cx="1447800" cy="914400"/>
          </a:xfrm>
          <a:prstGeom prst="rect">
            <a:avLst/>
          </a:prstGeom>
          <a:gradFill>
            <a:gsLst>
              <a:gs pos="0">
                <a:srgbClr val="C00000"/>
              </a:gs>
              <a:gs pos="100000">
                <a:srgbClr val="FF0000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Front End</a:t>
            </a:r>
          </a:p>
        </p:txBody>
      </p:sp>
      <p:sp>
        <p:nvSpPr>
          <p:cNvPr id="7" name="Rectangle 7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786327" y="1847834"/>
            <a:ext cx="1447800" cy="914400"/>
          </a:xfrm>
          <a:prstGeom prst="rect">
            <a:avLst/>
          </a:prstGeom>
          <a:gradFill>
            <a:gsLst>
              <a:gs pos="0">
                <a:srgbClr val="00B0F0"/>
              </a:gs>
              <a:gs pos="100000">
                <a:srgbClr val="0070C0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Back End</a:t>
            </a:r>
          </a:p>
        </p:txBody>
      </p:sp>
      <p:sp>
        <p:nvSpPr>
          <p:cNvPr id="8" name="Line 8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1615481" y="2318425"/>
            <a:ext cx="304800" cy="0"/>
          </a:xfrm>
          <a:prstGeom prst="line">
            <a:avLst/>
          </a:prstGeom>
          <a:noFill/>
          <a:ln w="571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Line 9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5298377" y="2305034"/>
            <a:ext cx="487950" cy="0"/>
          </a:xfrm>
          <a:prstGeom prst="line">
            <a:avLst/>
          </a:prstGeom>
          <a:noFill/>
          <a:ln w="571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Line 10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7234127" y="2305034"/>
            <a:ext cx="304800" cy="0"/>
          </a:xfrm>
          <a:prstGeom prst="line">
            <a:avLst/>
          </a:prstGeom>
          <a:noFill/>
          <a:ln w="571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Rectangle 6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2122812" y="3541557"/>
            <a:ext cx="1066800" cy="307181"/>
          </a:xfrm>
          <a:prstGeom prst="rect">
            <a:avLst/>
          </a:prstGeom>
          <a:gradFill>
            <a:gsLst>
              <a:gs pos="0">
                <a:srgbClr val="C00000"/>
              </a:gs>
              <a:gs pos="100000">
                <a:srgbClr val="FF0000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Scan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16236" y="3162887"/>
            <a:ext cx="1066800" cy="33855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1600" dirty="0" smtClean="0"/>
              <a:t>chars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783580" y="3899920"/>
            <a:ext cx="1066800" cy="33855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1600" dirty="0" smtClean="0"/>
              <a:t>tokens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58382" y="4712770"/>
            <a:ext cx="1066800" cy="33855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1600" dirty="0" smtClean="0"/>
              <a:t>AST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943097" y="5517518"/>
            <a:ext cx="1057720" cy="33855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1600" dirty="0" smtClean="0"/>
              <a:t>IR</a:t>
            </a:r>
            <a:endParaRPr lang="en-US" dirty="0"/>
          </a:p>
        </p:txBody>
      </p:sp>
      <p:sp>
        <p:nvSpPr>
          <p:cNvPr id="16" name="Rectangle 7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3850577" y="1832682"/>
            <a:ext cx="1447800" cy="914400"/>
          </a:xfrm>
          <a:prstGeom prst="rect">
            <a:avLst/>
          </a:prstGeom>
          <a:gradFill>
            <a:gsLst>
              <a:gs pos="0">
                <a:srgbClr val="92D050"/>
              </a:gs>
              <a:gs pos="100000">
                <a:srgbClr val="00B050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‘Middle End’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Line 9"/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>
            <a:off x="3368081" y="2318425"/>
            <a:ext cx="482497" cy="0"/>
          </a:xfrm>
          <a:prstGeom prst="line">
            <a:avLst/>
          </a:prstGeom>
          <a:noFill/>
          <a:ln w="571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Rectangle 7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3906415" y="3552230"/>
            <a:ext cx="1121987" cy="1767871"/>
          </a:xfrm>
          <a:prstGeom prst="rect">
            <a:avLst/>
          </a:prstGeom>
          <a:gradFill>
            <a:gsLst>
              <a:gs pos="0">
                <a:srgbClr val="92D050"/>
              </a:gs>
              <a:gs pos="100000">
                <a:srgbClr val="00B050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Optimize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Rectangle 7"/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5626136" y="3543361"/>
            <a:ext cx="2092886" cy="296914"/>
          </a:xfrm>
          <a:prstGeom prst="rect">
            <a:avLst/>
          </a:prstGeom>
          <a:gradFill>
            <a:gsLst>
              <a:gs pos="0">
                <a:srgbClr val="00B0F0"/>
              </a:gs>
              <a:gs pos="100000">
                <a:srgbClr val="0070C0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Select Instructions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Rectangle 6"/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2122812" y="4349416"/>
            <a:ext cx="1066800" cy="307181"/>
          </a:xfrm>
          <a:prstGeom prst="rect">
            <a:avLst/>
          </a:prstGeom>
          <a:gradFill>
            <a:gsLst>
              <a:gs pos="0">
                <a:srgbClr val="C00000"/>
              </a:gs>
              <a:gs pos="100000">
                <a:srgbClr val="FF0000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Parse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Rectangle 6"/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1943096" y="5091602"/>
            <a:ext cx="1402323" cy="307181"/>
          </a:xfrm>
          <a:prstGeom prst="rect">
            <a:avLst/>
          </a:prstGeom>
          <a:gradFill>
            <a:gsLst>
              <a:gs pos="0">
                <a:srgbClr val="C00000"/>
              </a:gs>
              <a:gs pos="100000">
                <a:srgbClr val="FF0000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Semantics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Rectangle 7"/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5626133" y="4291462"/>
            <a:ext cx="2092886" cy="296914"/>
          </a:xfrm>
          <a:prstGeom prst="rect">
            <a:avLst/>
          </a:prstGeom>
          <a:gradFill>
            <a:gsLst>
              <a:gs pos="0">
                <a:srgbClr val="00B0F0"/>
              </a:gs>
              <a:gs pos="100000">
                <a:srgbClr val="0070C0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Allocate Registers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Rectangle 7"/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5626131" y="5016848"/>
            <a:ext cx="2092887" cy="296914"/>
          </a:xfrm>
          <a:prstGeom prst="rect">
            <a:avLst/>
          </a:prstGeom>
          <a:gradFill>
            <a:gsLst>
              <a:gs pos="0">
                <a:srgbClr val="00B0F0"/>
              </a:gs>
              <a:gs pos="100000">
                <a:srgbClr val="0070C0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Emit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626133" y="5754742"/>
            <a:ext cx="2092885" cy="33855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1600" dirty="0" smtClean="0"/>
              <a:t>Machine Code</a:t>
            </a:r>
            <a:endParaRPr lang="en-US" sz="1600" dirty="0"/>
          </a:p>
        </p:txBody>
      </p:sp>
      <p:sp>
        <p:nvSpPr>
          <p:cNvPr id="25" name="TextBox 24"/>
          <p:cNvSpPr txBox="1"/>
          <p:nvPr/>
        </p:nvSpPr>
        <p:spPr>
          <a:xfrm>
            <a:off x="3825727" y="3169092"/>
            <a:ext cx="867571" cy="33855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1600" dirty="0" smtClean="0"/>
              <a:t>IR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639026" y="5431102"/>
            <a:ext cx="1121987" cy="33855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1600" dirty="0" smtClean="0"/>
              <a:t>IR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626134" y="3184824"/>
            <a:ext cx="1607993" cy="33855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1600" dirty="0" smtClean="0"/>
              <a:t>IR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626136" y="3920145"/>
            <a:ext cx="1607438" cy="33855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1600" dirty="0" smtClean="0"/>
              <a:t>IR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5626130" y="4672461"/>
            <a:ext cx="1607443" cy="33855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1600" dirty="0" smtClean="0"/>
              <a:t>IR</a:t>
            </a:r>
            <a:endParaRPr lang="en-US" dirty="0"/>
          </a:p>
        </p:txBody>
      </p:sp>
      <p:cxnSp>
        <p:nvCxnSpPr>
          <p:cNvPr id="30" name="Elbow Connector 18"/>
          <p:cNvCxnSpPr>
            <a:stCxn id="21" idx="2"/>
            <a:endCxn id="18" idx="0"/>
          </p:cNvCxnSpPr>
          <p:nvPr/>
        </p:nvCxnSpPr>
        <p:spPr bwMode="auto">
          <a:xfrm rot="5400000" flipH="1" flipV="1">
            <a:off x="2632556" y="3563931"/>
            <a:ext cx="1846553" cy="1823151"/>
          </a:xfrm>
          <a:prstGeom prst="bentConnector5">
            <a:avLst>
              <a:gd name="adj1" fmla="val -28886"/>
              <a:gd name="adj2" fmla="val 53844"/>
              <a:gd name="adj3" fmla="val 132188"/>
            </a:avLst>
          </a:prstGeom>
          <a:ln w="19050">
            <a:solidFill>
              <a:srgbClr val="C00000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Elbow Connector 41"/>
          <p:cNvCxnSpPr>
            <a:stCxn id="18" idx="2"/>
            <a:endCxn id="19" idx="0"/>
          </p:cNvCxnSpPr>
          <p:nvPr/>
        </p:nvCxnSpPr>
        <p:spPr bwMode="auto">
          <a:xfrm rot="5400000" flipH="1" flipV="1">
            <a:off x="4681624" y="3329146"/>
            <a:ext cx="1776740" cy="2205170"/>
          </a:xfrm>
          <a:prstGeom prst="bentConnector5">
            <a:avLst>
              <a:gd name="adj1" fmla="val -37373"/>
              <a:gd name="adj2" fmla="val 38993"/>
              <a:gd name="adj3" fmla="val 133697"/>
            </a:avLst>
          </a:prstGeom>
          <a:ln w="19050">
            <a:solidFill>
              <a:srgbClr val="C00000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14"/>
          <p:cNvCxnSpPr>
            <a:endCxn id="11" idx="0"/>
          </p:cNvCxnSpPr>
          <p:nvPr/>
        </p:nvCxnSpPr>
        <p:spPr bwMode="auto">
          <a:xfrm flipH="1">
            <a:off x="2656212" y="2957901"/>
            <a:ext cx="10788" cy="583656"/>
          </a:xfrm>
          <a:prstGeom prst="straightConnector1">
            <a:avLst/>
          </a:pr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Straight Arrow Connector 38"/>
          <p:cNvCxnSpPr>
            <a:endCxn id="20" idx="0"/>
          </p:cNvCxnSpPr>
          <p:nvPr/>
        </p:nvCxnSpPr>
        <p:spPr bwMode="auto">
          <a:xfrm>
            <a:off x="2644181" y="3871124"/>
            <a:ext cx="12031" cy="478292"/>
          </a:xfrm>
          <a:prstGeom prst="straightConnector1">
            <a:avLst/>
          </a:pr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4" name="Straight Arrow Connector 46"/>
          <p:cNvCxnSpPr>
            <a:stCxn id="20" idx="2"/>
            <a:endCxn id="21" idx="0"/>
          </p:cNvCxnSpPr>
          <p:nvPr/>
        </p:nvCxnSpPr>
        <p:spPr bwMode="auto">
          <a:xfrm flipH="1">
            <a:off x="2644258" y="4656597"/>
            <a:ext cx="11954" cy="435005"/>
          </a:xfrm>
          <a:prstGeom prst="straightConnector1">
            <a:avLst/>
          </a:pr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5" name="Straight Arrow Connector 55"/>
          <p:cNvCxnSpPr>
            <a:stCxn id="19" idx="2"/>
            <a:endCxn id="22" idx="0"/>
          </p:cNvCxnSpPr>
          <p:nvPr/>
        </p:nvCxnSpPr>
        <p:spPr bwMode="auto">
          <a:xfrm flipH="1">
            <a:off x="6672576" y="3840275"/>
            <a:ext cx="3" cy="451187"/>
          </a:xfrm>
          <a:prstGeom prst="straightConnector1">
            <a:avLst/>
          </a:pr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6" name="Straight Arrow Connector 58"/>
          <p:cNvCxnSpPr>
            <a:stCxn id="22" idx="2"/>
            <a:endCxn id="23" idx="0"/>
          </p:cNvCxnSpPr>
          <p:nvPr/>
        </p:nvCxnSpPr>
        <p:spPr bwMode="auto">
          <a:xfrm flipH="1">
            <a:off x="6672575" y="4588376"/>
            <a:ext cx="1" cy="428472"/>
          </a:xfrm>
          <a:prstGeom prst="straightConnector1">
            <a:avLst/>
          </a:pr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7" name="Straight Arrow Connector 61"/>
          <p:cNvCxnSpPr>
            <a:stCxn id="23" idx="2"/>
            <a:endCxn id="24" idx="0"/>
          </p:cNvCxnSpPr>
          <p:nvPr/>
        </p:nvCxnSpPr>
        <p:spPr bwMode="auto">
          <a:xfrm>
            <a:off x="6672575" y="5313762"/>
            <a:ext cx="1" cy="440980"/>
          </a:xfrm>
          <a:prstGeom prst="straightConnector1">
            <a:avLst/>
          </a:pr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altLang="zh-CN" dirty="0" smtClean="0">
                <a:ea typeface="宋体" charset="-122"/>
              </a:rPr>
              <a:t>General Structure of a compiler</a:t>
            </a:r>
            <a:br>
              <a:rPr lang="en-GB" altLang="zh-CN" dirty="0" smtClean="0">
                <a:ea typeface="宋体" charset="-122"/>
              </a:rPr>
            </a:br>
            <a:r>
              <a:rPr lang="en-GB" altLang="zh-CN" dirty="0" smtClean="0">
                <a:ea typeface="宋体" charset="-122"/>
              </a:rPr>
              <a:t>		----Lexical Analysis (Scanning)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First step: recognize words</a:t>
            </a:r>
          </a:p>
          <a:p>
            <a:pPr lvl="1"/>
            <a:r>
              <a:rPr lang="en-US" altLang="zh-CN" dirty="0" smtClean="0"/>
              <a:t>Smallest unit above letters</a:t>
            </a:r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en-US" altLang="zh-CN" dirty="0" smtClean="0"/>
              <a:t>Lexical analysis divides program text into “words” or “tokens”</a:t>
            </a:r>
          </a:p>
          <a:p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03648" y="2204864"/>
            <a:ext cx="590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This is </a:t>
            </a:r>
            <a:r>
              <a:rPr lang="en-US" altLang="zh-CN" dirty="0" smtClean="0"/>
              <a:t>an </a:t>
            </a:r>
            <a:r>
              <a:rPr lang="en-US" altLang="zh-CN" dirty="0" smtClean="0"/>
              <a:t>example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03648" y="2636912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 </a:t>
            </a:r>
            <a:r>
              <a:rPr lang="en-US" altLang="zh-CN" dirty="0" err="1" smtClean="0"/>
              <a:t>hisi</a:t>
            </a:r>
            <a:r>
              <a:rPr lang="en-US" altLang="zh-CN" dirty="0" smtClean="0"/>
              <a:t> s </a:t>
            </a:r>
            <a:r>
              <a:rPr lang="en-US" altLang="zh-CN" dirty="0" err="1" smtClean="0"/>
              <a:t>ane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xam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ple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475656" y="4869160"/>
            <a:ext cx="590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if  x==y then z = 1; else z = 2;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altLang="zh-CN" dirty="0" smtClean="0">
                <a:ea typeface="宋体" charset="-122"/>
              </a:rPr>
              <a:t>General Structure of a compiler</a:t>
            </a:r>
            <a:br>
              <a:rPr lang="en-GB" altLang="zh-CN" dirty="0" smtClean="0">
                <a:ea typeface="宋体" charset="-122"/>
              </a:rPr>
            </a:br>
            <a:r>
              <a:rPr lang="en-GB" altLang="zh-CN" dirty="0" smtClean="0">
                <a:ea typeface="宋体" charset="-122"/>
              </a:rPr>
              <a:t>		----Lexical Analysis (Scanning)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smtClean="0"/>
              <a:t>Token </a:t>
            </a:r>
            <a:r>
              <a:rPr lang="en-US" altLang="zh-CN" smtClean="0"/>
              <a:t>is </a:t>
            </a:r>
            <a:r>
              <a:rPr lang="en-US" altLang="zh-CN" dirty="0" smtClean="0"/>
              <a:t>a pair of the form</a:t>
            </a:r>
          </a:p>
          <a:p>
            <a:endParaRPr lang="en-GB" altLang="zh-CN" sz="2800" dirty="0" smtClean="0">
              <a:ea typeface="宋体" charset="-122"/>
            </a:endParaRPr>
          </a:p>
          <a:p>
            <a:endParaRPr lang="en-GB" altLang="zh-CN" sz="2800" dirty="0" smtClean="0">
              <a:ea typeface="宋体" charset="-122"/>
            </a:endParaRPr>
          </a:p>
          <a:p>
            <a:endParaRPr lang="en-GB" altLang="zh-CN" sz="2800" dirty="0" smtClean="0">
              <a:ea typeface="宋体" charset="-122"/>
            </a:endParaRPr>
          </a:p>
          <a:p>
            <a:endParaRPr lang="en-GB" altLang="zh-CN" dirty="0" smtClean="0"/>
          </a:p>
          <a:p>
            <a:endParaRPr lang="en-GB" altLang="zh-CN" dirty="0" smtClean="0"/>
          </a:p>
          <a:p>
            <a:r>
              <a:rPr lang="en-GB" altLang="zh-CN" dirty="0" smtClean="0"/>
              <a:t>Needs to record each id attribute: keep a symbol table</a:t>
            </a:r>
            <a:endParaRPr lang="zh-CN" altLang="en-US" dirty="0" smtClean="0"/>
          </a:p>
        </p:txBody>
      </p:sp>
      <p:sp>
        <p:nvSpPr>
          <p:cNvPr id="4" name="矩形 3"/>
          <p:cNvSpPr/>
          <p:nvPr/>
        </p:nvSpPr>
        <p:spPr>
          <a:xfrm>
            <a:off x="1259632" y="1844824"/>
            <a:ext cx="19957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altLang="zh-CN" i="1" dirty="0" smtClean="0">
                <a:ea typeface="宋体" charset="-122"/>
              </a:rPr>
              <a:t>&lt;type, lexeme&gt;</a:t>
            </a:r>
            <a:r>
              <a:rPr lang="en-GB" altLang="zh-CN" dirty="0" smtClean="0">
                <a:ea typeface="宋体" charset="-122"/>
              </a:rPr>
              <a:t> 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275856" y="1844824"/>
            <a:ext cx="28593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altLang="zh-CN" i="1" dirty="0" smtClean="0">
                <a:ea typeface="宋体" charset="-122"/>
              </a:rPr>
              <a:t>&lt;</a:t>
            </a:r>
            <a:r>
              <a:rPr lang="en-GB" altLang="zh-CN" i="1" dirty="0" err="1" smtClean="0">
                <a:ea typeface="宋体" charset="-122"/>
              </a:rPr>
              <a:t>token_class</a:t>
            </a:r>
            <a:r>
              <a:rPr lang="en-GB" altLang="zh-CN" i="1" dirty="0" smtClean="0">
                <a:ea typeface="宋体" charset="-122"/>
              </a:rPr>
              <a:t>, attribute&gt;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547664" y="2780928"/>
            <a:ext cx="873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altLang="zh-CN" b="1" dirty="0" smtClean="0">
                <a:latin typeface="Courier New" pitchFamily="49" charset="0"/>
                <a:ea typeface="宋体" charset="-122"/>
              </a:rPr>
              <a:t>a=</a:t>
            </a:r>
            <a:r>
              <a:rPr lang="en-GB" altLang="zh-CN" b="1" dirty="0" err="1" smtClean="0">
                <a:latin typeface="Courier New" pitchFamily="49" charset="0"/>
                <a:ea typeface="宋体" charset="-122"/>
              </a:rPr>
              <a:t>b+c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3779912" y="2492896"/>
            <a:ext cx="998991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altLang="zh-CN" dirty="0" smtClean="0">
                <a:ea typeface="宋体" charset="-122"/>
              </a:rPr>
              <a:t>&lt;</a:t>
            </a:r>
            <a:r>
              <a:rPr lang="en-GB" altLang="zh-CN" dirty="0" err="1" smtClean="0">
                <a:ea typeface="宋体" charset="-122"/>
              </a:rPr>
              <a:t>id,</a:t>
            </a:r>
            <a:r>
              <a:rPr lang="en-GB" altLang="zh-CN" b="1" dirty="0" err="1" smtClean="0">
                <a:latin typeface="Courier New" pitchFamily="49" charset="0"/>
                <a:ea typeface="宋体" charset="-122"/>
              </a:rPr>
              <a:t>a</a:t>
            </a:r>
            <a:r>
              <a:rPr lang="en-GB" altLang="zh-CN" dirty="0" smtClean="0">
                <a:ea typeface="宋体" charset="-122"/>
              </a:rPr>
              <a:t>&gt; </a:t>
            </a:r>
          </a:p>
          <a:p>
            <a:r>
              <a:rPr lang="en-GB" altLang="zh-CN" dirty="0" smtClean="0">
                <a:ea typeface="宋体" charset="-122"/>
              </a:rPr>
              <a:t>&lt;=,&gt; </a:t>
            </a:r>
          </a:p>
          <a:p>
            <a:r>
              <a:rPr lang="en-GB" altLang="zh-CN" dirty="0" smtClean="0">
                <a:ea typeface="宋体" charset="-122"/>
              </a:rPr>
              <a:t>&lt;</a:t>
            </a:r>
            <a:r>
              <a:rPr lang="en-GB" altLang="zh-CN" dirty="0" err="1" smtClean="0">
                <a:ea typeface="宋体" charset="-122"/>
              </a:rPr>
              <a:t>id,</a:t>
            </a:r>
            <a:r>
              <a:rPr lang="en-GB" altLang="zh-CN" b="1" dirty="0" err="1" smtClean="0">
                <a:latin typeface="Courier New" pitchFamily="49" charset="0"/>
                <a:ea typeface="宋体" charset="-122"/>
              </a:rPr>
              <a:t>b</a:t>
            </a:r>
            <a:r>
              <a:rPr lang="en-GB" altLang="zh-CN" dirty="0" smtClean="0">
                <a:ea typeface="宋体" charset="-122"/>
              </a:rPr>
              <a:t>&gt; </a:t>
            </a:r>
          </a:p>
          <a:p>
            <a:r>
              <a:rPr lang="en-GB" altLang="zh-CN" dirty="0" smtClean="0">
                <a:ea typeface="宋体" charset="-122"/>
              </a:rPr>
              <a:t>&lt;+,&gt; </a:t>
            </a:r>
          </a:p>
          <a:p>
            <a:r>
              <a:rPr lang="en-GB" altLang="zh-CN" dirty="0" smtClean="0">
                <a:ea typeface="宋体" charset="-122"/>
              </a:rPr>
              <a:t>&lt;</a:t>
            </a:r>
            <a:r>
              <a:rPr lang="en-GB" altLang="zh-CN" dirty="0" err="1" smtClean="0">
                <a:ea typeface="宋体" charset="-122"/>
              </a:rPr>
              <a:t>id,</a:t>
            </a:r>
            <a:r>
              <a:rPr lang="en-GB" altLang="zh-CN" b="1" dirty="0" err="1" smtClean="0">
                <a:latin typeface="Courier New" pitchFamily="49" charset="0"/>
                <a:ea typeface="宋体" charset="-122"/>
              </a:rPr>
              <a:t>c</a:t>
            </a:r>
            <a:r>
              <a:rPr lang="en-GB" altLang="zh-CN" dirty="0" smtClean="0">
                <a:ea typeface="宋体" charset="-122"/>
              </a:rPr>
              <a:t>&gt;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altLang="zh-CN" dirty="0" smtClean="0">
                <a:ea typeface="宋体" charset="-122"/>
              </a:rPr>
              <a:t>General Structure of a compiler</a:t>
            </a:r>
            <a:br>
              <a:rPr lang="en-GB" altLang="zh-CN" dirty="0" smtClean="0">
                <a:ea typeface="宋体" charset="-122"/>
              </a:rPr>
            </a:br>
            <a:r>
              <a:rPr lang="en-GB" altLang="zh-CN" dirty="0" smtClean="0">
                <a:ea typeface="宋体" charset="-122"/>
              </a:rPr>
              <a:t>		----Lexical Analysis (Scanning)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Example</a:t>
            </a:r>
            <a:endParaRPr lang="zh-CN" alt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59832" y="1916832"/>
            <a:ext cx="4176464" cy="16626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1560" y="1916832"/>
            <a:ext cx="2238375" cy="170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altLang="zh-CN" dirty="0" smtClean="0">
                <a:ea typeface="宋体" charset="-122"/>
              </a:rPr>
              <a:t>General Structure of a compiler</a:t>
            </a:r>
            <a:br>
              <a:rPr lang="en-GB" altLang="zh-CN" dirty="0" smtClean="0">
                <a:ea typeface="宋体" charset="-122"/>
              </a:rPr>
            </a:br>
            <a:r>
              <a:rPr lang="en-GB" altLang="zh-CN" dirty="0" smtClean="0">
                <a:ea typeface="宋体" charset="-122"/>
              </a:rPr>
              <a:t>		---- Syntax Analysis (Parsing)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Parsing = Diagramming Sentences</a:t>
            </a:r>
          </a:p>
          <a:p>
            <a:pPr lvl="1"/>
            <a:r>
              <a:rPr lang="en-US" altLang="zh-CN" dirty="0" smtClean="0"/>
              <a:t>The diagram is a tree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755576" y="2420888"/>
            <a:ext cx="1008112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This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1979712" y="2420888"/>
            <a:ext cx="1008112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line</a:t>
            </a: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3203848" y="2420888"/>
            <a:ext cx="1008112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is</a:t>
            </a:r>
            <a:endParaRPr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4427984" y="2420888"/>
            <a:ext cx="1008112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5652120" y="2420888"/>
            <a:ext cx="1008112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longer</a:t>
            </a:r>
            <a:endParaRPr lang="zh-CN" altLang="en-US" dirty="0"/>
          </a:p>
        </p:txBody>
      </p:sp>
      <p:sp>
        <p:nvSpPr>
          <p:cNvPr id="13" name="圆角矩形 12"/>
          <p:cNvSpPr/>
          <p:nvPr/>
        </p:nvSpPr>
        <p:spPr>
          <a:xfrm>
            <a:off x="6804248" y="2420888"/>
            <a:ext cx="1296144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sentence</a:t>
            </a:r>
            <a:endParaRPr lang="zh-CN" altLang="en-US" dirty="0"/>
          </a:p>
        </p:txBody>
      </p:sp>
      <p:sp>
        <p:nvSpPr>
          <p:cNvPr id="14" name="圆角矩形 13"/>
          <p:cNvSpPr/>
          <p:nvPr/>
        </p:nvSpPr>
        <p:spPr>
          <a:xfrm>
            <a:off x="755576" y="3068960"/>
            <a:ext cx="1008112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article</a:t>
            </a:r>
            <a:endParaRPr lang="zh-CN" altLang="en-US" dirty="0"/>
          </a:p>
        </p:txBody>
      </p:sp>
      <p:sp>
        <p:nvSpPr>
          <p:cNvPr id="15" name="圆角矩形 14"/>
          <p:cNvSpPr/>
          <p:nvPr/>
        </p:nvSpPr>
        <p:spPr>
          <a:xfrm>
            <a:off x="1979712" y="3068960"/>
            <a:ext cx="1008112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noun</a:t>
            </a:r>
            <a:endParaRPr lang="zh-CN" altLang="en-US" dirty="0"/>
          </a:p>
        </p:txBody>
      </p:sp>
      <p:sp>
        <p:nvSpPr>
          <p:cNvPr id="16" name="圆角矩形 15"/>
          <p:cNvSpPr/>
          <p:nvPr/>
        </p:nvSpPr>
        <p:spPr>
          <a:xfrm>
            <a:off x="3203848" y="3068960"/>
            <a:ext cx="1008112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verb</a:t>
            </a:r>
            <a:endParaRPr lang="zh-CN" altLang="en-US" dirty="0"/>
          </a:p>
        </p:txBody>
      </p:sp>
      <p:sp>
        <p:nvSpPr>
          <p:cNvPr id="17" name="圆角矩形 16"/>
          <p:cNvSpPr/>
          <p:nvPr/>
        </p:nvSpPr>
        <p:spPr>
          <a:xfrm>
            <a:off x="4427984" y="3068960"/>
            <a:ext cx="1008112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article</a:t>
            </a:r>
            <a:endParaRPr lang="zh-CN" altLang="en-US" dirty="0"/>
          </a:p>
        </p:txBody>
      </p:sp>
      <p:sp>
        <p:nvSpPr>
          <p:cNvPr id="18" name="圆角矩形 17"/>
          <p:cNvSpPr/>
          <p:nvPr/>
        </p:nvSpPr>
        <p:spPr>
          <a:xfrm>
            <a:off x="5652120" y="3068960"/>
            <a:ext cx="1008112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adj.</a:t>
            </a:r>
            <a:endParaRPr lang="zh-CN" altLang="en-US" dirty="0"/>
          </a:p>
        </p:txBody>
      </p:sp>
      <p:sp>
        <p:nvSpPr>
          <p:cNvPr id="19" name="圆角矩形 18"/>
          <p:cNvSpPr/>
          <p:nvPr/>
        </p:nvSpPr>
        <p:spPr>
          <a:xfrm>
            <a:off x="6804248" y="3068960"/>
            <a:ext cx="1296144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noun</a:t>
            </a:r>
            <a:endParaRPr lang="zh-CN" altLang="en-US" dirty="0"/>
          </a:p>
        </p:txBody>
      </p:sp>
      <p:sp>
        <p:nvSpPr>
          <p:cNvPr id="26" name="圆角矩形 25"/>
          <p:cNvSpPr/>
          <p:nvPr/>
        </p:nvSpPr>
        <p:spPr>
          <a:xfrm>
            <a:off x="1115616" y="3861048"/>
            <a:ext cx="1152128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subject</a:t>
            </a:r>
            <a:endParaRPr lang="zh-CN" altLang="en-US" dirty="0"/>
          </a:p>
        </p:txBody>
      </p:sp>
      <p:sp>
        <p:nvSpPr>
          <p:cNvPr id="27" name="圆角矩形 26"/>
          <p:cNvSpPr/>
          <p:nvPr/>
        </p:nvSpPr>
        <p:spPr>
          <a:xfrm>
            <a:off x="6156176" y="3861048"/>
            <a:ext cx="1008112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object</a:t>
            </a:r>
            <a:endParaRPr lang="zh-CN" altLang="en-US" dirty="0"/>
          </a:p>
        </p:txBody>
      </p:sp>
      <p:sp>
        <p:nvSpPr>
          <p:cNvPr id="28" name="圆角矩形 27"/>
          <p:cNvSpPr/>
          <p:nvPr/>
        </p:nvSpPr>
        <p:spPr>
          <a:xfrm>
            <a:off x="3131840" y="4581128"/>
            <a:ext cx="1296144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sentence</a:t>
            </a:r>
            <a:endParaRPr lang="zh-CN" altLang="en-US" dirty="0"/>
          </a:p>
        </p:txBody>
      </p:sp>
      <p:cxnSp>
        <p:nvCxnSpPr>
          <p:cNvPr id="30" name="直接连接符 29"/>
          <p:cNvCxnSpPr>
            <a:stCxn id="8" idx="2"/>
            <a:endCxn id="14" idx="0"/>
          </p:cNvCxnSpPr>
          <p:nvPr/>
        </p:nvCxnSpPr>
        <p:spPr>
          <a:xfrm rot="5400000">
            <a:off x="1151620" y="2960948"/>
            <a:ext cx="21602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>
            <a:stCxn id="9" idx="2"/>
            <a:endCxn id="15" idx="0"/>
          </p:cNvCxnSpPr>
          <p:nvPr/>
        </p:nvCxnSpPr>
        <p:spPr>
          <a:xfrm rot="5400000">
            <a:off x="2375756" y="2960948"/>
            <a:ext cx="21602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>
            <a:stCxn id="10" idx="2"/>
            <a:endCxn id="16" idx="0"/>
          </p:cNvCxnSpPr>
          <p:nvPr/>
        </p:nvCxnSpPr>
        <p:spPr>
          <a:xfrm rot="5400000">
            <a:off x="3599892" y="2960948"/>
            <a:ext cx="21602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>
            <a:stCxn id="11" idx="2"/>
            <a:endCxn id="17" idx="0"/>
          </p:cNvCxnSpPr>
          <p:nvPr/>
        </p:nvCxnSpPr>
        <p:spPr>
          <a:xfrm rot="5400000">
            <a:off x="4824028" y="2960948"/>
            <a:ext cx="21602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>
            <a:stCxn id="12" idx="2"/>
            <a:endCxn id="18" idx="0"/>
          </p:cNvCxnSpPr>
          <p:nvPr/>
        </p:nvCxnSpPr>
        <p:spPr>
          <a:xfrm rot="5400000">
            <a:off x="6048164" y="2960948"/>
            <a:ext cx="21602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>
            <a:stCxn id="13" idx="2"/>
            <a:endCxn id="19" idx="0"/>
          </p:cNvCxnSpPr>
          <p:nvPr/>
        </p:nvCxnSpPr>
        <p:spPr>
          <a:xfrm rot="5400000">
            <a:off x="7344308" y="2960948"/>
            <a:ext cx="21602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>
            <a:stCxn id="14" idx="2"/>
            <a:endCxn id="26" idx="0"/>
          </p:cNvCxnSpPr>
          <p:nvPr/>
        </p:nvCxnSpPr>
        <p:spPr>
          <a:xfrm rot="16200000" flipH="1">
            <a:off x="1295636" y="3465004"/>
            <a:ext cx="360040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>
            <a:stCxn id="15" idx="2"/>
            <a:endCxn id="26" idx="0"/>
          </p:cNvCxnSpPr>
          <p:nvPr/>
        </p:nvCxnSpPr>
        <p:spPr>
          <a:xfrm rot="5400000">
            <a:off x="1907704" y="3284984"/>
            <a:ext cx="360040" cy="792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>
            <a:stCxn id="18" idx="2"/>
            <a:endCxn id="27" idx="0"/>
          </p:cNvCxnSpPr>
          <p:nvPr/>
        </p:nvCxnSpPr>
        <p:spPr>
          <a:xfrm rot="16200000" flipH="1">
            <a:off x="6228184" y="3429000"/>
            <a:ext cx="360040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>
            <a:stCxn id="19" idx="2"/>
            <a:endCxn id="27" idx="0"/>
          </p:cNvCxnSpPr>
          <p:nvPr/>
        </p:nvCxnSpPr>
        <p:spPr>
          <a:xfrm rot="5400000">
            <a:off x="6876256" y="3284984"/>
            <a:ext cx="360040" cy="792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>
            <a:stCxn id="26" idx="2"/>
            <a:endCxn id="28" idx="0"/>
          </p:cNvCxnSpPr>
          <p:nvPr/>
        </p:nvCxnSpPr>
        <p:spPr>
          <a:xfrm rot="16200000" flipH="1">
            <a:off x="2591780" y="3392996"/>
            <a:ext cx="288032" cy="20882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>
            <a:stCxn id="16" idx="2"/>
            <a:endCxn id="28" idx="0"/>
          </p:cNvCxnSpPr>
          <p:nvPr/>
        </p:nvCxnSpPr>
        <p:spPr>
          <a:xfrm rot="16200000" flipH="1">
            <a:off x="3203848" y="4005064"/>
            <a:ext cx="1080120" cy="72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>
            <a:stCxn id="27" idx="2"/>
            <a:endCxn id="28" idx="0"/>
          </p:cNvCxnSpPr>
          <p:nvPr/>
        </p:nvCxnSpPr>
        <p:spPr>
          <a:xfrm rot="5400000">
            <a:off x="5076056" y="2996952"/>
            <a:ext cx="288032" cy="28803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altLang="zh-CN" dirty="0" smtClean="0">
                <a:ea typeface="宋体" charset="-122"/>
              </a:rPr>
              <a:t>General Structure of a compiler</a:t>
            </a:r>
            <a:br>
              <a:rPr lang="en-GB" altLang="zh-CN" dirty="0" smtClean="0">
                <a:ea typeface="宋体" charset="-122"/>
              </a:rPr>
            </a:br>
            <a:r>
              <a:rPr lang="en-GB" altLang="zh-CN" dirty="0" smtClean="0">
                <a:ea typeface="宋体" charset="-122"/>
              </a:rPr>
              <a:t>		---- Syntax Analysis (Parsing)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Imposes a hierarchical structure on the token stream</a:t>
            </a:r>
          </a:p>
          <a:p>
            <a:r>
              <a:rPr lang="en-US" altLang="zh-CN" dirty="0" smtClean="0"/>
              <a:t>Context-free grammars formalize these recursive rules and guide syntax analysis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403648" y="3501008"/>
            <a:ext cx="6192688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GB" altLang="zh-CN" b="1" dirty="0" smtClean="0">
                <a:latin typeface="Courier New" pitchFamily="49" charset="0"/>
                <a:ea typeface="宋体" charset="-122"/>
              </a:rPr>
              <a:t>expression </a:t>
            </a:r>
            <a:r>
              <a:rPr lang="en-GB" altLang="zh-CN" b="1" dirty="0" smtClean="0">
                <a:latin typeface="Courier New" pitchFamily="49" charset="0"/>
                <a:ea typeface="宋体" charset="-122"/>
                <a:sym typeface="Symbol" pitchFamily="18" charset="2"/>
              </a:rPr>
              <a:t> expression ‘+’ term | expression ‘-’ term | term</a:t>
            </a:r>
          </a:p>
          <a:p>
            <a:pPr>
              <a:buFontTx/>
              <a:buNone/>
            </a:pPr>
            <a:r>
              <a:rPr lang="en-GB" altLang="zh-CN" sz="2000" b="1" dirty="0" smtClean="0">
                <a:latin typeface="Courier New" pitchFamily="49" charset="0"/>
                <a:ea typeface="宋体" charset="-122"/>
                <a:sym typeface="Symbol" pitchFamily="18" charset="2"/>
              </a:rPr>
              <a:t>	</a:t>
            </a:r>
            <a:r>
              <a:rPr lang="en-GB" altLang="zh-CN" b="1" dirty="0" smtClean="0">
                <a:latin typeface="Courier New" pitchFamily="49" charset="0"/>
                <a:ea typeface="宋体" charset="-122"/>
                <a:sym typeface="Symbol" pitchFamily="18" charset="2"/>
              </a:rPr>
              <a:t>term  term ‘*’ factor | term ‘/’ factor | factor</a:t>
            </a:r>
          </a:p>
          <a:p>
            <a:pPr>
              <a:buFontTx/>
              <a:buNone/>
            </a:pPr>
            <a:r>
              <a:rPr lang="en-GB" altLang="zh-CN" b="1" dirty="0" smtClean="0">
                <a:latin typeface="Courier New" pitchFamily="49" charset="0"/>
                <a:ea typeface="宋体" charset="-122"/>
                <a:sym typeface="Symbol" pitchFamily="18" charset="2"/>
              </a:rPr>
              <a:t>	factor  identifier | constant |           ‘(‘ expression ‘)’</a:t>
            </a:r>
            <a:endParaRPr lang="en-GB" altLang="zh-CN" sz="2000" b="1" dirty="0">
              <a:latin typeface="Courier New" pitchFamily="49" charset="0"/>
              <a:ea typeface="宋体" charset="-122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altLang="zh-CN" dirty="0" smtClean="0">
                <a:ea typeface="宋体" charset="-122"/>
              </a:rPr>
              <a:t>General Structure of a compiler</a:t>
            </a:r>
            <a:br>
              <a:rPr lang="en-GB" altLang="zh-CN" dirty="0" smtClean="0">
                <a:ea typeface="宋体" charset="-122"/>
              </a:rPr>
            </a:br>
            <a:r>
              <a:rPr lang="en-GB" altLang="zh-CN" dirty="0" smtClean="0">
                <a:ea typeface="宋体" charset="-122"/>
              </a:rPr>
              <a:t>		---- Syntax Analysis (Parsing)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parse tree for b*b-4*a*c</a:t>
            </a:r>
            <a:endParaRPr lang="zh-CN" altLang="en-US" dirty="0"/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3630488" y="1741512"/>
            <a:ext cx="1600200" cy="5334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altLang="zh-CN">
                <a:ea typeface="宋体" charset="-122"/>
              </a:rPr>
              <a:t>expression</a:t>
            </a:r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1268288" y="2427312"/>
            <a:ext cx="1600200" cy="5334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altLang="zh-CN">
                <a:ea typeface="宋体" charset="-122"/>
              </a:rPr>
              <a:t>expression</a:t>
            </a:r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4773488" y="3113112"/>
            <a:ext cx="1600200" cy="5334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altLang="zh-CN">
                <a:ea typeface="宋体" charset="-122"/>
              </a:rPr>
              <a:t>term</a:t>
            </a: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2335088" y="3875112"/>
            <a:ext cx="1600200" cy="5334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altLang="zh-CN">
                <a:ea typeface="宋体" charset="-122"/>
              </a:rPr>
              <a:t>factor</a:t>
            </a: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125288" y="3875112"/>
            <a:ext cx="1600200" cy="5334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altLang="zh-CN">
                <a:ea typeface="宋体" charset="-122"/>
              </a:rPr>
              <a:t>term</a:t>
            </a:r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5916488" y="2427312"/>
            <a:ext cx="1600200" cy="5334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altLang="zh-CN">
                <a:ea typeface="宋体" charset="-122"/>
              </a:rPr>
              <a:t>term</a:t>
            </a:r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125288" y="4789512"/>
            <a:ext cx="1600200" cy="5334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altLang="zh-CN">
                <a:ea typeface="宋体" charset="-122"/>
              </a:rPr>
              <a:t>factor</a:t>
            </a:r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1268288" y="3189312"/>
            <a:ext cx="1600200" cy="5334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altLang="zh-CN">
                <a:ea typeface="宋体" charset="-122"/>
              </a:rPr>
              <a:t>term</a:t>
            </a:r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7135688" y="3113112"/>
            <a:ext cx="1600200" cy="5334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altLang="zh-CN">
                <a:ea typeface="宋体" charset="-122"/>
              </a:rPr>
              <a:t>factor</a:t>
            </a:r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>
            <a:off x="6297488" y="3875112"/>
            <a:ext cx="1600200" cy="5334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altLang="zh-CN">
                <a:ea typeface="宋体" charset="-122"/>
              </a:rPr>
              <a:t>factor</a:t>
            </a:r>
          </a:p>
        </p:txBody>
      </p:sp>
      <p:sp>
        <p:nvSpPr>
          <p:cNvPr id="15" name="Oval 14"/>
          <p:cNvSpPr>
            <a:spLocks noChangeArrowheads="1"/>
          </p:cNvSpPr>
          <p:nvPr/>
        </p:nvSpPr>
        <p:spPr bwMode="auto">
          <a:xfrm>
            <a:off x="4087688" y="3875112"/>
            <a:ext cx="1600200" cy="5334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altLang="zh-CN">
                <a:ea typeface="宋体" charset="-122"/>
              </a:rPr>
              <a:t>term</a:t>
            </a:r>
          </a:p>
        </p:txBody>
      </p:sp>
      <p:sp>
        <p:nvSpPr>
          <p:cNvPr id="16" name="Oval 15"/>
          <p:cNvSpPr>
            <a:spLocks noChangeArrowheads="1"/>
          </p:cNvSpPr>
          <p:nvPr/>
        </p:nvSpPr>
        <p:spPr bwMode="auto">
          <a:xfrm>
            <a:off x="3859088" y="4789512"/>
            <a:ext cx="1600200" cy="5334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altLang="zh-CN">
                <a:ea typeface="宋体" charset="-122"/>
              </a:rPr>
              <a:t>factor</a:t>
            </a:r>
          </a:p>
        </p:txBody>
      </p:sp>
      <p:sp>
        <p:nvSpPr>
          <p:cNvPr id="17" name="Oval 16"/>
          <p:cNvSpPr>
            <a:spLocks noChangeArrowheads="1"/>
          </p:cNvSpPr>
          <p:nvPr/>
        </p:nvSpPr>
        <p:spPr bwMode="auto">
          <a:xfrm>
            <a:off x="4087688" y="2427312"/>
            <a:ext cx="762000" cy="68580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altLang="zh-CN">
                <a:ea typeface="宋体" charset="-122"/>
              </a:rPr>
              <a:t>-</a:t>
            </a:r>
          </a:p>
        </p:txBody>
      </p:sp>
      <p:sp>
        <p:nvSpPr>
          <p:cNvPr id="18" name="Oval 17"/>
          <p:cNvSpPr>
            <a:spLocks noChangeArrowheads="1"/>
          </p:cNvSpPr>
          <p:nvPr/>
        </p:nvSpPr>
        <p:spPr bwMode="auto">
          <a:xfrm>
            <a:off x="1649288" y="3951312"/>
            <a:ext cx="762000" cy="68580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altLang="zh-CN">
                <a:ea typeface="宋体" charset="-122"/>
              </a:rPr>
              <a:t>*</a:t>
            </a:r>
          </a:p>
        </p:txBody>
      </p:sp>
      <p:sp>
        <p:nvSpPr>
          <p:cNvPr id="19" name="Oval 18"/>
          <p:cNvSpPr>
            <a:spLocks noChangeArrowheads="1"/>
          </p:cNvSpPr>
          <p:nvPr/>
        </p:nvSpPr>
        <p:spPr bwMode="auto">
          <a:xfrm>
            <a:off x="5611688" y="3722712"/>
            <a:ext cx="762000" cy="68580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altLang="zh-CN">
                <a:ea typeface="宋体" charset="-122"/>
              </a:rPr>
              <a:t>*</a:t>
            </a:r>
          </a:p>
        </p:txBody>
      </p:sp>
      <p:sp>
        <p:nvSpPr>
          <p:cNvPr id="20" name="Oval 19"/>
          <p:cNvSpPr>
            <a:spLocks noChangeArrowheads="1"/>
          </p:cNvSpPr>
          <p:nvPr/>
        </p:nvSpPr>
        <p:spPr bwMode="auto">
          <a:xfrm>
            <a:off x="582488" y="5551512"/>
            <a:ext cx="762000" cy="68580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altLang="zh-CN">
                <a:ea typeface="宋体" charset="-122"/>
              </a:rPr>
              <a:t>&lt;id,b&gt;</a:t>
            </a:r>
          </a:p>
        </p:txBody>
      </p:sp>
      <p:sp>
        <p:nvSpPr>
          <p:cNvPr id="21" name="Oval 20"/>
          <p:cNvSpPr>
            <a:spLocks noChangeArrowheads="1"/>
          </p:cNvSpPr>
          <p:nvPr/>
        </p:nvSpPr>
        <p:spPr bwMode="auto">
          <a:xfrm>
            <a:off x="4240088" y="5551512"/>
            <a:ext cx="762000" cy="68580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altLang="zh-CN">
                <a:ea typeface="宋体" charset="-122"/>
              </a:rPr>
              <a:t>&lt;const,</a:t>
            </a:r>
          </a:p>
          <a:p>
            <a:pPr algn="ctr"/>
            <a:r>
              <a:rPr lang="en-GB" altLang="zh-CN">
                <a:ea typeface="宋体" charset="-122"/>
              </a:rPr>
              <a:t>4&gt;</a:t>
            </a:r>
          </a:p>
        </p:txBody>
      </p:sp>
      <p:sp>
        <p:nvSpPr>
          <p:cNvPr id="22" name="Oval 21"/>
          <p:cNvSpPr>
            <a:spLocks noChangeArrowheads="1"/>
          </p:cNvSpPr>
          <p:nvPr/>
        </p:nvSpPr>
        <p:spPr bwMode="auto">
          <a:xfrm>
            <a:off x="2716088" y="4637112"/>
            <a:ext cx="762000" cy="68580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altLang="zh-CN">
                <a:ea typeface="宋体" charset="-122"/>
              </a:rPr>
              <a:t>&lt;id,b&gt;</a:t>
            </a:r>
          </a:p>
        </p:txBody>
      </p:sp>
      <p:sp>
        <p:nvSpPr>
          <p:cNvPr id="23" name="Oval 22"/>
          <p:cNvSpPr>
            <a:spLocks noChangeArrowheads="1"/>
          </p:cNvSpPr>
          <p:nvPr/>
        </p:nvSpPr>
        <p:spPr bwMode="auto">
          <a:xfrm>
            <a:off x="6373688" y="3036912"/>
            <a:ext cx="762000" cy="68580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altLang="zh-CN">
                <a:ea typeface="宋体" charset="-122"/>
              </a:rPr>
              <a:t>*</a:t>
            </a:r>
          </a:p>
        </p:txBody>
      </p:sp>
      <p:sp>
        <p:nvSpPr>
          <p:cNvPr id="24" name="Oval 23"/>
          <p:cNvSpPr>
            <a:spLocks noChangeArrowheads="1"/>
          </p:cNvSpPr>
          <p:nvPr/>
        </p:nvSpPr>
        <p:spPr bwMode="auto">
          <a:xfrm>
            <a:off x="8202488" y="3798912"/>
            <a:ext cx="762000" cy="68580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altLang="zh-CN">
                <a:ea typeface="宋体" charset="-122"/>
              </a:rPr>
              <a:t>&lt;id,c&gt;</a:t>
            </a:r>
          </a:p>
        </p:txBody>
      </p:sp>
      <p:sp>
        <p:nvSpPr>
          <p:cNvPr id="25" name="Oval 25"/>
          <p:cNvSpPr>
            <a:spLocks noChangeArrowheads="1"/>
          </p:cNvSpPr>
          <p:nvPr/>
        </p:nvSpPr>
        <p:spPr bwMode="auto">
          <a:xfrm>
            <a:off x="6754688" y="4713312"/>
            <a:ext cx="762000" cy="68580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altLang="zh-CN">
                <a:ea typeface="宋体" charset="-122"/>
              </a:rPr>
              <a:t>&lt;id,a&gt;</a:t>
            </a:r>
          </a:p>
        </p:txBody>
      </p:sp>
      <p:sp>
        <p:nvSpPr>
          <p:cNvPr id="26" name="Line 26"/>
          <p:cNvSpPr>
            <a:spLocks noChangeShapeType="1"/>
          </p:cNvSpPr>
          <p:nvPr/>
        </p:nvSpPr>
        <p:spPr bwMode="auto">
          <a:xfrm flipH="1">
            <a:off x="2639888" y="2198712"/>
            <a:ext cx="1371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" name="Line 27"/>
          <p:cNvSpPr>
            <a:spLocks noChangeShapeType="1"/>
          </p:cNvSpPr>
          <p:nvPr/>
        </p:nvSpPr>
        <p:spPr bwMode="auto">
          <a:xfrm>
            <a:off x="5002088" y="2198712"/>
            <a:ext cx="1524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" name="Line 28"/>
          <p:cNvSpPr>
            <a:spLocks noChangeShapeType="1"/>
          </p:cNvSpPr>
          <p:nvPr/>
        </p:nvSpPr>
        <p:spPr bwMode="auto">
          <a:xfrm>
            <a:off x="4468688" y="2274912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" name="Line 29"/>
          <p:cNvSpPr>
            <a:spLocks noChangeShapeType="1"/>
          </p:cNvSpPr>
          <p:nvPr/>
        </p:nvSpPr>
        <p:spPr bwMode="auto">
          <a:xfrm>
            <a:off x="2106488" y="2960712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" name="Line 30"/>
          <p:cNvSpPr>
            <a:spLocks noChangeShapeType="1"/>
          </p:cNvSpPr>
          <p:nvPr/>
        </p:nvSpPr>
        <p:spPr bwMode="auto">
          <a:xfrm flipH="1">
            <a:off x="963488" y="3722712"/>
            <a:ext cx="762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" name="Line 31"/>
          <p:cNvSpPr>
            <a:spLocks noChangeShapeType="1"/>
          </p:cNvSpPr>
          <p:nvPr/>
        </p:nvSpPr>
        <p:spPr bwMode="auto">
          <a:xfrm>
            <a:off x="2563688" y="3646512"/>
            <a:ext cx="609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" name="Line 32"/>
          <p:cNvSpPr>
            <a:spLocks noChangeShapeType="1"/>
          </p:cNvSpPr>
          <p:nvPr/>
        </p:nvSpPr>
        <p:spPr bwMode="auto">
          <a:xfrm>
            <a:off x="2030288" y="3722712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" name="Line 33"/>
          <p:cNvSpPr>
            <a:spLocks noChangeShapeType="1"/>
          </p:cNvSpPr>
          <p:nvPr/>
        </p:nvSpPr>
        <p:spPr bwMode="auto">
          <a:xfrm>
            <a:off x="887288" y="4408512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" name="Line 34"/>
          <p:cNvSpPr>
            <a:spLocks noChangeShapeType="1"/>
          </p:cNvSpPr>
          <p:nvPr/>
        </p:nvSpPr>
        <p:spPr bwMode="auto">
          <a:xfrm>
            <a:off x="963488" y="5322912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" name="Line 35"/>
          <p:cNvSpPr>
            <a:spLocks noChangeShapeType="1"/>
          </p:cNvSpPr>
          <p:nvPr/>
        </p:nvSpPr>
        <p:spPr bwMode="auto">
          <a:xfrm flipH="1">
            <a:off x="3097088" y="4408512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" name="Line 36"/>
          <p:cNvSpPr>
            <a:spLocks noChangeShapeType="1"/>
          </p:cNvSpPr>
          <p:nvPr/>
        </p:nvSpPr>
        <p:spPr bwMode="auto">
          <a:xfrm flipH="1">
            <a:off x="5611688" y="2884512"/>
            <a:ext cx="685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" name="Line 37"/>
          <p:cNvSpPr>
            <a:spLocks noChangeShapeType="1"/>
          </p:cNvSpPr>
          <p:nvPr/>
        </p:nvSpPr>
        <p:spPr bwMode="auto">
          <a:xfrm>
            <a:off x="6754688" y="2960712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" name="Line 38"/>
          <p:cNvSpPr>
            <a:spLocks noChangeShapeType="1"/>
          </p:cNvSpPr>
          <p:nvPr/>
        </p:nvSpPr>
        <p:spPr bwMode="auto">
          <a:xfrm>
            <a:off x="7211888" y="2884512"/>
            <a:ext cx="685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" name="Line 39"/>
          <p:cNvSpPr>
            <a:spLocks noChangeShapeType="1"/>
          </p:cNvSpPr>
          <p:nvPr/>
        </p:nvSpPr>
        <p:spPr bwMode="auto">
          <a:xfrm flipH="1">
            <a:off x="4849688" y="3646512"/>
            <a:ext cx="533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" name="Line 40"/>
          <p:cNvSpPr>
            <a:spLocks noChangeShapeType="1"/>
          </p:cNvSpPr>
          <p:nvPr/>
        </p:nvSpPr>
        <p:spPr bwMode="auto">
          <a:xfrm flipH="1">
            <a:off x="4697288" y="4408512"/>
            <a:ext cx="152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" name="Line 41"/>
          <p:cNvSpPr>
            <a:spLocks noChangeShapeType="1"/>
          </p:cNvSpPr>
          <p:nvPr/>
        </p:nvSpPr>
        <p:spPr bwMode="auto">
          <a:xfrm flipH="1">
            <a:off x="4621088" y="5322912"/>
            <a:ext cx="76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" name="Line 42"/>
          <p:cNvSpPr>
            <a:spLocks noChangeShapeType="1"/>
          </p:cNvSpPr>
          <p:nvPr/>
        </p:nvSpPr>
        <p:spPr bwMode="auto">
          <a:xfrm>
            <a:off x="5992688" y="3570312"/>
            <a:ext cx="762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" name="Line 43"/>
          <p:cNvSpPr>
            <a:spLocks noChangeShapeType="1"/>
          </p:cNvSpPr>
          <p:nvPr/>
        </p:nvSpPr>
        <p:spPr bwMode="auto">
          <a:xfrm>
            <a:off x="5687888" y="3646512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" name="Line 44"/>
          <p:cNvSpPr>
            <a:spLocks noChangeShapeType="1"/>
          </p:cNvSpPr>
          <p:nvPr/>
        </p:nvSpPr>
        <p:spPr bwMode="auto">
          <a:xfrm>
            <a:off x="7135688" y="4408512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" name="Line 45"/>
          <p:cNvSpPr>
            <a:spLocks noChangeShapeType="1"/>
          </p:cNvSpPr>
          <p:nvPr/>
        </p:nvSpPr>
        <p:spPr bwMode="auto">
          <a:xfrm>
            <a:off x="8202488" y="3646512"/>
            <a:ext cx="381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What’s a compiler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GB" altLang="zh-CN" dirty="0" smtClean="0">
                <a:ea typeface="宋体" charset="-122"/>
              </a:rPr>
              <a:t>A </a:t>
            </a:r>
            <a:r>
              <a:rPr lang="en-GB" altLang="zh-CN" b="1" dirty="0" smtClean="0">
                <a:solidFill>
                  <a:srgbClr val="0070C0"/>
                </a:solidFill>
                <a:ea typeface="宋体" charset="-122"/>
              </a:rPr>
              <a:t>program</a:t>
            </a:r>
            <a:r>
              <a:rPr lang="en-GB" altLang="zh-CN" dirty="0" smtClean="0">
                <a:ea typeface="宋体" charset="-122"/>
              </a:rPr>
              <a:t> that accepts as input a </a:t>
            </a:r>
            <a:r>
              <a:rPr lang="en-GB" altLang="zh-CN" b="1" dirty="0" smtClean="0">
                <a:solidFill>
                  <a:srgbClr val="00B050"/>
                </a:solidFill>
                <a:ea typeface="宋体" charset="-122"/>
              </a:rPr>
              <a:t>program</a:t>
            </a:r>
            <a:r>
              <a:rPr lang="en-GB" altLang="zh-CN" dirty="0" smtClean="0">
                <a:ea typeface="宋体" charset="-122"/>
              </a:rPr>
              <a:t> text in a certain </a:t>
            </a:r>
            <a:r>
              <a:rPr lang="en-GB" altLang="zh-CN" dirty="0" smtClean="0">
                <a:solidFill>
                  <a:srgbClr val="00B050"/>
                </a:solidFill>
                <a:ea typeface="宋体" charset="-122"/>
              </a:rPr>
              <a:t>language</a:t>
            </a:r>
            <a:r>
              <a:rPr lang="en-GB" altLang="zh-CN" dirty="0" smtClean="0">
                <a:ea typeface="宋体" charset="-122"/>
              </a:rPr>
              <a:t> and produces as output a </a:t>
            </a:r>
            <a:r>
              <a:rPr lang="en-GB" altLang="zh-CN" b="1" dirty="0" smtClean="0">
                <a:solidFill>
                  <a:srgbClr val="C00000"/>
                </a:solidFill>
                <a:ea typeface="宋体" charset="-122"/>
              </a:rPr>
              <a:t>program</a:t>
            </a:r>
            <a:r>
              <a:rPr lang="en-GB" altLang="zh-CN" dirty="0" smtClean="0">
                <a:ea typeface="宋体" charset="-122"/>
              </a:rPr>
              <a:t> text in another </a:t>
            </a:r>
            <a:r>
              <a:rPr lang="en-GB" altLang="zh-CN" dirty="0" smtClean="0">
                <a:solidFill>
                  <a:srgbClr val="C00000"/>
                </a:solidFill>
                <a:ea typeface="宋体" charset="-122"/>
              </a:rPr>
              <a:t>language</a:t>
            </a:r>
            <a:r>
              <a:rPr lang="en-GB" altLang="zh-CN" dirty="0" smtClean="0">
                <a:ea typeface="宋体" charset="-122"/>
              </a:rPr>
              <a:t>, while </a:t>
            </a:r>
            <a:r>
              <a:rPr lang="en-GB" altLang="zh-CN" u="sng" dirty="0" smtClean="0">
                <a:ea typeface="宋体" charset="-122"/>
              </a:rPr>
              <a:t>preserving</a:t>
            </a:r>
            <a:r>
              <a:rPr lang="en-GB" altLang="zh-CN" dirty="0" smtClean="0">
                <a:ea typeface="宋体" charset="-122"/>
              </a:rPr>
              <a:t> the meaning of that text (</a:t>
            </a:r>
            <a:r>
              <a:rPr lang="en-GB" altLang="zh-CN" dirty="0" err="1" smtClean="0">
                <a:ea typeface="宋体" charset="-122"/>
              </a:rPr>
              <a:t>Grune</a:t>
            </a:r>
            <a:r>
              <a:rPr lang="en-GB" altLang="zh-CN" dirty="0" smtClean="0">
                <a:ea typeface="宋体" charset="-122"/>
              </a:rPr>
              <a:t> </a:t>
            </a:r>
            <a:r>
              <a:rPr lang="en-GB" altLang="zh-CN" i="1" dirty="0" smtClean="0">
                <a:ea typeface="宋体" charset="-122"/>
              </a:rPr>
              <a:t>et al</a:t>
            </a:r>
            <a:r>
              <a:rPr lang="en-GB" altLang="zh-CN" dirty="0" smtClean="0">
                <a:ea typeface="宋体" charset="-122"/>
              </a:rPr>
              <a:t>, 2000)</a:t>
            </a:r>
          </a:p>
          <a:p>
            <a:pPr lvl="1"/>
            <a:r>
              <a:rPr lang="en-GB" altLang="zh-CN" dirty="0" smtClean="0">
                <a:ea typeface="宋体" charset="-122"/>
              </a:rPr>
              <a:t>Report any error in the source program that it detects during the translation process</a:t>
            </a:r>
          </a:p>
          <a:p>
            <a:endParaRPr lang="en-GB" altLang="zh-CN" dirty="0" smtClean="0">
              <a:ea typeface="宋体" charset="-122"/>
            </a:endParaRPr>
          </a:p>
          <a:p>
            <a:r>
              <a:rPr lang="en-GB" altLang="zh-CN" dirty="0" smtClean="0">
                <a:ea typeface="宋体" charset="-122"/>
              </a:rPr>
              <a:t>A </a:t>
            </a:r>
            <a:r>
              <a:rPr lang="en-GB" altLang="zh-CN" b="1" dirty="0" smtClean="0">
                <a:solidFill>
                  <a:srgbClr val="0070C0"/>
                </a:solidFill>
                <a:ea typeface="宋体" charset="-122"/>
              </a:rPr>
              <a:t>program</a:t>
            </a:r>
            <a:r>
              <a:rPr lang="en-GB" altLang="zh-CN" dirty="0" smtClean="0">
                <a:ea typeface="宋体" charset="-122"/>
              </a:rPr>
              <a:t> that reads a </a:t>
            </a:r>
            <a:r>
              <a:rPr lang="en-GB" altLang="zh-CN" b="1" dirty="0" smtClean="0">
                <a:solidFill>
                  <a:srgbClr val="00B050"/>
                </a:solidFill>
                <a:ea typeface="宋体" charset="-122"/>
              </a:rPr>
              <a:t>program</a:t>
            </a:r>
            <a:r>
              <a:rPr lang="en-GB" altLang="zh-CN" dirty="0" smtClean="0">
                <a:ea typeface="宋体" charset="-122"/>
              </a:rPr>
              <a:t> written in one </a:t>
            </a:r>
            <a:r>
              <a:rPr lang="en-GB" altLang="zh-CN" dirty="0" smtClean="0">
                <a:solidFill>
                  <a:srgbClr val="00B050"/>
                </a:solidFill>
                <a:ea typeface="宋体" charset="-122"/>
              </a:rPr>
              <a:t>language</a:t>
            </a:r>
            <a:r>
              <a:rPr lang="en-GB" altLang="zh-CN" dirty="0" smtClean="0">
                <a:ea typeface="宋体" charset="-122"/>
              </a:rPr>
              <a:t> (</a:t>
            </a:r>
            <a:r>
              <a:rPr lang="en-GB" altLang="zh-CN" i="1" dirty="0" smtClean="0">
                <a:solidFill>
                  <a:srgbClr val="00B050"/>
                </a:solidFill>
                <a:ea typeface="宋体" charset="-122"/>
              </a:rPr>
              <a:t>source language</a:t>
            </a:r>
            <a:r>
              <a:rPr lang="en-GB" altLang="zh-CN" dirty="0" smtClean="0">
                <a:ea typeface="宋体" charset="-122"/>
              </a:rPr>
              <a:t>) and translates it into an </a:t>
            </a:r>
            <a:r>
              <a:rPr lang="en-GB" altLang="zh-CN" u="sng" dirty="0" smtClean="0">
                <a:ea typeface="宋体" charset="-122"/>
              </a:rPr>
              <a:t>equivalent</a:t>
            </a:r>
            <a:r>
              <a:rPr lang="en-GB" altLang="zh-CN" dirty="0" smtClean="0">
                <a:ea typeface="宋体" charset="-122"/>
              </a:rPr>
              <a:t> </a:t>
            </a:r>
            <a:r>
              <a:rPr lang="en-GB" altLang="zh-CN" b="1" dirty="0" smtClean="0">
                <a:solidFill>
                  <a:srgbClr val="C00000"/>
                </a:solidFill>
                <a:ea typeface="宋体" charset="-122"/>
              </a:rPr>
              <a:t>program</a:t>
            </a:r>
            <a:r>
              <a:rPr lang="en-GB" altLang="zh-CN" dirty="0" smtClean="0">
                <a:ea typeface="宋体" charset="-122"/>
              </a:rPr>
              <a:t> in another </a:t>
            </a:r>
            <a:r>
              <a:rPr lang="en-GB" altLang="zh-CN" dirty="0" smtClean="0">
                <a:solidFill>
                  <a:srgbClr val="C00000"/>
                </a:solidFill>
                <a:ea typeface="宋体" charset="-122"/>
              </a:rPr>
              <a:t>language</a:t>
            </a:r>
            <a:r>
              <a:rPr lang="en-GB" altLang="zh-CN" dirty="0" smtClean="0">
                <a:ea typeface="宋体" charset="-122"/>
              </a:rPr>
              <a:t> (</a:t>
            </a:r>
            <a:r>
              <a:rPr lang="en-GB" altLang="zh-CN" dirty="0" smtClean="0">
                <a:solidFill>
                  <a:srgbClr val="C00000"/>
                </a:solidFill>
                <a:ea typeface="宋体" charset="-122"/>
              </a:rPr>
              <a:t>target language</a:t>
            </a:r>
            <a:r>
              <a:rPr lang="en-GB" altLang="zh-CN" dirty="0" smtClean="0">
                <a:ea typeface="宋体" charset="-122"/>
              </a:rPr>
              <a:t>) (</a:t>
            </a:r>
            <a:r>
              <a:rPr lang="en-GB" altLang="zh-CN" dirty="0" err="1" smtClean="0">
                <a:ea typeface="宋体" charset="-122"/>
              </a:rPr>
              <a:t>Aho</a:t>
            </a:r>
            <a:r>
              <a:rPr lang="en-GB" altLang="zh-CN" dirty="0" smtClean="0">
                <a:ea typeface="宋体" charset="-122"/>
              </a:rPr>
              <a:t> </a:t>
            </a:r>
            <a:r>
              <a:rPr lang="en-GB" altLang="zh-CN" i="1" dirty="0" smtClean="0">
                <a:ea typeface="宋体" charset="-122"/>
              </a:rPr>
              <a:t>et al</a:t>
            </a:r>
            <a:r>
              <a:rPr lang="en-GB" altLang="zh-CN" dirty="0" smtClean="0">
                <a:ea typeface="宋体" charset="-122"/>
              </a:rPr>
              <a:t>)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altLang="zh-CN" dirty="0" smtClean="0">
                <a:ea typeface="宋体" charset="-122"/>
              </a:rPr>
              <a:t>General Structure of a compiler</a:t>
            </a:r>
            <a:br>
              <a:rPr lang="en-GB" altLang="zh-CN" dirty="0" smtClean="0">
                <a:ea typeface="宋体" charset="-122"/>
              </a:rPr>
            </a:br>
            <a:r>
              <a:rPr lang="en-GB" altLang="zh-CN" dirty="0" smtClean="0">
                <a:ea typeface="宋体" charset="-122"/>
              </a:rPr>
              <a:t>		---- Syntax Analysis (Parsing)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altLang="zh-CN" sz="2400" dirty="0" smtClean="0">
                <a:ea typeface="宋体" charset="-122"/>
              </a:rPr>
              <a:t>An Abstract Syntax Tree (AST) is a more useful data structure for internal representation. It is a compressed version of the parse tree (summary of grammatical structure without details about its derivation)</a:t>
            </a:r>
          </a:p>
          <a:p>
            <a:r>
              <a:rPr lang="en-US" altLang="zh-CN" dirty="0" smtClean="0"/>
              <a:t>AST for b*b-4*a*c </a:t>
            </a:r>
            <a:endParaRPr lang="zh-CN" altLang="en-US" dirty="0"/>
          </a:p>
        </p:txBody>
      </p:sp>
      <p:sp>
        <p:nvSpPr>
          <p:cNvPr id="4" name="Oval 4"/>
          <p:cNvSpPr>
            <a:spLocks noChangeArrowheads="1"/>
          </p:cNvSpPr>
          <p:nvPr/>
        </p:nvSpPr>
        <p:spPr bwMode="auto">
          <a:xfrm>
            <a:off x="4114800" y="3409528"/>
            <a:ext cx="762000" cy="68580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altLang="zh-CN">
                <a:ea typeface="宋体" charset="-122"/>
              </a:rPr>
              <a:t>-</a:t>
            </a:r>
          </a:p>
        </p:txBody>
      </p:sp>
      <p:sp>
        <p:nvSpPr>
          <p:cNvPr id="5" name="Oval 5"/>
          <p:cNvSpPr>
            <a:spLocks noChangeArrowheads="1"/>
          </p:cNvSpPr>
          <p:nvPr/>
        </p:nvSpPr>
        <p:spPr bwMode="auto">
          <a:xfrm>
            <a:off x="2743200" y="4171528"/>
            <a:ext cx="685800" cy="68580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altLang="zh-CN">
                <a:ea typeface="宋体" charset="-122"/>
              </a:rPr>
              <a:t>*</a:t>
            </a:r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1905000" y="4933528"/>
            <a:ext cx="762000" cy="68580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altLang="zh-CN">
                <a:ea typeface="宋体" charset="-122"/>
              </a:rPr>
              <a:t>&lt;id,b&gt;</a:t>
            </a:r>
          </a:p>
        </p:txBody>
      </p:sp>
      <p:sp>
        <p:nvSpPr>
          <p:cNvPr id="7" name="Oval 7"/>
          <p:cNvSpPr>
            <a:spLocks noChangeArrowheads="1"/>
          </p:cNvSpPr>
          <p:nvPr/>
        </p:nvSpPr>
        <p:spPr bwMode="auto">
          <a:xfrm>
            <a:off x="3429000" y="4933528"/>
            <a:ext cx="762000" cy="68580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altLang="zh-CN">
                <a:ea typeface="宋体" charset="-122"/>
              </a:rPr>
              <a:t>&lt;id,b&gt;</a:t>
            </a:r>
          </a:p>
        </p:txBody>
      </p:sp>
      <p:sp>
        <p:nvSpPr>
          <p:cNvPr id="8" name="Oval 8"/>
          <p:cNvSpPr>
            <a:spLocks noChangeArrowheads="1"/>
          </p:cNvSpPr>
          <p:nvPr/>
        </p:nvSpPr>
        <p:spPr bwMode="auto">
          <a:xfrm>
            <a:off x="5867400" y="4171528"/>
            <a:ext cx="762000" cy="68580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altLang="zh-CN">
                <a:ea typeface="宋体" charset="-122"/>
              </a:rPr>
              <a:t>*</a:t>
            </a:r>
          </a:p>
        </p:txBody>
      </p:sp>
      <p:sp>
        <p:nvSpPr>
          <p:cNvPr id="9" name="Oval 9"/>
          <p:cNvSpPr>
            <a:spLocks noChangeArrowheads="1"/>
          </p:cNvSpPr>
          <p:nvPr/>
        </p:nvSpPr>
        <p:spPr bwMode="auto">
          <a:xfrm>
            <a:off x="5029200" y="4933528"/>
            <a:ext cx="762000" cy="68580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altLang="zh-CN">
                <a:ea typeface="宋体" charset="-122"/>
              </a:rPr>
              <a:t>*</a:t>
            </a:r>
          </a:p>
        </p:txBody>
      </p:sp>
      <p:sp>
        <p:nvSpPr>
          <p:cNvPr id="10" name="Oval 10"/>
          <p:cNvSpPr>
            <a:spLocks noChangeArrowheads="1"/>
          </p:cNvSpPr>
          <p:nvPr/>
        </p:nvSpPr>
        <p:spPr bwMode="auto">
          <a:xfrm>
            <a:off x="6705600" y="4933528"/>
            <a:ext cx="762000" cy="68580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altLang="zh-CN">
                <a:ea typeface="宋体" charset="-122"/>
              </a:rPr>
              <a:t>&lt;id,c&gt;</a:t>
            </a:r>
          </a:p>
        </p:txBody>
      </p:sp>
      <p:sp>
        <p:nvSpPr>
          <p:cNvPr id="11" name="Oval 11"/>
          <p:cNvSpPr>
            <a:spLocks noChangeArrowheads="1"/>
          </p:cNvSpPr>
          <p:nvPr/>
        </p:nvSpPr>
        <p:spPr bwMode="auto">
          <a:xfrm>
            <a:off x="4343400" y="5695528"/>
            <a:ext cx="762000" cy="68580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altLang="zh-CN">
                <a:ea typeface="宋体" charset="-122"/>
              </a:rPr>
              <a:t>&lt;const,</a:t>
            </a:r>
          </a:p>
          <a:p>
            <a:pPr algn="ctr"/>
            <a:r>
              <a:rPr lang="en-GB" altLang="zh-CN">
                <a:ea typeface="宋体" charset="-122"/>
              </a:rPr>
              <a:t>4&gt;</a:t>
            </a:r>
          </a:p>
        </p:txBody>
      </p:sp>
      <p:sp>
        <p:nvSpPr>
          <p:cNvPr id="12" name="Oval 12"/>
          <p:cNvSpPr>
            <a:spLocks noChangeArrowheads="1"/>
          </p:cNvSpPr>
          <p:nvPr/>
        </p:nvSpPr>
        <p:spPr bwMode="auto">
          <a:xfrm>
            <a:off x="5638800" y="5695528"/>
            <a:ext cx="762000" cy="68580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altLang="zh-CN">
                <a:ea typeface="宋体" charset="-122"/>
              </a:rPr>
              <a:t>&lt;id,a&gt;</a:t>
            </a:r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 flipH="1">
            <a:off x="2438400" y="4781128"/>
            <a:ext cx="381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>
            <a:off x="3352800" y="4781128"/>
            <a:ext cx="3048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 flipH="1">
            <a:off x="3429000" y="3942928"/>
            <a:ext cx="762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Line 16"/>
          <p:cNvSpPr>
            <a:spLocks noChangeShapeType="1"/>
          </p:cNvSpPr>
          <p:nvPr/>
        </p:nvSpPr>
        <p:spPr bwMode="auto">
          <a:xfrm>
            <a:off x="4800600" y="3942928"/>
            <a:ext cx="1066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Line 17"/>
          <p:cNvSpPr>
            <a:spLocks noChangeShapeType="1"/>
          </p:cNvSpPr>
          <p:nvPr/>
        </p:nvSpPr>
        <p:spPr bwMode="auto">
          <a:xfrm flipH="1">
            <a:off x="5638800" y="4781128"/>
            <a:ext cx="381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Line 18"/>
          <p:cNvSpPr>
            <a:spLocks noChangeShapeType="1"/>
          </p:cNvSpPr>
          <p:nvPr/>
        </p:nvSpPr>
        <p:spPr bwMode="auto">
          <a:xfrm>
            <a:off x="6477000" y="4781128"/>
            <a:ext cx="381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Line 19"/>
          <p:cNvSpPr>
            <a:spLocks noChangeShapeType="1"/>
          </p:cNvSpPr>
          <p:nvPr/>
        </p:nvSpPr>
        <p:spPr bwMode="auto">
          <a:xfrm flipH="1">
            <a:off x="4876800" y="5543128"/>
            <a:ext cx="304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Line 20"/>
          <p:cNvSpPr>
            <a:spLocks noChangeShapeType="1"/>
          </p:cNvSpPr>
          <p:nvPr/>
        </p:nvSpPr>
        <p:spPr bwMode="auto">
          <a:xfrm>
            <a:off x="5638800" y="5543128"/>
            <a:ext cx="228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altLang="zh-CN" dirty="0" smtClean="0">
                <a:ea typeface="宋体" charset="-122"/>
              </a:rPr>
              <a:t>General Structure of a compiler</a:t>
            </a:r>
            <a:br>
              <a:rPr lang="en-GB" altLang="zh-CN" dirty="0" smtClean="0">
                <a:ea typeface="宋体" charset="-122"/>
              </a:rPr>
            </a:br>
            <a:r>
              <a:rPr lang="en-GB" altLang="zh-CN" dirty="0" smtClean="0">
                <a:ea typeface="宋体" charset="-122"/>
              </a:rPr>
              <a:t>		---- Syntax Analysis (Parsing)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Example</a:t>
            </a: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35896" y="2132856"/>
            <a:ext cx="4055604" cy="3096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5576" y="2420888"/>
            <a:ext cx="2037352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altLang="zh-CN" dirty="0" smtClean="0">
                <a:ea typeface="宋体" charset="-122"/>
              </a:rPr>
              <a:t>General Structure of a compiler</a:t>
            </a:r>
            <a:br>
              <a:rPr lang="en-GB" altLang="zh-CN" dirty="0" smtClean="0">
                <a:ea typeface="宋体" charset="-122"/>
              </a:rPr>
            </a:br>
            <a:r>
              <a:rPr lang="en-GB" altLang="zh-CN" dirty="0" smtClean="0">
                <a:ea typeface="宋体" charset="-122"/>
              </a:rPr>
              <a:t>		---- Semantic Analysis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Once sentence structure is understood, we can try to understand “meaning”</a:t>
            </a:r>
          </a:p>
          <a:p>
            <a:pPr lvl="1"/>
            <a:r>
              <a:rPr lang="en-US" altLang="zh-CN" dirty="0" smtClean="0"/>
              <a:t>This is hard!</a:t>
            </a:r>
          </a:p>
          <a:p>
            <a:pPr lvl="1"/>
            <a:endParaRPr lang="en-US" altLang="zh-CN" dirty="0" smtClean="0"/>
          </a:p>
          <a:p>
            <a:r>
              <a:rPr lang="en-US" altLang="zh-CN" dirty="0" smtClean="0"/>
              <a:t>Compiler perform limited semantic analysis to catch inconsistence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Example</a:t>
            </a:r>
          </a:p>
          <a:p>
            <a:pPr lvl="1"/>
            <a:r>
              <a:rPr lang="en-US" altLang="zh-CN" dirty="0" smtClean="0"/>
              <a:t>Jack said Jerry left his assignment at home</a:t>
            </a:r>
          </a:p>
          <a:p>
            <a:r>
              <a:rPr lang="en-US" altLang="zh-CN" dirty="0" smtClean="0"/>
              <a:t>Even worse</a:t>
            </a:r>
          </a:p>
          <a:p>
            <a:pPr lvl="1"/>
            <a:r>
              <a:rPr lang="en-US" altLang="zh-CN" dirty="0" smtClean="0"/>
              <a:t>Jack said Jack left his assignment at home?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altLang="zh-CN" dirty="0" smtClean="0">
                <a:ea typeface="宋体" charset="-122"/>
              </a:rPr>
              <a:t>General Structure of a compiler</a:t>
            </a:r>
            <a:br>
              <a:rPr lang="en-GB" altLang="zh-CN" dirty="0" smtClean="0">
                <a:ea typeface="宋体" charset="-122"/>
              </a:rPr>
            </a:br>
            <a:r>
              <a:rPr lang="en-GB" altLang="zh-CN" dirty="0" smtClean="0">
                <a:ea typeface="宋体" charset="-122"/>
              </a:rPr>
              <a:t>		---- Semantic Analysis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Programming languages define strict rules to avoid such ambiguities</a:t>
            </a:r>
          </a:p>
          <a:p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827584" y="2492896"/>
            <a:ext cx="2520280" cy="2448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i="1" dirty="0" smtClean="0"/>
              <a:t>{</a:t>
            </a:r>
          </a:p>
          <a:p>
            <a:r>
              <a:rPr lang="en-US" altLang="zh-CN" i="1" dirty="0" smtClean="0"/>
              <a:t>    </a:t>
            </a:r>
            <a:r>
              <a:rPr lang="en-US" altLang="zh-CN" i="1" dirty="0" err="1" smtClean="0"/>
              <a:t>int</a:t>
            </a:r>
            <a:r>
              <a:rPr lang="en-US" altLang="zh-CN" i="1" dirty="0" smtClean="0"/>
              <a:t> Jack = 3;</a:t>
            </a:r>
          </a:p>
          <a:p>
            <a:r>
              <a:rPr lang="en-US" altLang="zh-CN" i="1" dirty="0" smtClean="0"/>
              <a:t>   {</a:t>
            </a:r>
          </a:p>
          <a:p>
            <a:r>
              <a:rPr lang="en-US" altLang="zh-CN" i="1" dirty="0" smtClean="0"/>
              <a:t>        </a:t>
            </a:r>
            <a:r>
              <a:rPr lang="en-US" altLang="zh-CN" i="1" dirty="0" err="1" smtClean="0"/>
              <a:t>int</a:t>
            </a:r>
            <a:r>
              <a:rPr lang="en-US" altLang="zh-CN" i="1" dirty="0" smtClean="0"/>
              <a:t> Jack = 4;</a:t>
            </a:r>
          </a:p>
          <a:p>
            <a:r>
              <a:rPr lang="en-US" altLang="zh-CN" i="1" dirty="0" smtClean="0"/>
              <a:t>        </a:t>
            </a:r>
            <a:r>
              <a:rPr lang="en-US" altLang="zh-CN" i="1" dirty="0" err="1" smtClean="0"/>
              <a:t>cout</a:t>
            </a:r>
            <a:r>
              <a:rPr lang="en-US" altLang="zh-CN" i="1" dirty="0" smtClean="0"/>
              <a:t> &lt;&lt; Jack;</a:t>
            </a:r>
          </a:p>
          <a:p>
            <a:r>
              <a:rPr lang="en-US" altLang="zh-CN" i="1" dirty="0" smtClean="0"/>
              <a:t>     }</a:t>
            </a:r>
          </a:p>
          <a:p>
            <a:r>
              <a:rPr lang="en-US" altLang="zh-CN" i="1" dirty="0" smtClean="0"/>
              <a:t>}</a:t>
            </a:r>
            <a:endParaRPr lang="zh-CN" altLang="en-US" i="1" dirty="0" smtClean="0"/>
          </a:p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4067944" y="2564904"/>
            <a:ext cx="2520280" cy="2448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i="1" dirty="0" smtClean="0"/>
          </a:p>
          <a:p>
            <a:r>
              <a:rPr lang="en-US" altLang="zh-CN" i="1" dirty="0" smtClean="0"/>
              <a:t>if(state==0)</a:t>
            </a:r>
          </a:p>
          <a:p>
            <a:r>
              <a:rPr lang="en-US" altLang="zh-CN" i="1" dirty="0" smtClean="0"/>
              <a:t>       z = 3;</a:t>
            </a:r>
          </a:p>
          <a:p>
            <a:r>
              <a:rPr lang="en-US" altLang="zh-CN" i="1" dirty="0" smtClean="0"/>
              <a:t>if(x &gt; 0)    </a:t>
            </a:r>
          </a:p>
          <a:p>
            <a:r>
              <a:rPr lang="en-US" altLang="zh-CN" i="1" dirty="0" smtClean="0"/>
              <a:t>       z  = 1;</a:t>
            </a:r>
          </a:p>
          <a:p>
            <a:r>
              <a:rPr lang="en-US" altLang="zh-CN" i="1" dirty="0" smtClean="0"/>
              <a:t>else</a:t>
            </a:r>
          </a:p>
          <a:p>
            <a:r>
              <a:rPr lang="en-US" altLang="zh-CN" i="1" dirty="0" smtClean="0"/>
              <a:t>     z = 0;</a:t>
            </a:r>
          </a:p>
          <a:p>
            <a:endParaRPr lang="en-US" altLang="zh-CN" i="1" dirty="0" smtClean="0"/>
          </a:p>
          <a:p>
            <a:endParaRPr lang="zh-CN" altLang="en-US" i="1" dirty="0" smtClean="0"/>
          </a:p>
          <a:p>
            <a:pPr algn="ctr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altLang="zh-CN" dirty="0" smtClean="0">
                <a:ea typeface="宋体" charset="-122"/>
              </a:rPr>
              <a:t>General Structure of a compiler</a:t>
            </a:r>
            <a:br>
              <a:rPr lang="en-GB" altLang="zh-CN" dirty="0" smtClean="0">
                <a:ea typeface="宋体" charset="-122"/>
              </a:rPr>
            </a:br>
            <a:r>
              <a:rPr lang="en-GB" altLang="zh-CN" dirty="0" smtClean="0">
                <a:ea typeface="宋体" charset="-122"/>
              </a:rPr>
              <a:t>		---- Semantic Analysis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Compiler perform many semantic checks besides variable bindings</a:t>
            </a:r>
          </a:p>
          <a:p>
            <a:r>
              <a:rPr lang="en-US" altLang="zh-CN" dirty="0" smtClean="0"/>
              <a:t>Example</a:t>
            </a:r>
          </a:p>
          <a:p>
            <a:pPr lvl="1"/>
            <a:r>
              <a:rPr lang="en-US" altLang="zh-CN" dirty="0" smtClean="0"/>
              <a:t>Jack left her homework at home</a:t>
            </a:r>
          </a:p>
          <a:p>
            <a:pPr lvl="1"/>
            <a:endParaRPr lang="en-US" altLang="zh-CN" dirty="0" smtClean="0"/>
          </a:p>
          <a:p>
            <a:r>
              <a:rPr lang="en-US" altLang="zh-CN" dirty="0" smtClean="0"/>
              <a:t>A “type mismatch” between her ad Jack; we know they are different people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altLang="zh-CN" dirty="0" smtClean="0">
                <a:ea typeface="宋体" charset="-122"/>
              </a:rPr>
              <a:t>General Structure of a compiler</a:t>
            </a:r>
            <a:br>
              <a:rPr lang="en-GB" altLang="zh-CN" dirty="0" smtClean="0">
                <a:ea typeface="宋体" charset="-122"/>
              </a:rPr>
            </a:br>
            <a:r>
              <a:rPr lang="en-GB" altLang="zh-CN" dirty="0" smtClean="0">
                <a:ea typeface="宋体" charset="-122"/>
              </a:rPr>
              <a:t>		---- Semantic Analysis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altLang="zh-CN" dirty="0" smtClean="0">
                <a:ea typeface="宋体" charset="-122"/>
              </a:rPr>
              <a:t>Collects context (semantic) information, checks for semantic errors, and annotates nodes of the tree with the results</a:t>
            </a:r>
          </a:p>
          <a:p>
            <a:pPr lvl="1"/>
            <a:r>
              <a:rPr lang="en-US" altLang="zh-CN" dirty="0" smtClean="0"/>
              <a:t>type checking: report error if an operator is applied to an incompatible operand</a:t>
            </a:r>
          </a:p>
          <a:p>
            <a:pPr lvl="1"/>
            <a:r>
              <a:rPr lang="en-GB" altLang="zh-CN" dirty="0" smtClean="0">
                <a:ea typeface="宋体" charset="-122"/>
              </a:rPr>
              <a:t>check flow-of-controls</a:t>
            </a:r>
          </a:p>
          <a:p>
            <a:pPr lvl="1"/>
            <a:r>
              <a:rPr lang="en-GB" altLang="zh-CN" dirty="0" smtClean="0">
                <a:ea typeface="宋体" charset="-122"/>
              </a:rPr>
              <a:t>uniqueness or name-related checks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altLang="zh-CN" dirty="0" smtClean="0">
                <a:ea typeface="宋体" charset="-122"/>
              </a:rPr>
              <a:t>General Structure of a compiler</a:t>
            </a:r>
            <a:br>
              <a:rPr lang="en-GB" altLang="zh-CN" dirty="0" smtClean="0">
                <a:ea typeface="宋体" charset="-122"/>
              </a:rPr>
            </a:br>
            <a:r>
              <a:rPr lang="en-GB" altLang="zh-CN" dirty="0" smtClean="0">
                <a:ea typeface="宋体" charset="-122"/>
              </a:rPr>
              <a:t>		---- Semantic Analysis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Example</a:t>
            </a:r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95736" y="1700808"/>
            <a:ext cx="4392488" cy="41109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altLang="zh-CN" dirty="0" smtClean="0">
                <a:ea typeface="宋体" charset="-122"/>
              </a:rPr>
              <a:t>General Structure of a compiler</a:t>
            </a:r>
            <a:br>
              <a:rPr lang="en-GB" altLang="zh-CN" dirty="0" smtClean="0">
                <a:ea typeface="宋体" charset="-122"/>
              </a:rPr>
            </a:br>
            <a:r>
              <a:rPr lang="en-GB" altLang="zh-CN" dirty="0" smtClean="0">
                <a:ea typeface="宋体" charset="-122"/>
              </a:rPr>
              <a:t>		---- Intermediate code generation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Translate language-specific constructs in the AST into more general constructs.</a:t>
            </a:r>
          </a:p>
          <a:p>
            <a:r>
              <a:rPr lang="en-US" altLang="zh-CN" dirty="0" smtClean="0"/>
              <a:t>A criterion for the level of “generality”: it  should be straightforward to generate the target code from the intermediate representation chosen.</a:t>
            </a:r>
          </a:p>
          <a:p>
            <a:r>
              <a:rPr lang="en-US" altLang="zh-CN" dirty="0" smtClean="0"/>
              <a:t>Example of a form of IR (3-address code):</a:t>
            </a:r>
          </a:p>
          <a:p>
            <a:pPr lvl="1"/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763688" y="4437112"/>
            <a:ext cx="4572000" cy="144962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GB" altLang="zh-CN" b="1" dirty="0" smtClean="0">
                <a:latin typeface="Courier New" pitchFamily="49" charset="0"/>
                <a:ea typeface="宋体" charset="-122"/>
              </a:rPr>
              <a:t>       tmp1=4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GB" altLang="zh-CN" b="1" dirty="0" smtClean="0">
                <a:latin typeface="Courier New" pitchFamily="49" charset="0"/>
                <a:ea typeface="宋体" charset="-122"/>
              </a:rPr>
              <a:t>	tmp2=tmp1*a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GB" altLang="zh-CN" b="1" dirty="0" smtClean="0">
                <a:latin typeface="Courier New" pitchFamily="49" charset="0"/>
                <a:ea typeface="宋体" charset="-122"/>
              </a:rPr>
              <a:t>	tmp3=tmp2*c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GB" altLang="zh-CN" b="1" dirty="0" smtClean="0">
                <a:latin typeface="Courier New" pitchFamily="49" charset="0"/>
                <a:ea typeface="宋体" charset="-122"/>
              </a:rPr>
              <a:t>	tmp4=b*</a:t>
            </a:r>
            <a:r>
              <a:rPr lang="en-GB" altLang="zh-CN" b="1" dirty="0" err="1" smtClean="0">
                <a:latin typeface="Courier New" pitchFamily="49" charset="0"/>
                <a:ea typeface="宋体" charset="-122"/>
              </a:rPr>
              <a:t>b</a:t>
            </a:r>
            <a:endParaRPr lang="en-GB" altLang="zh-CN" b="1" dirty="0" smtClean="0">
              <a:latin typeface="Courier New" pitchFamily="49" charset="0"/>
              <a:ea typeface="宋体" charset="-122"/>
            </a:endParaRPr>
          </a:p>
          <a:p>
            <a:pPr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GB" altLang="zh-CN" b="1" dirty="0" smtClean="0">
                <a:latin typeface="Courier New" pitchFamily="49" charset="0"/>
                <a:ea typeface="宋体" charset="-122"/>
              </a:rPr>
              <a:t>	tmp5=tmp4-tmp3</a:t>
            </a:r>
            <a:endParaRPr lang="en-GB" altLang="zh-CN" b="1" dirty="0">
              <a:latin typeface="Courier New" pitchFamily="49" charset="0"/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altLang="zh-CN" dirty="0" smtClean="0">
                <a:ea typeface="宋体" charset="-122"/>
              </a:rPr>
              <a:t>General Structure of a compiler</a:t>
            </a:r>
            <a:br>
              <a:rPr lang="en-GB" altLang="zh-CN" dirty="0" smtClean="0">
                <a:ea typeface="宋体" charset="-122"/>
              </a:rPr>
            </a:br>
            <a:r>
              <a:rPr lang="en-GB" altLang="zh-CN" dirty="0" smtClean="0">
                <a:ea typeface="宋体" charset="-122"/>
              </a:rPr>
              <a:t>		---- Intermediate code generation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Example</a:t>
            </a:r>
            <a:endParaRPr lang="zh-CN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5536" y="1916832"/>
            <a:ext cx="4040144" cy="36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1821494"/>
            <a:ext cx="4119519" cy="37216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altLang="zh-CN" dirty="0" smtClean="0">
                <a:ea typeface="宋体" charset="-122"/>
              </a:rPr>
              <a:t>General Structure of a compiler</a:t>
            </a:r>
            <a:br>
              <a:rPr lang="en-GB" altLang="zh-CN" dirty="0" smtClean="0">
                <a:ea typeface="宋体" charset="-122"/>
              </a:rPr>
            </a:br>
            <a:r>
              <a:rPr lang="en-GB" altLang="zh-CN" dirty="0" smtClean="0">
                <a:ea typeface="宋体" charset="-122"/>
              </a:rPr>
              <a:t>		---- Code Optimisation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The goal is to improve the intermediate code and, thus, the effectiveness of code generation and the performance of the target code.</a:t>
            </a:r>
          </a:p>
          <a:p>
            <a:r>
              <a:rPr lang="en-US" altLang="zh-CN" dirty="0" smtClean="0"/>
              <a:t>Optimizations can range from trivial (e.g. constant folding) to highly sophisticated (</a:t>
            </a:r>
            <a:r>
              <a:rPr lang="en-US" altLang="zh-CN" dirty="0" err="1" smtClean="0"/>
              <a:t>e.g</a:t>
            </a:r>
            <a:r>
              <a:rPr lang="en-US" altLang="zh-CN" dirty="0" smtClean="0"/>
              <a:t>, in-lining)</a:t>
            </a:r>
            <a:endParaRPr lang="zh-CN" alt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357064" y="4365104"/>
            <a:ext cx="16002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altLang="zh-CN">
                <a:ea typeface="宋体" charset="-122"/>
              </a:rPr>
              <a:t>Front-End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3643064" y="4365104"/>
            <a:ext cx="16002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altLang="zh-CN">
                <a:ea typeface="宋体" charset="-122"/>
              </a:rPr>
              <a:t>Middle-End</a:t>
            </a:r>
          </a:p>
          <a:p>
            <a:pPr algn="ctr"/>
            <a:r>
              <a:rPr lang="en-GB" altLang="zh-CN">
                <a:ea typeface="宋体" charset="-122"/>
              </a:rPr>
              <a:t>(optimiser)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6005264" y="4365104"/>
            <a:ext cx="16002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altLang="zh-CN">
                <a:ea typeface="宋体" charset="-122"/>
              </a:rPr>
              <a:t>Back-End</a:t>
            </a: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2957264" y="4822304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5243264" y="4822304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>
            <a:off x="366464" y="4822304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>
            <a:off x="7605464" y="4822304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7605464" y="4365105"/>
            <a:ext cx="93891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altLang="zh-CN">
                <a:ea typeface="宋体" charset="-122"/>
              </a:rPr>
              <a:t>Target </a:t>
            </a:r>
          </a:p>
          <a:p>
            <a:r>
              <a:rPr lang="en-GB" altLang="zh-CN">
                <a:ea typeface="宋体" charset="-122"/>
              </a:rPr>
              <a:t>code</a:t>
            </a:r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290264" y="4441305"/>
            <a:ext cx="100854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altLang="zh-CN">
                <a:ea typeface="宋体" charset="-122"/>
              </a:rPr>
              <a:t>Source </a:t>
            </a:r>
          </a:p>
          <a:p>
            <a:r>
              <a:rPr lang="en-GB" altLang="zh-CN">
                <a:ea typeface="宋体" charset="-122"/>
              </a:rPr>
              <a:t>code</a:t>
            </a:r>
          </a:p>
        </p:txBody>
      </p: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3109665" y="4441304"/>
            <a:ext cx="40267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altLang="zh-CN">
                <a:ea typeface="宋体" charset="-122"/>
              </a:rPr>
              <a:t>IR</a:t>
            </a:r>
          </a:p>
        </p:txBody>
      </p: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5395665" y="4441304"/>
            <a:ext cx="40267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altLang="zh-CN">
                <a:ea typeface="宋体" charset="-122"/>
              </a:rPr>
              <a:t>IR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Language Processors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Compilers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Interpreters</a:t>
            </a:r>
            <a:endParaRPr lang="zh-CN" altLang="en-US" dirty="0"/>
          </a:p>
        </p:txBody>
      </p:sp>
      <p:sp>
        <p:nvSpPr>
          <p:cNvPr id="15" name="Rectangle 1"/>
          <p:cNvSpPr/>
          <p:nvPr/>
        </p:nvSpPr>
        <p:spPr bwMode="auto">
          <a:xfrm>
            <a:off x="4181053" y="4954742"/>
            <a:ext cx="1504950" cy="533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Interpreter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571328" y="5036776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Program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570749" y="4286801"/>
            <a:ext cx="725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381328" y="5036776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Results</a:t>
            </a:r>
          </a:p>
        </p:txBody>
      </p:sp>
      <p:cxnSp>
        <p:nvCxnSpPr>
          <p:cNvPr id="19" name="Straight Arrow Connector 4"/>
          <p:cNvCxnSpPr>
            <a:stCxn id="16" idx="3"/>
            <a:endCxn id="15" idx="1"/>
          </p:cNvCxnSpPr>
          <p:nvPr/>
        </p:nvCxnSpPr>
        <p:spPr bwMode="auto">
          <a:xfrm>
            <a:off x="3714328" y="5221442"/>
            <a:ext cx="466725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" name="Straight Arrow Connector 12"/>
          <p:cNvCxnSpPr>
            <a:stCxn id="15" idx="3"/>
            <a:endCxn id="18" idx="1"/>
          </p:cNvCxnSpPr>
          <p:nvPr/>
        </p:nvCxnSpPr>
        <p:spPr bwMode="auto">
          <a:xfrm>
            <a:off x="5686003" y="5221442"/>
            <a:ext cx="695325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1" name="Straight Arrow Connector 15"/>
          <p:cNvCxnSpPr>
            <a:stCxn id="17" idx="2"/>
            <a:endCxn id="15" idx="0"/>
          </p:cNvCxnSpPr>
          <p:nvPr/>
        </p:nvCxnSpPr>
        <p:spPr bwMode="auto">
          <a:xfrm>
            <a:off x="4933528" y="4656133"/>
            <a:ext cx="0" cy="29860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2" name="TextBox 21"/>
          <p:cNvSpPr txBox="1"/>
          <p:nvPr/>
        </p:nvSpPr>
        <p:spPr>
          <a:xfrm>
            <a:off x="1287317" y="5036776"/>
            <a:ext cx="885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online</a:t>
            </a:r>
            <a:endParaRPr lang="en-US" i="1" dirty="0"/>
          </a:p>
        </p:txBody>
      </p:sp>
      <p:sp>
        <p:nvSpPr>
          <p:cNvPr id="23" name="Rounded Rectangle 3"/>
          <p:cNvSpPr/>
          <p:nvPr/>
        </p:nvSpPr>
        <p:spPr bwMode="auto">
          <a:xfrm>
            <a:off x="2196955" y="4149080"/>
            <a:ext cx="5286375" cy="1905000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4" name="Rectangle 19"/>
          <p:cNvSpPr/>
          <p:nvPr/>
        </p:nvSpPr>
        <p:spPr bwMode="auto">
          <a:xfrm>
            <a:off x="3395456" y="2429692"/>
            <a:ext cx="1504950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Compiler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785731" y="2511726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Program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976108" y="1770494"/>
            <a:ext cx="725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496176" y="2511726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Results</a:t>
            </a:r>
          </a:p>
        </p:txBody>
      </p:sp>
      <p:cxnSp>
        <p:nvCxnSpPr>
          <p:cNvPr id="28" name="Straight Arrow Connector 23"/>
          <p:cNvCxnSpPr>
            <a:stCxn id="25" idx="3"/>
            <a:endCxn id="24" idx="1"/>
          </p:cNvCxnSpPr>
          <p:nvPr/>
        </p:nvCxnSpPr>
        <p:spPr bwMode="auto">
          <a:xfrm>
            <a:off x="2928731" y="2696392"/>
            <a:ext cx="466725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Straight Arrow Connector 24"/>
          <p:cNvCxnSpPr>
            <a:stCxn id="31" idx="3"/>
            <a:endCxn id="27" idx="1"/>
          </p:cNvCxnSpPr>
          <p:nvPr/>
        </p:nvCxnSpPr>
        <p:spPr bwMode="auto">
          <a:xfrm>
            <a:off x="6886575" y="2692473"/>
            <a:ext cx="609601" cy="391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0" name="Straight Arrow Connector 25"/>
          <p:cNvCxnSpPr>
            <a:stCxn id="26" idx="2"/>
            <a:endCxn id="31" idx="0"/>
          </p:cNvCxnSpPr>
          <p:nvPr/>
        </p:nvCxnSpPr>
        <p:spPr bwMode="auto">
          <a:xfrm>
            <a:off x="6338887" y="2139826"/>
            <a:ext cx="1" cy="28594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1" name="Rectangle 28"/>
          <p:cNvSpPr/>
          <p:nvPr/>
        </p:nvSpPr>
        <p:spPr bwMode="auto">
          <a:xfrm>
            <a:off x="5791200" y="2425773"/>
            <a:ext cx="1095375" cy="533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Binary</a:t>
            </a:r>
          </a:p>
        </p:txBody>
      </p:sp>
      <p:cxnSp>
        <p:nvCxnSpPr>
          <p:cNvPr id="32" name="Straight Arrow Connector 33"/>
          <p:cNvCxnSpPr>
            <a:stCxn id="24" idx="3"/>
            <a:endCxn id="31" idx="1"/>
          </p:cNvCxnSpPr>
          <p:nvPr/>
        </p:nvCxnSpPr>
        <p:spPr bwMode="auto">
          <a:xfrm flipV="1">
            <a:off x="4900406" y="2692473"/>
            <a:ext cx="890794" cy="391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3" name="TextBox 32"/>
          <p:cNvSpPr txBox="1"/>
          <p:nvPr/>
        </p:nvSpPr>
        <p:spPr>
          <a:xfrm>
            <a:off x="514468" y="2511726"/>
            <a:ext cx="885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offline</a:t>
            </a:r>
            <a:endParaRPr lang="en-US" i="1" dirty="0"/>
          </a:p>
        </p:txBody>
      </p:sp>
      <p:sp>
        <p:nvSpPr>
          <p:cNvPr id="34" name="Rounded Rectangle 26"/>
          <p:cNvSpPr/>
          <p:nvPr/>
        </p:nvSpPr>
        <p:spPr bwMode="auto">
          <a:xfrm>
            <a:off x="1405262" y="1700808"/>
            <a:ext cx="7092696" cy="1733625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9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/>
      <p:bldP spid="17" grpId="0"/>
      <p:bldP spid="18" grpId="0"/>
      <p:bldP spid="22" grpId="0"/>
      <p:bldP spid="23" grpId="0" animBg="1"/>
      <p:bldP spid="24" grpId="0" animBg="1"/>
      <p:bldP spid="25" grpId="0"/>
      <p:bldP spid="26" grpId="0"/>
      <p:bldP spid="27" grpId="0"/>
      <p:bldP spid="31" grpId="0" animBg="1"/>
      <p:bldP spid="33" grpId="0"/>
      <p:bldP spid="34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altLang="zh-CN" dirty="0" smtClean="0">
                <a:ea typeface="宋体" charset="-122"/>
              </a:rPr>
              <a:t>General Structure of a compiler</a:t>
            </a:r>
            <a:br>
              <a:rPr lang="en-GB" altLang="zh-CN" dirty="0" smtClean="0">
                <a:ea typeface="宋体" charset="-122"/>
              </a:rPr>
            </a:br>
            <a:r>
              <a:rPr lang="en-GB" altLang="zh-CN" dirty="0" smtClean="0">
                <a:ea typeface="宋体" charset="-122"/>
              </a:rPr>
              <a:t>		---- Code Optimisation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Optimization has no strong  counterpart in English</a:t>
            </a:r>
          </a:p>
          <a:p>
            <a:pPr lvl="1"/>
            <a:r>
              <a:rPr lang="en-US" altLang="zh-CN" dirty="0" smtClean="0"/>
              <a:t>But a little bit like editing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Automatically modify programs so that they</a:t>
            </a:r>
          </a:p>
          <a:p>
            <a:pPr lvl="1"/>
            <a:r>
              <a:rPr lang="en-US" altLang="zh-CN" dirty="0" smtClean="0"/>
              <a:t>Run faster</a:t>
            </a:r>
          </a:p>
          <a:p>
            <a:pPr lvl="1"/>
            <a:r>
              <a:rPr lang="en-US" altLang="zh-CN" dirty="0" smtClean="0"/>
              <a:t>Use less memory</a:t>
            </a:r>
          </a:p>
          <a:p>
            <a:pPr lvl="1"/>
            <a:r>
              <a:rPr lang="en-US" altLang="zh-CN" dirty="0" smtClean="0"/>
              <a:t>Consume less energy</a:t>
            </a:r>
          </a:p>
          <a:p>
            <a:pPr lvl="1"/>
            <a:endParaRPr lang="en-US" altLang="zh-CN" dirty="0" smtClean="0"/>
          </a:p>
          <a:p>
            <a:r>
              <a:rPr lang="en-US" altLang="zh-CN" dirty="0" smtClean="0"/>
              <a:t>Example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91680" y="5805264"/>
            <a:ext cx="5256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X  = Y * 0 is the same as X = 0      Integer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altLang="zh-CN" dirty="0" smtClean="0">
                <a:ea typeface="宋体" charset="-122"/>
              </a:rPr>
              <a:t>General Structure of a compiler</a:t>
            </a:r>
            <a:br>
              <a:rPr lang="en-GB" altLang="zh-CN" dirty="0" smtClean="0">
                <a:ea typeface="宋体" charset="-122"/>
              </a:rPr>
            </a:br>
            <a:r>
              <a:rPr lang="en-GB" altLang="zh-CN" dirty="0" smtClean="0">
                <a:ea typeface="宋体" charset="-122"/>
              </a:rPr>
              <a:t>		---- Code Generation Phase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Map the AST onto a linear list of target machine instructions in a symbolic form</a:t>
            </a:r>
          </a:p>
          <a:p>
            <a:pPr lvl="1"/>
            <a:r>
              <a:rPr lang="en-GB" altLang="zh-CN" sz="2000" dirty="0" smtClean="0">
                <a:ea typeface="宋体" charset="-122"/>
              </a:rPr>
              <a:t>Instruction selection: a pattern matching problem</a:t>
            </a:r>
          </a:p>
          <a:p>
            <a:pPr lvl="1"/>
            <a:r>
              <a:rPr lang="en-GB" altLang="zh-CN" sz="2000" dirty="0" smtClean="0">
                <a:ea typeface="宋体" charset="-122"/>
              </a:rPr>
              <a:t>Register allocation</a:t>
            </a:r>
          </a:p>
          <a:p>
            <a:pPr lvl="1"/>
            <a:r>
              <a:rPr lang="en-GB" altLang="zh-CN" sz="2000" dirty="0" smtClean="0">
                <a:ea typeface="宋体" charset="-122"/>
              </a:rPr>
              <a:t>Instruction scheduling</a:t>
            </a:r>
          </a:p>
          <a:p>
            <a:r>
              <a:rPr lang="en-GB" altLang="zh-CN" sz="2800" dirty="0" smtClean="0">
                <a:ea typeface="宋体" charset="-122"/>
              </a:rPr>
              <a:t>machine-specific optimization</a:t>
            </a:r>
          </a:p>
          <a:p>
            <a:r>
              <a:rPr lang="en-GB" altLang="zh-CN" sz="2800" dirty="0" smtClean="0">
                <a:ea typeface="宋体" charset="-122"/>
              </a:rPr>
              <a:t>Machine code generation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altLang="zh-CN" dirty="0" smtClean="0">
                <a:ea typeface="宋体" charset="-122"/>
              </a:rPr>
              <a:t>General Structure of a compiler</a:t>
            </a:r>
            <a:br>
              <a:rPr lang="en-GB" altLang="zh-CN" dirty="0" smtClean="0">
                <a:ea typeface="宋体" charset="-122"/>
              </a:rPr>
            </a:br>
            <a:r>
              <a:rPr lang="en-GB" altLang="zh-CN" dirty="0" smtClean="0">
                <a:ea typeface="宋体" charset="-122"/>
              </a:rPr>
              <a:t>		---- Some historical notes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 smtClean="0"/>
              <a:t>1945-1960: code generation</a:t>
            </a:r>
          </a:p>
          <a:p>
            <a:pPr lvl="1"/>
            <a:r>
              <a:rPr lang="en-US" altLang="zh-CN" dirty="0" smtClean="0"/>
              <a:t>need to “prove” that high-level programming can produce efficient code (“automatic programming”).</a:t>
            </a:r>
          </a:p>
          <a:p>
            <a:r>
              <a:rPr lang="en-US" altLang="zh-CN" dirty="0" smtClean="0"/>
              <a:t>1960-1975: parsing</a:t>
            </a:r>
          </a:p>
          <a:p>
            <a:pPr lvl="1"/>
            <a:r>
              <a:rPr lang="en-US" altLang="zh-CN" dirty="0" smtClean="0"/>
              <a:t>proliferation of programming languages</a:t>
            </a:r>
          </a:p>
          <a:p>
            <a:pPr lvl="1"/>
            <a:r>
              <a:rPr lang="en-US" altLang="zh-CN" dirty="0" smtClean="0"/>
              <a:t>study of formal languages reveals powerful techniques.</a:t>
            </a:r>
          </a:p>
          <a:p>
            <a:r>
              <a:rPr lang="en-US" altLang="zh-CN" dirty="0" smtClean="0"/>
              <a:t>1975-: code generation and code optimization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Knuth (1962) observed that “in this field there has been an unusual amount of parallel discovery of the same technique by people working independently”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 smtClean="0">
                <a:ea typeface="宋体" charset="-122"/>
              </a:rPr>
              <a:t>General Structure of a compiler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sz="2400" dirty="0" smtClean="0"/>
              <a:t>The overall structure of almost every compiler adheres to our outline</a:t>
            </a:r>
          </a:p>
          <a:p>
            <a:endParaRPr lang="en-GB" altLang="zh-CN" sz="2400" dirty="0" smtClean="0">
              <a:ea typeface="宋体" charset="-122"/>
            </a:endParaRPr>
          </a:p>
          <a:p>
            <a:r>
              <a:rPr lang="en-GB" altLang="zh-CN" sz="2400" dirty="0" smtClean="0">
                <a:ea typeface="宋体" charset="-122"/>
              </a:rPr>
              <a:t>Parts of a compiler can be generated automatically using generators based on formalisms</a:t>
            </a:r>
          </a:p>
          <a:p>
            <a:pPr lvl="1"/>
            <a:r>
              <a:rPr lang="en-GB" altLang="zh-CN" sz="2500" dirty="0" smtClean="0">
                <a:ea typeface="宋体" charset="-122"/>
              </a:rPr>
              <a:t>Scanner generators: flex</a:t>
            </a:r>
          </a:p>
          <a:p>
            <a:pPr lvl="1"/>
            <a:r>
              <a:rPr lang="en-GB" altLang="zh-CN" sz="2500" dirty="0" smtClean="0">
                <a:ea typeface="宋体" charset="-122"/>
              </a:rPr>
              <a:t>Parser generators: bison</a:t>
            </a:r>
          </a:p>
          <a:p>
            <a:pPr lvl="1"/>
            <a:endParaRPr lang="en-GB" altLang="zh-CN" sz="2100" dirty="0" smtClean="0">
              <a:ea typeface="宋体" charset="-122"/>
            </a:endParaRPr>
          </a:p>
          <a:p>
            <a:pPr lvl="1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Language Processors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What about Java implementation?</a:t>
            </a:r>
          </a:p>
          <a:p>
            <a:pPr lvl="1"/>
            <a:r>
              <a:rPr lang="en-US" altLang="zh-CN" dirty="0" smtClean="0"/>
              <a:t>Java language processors combine compilation and interpretation</a:t>
            </a:r>
          </a:p>
          <a:p>
            <a:pPr lvl="1"/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03648" y="2636912"/>
            <a:ext cx="6629400" cy="331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左大括号 4"/>
          <p:cNvSpPr/>
          <p:nvPr/>
        </p:nvSpPr>
        <p:spPr>
          <a:xfrm>
            <a:off x="971600" y="2780928"/>
            <a:ext cx="432048" cy="2448272"/>
          </a:xfrm>
          <a:prstGeom prst="lef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79512" y="3284984"/>
            <a:ext cx="12426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 smtClean="0">
                <a:solidFill>
                  <a:srgbClr val="C00000"/>
                </a:solidFill>
              </a:rPr>
              <a:t>Compiler</a:t>
            </a:r>
          </a:p>
        </p:txBody>
      </p:sp>
      <p:sp>
        <p:nvSpPr>
          <p:cNvPr id="7" name="左大括号 6"/>
          <p:cNvSpPr/>
          <p:nvPr/>
        </p:nvSpPr>
        <p:spPr>
          <a:xfrm rot="5400000">
            <a:off x="5868144" y="2852936"/>
            <a:ext cx="360040" cy="3528392"/>
          </a:xfrm>
          <a:prstGeom prst="lef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292080" y="4005064"/>
            <a:ext cx="1451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 smtClean="0">
                <a:solidFill>
                  <a:srgbClr val="C00000"/>
                </a:solidFill>
              </a:rPr>
              <a:t>Interpreter</a:t>
            </a:r>
            <a:endParaRPr lang="zh-CN" altLang="en-US" b="1" i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Language Processors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Others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43808" y="1196752"/>
            <a:ext cx="4722788" cy="50905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Language Processors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Quick question</a:t>
            </a:r>
          </a:p>
          <a:p>
            <a:pPr lvl="1"/>
            <a:r>
              <a:rPr lang="en-US" altLang="zh-CN" dirty="0" smtClean="0"/>
              <a:t>What is the difference between a compiler and in interpreter?</a:t>
            </a:r>
          </a:p>
          <a:p>
            <a:pPr lvl="1"/>
            <a:r>
              <a:rPr lang="en-US" altLang="zh-CN" dirty="0" smtClean="0"/>
              <a:t>A compiler that translates a high-level language into another high-level language is called a source-to-source translator. What advantages are there to using C as a target language for a compiler?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 smtClean="0">
                <a:ea typeface="宋体" charset="-122"/>
              </a:rPr>
              <a:t>General Structure of a Compiler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The compiler</a:t>
            </a:r>
          </a:p>
          <a:p>
            <a:pPr lvl="1"/>
            <a:r>
              <a:rPr lang="en-GB" altLang="zh-CN" dirty="0" smtClean="0">
                <a:ea typeface="宋体" charset="-122"/>
              </a:rPr>
              <a:t>must generate correct code</a:t>
            </a:r>
          </a:p>
          <a:p>
            <a:pPr lvl="1"/>
            <a:r>
              <a:rPr lang="en-GB" altLang="zh-CN" dirty="0" smtClean="0">
                <a:ea typeface="宋体" charset="-122"/>
              </a:rPr>
              <a:t>must recognise errors</a:t>
            </a:r>
          </a:p>
          <a:p>
            <a:pPr lvl="1"/>
            <a:r>
              <a:rPr lang="en-GB" altLang="zh-CN" dirty="0" smtClean="0">
                <a:ea typeface="宋体" charset="-122"/>
              </a:rPr>
              <a:t>analyses and synthesises</a:t>
            </a:r>
            <a:endParaRPr lang="zh-CN" alt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3440088" y="3933056"/>
            <a:ext cx="2362200" cy="99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altLang="zh-CN" sz="3200">
                <a:ea typeface="宋体" charset="-122"/>
              </a:rPr>
              <a:t>Compiler</a:t>
            </a:r>
            <a:endParaRPr lang="en-GB" altLang="zh-CN">
              <a:ea typeface="宋体" charset="-122"/>
            </a:endParaRPr>
          </a:p>
        </p:txBody>
      </p:sp>
      <p:sp>
        <p:nvSpPr>
          <p:cNvPr id="5" name="Line 6"/>
          <p:cNvSpPr>
            <a:spLocks noChangeShapeType="1"/>
          </p:cNvSpPr>
          <p:nvPr/>
        </p:nvSpPr>
        <p:spPr bwMode="auto">
          <a:xfrm>
            <a:off x="1763688" y="4466456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Line 7"/>
          <p:cNvSpPr>
            <a:spLocks noChangeShapeType="1"/>
          </p:cNvSpPr>
          <p:nvPr/>
        </p:nvSpPr>
        <p:spPr bwMode="auto">
          <a:xfrm>
            <a:off x="5802288" y="4466456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4583088" y="4923656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1763688" y="4009256"/>
            <a:ext cx="155036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altLang="zh-CN">
                <a:ea typeface="宋体" charset="-122"/>
              </a:rPr>
              <a:t>Source code</a:t>
            </a:r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4125888" y="5076056"/>
            <a:ext cx="82907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altLang="zh-CN">
                <a:ea typeface="宋体" charset="-122"/>
              </a:rPr>
              <a:t>Errors</a:t>
            </a:r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5802288" y="4009256"/>
            <a:ext cx="15247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altLang="zh-CN">
                <a:ea typeface="宋体" charset="-122"/>
              </a:rPr>
              <a:t>Object code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 smtClean="0">
                <a:ea typeface="宋体" charset="-122"/>
              </a:rPr>
              <a:t>Conceptual Structure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altLang="zh-CN" b="1" dirty="0" smtClean="0">
                <a:ea typeface="宋体" charset="-122"/>
              </a:rPr>
              <a:t>Front-end</a:t>
            </a:r>
            <a:r>
              <a:rPr lang="en-GB" altLang="zh-CN" dirty="0" smtClean="0">
                <a:ea typeface="宋体" charset="-122"/>
              </a:rPr>
              <a:t> (Analysis) performs the </a:t>
            </a:r>
            <a:r>
              <a:rPr lang="en-GB" altLang="zh-CN" b="1" dirty="0" smtClean="0">
                <a:ea typeface="宋体" charset="-122"/>
              </a:rPr>
              <a:t>analysis</a:t>
            </a:r>
            <a:r>
              <a:rPr lang="en-GB" altLang="zh-CN" dirty="0" smtClean="0">
                <a:ea typeface="宋体" charset="-122"/>
              </a:rPr>
              <a:t> of the source language</a:t>
            </a:r>
          </a:p>
          <a:p>
            <a:pPr lvl="1"/>
            <a:r>
              <a:rPr lang="en-GB" altLang="zh-CN" dirty="0" smtClean="0">
                <a:ea typeface="宋体" charset="-122"/>
              </a:rPr>
              <a:t>Break up the source program into constituent pieces and imposes a grammatical structure on them</a:t>
            </a:r>
          </a:p>
          <a:p>
            <a:pPr lvl="1"/>
            <a:r>
              <a:rPr lang="en-GB" altLang="zh-CN" dirty="0" smtClean="0">
                <a:ea typeface="宋体" charset="-122"/>
              </a:rPr>
              <a:t>Create an intermediate representation</a:t>
            </a:r>
          </a:p>
          <a:p>
            <a:pPr lvl="1"/>
            <a:r>
              <a:rPr lang="en-GB" altLang="zh-CN" dirty="0" smtClean="0">
                <a:ea typeface="宋体" charset="-122"/>
              </a:rPr>
              <a:t>Detect syntactically ill formed or semantically  unsound</a:t>
            </a:r>
          </a:p>
          <a:p>
            <a:pPr lvl="1"/>
            <a:r>
              <a:rPr lang="en-GB" altLang="zh-CN" dirty="0" smtClean="0">
                <a:ea typeface="宋体" charset="-122"/>
              </a:rPr>
              <a:t>Collect information about the source </a:t>
            </a:r>
            <a:r>
              <a:rPr lang="en-GB" altLang="zh-CN" dirty="0" smtClean="0">
                <a:ea typeface="宋体" charset="-122"/>
              </a:rPr>
              <a:t>code </a:t>
            </a:r>
            <a:r>
              <a:rPr lang="en-GB" altLang="zh-CN" dirty="0" smtClean="0">
                <a:ea typeface="宋体" charset="-122"/>
              </a:rPr>
              <a:t>and stores it in a data structure --  symbol table </a:t>
            </a:r>
          </a:p>
          <a:p>
            <a:endParaRPr lang="en-GB" altLang="zh-CN" dirty="0" smtClean="0">
              <a:ea typeface="宋体" charset="-122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286000" y="5085184"/>
            <a:ext cx="16002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altLang="zh-CN">
                <a:ea typeface="宋体" charset="-122"/>
              </a:rPr>
              <a:t>Front-End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5715000" y="5085184"/>
            <a:ext cx="16002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altLang="zh-CN">
                <a:ea typeface="宋体" charset="-122"/>
              </a:rPr>
              <a:t>Back-End</a:t>
            </a:r>
          </a:p>
        </p:txBody>
      </p:sp>
      <p:sp>
        <p:nvSpPr>
          <p:cNvPr id="6" name="Line 7"/>
          <p:cNvSpPr>
            <a:spLocks noChangeShapeType="1"/>
          </p:cNvSpPr>
          <p:nvPr/>
        </p:nvSpPr>
        <p:spPr bwMode="auto">
          <a:xfrm>
            <a:off x="3886200" y="5542384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3886200" y="5161385"/>
            <a:ext cx="185756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altLang="zh-CN">
                <a:ea typeface="宋体" charset="-122"/>
              </a:rPr>
              <a:t>Intermediate</a:t>
            </a:r>
          </a:p>
          <a:p>
            <a:r>
              <a:rPr lang="en-GB" altLang="zh-CN">
                <a:ea typeface="宋体" charset="-122"/>
              </a:rPr>
              <a:t>Representation</a:t>
            </a:r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>
            <a:off x="1143000" y="5542384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Line 10"/>
          <p:cNvSpPr>
            <a:spLocks noChangeShapeType="1"/>
          </p:cNvSpPr>
          <p:nvPr/>
        </p:nvSpPr>
        <p:spPr bwMode="auto">
          <a:xfrm>
            <a:off x="7315200" y="5542384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609600" y="5161384"/>
            <a:ext cx="155036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altLang="zh-CN">
                <a:ea typeface="宋体" charset="-122"/>
              </a:rPr>
              <a:t>Source code</a:t>
            </a:r>
          </a:p>
        </p:txBody>
      </p:sp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7315200" y="5161384"/>
            <a:ext cx="148072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altLang="zh-CN">
                <a:ea typeface="宋体" charset="-122"/>
              </a:rPr>
              <a:t>Target code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 smtClean="0">
                <a:ea typeface="宋体" charset="-122"/>
              </a:rPr>
              <a:t>Conceptual Structure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altLang="zh-CN" b="1" dirty="0" smtClean="0">
                <a:ea typeface="宋体" charset="-122"/>
              </a:rPr>
              <a:t>Back-end</a:t>
            </a:r>
            <a:r>
              <a:rPr lang="en-GB" altLang="zh-CN" dirty="0" smtClean="0">
                <a:ea typeface="宋体" charset="-122"/>
              </a:rPr>
              <a:t> does the target language </a:t>
            </a:r>
            <a:r>
              <a:rPr lang="en-GB" altLang="zh-CN" b="1" dirty="0" smtClean="0">
                <a:ea typeface="宋体" charset="-122"/>
              </a:rPr>
              <a:t>synthesis</a:t>
            </a:r>
            <a:endParaRPr lang="en-GB" altLang="zh-CN" dirty="0" smtClean="0">
              <a:ea typeface="宋体" charset="-122"/>
            </a:endParaRPr>
          </a:p>
          <a:p>
            <a:pPr lvl="1"/>
            <a:r>
              <a:rPr lang="en-US" altLang="zh-CN" sz="2400" dirty="0" smtClean="0">
                <a:ea typeface="宋体" charset="-122"/>
              </a:rPr>
              <a:t>Chooses instructions to implement each IR operation</a:t>
            </a:r>
          </a:p>
          <a:p>
            <a:pPr lvl="1"/>
            <a:r>
              <a:rPr lang="en-US" altLang="zh-CN" sz="2400" dirty="0" smtClean="0">
                <a:ea typeface="宋体" charset="-122"/>
              </a:rPr>
              <a:t>Translates IR into target code</a:t>
            </a:r>
          </a:p>
          <a:p>
            <a:pPr lvl="1"/>
            <a:r>
              <a:rPr lang="en-US" altLang="zh-CN" sz="2400" dirty="0" smtClean="0">
                <a:ea typeface="宋体" charset="-122"/>
              </a:rPr>
              <a:t>Needs to conform with system interfaces</a:t>
            </a:r>
          </a:p>
          <a:p>
            <a:pPr lvl="1"/>
            <a:r>
              <a:rPr lang="en-US" altLang="zh-CN" sz="2400" dirty="0" smtClean="0">
                <a:ea typeface="宋体" charset="-122"/>
              </a:rPr>
              <a:t>Automation has been less successful</a:t>
            </a:r>
            <a:endParaRPr lang="zh-CN" alt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286000" y="4653136"/>
            <a:ext cx="16002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altLang="zh-CN">
                <a:ea typeface="宋体" charset="-122"/>
              </a:rPr>
              <a:t>Front-End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5715000" y="4653136"/>
            <a:ext cx="16002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altLang="zh-CN">
                <a:ea typeface="宋体" charset="-122"/>
              </a:rPr>
              <a:t>Back-End</a:t>
            </a:r>
          </a:p>
        </p:txBody>
      </p:sp>
      <p:sp>
        <p:nvSpPr>
          <p:cNvPr id="6" name="Line 7"/>
          <p:cNvSpPr>
            <a:spLocks noChangeShapeType="1"/>
          </p:cNvSpPr>
          <p:nvPr/>
        </p:nvSpPr>
        <p:spPr bwMode="auto">
          <a:xfrm>
            <a:off x="3886200" y="5110336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3886200" y="4729337"/>
            <a:ext cx="185756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altLang="zh-CN">
                <a:ea typeface="宋体" charset="-122"/>
              </a:rPr>
              <a:t>Intermediate</a:t>
            </a:r>
          </a:p>
          <a:p>
            <a:r>
              <a:rPr lang="en-GB" altLang="zh-CN">
                <a:ea typeface="宋体" charset="-122"/>
              </a:rPr>
              <a:t>Representation</a:t>
            </a:r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>
            <a:off x="1143000" y="5110336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Line 10"/>
          <p:cNvSpPr>
            <a:spLocks noChangeShapeType="1"/>
          </p:cNvSpPr>
          <p:nvPr/>
        </p:nvSpPr>
        <p:spPr bwMode="auto">
          <a:xfrm>
            <a:off x="7315200" y="5110336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609600" y="4729336"/>
            <a:ext cx="155036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altLang="zh-CN">
                <a:ea typeface="宋体" charset="-122"/>
              </a:rPr>
              <a:t>Source code</a:t>
            </a:r>
          </a:p>
        </p:txBody>
      </p:sp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7315200" y="4729336"/>
            <a:ext cx="148072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altLang="zh-CN">
                <a:ea typeface="宋体" charset="-122"/>
              </a:rPr>
              <a:t>Target code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质朴">
  <a:themeElements>
    <a:clrScheme name="质朴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质朴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质朴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521</TotalTime>
  <Words>1378</Words>
  <Application>Microsoft Office PowerPoint</Application>
  <PresentationFormat>全屏显示(4:3)</PresentationFormat>
  <Paragraphs>349</Paragraphs>
  <Slides>33</Slides>
  <Notes>7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34" baseType="lpstr">
      <vt:lpstr>质朴</vt:lpstr>
      <vt:lpstr>Compiler Introduction</vt:lpstr>
      <vt:lpstr>What’s a compiler</vt:lpstr>
      <vt:lpstr>Language Processors</vt:lpstr>
      <vt:lpstr>Language Processors</vt:lpstr>
      <vt:lpstr>Language Processors</vt:lpstr>
      <vt:lpstr>Language Processors</vt:lpstr>
      <vt:lpstr>General Structure of a Compiler</vt:lpstr>
      <vt:lpstr>Conceptual Structure</vt:lpstr>
      <vt:lpstr>Conceptual Structure</vt:lpstr>
      <vt:lpstr>Conceptual Structure</vt:lpstr>
      <vt:lpstr>General Structure of a compiler</vt:lpstr>
      <vt:lpstr>General Structure of a compiler</vt:lpstr>
      <vt:lpstr>General Structure of a compiler</vt:lpstr>
      <vt:lpstr>General Structure of a compiler   ----Lexical Analysis (Scanning)</vt:lpstr>
      <vt:lpstr>General Structure of a compiler   ----Lexical Analysis (Scanning)</vt:lpstr>
      <vt:lpstr>General Structure of a compiler   ----Lexical Analysis (Scanning)</vt:lpstr>
      <vt:lpstr>General Structure of a compiler   ---- Syntax Analysis (Parsing)</vt:lpstr>
      <vt:lpstr>General Structure of a compiler   ---- Syntax Analysis (Parsing)</vt:lpstr>
      <vt:lpstr>General Structure of a compiler   ---- Syntax Analysis (Parsing)</vt:lpstr>
      <vt:lpstr>General Structure of a compiler   ---- Syntax Analysis (Parsing)</vt:lpstr>
      <vt:lpstr>General Structure of a compiler   ---- Syntax Analysis (Parsing)</vt:lpstr>
      <vt:lpstr>General Structure of a compiler   ---- Semantic Analysis </vt:lpstr>
      <vt:lpstr>General Structure of a compiler   ---- Semantic Analysis </vt:lpstr>
      <vt:lpstr>General Structure of a compiler   ---- Semantic Analysis </vt:lpstr>
      <vt:lpstr>General Structure of a compiler   ---- Semantic Analysis </vt:lpstr>
      <vt:lpstr>General Structure of a compiler   ---- Semantic Analysis </vt:lpstr>
      <vt:lpstr>General Structure of a compiler   ---- Intermediate code generation</vt:lpstr>
      <vt:lpstr>General Structure of a compiler   ---- Intermediate code generation</vt:lpstr>
      <vt:lpstr>General Structure of a compiler   ---- Code Optimisation</vt:lpstr>
      <vt:lpstr>General Structure of a compiler   ---- Code Optimisation</vt:lpstr>
      <vt:lpstr>General Structure of a compiler   ---- Code Generation Phase</vt:lpstr>
      <vt:lpstr>General Structure of a compiler   ---- Some historical notes</vt:lpstr>
      <vt:lpstr>General Structure of a compiler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Compiler Introduction</dc:title>
  <dc:creator>Administrator</dc:creator>
  <cp:lastModifiedBy>Administrator</cp:lastModifiedBy>
  <cp:revision>142</cp:revision>
  <dcterms:created xsi:type="dcterms:W3CDTF">2015-02-28T12:57:03Z</dcterms:created>
  <dcterms:modified xsi:type="dcterms:W3CDTF">2015-04-08T01:52:17Z</dcterms:modified>
</cp:coreProperties>
</file>