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59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D6395-B75F-4E12-81C3-C07372580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5584E9-B692-CF94-6021-96AFC5AB8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13DDE-72A6-BCDA-5171-78E5FB9E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326B-151E-4A6F-9D5E-381148406F1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38EF3-C566-FE6C-5BD3-F74629CE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DA3BF-1F7F-EDA7-43A4-41FCCEC9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EA2-8C08-40B4-9753-32EE3F4C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0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C782F-3FA3-D3D3-EB31-C813BFD7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A0FAE9-A2BA-C98D-33CD-668B05ADF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DB7CC-D5B7-335B-FDF1-70BA6EBA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326B-151E-4A6F-9D5E-381148406F1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EFFFC-01D8-6EE0-030D-0E1C468A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78DAA-C850-76D9-8F02-6D4B98A0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EA2-8C08-40B4-9753-32EE3F4C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9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F63A68-669A-24D0-3375-C514AE364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DB1D26-34FE-8315-03E6-0D6E38385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0682F-02EC-AEAA-2889-3F7AD992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326B-151E-4A6F-9D5E-381148406F1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E28-A438-A49A-EC48-5A7551DC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FB3EA-2824-67B4-2BE4-C5DE5982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EA2-8C08-40B4-9753-32EE3F4C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1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23361-A8A3-2F91-AA1E-11EEF15C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3F305-2964-06A3-8B78-DDB19209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44E5D-FB15-23AE-111D-DE11F9BB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326B-151E-4A6F-9D5E-381148406F1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9575F-4232-EB70-133F-DA4F93FB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14942-CDF5-F901-4C05-304F9D81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EA2-8C08-40B4-9753-32EE3F4C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6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7D2DF-8B4C-8E38-1B44-94CA4021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AE6FD-6DC7-0B6F-E820-BB883857F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63F64-5141-3B79-3D65-54EE12D5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326B-151E-4A6F-9D5E-381148406F1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F4A2F-BDC8-A23B-5E49-BCB4C7A0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88991-9749-2E4C-8273-024CF0BA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EA2-8C08-40B4-9753-32EE3F4C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3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77422-7FF5-BDA7-B4B6-4B27C25E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7CDE8-5D87-A52E-642C-C036E4839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C0D5C-843E-FDAF-9E24-BA6A719CF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3B9B1-7B2A-7A41-90D0-634D5D99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326B-151E-4A6F-9D5E-381148406F1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90FE0E-BDB0-377F-1151-FFA799C0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A3424-5204-8A74-9080-46425F69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EA2-8C08-40B4-9753-32EE3F4C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0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E9004-D213-7202-6AB1-FE1F5305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45C85-8E4F-4976-FEE7-DF826BE1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C012E1-7CAF-8D90-6A23-DEB5FDCA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30C29-AB6F-FA4A-20AE-BE6F7BA3A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F80F3A-09B0-BF75-A5F3-F7F4E5598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D54977-4C85-4100-7431-D5FDBB77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326B-151E-4A6F-9D5E-381148406F1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DED72E-4B52-FD26-71E0-1530B141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445719-57C4-9AD9-58FE-22159ED8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EA2-8C08-40B4-9753-32EE3F4C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44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22EE-1046-66A1-D4C7-87B7F6BA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37C308-85F3-474D-1451-CF3BC63A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326B-151E-4A6F-9D5E-381148406F1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72D89F-CD26-1FDC-B798-D554D584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B827CF-782F-C3A6-D13E-B8ABD397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EA2-8C08-40B4-9753-32EE3F4C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4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D0DCE-1E7C-0892-AC0E-235F772D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326B-151E-4A6F-9D5E-381148406F1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78D947-0918-5EF3-C0F9-44D30B75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4E7EFF-49E3-3C7E-535E-560F46AE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EA2-8C08-40B4-9753-32EE3F4C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56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0AC36-72D5-E92A-EF39-7FA04646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53CF6-BAB9-25D2-0C63-C1559DC7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F6E439-900C-B46F-0EE4-FBC9478E6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EFA84-2110-E671-BB7E-7AF46786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326B-151E-4A6F-9D5E-381148406F1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CD1652-E803-49C3-F600-5F3FF33F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DAC350-D236-7659-5770-E7FC0C03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EA2-8C08-40B4-9753-32EE3F4C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7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188A1-B73E-B26E-D429-EE2D1B22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C65645-CC6D-DC81-EA5D-A0AD2EEC9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ECAFD8-69A0-2AAE-F193-C9493E976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AFC53-5D93-208D-A783-A1A02C60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326B-151E-4A6F-9D5E-381148406F1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D630F-3527-BE2F-D91E-55ACC3AB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496F0-632F-6E4C-8442-86C49B90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EA2-8C08-40B4-9753-32EE3F4C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0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EBEA0D-0760-A74E-BCA5-4EF3697F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B7D0D-67B5-4B07-F418-52841CD4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76D07-C931-0D9C-389C-2D985731F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326B-151E-4A6F-9D5E-381148406F1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BC29F-A1AB-93AB-E2ED-74A0B0FD6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34F98-6A7E-3FFB-15DE-01508CE3C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3EA2-8C08-40B4-9753-32EE3F4C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5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0C973-DDEF-49F2-7DB3-97693B875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782" y="2583860"/>
            <a:ext cx="9144000" cy="8451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Data Preprocessing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1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1F9-4219-81D1-0F4B-3A5C4F54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119"/>
            <a:ext cx="4569823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Boxplot method?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0C9F4-4931-66D2-9961-B4E2C227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442"/>
            <a:ext cx="5832566" cy="6998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800" dirty="0"/>
              <a:t>데이터의 분포를 한 눈에 확인이 가능하게 시각화 하여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이상치</a:t>
            </a:r>
            <a:r>
              <a:rPr lang="en-US" altLang="ko-KR" sz="1800" dirty="0"/>
              <a:t>(Outlier)</a:t>
            </a:r>
            <a:r>
              <a:rPr lang="ko-KR" altLang="en-US" sz="1800" dirty="0"/>
              <a:t>등을 탐지할 수 있는 시각화 도구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421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91208-4CBD-614A-44E8-E9E53875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Inter Quantile Range(</a:t>
            </a:r>
            <a:r>
              <a:rPr lang="en-US" altLang="ko-KR" sz="3200" dirty="0" err="1"/>
              <a:t>IQR</a:t>
            </a:r>
            <a:r>
              <a:rPr lang="en-US" altLang="ko-KR" sz="3200" dirty="0"/>
              <a:t>)[</a:t>
            </a:r>
            <a:r>
              <a:rPr lang="ko-KR" altLang="en-US" sz="3200" dirty="0"/>
              <a:t>사분범위</a:t>
            </a:r>
            <a:r>
              <a:rPr lang="en-US" altLang="ko-KR" sz="3200" dirty="0"/>
              <a:t>] method?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C6224A7-0300-2FF7-FB13-577A55C57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869" y="1690688"/>
            <a:ext cx="8392886" cy="438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IQR</a:t>
            </a:r>
            <a:r>
              <a:rPr lang="en-US" altLang="ko-KR" sz="1800" dirty="0"/>
              <a:t>[</a:t>
            </a:r>
            <a:r>
              <a:rPr lang="ko-KR" altLang="en-US" sz="1800" dirty="0"/>
              <a:t>사분범위</a:t>
            </a:r>
            <a:r>
              <a:rPr lang="en-US" altLang="ko-KR" sz="1800" dirty="0"/>
              <a:t>]</a:t>
            </a:r>
            <a:r>
              <a:rPr lang="ko-KR" altLang="en-US" sz="1800" dirty="0"/>
              <a:t>란 중앙값</a:t>
            </a:r>
            <a:r>
              <a:rPr lang="en-US" altLang="ko-KR" sz="1800" dirty="0"/>
              <a:t>(Median)</a:t>
            </a:r>
            <a:r>
              <a:rPr lang="ko-KR" altLang="en-US" sz="1800" dirty="0"/>
              <a:t>을 기준으로 데이터들의 흩어진 정도를 의미함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ACA3F1-6671-280B-FC4A-57D067C69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9292"/>
            <a:ext cx="4556091" cy="159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8049C4-830D-8228-9187-75859DD1CAF5}"/>
              </a:ext>
            </a:extLst>
          </p:cNvPr>
          <p:cNvSpPr txBox="1"/>
          <p:nvPr/>
        </p:nvSpPr>
        <p:spPr>
          <a:xfrm>
            <a:off x="907869" y="4066902"/>
            <a:ext cx="2882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MJXc-TeX-math-I"/>
              </a:rPr>
              <a:t>1. </a:t>
            </a:r>
            <a:r>
              <a:rPr lang="en-US" altLang="ko-KR" b="0" i="0" dirty="0" err="1">
                <a:effectLst/>
                <a:latin typeface="MJXc-TeX-math-I"/>
              </a:rPr>
              <a:t>IQR</a:t>
            </a:r>
            <a:r>
              <a:rPr lang="en-US" altLang="ko-KR" b="0" i="0" dirty="0">
                <a:effectLst/>
                <a:latin typeface="MJXc-TeX-main-R"/>
              </a:rPr>
              <a:t>=</a:t>
            </a:r>
            <a:r>
              <a:rPr lang="en-US" altLang="ko-KR" b="0" i="0" dirty="0">
                <a:effectLst/>
                <a:latin typeface="MJXc-TeX-math-I"/>
              </a:rPr>
              <a:t>Q</a:t>
            </a:r>
            <a:r>
              <a:rPr lang="en-US" altLang="ko-KR" b="0" i="0" dirty="0">
                <a:effectLst/>
                <a:latin typeface="MJXc-TeX-main-R"/>
              </a:rPr>
              <a:t>3−</a:t>
            </a:r>
            <a:r>
              <a:rPr lang="en-US" altLang="ko-KR" b="0" i="0" dirty="0">
                <a:effectLst/>
                <a:latin typeface="MJXc-TeX-math-I"/>
              </a:rPr>
              <a:t>Q</a:t>
            </a:r>
            <a:r>
              <a:rPr lang="en-US" altLang="ko-KR" b="0" i="0" dirty="0">
                <a:effectLst/>
                <a:latin typeface="MJXc-TeX-main-R"/>
              </a:rPr>
              <a:t>1 </a:t>
            </a:r>
          </a:p>
          <a:p>
            <a:r>
              <a:rPr lang="en-US" altLang="ko-KR" b="0" i="0" dirty="0">
                <a:effectLst/>
                <a:latin typeface="MJXc-TeX-math-I"/>
              </a:rPr>
              <a:t>2. Minimum</a:t>
            </a:r>
            <a:r>
              <a:rPr lang="en-US" altLang="ko-KR" b="0" i="0" dirty="0">
                <a:effectLst/>
                <a:latin typeface="MJXc-TeX-main-R"/>
              </a:rPr>
              <a:t>=</a:t>
            </a:r>
            <a:r>
              <a:rPr lang="en-US" altLang="ko-KR" b="0" i="0" dirty="0">
                <a:effectLst/>
                <a:latin typeface="MJXc-TeX-math-I"/>
              </a:rPr>
              <a:t>Q</a:t>
            </a:r>
            <a:r>
              <a:rPr lang="en-US" altLang="ko-KR" b="0" i="0" dirty="0">
                <a:effectLst/>
                <a:latin typeface="MJXc-TeX-main-R"/>
              </a:rPr>
              <a:t>1−(</a:t>
            </a:r>
            <a:r>
              <a:rPr lang="en-US" altLang="ko-KR" b="0" i="0" dirty="0">
                <a:effectLst/>
                <a:latin typeface="MJXc-TeX-math-I"/>
              </a:rPr>
              <a:t>IQR</a:t>
            </a:r>
            <a:r>
              <a:rPr lang="en-US" altLang="ko-KR" b="0" i="0" dirty="0">
                <a:effectLst/>
                <a:latin typeface="MJXc-TeX-main-R"/>
              </a:rPr>
              <a:t>∗1.5)</a:t>
            </a:r>
          </a:p>
          <a:p>
            <a:r>
              <a:rPr lang="en-US" altLang="ko-KR" b="0" i="0" dirty="0">
                <a:effectLst/>
                <a:latin typeface="MJXc-TeX-math-I"/>
              </a:rPr>
              <a:t>3. Maximum</a:t>
            </a:r>
            <a:r>
              <a:rPr lang="en-US" altLang="ko-KR" b="0" i="0" dirty="0">
                <a:effectLst/>
                <a:latin typeface="MJXc-TeX-main-R"/>
              </a:rPr>
              <a:t>=</a:t>
            </a:r>
            <a:r>
              <a:rPr lang="en-US" altLang="ko-KR" b="0" i="0" dirty="0">
                <a:effectLst/>
                <a:latin typeface="MJXc-TeX-math-I"/>
              </a:rPr>
              <a:t>Q</a:t>
            </a:r>
            <a:r>
              <a:rPr lang="en-US" altLang="ko-KR" b="0" i="0" dirty="0">
                <a:effectLst/>
                <a:latin typeface="MJXc-TeX-main-R"/>
              </a:rPr>
              <a:t>3+(</a:t>
            </a:r>
            <a:r>
              <a:rPr lang="en-US" altLang="ko-KR" b="0" i="0" dirty="0">
                <a:effectLst/>
                <a:latin typeface="MJXc-TeX-math-I"/>
              </a:rPr>
              <a:t>IQR</a:t>
            </a:r>
            <a:r>
              <a:rPr lang="en-US" altLang="ko-KR" b="0" i="0" dirty="0">
                <a:effectLst/>
                <a:latin typeface="MJXc-TeX-main-R"/>
              </a:rPr>
              <a:t>∗1.5)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C8F28-CE96-B8F1-D627-BFA906D97061}"/>
              </a:ext>
            </a:extLst>
          </p:cNvPr>
          <p:cNvSpPr txBox="1"/>
          <p:nvPr/>
        </p:nvSpPr>
        <p:spPr>
          <a:xfrm>
            <a:off x="3605347" y="3837582"/>
            <a:ext cx="602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Q3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 err="1"/>
              <a:t>사분위</a:t>
            </a:r>
            <a:r>
              <a:rPr lang="ko-KR" altLang="en-US" dirty="0"/>
              <a:t> 수로 전체 데이터의 </a:t>
            </a:r>
            <a:r>
              <a:rPr lang="en-US" altLang="ko-KR" dirty="0"/>
              <a:t>75%</a:t>
            </a:r>
            <a:r>
              <a:rPr lang="ko-KR" altLang="en-US" dirty="0"/>
              <a:t>값 의미함 </a:t>
            </a:r>
            <a:endParaRPr lang="en-US" altLang="ko-KR" dirty="0"/>
          </a:p>
          <a:p>
            <a:r>
              <a:rPr lang="en-US" altLang="ko-KR" dirty="0"/>
              <a:t># Q1</a:t>
            </a:r>
            <a:r>
              <a:rPr lang="ko-KR" altLang="en-US" dirty="0"/>
              <a:t>은  </a:t>
            </a:r>
            <a:r>
              <a:rPr lang="en-US" altLang="ko-KR" dirty="0"/>
              <a:t>1</a:t>
            </a:r>
            <a:r>
              <a:rPr lang="ko-KR" altLang="en-US" dirty="0" err="1"/>
              <a:t>사분위</a:t>
            </a:r>
            <a:r>
              <a:rPr lang="ko-KR" altLang="en-US" dirty="0"/>
              <a:t> 수로 전체 데이터의 </a:t>
            </a:r>
            <a:r>
              <a:rPr lang="en-US" altLang="ko-KR" dirty="0"/>
              <a:t>25% </a:t>
            </a:r>
            <a:r>
              <a:rPr lang="ko-KR" altLang="en-US" dirty="0"/>
              <a:t>값을 의미함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361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D088A-BD32-ABEA-8F80-D2A54377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03"/>
            <a:ext cx="6154783" cy="314734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Inter Quantile Range(</a:t>
            </a:r>
            <a:r>
              <a:rPr lang="en-US" altLang="ko-KR" sz="2800" dirty="0" err="1"/>
              <a:t>IQR</a:t>
            </a:r>
            <a:r>
              <a:rPr lang="en-US" altLang="ko-KR" sz="2800" dirty="0"/>
              <a:t>)</a:t>
            </a:r>
            <a:r>
              <a:rPr lang="ko-KR" altLang="en-US" sz="2800" dirty="0"/>
              <a:t> 정의 </a:t>
            </a:r>
            <a:r>
              <a:rPr lang="en-US" altLang="ko-KR" sz="2800" dirty="0"/>
              <a:t>5</a:t>
            </a:r>
            <a:r>
              <a:rPr lang="ko-KR" altLang="en-US" sz="2800" dirty="0"/>
              <a:t>단계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6C68A2-44D0-13C3-434F-0491A7791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866457"/>
            <a:ext cx="10086703" cy="25112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 err="1"/>
              <a:t>IQR</a:t>
            </a:r>
            <a:r>
              <a:rPr lang="en-US" altLang="ko-KR" sz="1800" dirty="0"/>
              <a:t> 5</a:t>
            </a:r>
            <a:r>
              <a:rPr lang="ko-KR" altLang="en-US" sz="1800" dirty="0"/>
              <a:t>단계 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effectLst/>
                <a:latin typeface="Lato" panose="020F0502020204030203" pitchFamily="34" charset="0"/>
              </a:rPr>
              <a:t>데이터 세트를 오름차순으로 정렬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effectLst/>
                <a:latin typeface="Lato" panose="020F0502020204030203" pitchFamily="34" charset="0"/>
              </a:rPr>
              <a:t>1</a:t>
            </a:r>
            <a:r>
              <a:rPr lang="ko-KR" altLang="en-US" sz="1800" b="0" i="0" dirty="0">
                <a:effectLst/>
                <a:latin typeface="Lato" panose="020F0502020204030203" pitchFamily="34" charset="0"/>
              </a:rPr>
              <a:t>사분위수와 </a:t>
            </a:r>
            <a:r>
              <a:rPr lang="en-US" altLang="ko-KR" sz="1800" b="0" i="0" dirty="0">
                <a:effectLst/>
                <a:latin typeface="Lato" panose="020F0502020204030203" pitchFamily="34" charset="0"/>
              </a:rPr>
              <a:t>3</a:t>
            </a:r>
            <a:r>
              <a:rPr lang="ko-KR" altLang="en-US" sz="1800" b="0" i="0" dirty="0">
                <a:effectLst/>
                <a:latin typeface="Lato" panose="020F0502020204030203" pitchFamily="34" charset="0"/>
              </a:rPr>
              <a:t>사분위수</a:t>
            </a:r>
            <a:r>
              <a:rPr lang="en-US" altLang="ko-KR" sz="1800" b="0" i="0" dirty="0">
                <a:effectLst/>
                <a:latin typeface="Lato" panose="020F0502020204030203" pitchFamily="34" charset="0"/>
              </a:rPr>
              <a:t>(Q1, Q3)</a:t>
            </a:r>
            <a:r>
              <a:rPr lang="ko-KR" altLang="en-US" sz="1800" b="0" i="0" dirty="0">
                <a:effectLst/>
                <a:latin typeface="Lato" panose="020F0502020204030203" pitchFamily="34" charset="0"/>
              </a:rPr>
              <a:t>를 계산</a:t>
            </a:r>
            <a:endParaRPr lang="en-US" altLang="ko-KR" sz="1800" b="0" i="0" dirty="0">
              <a:effectLst/>
              <a:latin typeface="Lato" panose="020F050202020403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b="0" i="0" dirty="0" err="1">
                <a:effectLst/>
                <a:latin typeface="Lato" panose="020F0502020204030203" pitchFamily="34" charset="0"/>
              </a:rPr>
              <a:t>IQR</a:t>
            </a:r>
            <a:r>
              <a:rPr lang="en-US" altLang="ko-KR" sz="1800" b="0" i="0" dirty="0">
                <a:effectLst/>
                <a:latin typeface="Lato" panose="020F0502020204030203" pitchFamily="34" charset="0"/>
              </a:rPr>
              <a:t>=Q3-Q1 </a:t>
            </a:r>
            <a:r>
              <a:rPr lang="ko-KR" altLang="en-US" sz="1800" b="0" i="0" dirty="0">
                <a:effectLst/>
                <a:latin typeface="Lato" panose="020F0502020204030203" pitchFamily="34" charset="0"/>
              </a:rPr>
              <a:t>계산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effectLst/>
                <a:latin typeface="Lato" panose="020F0502020204030203" pitchFamily="34" charset="0"/>
              </a:rPr>
              <a:t>하한 계산 </a:t>
            </a:r>
            <a:r>
              <a:rPr lang="en-US" altLang="ko-KR" sz="1800" b="0" i="0" dirty="0">
                <a:effectLst/>
                <a:latin typeface="Lato" panose="020F0502020204030203" pitchFamily="34" charset="0"/>
              </a:rPr>
              <a:t>= (Q1–1.5*</a:t>
            </a:r>
            <a:r>
              <a:rPr lang="en-US" altLang="ko-KR" sz="1800" b="0" i="0" dirty="0" err="1">
                <a:effectLst/>
                <a:latin typeface="Lato" panose="020F0502020204030203" pitchFamily="34" charset="0"/>
              </a:rPr>
              <a:t>IQR</a:t>
            </a:r>
            <a:r>
              <a:rPr lang="en-US" altLang="ko-KR" sz="1800" b="0" i="0" dirty="0">
                <a:effectLst/>
                <a:latin typeface="Lato" panose="020F0502020204030203" pitchFamily="34" charset="0"/>
              </a:rPr>
              <a:t>), </a:t>
            </a:r>
            <a:r>
              <a:rPr lang="ko-KR" altLang="en-US" sz="1800" b="0" i="0" dirty="0">
                <a:effectLst/>
                <a:latin typeface="Lato" panose="020F0502020204030203" pitchFamily="34" charset="0"/>
              </a:rPr>
              <a:t>상한 </a:t>
            </a:r>
            <a:r>
              <a:rPr lang="en-US" altLang="ko-KR" sz="1800" b="0" i="0" dirty="0">
                <a:effectLst/>
                <a:latin typeface="Lato" panose="020F0502020204030203" pitchFamily="34" charset="0"/>
              </a:rPr>
              <a:t>= (Q3+1.5*</a:t>
            </a:r>
            <a:r>
              <a:rPr lang="en-US" altLang="ko-KR" sz="1800" b="0" i="0" dirty="0" err="1">
                <a:effectLst/>
                <a:latin typeface="Lato" panose="020F0502020204030203" pitchFamily="34" charset="0"/>
              </a:rPr>
              <a:t>IQR</a:t>
            </a:r>
            <a:r>
              <a:rPr lang="en-US" altLang="ko-KR" sz="1800" b="0" i="0" dirty="0">
                <a:effectLst/>
                <a:latin typeface="Lato" panose="020F0502020204030203" pitchFamily="34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effectLst/>
                <a:latin typeface="Lato" panose="020F0502020204030203" pitchFamily="34" charset="0"/>
              </a:rPr>
              <a:t>데이터 세트의 값을 반복하여 </a:t>
            </a:r>
            <a:r>
              <a:rPr lang="ko-KR" altLang="en-US" sz="1800" b="0" i="0" dirty="0" err="1">
                <a:effectLst/>
                <a:latin typeface="Lato" panose="020F0502020204030203" pitchFamily="34" charset="0"/>
              </a:rPr>
              <a:t>하한값</a:t>
            </a:r>
            <a:r>
              <a:rPr lang="ko-KR" altLang="en-US" sz="1800" b="0" i="0" dirty="0">
                <a:effectLst/>
                <a:latin typeface="Lato" panose="020F0502020204030203" pitchFamily="34" charset="0"/>
              </a:rPr>
              <a:t> 아래 및 </a:t>
            </a:r>
            <a:r>
              <a:rPr lang="ko-KR" altLang="en-US" sz="1800" b="0" i="0" dirty="0" err="1">
                <a:effectLst/>
                <a:latin typeface="Lato" panose="020F0502020204030203" pitchFamily="34" charset="0"/>
              </a:rPr>
              <a:t>상한값</a:t>
            </a:r>
            <a:r>
              <a:rPr lang="ko-KR" altLang="en-US" sz="1800" b="0" i="0" dirty="0">
                <a:effectLst/>
                <a:latin typeface="Lato" panose="020F0502020204030203" pitchFamily="34" charset="0"/>
              </a:rPr>
              <a:t> 위에 있는 값을 확인하고 이를 </a:t>
            </a:r>
            <a:r>
              <a:rPr lang="ko-KR" altLang="en-US" sz="1800" b="0" i="0" dirty="0" err="1">
                <a:effectLst/>
                <a:latin typeface="Lato" panose="020F0502020204030203" pitchFamily="34" charset="0"/>
              </a:rPr>
              <a:t>이상값으로</a:t>
            </a:r>
            <a:r>
              <a:rPr lang="ko-KR" altLang="en-US" sz="1800" b="0" i="0" dirty="0">
                <a:effectLst/>
                <a:latin typeface="Lato" panose="020F0502020204030203" pitchFamily="34" charset="0"/>
              </a:rPr>
              <a:t> 표시</a:t>
            </a:r>
            <a:endParaRPr lang="en-US" altLang="ko-KR" sz="1800" b="0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2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08C09-9E25-1A9F-0349-2045E2AE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13709" cy="523149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/>
              <a:t>IQR</a:t>
            </a:r>
            <a:r>
              <a:rPr lang="en-US" altLang="ko-KR" sz="3200" dirty="0"/>
              <a:t> </a:t>
            </a:r>
            <a:r>
              <a:rPr lang="ko-KR" altLang="en-US" sz="3200" dirty="0"/>
              <a:t>응용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1075E-23E5-2DD2-C298-606F3A43AF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998538"/>
            <a:ext cx="10515600" cy="137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    Data = 5, 7, 10, </a:t>
            </a:r>
            <a:r>
              <a:rPr lang="en-US" altLang="ko-KR" sz="1800" b="0" i="0" dirty="0">
                <a:effectLst/>
                <a:latin typeface="Söhne"/>
              </a:rPr>
              <a:t>15, 19, 21, 21, 22, 22, 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Söhne"/>
              </a:rPr>
              <a:t>23</a:t>
            </a:r>
            <a:r>
              <a:rPr lang="en-US" altLang="ko-KR" sz="1800" b="0" i="0" dirty="0">
                <a:effectLst/>
                <a:latin typeface="Söhne"/>
              </a:rPr>
              <a:t>, 23, 23, 23, 23, 24, 24, 24, 24, 25</a:t>
            </a:r>
          </a:p>
          <a:p>
            <a:endParaRPr lang="en-US" altLang="ko-KR" dirty="0">
              <a:latin typeface="Söhne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34FFD-9885-D524-5F4D-55D2373A186F}"/>
              </a:ext>
            </a:extLst>
          </p:cNvPr>
          <p:cNvSpPr txBox="1"/>
          <p:nvPr/>
        </p:nvSpPr>
        <p:spPr>
          <a:xfrm>
            <a:off x="1164771" y="1362226"/>
            <a:ext cx="1057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Median </a:t>
            </a:r>
            <a:r>
              <a:rPr lang="en-US" altLang="ko-KR" dirty="0"/>
              <a:t>value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총 데이터의 개수는 </a:t>
            </a:r>
            <a:r>
              <a:rPr lang="en-US" altLang="ko-KR" dirty="0">
                <a:sym typeface="Wingdings" panose="05000000000000000000" pitchFamily="2" charset="2"/>
              </a:rPr>
              <a:t>19</a:t>
            </a:r>
            <a:r>
              <a:rPr lang="ko-KR" altLang="en-US" dirty="0">
                <a:sym typeface="Wingdings" panose="05000000000000000000" pitchFamily="2" charset="2"/>
              </a:rPr>
              <a:t>개 홀수이기 때문에 중앙값의 오른쪽으로 숫자 </a:t>
            </a:r>
            <a:r>
              <a:rPr lang="en-US" altLang="ko-KR" dirty="0">
                <a:sym typeface="Wingdings" panose="05000000000000000000" pitchFamily="2" charset="2"/>
              </a:rPr>
              <a:t>9</a:t>
            </a:r>
            <a:r>
              <a:rPr lang="ko-KR" altLang="en-US" dirty="0">
                <a:sym typeface="Wingdings" panose="05000000000000000000" pitchFamily="2" charset="2"/>
              </a:rPr>
              <a:t>개 왼쪽으로 숫자 </a:t>
            </a:r>
            <a:r>
              <a:rPr lang="en-US" altLang="ko-KR" dirty="0">
                <a:sym typeface="Wingdings" panose="05000000000000000000" pitchFamily="2" charset="2"/>
              </a:rPr>
              <a:t>9</a:t>
            </a:r>
            <a:r>
              <a:rPr lang="ko-KR" altLang="en-US" dirty="0">
                <a:sym typeface="Wingdings" panose="05000000000000000000" pitchFamily="2" charset="2"/>
              </a:rPr>
              <a:t>개가 있기때문에 중앙값은 </a:t>
            </a:r>
            <a:r>
              <a:rPr lang="en-US" altLang="ko-KR" dirty="0">
                <a:sym typeface="Wingdings" panose="05000000000000000000" pitchFamily="2" charset="2"/>
              </a:rPr>
              <a:t>23. </a:t>
            </a:r>
            <a:r>
              <a:rPr lang="en-US" altLang="ko-KR" sz="1800" dirty="0"/>
              <a:t>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D9431-0DEA-9603-368D-C94DB3D92D7B}"/>
              </a:ext>
            </a:extLst>
          </p:cNvPr>
          <p:cNvSpPr txBox="1"/>
          <p:nvPr/>
        </p:nvSpPr>
        <p:spPr>
          <a:xfrm>
            <a:off x="1164771" y="2274270"/>
            <a:ext cx="8995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Data = 5, 7, 10, </a:t>
            </a:r>
            <a:r>
              <a:rPr lang="en-US" altLang="ko-KR" sz="1800" b="0" i="0" dirty="0">
                <a:effectLst/>
                <a:latin typeface="Söhne"/>
              </a:rPr>
              <a:t>15, 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Söhne"/>
              </a:rPr>
              <a:t>19</a:t>
            </a:r>
            <a:r>
              <a:rPr lang="en-US" altLang="ko-KR" sz="1800" b="0" i="0" dirty="0">
                <a:effectLst/>
                <a:latin typeface="Söhne"/>
              </a:rPr>
              <a:t>, 21, 21, 22, 22, 23, 23, 23, 23, 23, 24, 24, 24, 24, 25</a:t>
            </a:r>
            <a:endParaRPr lang="en-US" altLang="ko-KR" dirty="0"/>
          </a:p>
          <a:p>
            <a:r>
              <a:rPr lang="en-US" altLang="ko-KR" dirty="0"/>
              <a:t>[Q1]1</a:t>
            </a:r>
            <a:r>
              <a:rPr lang="ko-KR" altLang="en-US" dirty="0" err="1"/>
              <a:t>사분위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자료의 중앙값 보다 왼쪽에 분포한 값들 즉 </a:t>
            </a:r>
            <a:r>
              <a:rPr lang="en-US" altLang="ko-KR" dirty="0">
                <a:sym typeface="Wingdings" panose="05000000000000000000" pitchFamily="2" charset="2"/>
              </a:rPr>
              <a:t>9</a:t>
            </a:r>
            <a:r>
              <a:rPr lang="ko-KR" altLang="en-US" dirty="0">
                <a:sym typeface="Wingdings" panose="05000000000000000000" pitchFamily="2" charset="2"/>
              </a:rPr>
              <a:t>개의 값들의 중앙값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	Result = 19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E77C8-5737-04A7-98EE-E44DCA10A4CD}"/>
              </a:ext>
            </a:extLst>
          </p:cNvPr>
          <p:cNvSpPr txBox="1"/>
          <p:nvPr/>
        </p:nvSpPr>
        <p:spPr>
          <a:xfrm>
            <a:off x="1164771" y="3283132"/>
            <a:ext cx="7657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= </a:t>
            </a:r>
            <a:r>
              <a:rPr lang="en-US" altLang="ko-KR" sz="1800" dirty="0"/>
              <a:t>5, 7, 10, </a:t>
            </a:r>
            <a:r>
              <a:rPr lang="en-US" altLang="ko-KR" sz="1800" b="0" i="0" dirty="0">
                <a:effectLst/>
                <a:latin typeface="Söhne"/>
              </a:rPr>
              <a:t>15, 19, 21, 21, 22, 22, 23, 23, 23, 23, 23, 24, 24, 24, 24, 25</a:t>
            </a:r>
          </a:p>
          <a:p>
            <a:r>
              <a:rPr lang="en-US" altLang="ko-KR" dirty="0">
                <a:latin typeface="Söhne"/>
              </a:rPr>
              <a:t>[Q3]3</a:t>
            </a:r>
            <a:r>
              <a:rPr lang="ko-KR" altLang="en-US" dirty="0" err="1">
                <a:latin typeface="Söhne"/>
              </a:rPr>
              <a:t>사분위</a:t>
            </a:r>
            <a:r>
              <a:rPr lang="en-US" altLang="ko-KR" dirty="0">
                <a:latin typeface="Söhne"/>
              </a:rPr>
              <a:t>? </a:t>
            </a:r>
            <a:r>
              <a:rPr lang="en-US" altLang="ko-KR" dirty="0">
                <a:latin typeface="Söhne"/>
                <a:sym typeface="Wingdings" panose="05000000000000000000" pitchFamily="2" charset="2"/>
              </a:rPr>
              <a:t> </a:t>
            </a:r>
            <a:r>
              <a:rPr lang="ko-KR" altLang="en-US" dirty="0">
                <a:latin typeface="Söhne"/>
                <a:sym typeface="Wingdings" panose="05000000000000000000" pitchFamily="2" charset="2"/>
              </a:rPr>
              <a:t>자료의 중앙값 보다 오른쪽에 분포한 값들 즉 </a:t>
            </a:r>
            <a:r>
              <a:rPr lang="en-US" altLang="ko-KR" dirty="0">
                <a:latin typeface="Söhne"/>
                <a:sym typeface="Wingdings" panose="05000000000000000000" pitchFamily="2" charset="2"/>
              </a:rPr>
              <a:t>9</a:t>
            </a:r>
            <a:r>
              <a:rPr lang="ko-KR" altLang="en-US" dirty="0">
                <a:latin typeface="Söhne"/>
                <a:sym typeface="Wingdings" panose="05000000000000000000" pitchFamily="2" charset="2"/>
              </a:rPr>
              <a:t>개의 값들 중 홀수 의 값이 중앙값이다 </a:t>
            </a:r>
            <a:endParaRPr lang="en-US" altLang="ko-KR" dirty="0">
              <a:latin typeface="Söhne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Söhne"/>
                <a:sym typeface="Wingdings" panose="05000000000000000000" pitchFamily="2" charset="2"/>
              </a:rPr>
              <a:t>		Result = 24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CF0E6-020A-8C87-65E7-5CE864591304}"/>
              </a:ext>
            </a:extLst>
          </p:cNvPr>
          <p:cNvSpPr txBox="1"/>
          <p:nvPr/>
        </p:nvSpPr>
        <p:spPr>
          <a:xfrm>
            <a:off x="1164771" y="4568993"/>
            <a:ext cx="637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사분위수 범위</a:t>
            </a:r>
            <a:r>
              <a:rPr lang="en-US" altLang="ko-KR" dirty="0"/>
              <a:t>(</a:t>
            </a:r>
            <a:r>
              <a:rPr lang="en-US" altLang="ko-KR" dirty="0" err="1"/>
              <a:t>IQR</a:t>
            </a:r>
            <a:r>
              <a:rPr lang="en-US" altLang="ko-KR" dirty="0"/>
              <a:t>)? </a:t>
            </a:r>
            <a:r>
              <a:rPr lang="en-US" altLang="ko-KR" dirty="0">
                <a:sym typeface="Wingdings" panose="05000000000000000000" pitchFamily="2" charset="2"/>
              </a:rPr>
              <a:t> Q3 – Q1 = 24 – 19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	Result =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49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A4B21-5389-4451-1261-794D58B7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17869" cy="53185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하한 이상치</a:t>
            </a:r>
            <a:r>
              <a:rPr lang="en-US" altLang="ko-KR" sz="2800" dirty="0"/>
              <a:t> &amp; </a:t>
            </a:r>
            <a:r>
              <a:rPr lang="ko-KR" altLang="en-US" sz="2800" dirty="0"/>
              <a:t>상한 이상치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65C2B-3FE6-77E1-BB4B-83CA5394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703" y="1155065"/>
            <a:ext cx="10515600" cy="1840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하한 이상치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 Q1 – 1.5 * </a:t>
            </a:r>
            <a:r>
              <a:rPr lang="en-US" altLang="ko-KR" sz="1800" dirty="0" err="1">
                <a:sym typeface="Wingdings" panose="05000000000000000000" pitchFamily="2" charset="2"/>
              </a:rPr>
              <a:t>IQR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	         = 19 – 1.5 * 5 = 11.5</a:t>
            </a: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800" dirty="0">
                <a:sym typeface="Wingdings" panose="05000000000000000000" pitchFamily="2" charset="2"/>
              </a:rPr>
              <a:t>상한 이상치 </a:t>
            </a:r>
            <a:r>
              <a:rPr lang="en-US" altLang="ko-KR" sz="1800" dirty="0">
                <a:sym typeface="Wingdings" panose="05000000000000000000" pitchFamily="2" charset="2"/>
              </a:rPr>
              <a:t> Q3 + 1.5 * </a:t>
            </a:r>
            <a:r>
              <a:rPr lang="en-US" altLang="ko-KR" sz="1800" dirty="0" err="1">
                <a:sym typeface="Wingdings" panose="05000000000000000000" pitchFamily="2" charset="2"/>
              </a:rPr>
              <a:t>IQR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	         = 24 + 1.5 * 5 = 31.5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6A3074-95D8-BBCA-0DB4-E00E108B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43" y="3655423"/>
            <a:ext cx="3634529" cy="1609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6EF7A7-0852-7FEE-7F2D-2E4DA38CE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32" y="3617318"/>
            <a:ext cx="4134187" cy="1686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1752BD-E18A-296A-CAD8-DCC824089090}"/>
              </a:ext>
            </a:extLst>
          </p:cNvPr>
          <p:cNvSpPr txBox="1"/>
          <p:nvPr/>
        </p:nvSpPr>
        <p:spPr>
          <a:xfrm>
            <a:off x="838200" y="3135086"/>
            <a:ext cx="966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하한 이상치의 자료는</a:t>
            </a:r>
            <a:r>
              <a:rPr lang="en-US" altLang="ko-KR" dirty="0"/>
              <a:t>?</a:t>
            </a:r>
            <a:r>
              <a:rPr lang="ko-KR" altLang="en-US" dirty="0"/>
              <a:t>                                                  상한 이상치 자료는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2FAAB-E181-BEA5-621A-5114694B1729}"/>
              </a:ext>
            </a:extLst>
          </p:cNvPr>
          <p:cNvSpPr txBox="1"/>
          <p:nvPr/>
        </p:nvSpPr>
        <p:spPr>
          <a:xfrm>
            <a:off x="502043" y="5474119"/>
            <a:ext cx="3481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11.5</a:t>
            </a:r>
            <a:r>
              <a:rPr lang="ko-KR" altLang="en-US" dirty="0"/>
              <a:t>보다</a:t>
            </a:r>
            <a:r>
              <a:rPr lang="en-US" altLang="ko-KR" dirty="0"/>
              <a:t> </a:t>
            </a:r>
            <a:r>
              <a:rPr lang="ko-KR" altLang="en-US" dirty="0"/>
              <a:t>왼쪽에 있는 점수로 </a:t>
            </a:r>
            <a:r>
              <a:rPr lang="en-US" altLang="ko-KR" dirty="0"/>
              <a:t>3</a:t>
            </a:r>
            <a:r>
              <a:rPr lang="ko-KR" altLang="en-US" dirty="0"/>
              <a:t>개가 있기때문에 총 </a:t>
            </a:r>
            <a:r>
              <a:rPr lang="en-US" altLang="ko-KR" dirty="0"/>
              <a:t>3</a:t>
            </a:r>
            <a:r>
              <a:rPr lang="ko-KR" altLang="en-US" dirty="0"/>
              <a:t>개의 하한 이상치 감지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C77F0-2DE9-DB37-099E-5380F12EC121}"/>
              </a:ext>
            </a:extLst>
          </p:cNvPr>
          <p:cNvSpPr txBox="1"/>
          <p:nvPr/>
        </p:nvSpPr>
        <p:spPr>
          <a:xfrm>
            <a:off x="6592389" y="5474119"/>
            <a:ext cx="3161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</a:t>
            </a:r>
            <a:r>
              <a:rPr lang="ko-KR" altLang="en-US" dirty="0"/>
              <a:t>가 끝이므로 상한 이상치는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42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2D1BC-73AD-9880-EC79-BF992D88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732119" cy="53185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Normalization?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407E5-47F5-04DB-2FF7-E4E4ABB96440}"/>
              </a:ext>
            </a:extLst>
          </p:cNvPr>
          <p:cNvSpPr txBox="1"/>
          <p:nvPr/>
        </p:nvSpPr>
        <p:spPr>
          <a:xfrm>
            <a:off x="838200" y="1080176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예측 및 예측 모델의 성능을 높이는데 중요한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매핑</a:t>
            </a:r>
            <a:r>
              <a:rPr lang="en-US" altLang="ko-KR" dirty="0"/>
              <a:t>, </a:t>
            </a:r>
            <a:r>
              <a:rPr lang="ko-KR" altLang="en-US" dirty="0"/>
              <a:t>확장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792B6-20E0-CE63-0F69-38C23FD6E249}"/>
              </a:ext>
            </a:extLst>
          </p:cNvPr>
          <p:cNvSpPr txBox="1"/>
          <p:nvPr/>
        </p:nvSpPr>
        <p:spPr>
          <a:xfrm>
            <a:off x="838200" y="3130142"/>
            <a:ext cx="5013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정규화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Min-max </a:t>
            </a:r>
            <a:r>
              <a:rPr lang="en-US" altLang="ko-KR" sz="1800" dirty="0"/>
              <a:t>Normalization</a:t>
            </a:r>
            <a:r>
              <a:rPr lang="en-US" altLang="ko-KR" dirty="0"/>
              <a:t>[</a:t>
            </a:r>
            <a:r>
              <a:rPr lang="ko-KR" altLang="en-US" dirty="0"/>
              <a:t>최소</a:t>
            </a:r>
            <a:r>
              <a:rPr lang="en-US" altLang="ko-KR" dirty="0"/>
              <a:t>-</a:t>
            </a:r>
            <a:r>
              <a:rPr lang="ko-KR" altLang="en-US" dirty="0"/>
              <a:t>최대 정규화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Z-score</a:t>
            </a:r>
            <a:r>
              <a:rPr lang="ko-KR" altLang="en-US" dirty="0"/>
              <a:t> </a:t>
            </a:r>
            <a:r>
              <a:rPr lang="en-US" altLang="ko-KR" sz="1800" dirty="0"/>
              <a:t>Normalization</a:t>
            </a:r>
            <a:r>
              <a:rPr lang="en-US" altLang="ko-KR" dirty="0"/>
              <a:t>[z-</a:t>
            </a:r>
            <a:r>
              <a:rPr lang="ko-KR" altLang="en-US" dirty="0"/>
              <a:t>점수 정규화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C44A2-E475-24A9-87AE-CAB50E818C8C}"/>
              </a:ext>
            </a:extLst>
          </p:cNvPr>
          <p:cNvSpPr txBox="1"/>
          <p:nvPr/>
        </p:nvSpPr>
        <p:spPr>
          <a:xfrm>
            <a:off x="838200" y="1909699"/>
            <a:ext cx="638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기계학습에서 정규화를 하는 이유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모델의 정확도 성능을 높이고 </a:t>
            </a:r>
            <a:r>
              <a:rPr lang="ko-KR" altLang="en-US" dirty="0" err="1"/>
              <a:t>과적합</a:t>
            </a:r>
            <a:r>
              <a:rPr lang="ko-KR" altLang="en-US" dirty="0"/>
              <a:t> 등을 방지하기 위해서 </a:t>
            </a:r>
          </a:p>
        </p:txBody>
      </p:sp>
    </p:spTree>
    <p:extLst>
      <p:ext uri="{BB962C8B-B14F-4D97-AF65-F5344CB8AC3E}">
        <p14:creationId xmlns:p14="http://schemas.microsoft.com/office/powerpoint/2010/main" val="195042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2C958-D357-7842-3F49-A2A0E9C7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9" y="112578"/>
            <a:ext cx="7382691" cy="479606"/>
          </a:xfrm>
        </p:spPr>
        <p:txBody>
          <a:bodyPr>
            <a:noAutofit/>
          </a:bodyPr>
          <a:lstStyle/>
          <a:p>
            <a:r>
              <a:rPr lang="en-US" altLang="ko-KR" sz="2800" b="1" i="0" dirty="0">
                <a:effectLst/>
                <a:latin typeface="Nanum Gothic"/>
              </a:rPr>
              <a:t>Min-Max Normalization(</a:t>
            </a:r>
            <a:r>
              <a:rPr lang="ko-KR" altLang="en-US" sz="2800" dirty="0"/>
              <a:t>최소</a:t>
            </a:r>
            <a:r>
              <a:rPr lang="en-US" altLang="ko-KR" sz="2800" dirty="0"/>
              <a:t>-</a:t>
            </a:r>
            <a:r>
              <a:rPr lang="ko-KR" altLang="en-US" sz="2800" dirty="0"/>
              <a:t>최대 정규화</a:t>
            </a:r>
            <a:r>
              <a:rPr lang="en-US" altLang="ko-KR" sz="2800" dirty="0"/>
              <a:t>)?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D427D7-9C72-57D3-17C4-1EE09423AE9B}"/>
                  </a:ext>
                </a:extLst>
              </p:cNvPr>
              <p:cNvSpPr txBox="1"/>
              <p:nvPr/>
            </p:nvSpPr>
            <p:spPr>
              <a:xfrm>
                <a:off x="71421" y="2477182"/>
                <a:ext cx="5074923" cy="887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𝑛𝑜𝑟𝑚𝑎𝑙𝑖𝑧𝑎𝑡𝑖𝑜𝑛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𝑋𝑚𝑖𝑛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𝑋𝑚𝑎𝑥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𝑋𝑚𝑖𝑛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D427D7-9C72-57D3-17C4-1EE09423A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" y="2477182"/>
                <a:ext cx="5074923" cy="887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A31BC06-0B64-FE41-9382-7A0885F62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32" y="3166797"/>
            <a:ext cx="5601482" cy="1848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101AB4-2970-8DB6-A597-CA9F4B7E9121}"/>
              </a:ext>
            </a:extLst>
          </p:cNvPr>
          <p:cNvSpPr txBox="1"/>
          <p:nvPr/>
        </p:nvSpPr>
        <p:spPr>
          <a:xfrm>
            <a:off x="740229" y="844792"/>
            <a:ext cx="6871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최소</a:t>
            </a:r>
            <a:r>
              <a:rPr lang="en-US" altLang="ko-KR" dirty="0"/>
              <a:t>-</a:t>
            </a:r>
            <a:r>
              <a:rPr lang="ko-KR" altLang="en-US" dirty="0"/>
              <a:t>최대 정규화는 데이터를 정규화 하는 방법 중 대중적이고 일반적인 방법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feature[</a:t>
            </a:r>
            <a:r>
              <a:rPr lang="ko-KR" altLang="en-US" dirty="0"/>
              <a:t>특징</a:t>
            </a:r>
            <a:r>
              <a:rPr lang="en-US" altLang="ko-KR" dirty="0"/>
              <a:t>]</a:t>
            </a:r>
            <a:r>
              <a:rPr lang="ko-KR" altLang="en-US" dirty="0"/>
              <a:t>에 대해 각각의 최소값 </a:t>
            </a:r>
            <a:r>
              <a:rPr lang="en-US" altLang="ko-KR" dirty="0"/>
              <a:t>0, </a:t>
            </a:r>
            <a:r>
              <a:rPr lang="ko-KR" altLang="en-US" dirty="0"/>
              <a:t>최대값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그리고 다른 값들은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값으로 스케일링 하는 방식</a:t>
            </a:r>
          </a:p>
        </p:txBody>
      </p:sp>
    </p:spTree>
    <p:extLst>
      <p:ext uri="{BB962C8B-B14F-4D97-AF65-F5344CB8AC3E}">
        <p14:creationId xmlns:p14="http://schemas.microsoft.com/office/powerpoint/2010/main" val="122300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3AB1E-7CD8-D989-B532-8FF84895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43697" cy="436064"/>
          </a:xfrm>
        </p:spPr>
        <p:txBody>
          <a:bodyPr>
            <a:normAutofit fontScale="90000"/>
          </a:bodyPr>
          <a:lstStyle/>
          <a:p>
            <a:r>
              <a:rPr lang="en-US" altLang="ko-KR" sz="2800" b="1" i="0" dirty="0">
                <a:effectLst/>
                <a:latin typeface="Nanum Gothic"/>
              </a:rPr>
              <a:t>Min-Max Normalization</a:t>
            </a:r>
            <a:r>
              <a:rPr lang="ko-KR" altLang="en-US" sz="2800" b="1" i="0" dirty="0">
                <a:effectLst/>
                <a:latin typeface="Nanum Gothic"/>
              </a:rPr>
              <a:t>의 단점</a:t>
            </a:r>
            <a:r>
              <a:rPr lang="en-US" altLang="ko-KR" sz="2800" b="1" i="0" dirty="0">
                <a:effectLst/>
                <a:latin typeface="Nanum Gothic"/>
              </a:rPr>
              <a:t>?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5B3065-54C8-12D5-C8CD-93D485EDF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60" y="1056944"/>
            <a:ext cx="5315692" cy="4744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080343-ACAF-B10D-716C-036B62E5011E}"/>
              </a:ext>
            </a:extLst>
          </p:cNvPr>
          <p:cNvSpPr txBox="1"/>
          <p:nvPr/>
        </p:nvSpPr>
        <p:spPr>
          <a:xfrm>
            <a:off x="6339841" y="1332412"/>
            <a:ext cx="409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그룹의 </a:t>
            </a:r>
            <a:r>
              <a:rPr lang="en-US" altLang="ko-KR" dirty="0"/>
              <a:t>7</a:t>
            </a:r>
            <a:r>
              <a:rPr lang="ko-KR" altLang="en-US" dirty="0"/>
              <a:t>번 학생의 점수가 </a:t>
            </a:r>
            <a:r>
              <a:rPr lang="en-US" altLang="ko-KR" dirty="0"/>
              <a:t>700</a:t>
            </a:r>
            <a:r>
              <a:rPr lang="ko-KR" altLang="en-US" dirty="0" err="1"/>
              <a:t>이기떄문에</a:t>
            </a:r>
            <a:r>
              <a:rPr lang="ko-KR" altLang="en-US" dirty="0"/>
              <a:t> </a:t>
            </a:r>
            <a:r>
              <a:rPr lang="ko-KR" altLang="en-US" dirty="0" err="1"/>
              <a:t>이상치이다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AC0F1-BC4C-E2D5-277B-DB1DA4822601}"/>
              </a:ext>
            </a:extLst>
          </p:cNvPr>
          <p:cNvSpPr txBox="1"/>
          <p:nvPr/>
        </p:nvSpPr>
        <p:spPr>
          <a:xfrm>
            <a:off x="6339841" y="2095193"/>
            <a:ext cx="487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정규화전에</a:t>
            </a:r>
            <a:r>
              <a:rPr lang="ko-KR" altLang="en-US" dirty="0"/>
              <a:t> </a:t>
            </a:r>
            <a:r>
              <a:rPr lang="ko-KR" altLang="en-US" dirty="0" err="1"/>
              <a:t>이상치을</a:t>
            </a:r>
            <a:r>
              <a:rPr lang="ko-KR" altLang="en-US" dirty="0"/>
              <a:t> </a:t>
            </a:r>
            <a:r>
              <a:rPr lang="ko-KR" altLang="en-US" dirty="0" err="1"/>
              <a:t>제거해야한다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방안</a:t>
            </a:r>
            <a:r>
              <a:rPr lang="en-US" altLang="ko-KR" dirty="0">
                <a:solidFill>
                  <a:srgbClr val="FF0000"/>
                </a:solidFill>
              </a:rPr>
              <a:t>: z-score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77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5AE28-BE69-E1DE-3CF0-259FA5A4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960223" cy="566692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Z-score Normalization?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13725-C648-0CDC-9D01-2F5255A76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019"/>
            <a:ext cx="6895011" cy="651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Z-score </a:t>
            </a:r>
            <a:r>
              <a:rPr lang="ko-KR" altLang="en-US" sz="1800" dirty="0"/>
              <a:t>정규화는 이상치</a:t>
            </a:r>
            <a:r>
              <a:rPr lang="en-US" altLang="ko-KR" sz="1800" dirty="0"/>
              <a:t> </a:t>
            </a:r>
            <a:r>
              <a:rPr lang="ko-KR" altLang="en-US" sz="1800" dirty="0"/>
              <a:t>문제를 피하는 데이터 </a:t>
            </a:r>
            <a:r>
              <a:rPr lang="ko-KR" altLang="en-US" sz="1800" dirty="0" err="1"/>
              <a:t>정규화이고</a:t>
            </a:r>
            <a:r>
              <a:rPr lang="en-US" altLang="ko-KR" sz="1800" dirty="0"/>
              <a:t> </a:t>
            </a:r>
            <a:r>
              <a:rPr lang="ko-KR" altLang="en-US" sz="1800" dirty="0"/>
              <a:t>평균을 </a:t>
            </a:r>
            <a:r>
              <a:rPr lang="en-US" altLang="ko-KR" sz="1800" dirty="0"/>
              <a:t>0</a:t>
            </a:r>
            <a:r>
              <a:rPr lang="ko-KR" altLang="en-US" sz="1800" dirty="0"/>
              <a:t>으로 만들고 표준편차를 </a:t>
            </a:r>
            <a:r>
              <a:rPr lang="en-US" altLang="ko-KR" sz="1800" dirty="0"/>
              <a:t>1</a:t>
            </a:r>
            <a:r>
              <a:rPr lang="ko-KR" altLang="en-US" sz="1800" dirty="0"/>
              <a:t>로 만든다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1491DA-03A3-DFCB-CCED-B068176610D5}"/>
                  </a:ext>
                </a:extLst>
              </p:cNvPr>
              <p:cNvSpPr txBox="1"/>
              <p:nvPr/>
            </p:nvSpPr>
            <p:spPr>
              <a:xfrm>
                <a:off x="1000994" y="1855381"/>
                <a:ext cx="1271941" cy="4063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/>
                  <a:t>Z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l-GR" altLang="ko-KR"/>
                          <m:t>μ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altLang="ko-KR"/>
                          <m:t>σ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1491DA-03A3-DFCB-CCED-B0681766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94" y="1855381"/>
                <a:ext cx="1271941" cy="406393"/>
              </a:xfrm>
              <a:prstGeom prst="rect">
                <a:avLst/>
              </a:prstGeom>
              <a:blipFill>
                <a:blip r:embed="rId2"/>
                <a:stretch>
                  <a:fillRect l="-11005" t="-4478" b="-17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3CAD5E-3935-1D3E-549F-7D4D9336D5EE}"/>
                  </a:ext>
                </a:extLst>
              </p:cNvPr>
              <p:cNvSpPr txBox="1"/>
              <p:nvPr/>
            </p:nvSpPr>
            <p:spPr>
              <a:xfrm>
                <a:off x="2002972" y="1733745"/>
                <a:ext cx="3257006" cy="65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#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/>
                      <m:t>μ</m:t>
                    </m:r>
                  </m:oMath>
                </a14:m>
                <a:r>
                  <a:rPr lang="en-US" altLang="ko-KR" dirty="0"/>
                  <a:t>[</a:t>
                </a:r>
                <a:r>
                  <a:rPr lang="ko-KR" altLang="en-US" dirty="0"/>
                  <a:t>뮤</a:t>
                </a:r>
                <a:r>
                  <a:rPr lang="en-US" altLang="ko-KR" dirty="0"/>
                  <a:t>]: </a:t>
                </a:r>
                <a:r>
                  <a:rPr lang="ko-KR" altLang="en-US" dirty="0"/>
                  <a:t>데이터 평균값</a:t>
                </a:r>
                <a:endParaRPr lang="en-US" altLang="ko-KR" dirty="0"/>
              </a:p>
              <a:p>
                <a:r>
                  <a:rPr lang="en-US" altLang="ko-KR" dirty="0"/>
                  <a:t>#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/>
                      <m:t>σ</m:t>
                    </m:r>
                    <m:r>
                      <m:rPr>
                        <m:nor/>
                      </m:rPr>
                      <a:rPr lang="en-US" altLang="ko-KR" b="0" i="0" smtClean="0"/>
                      <m:t>[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그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마</m:t>
                    </m:r>
                    <m:r>
                      <m:rPr>
                        <m:nor/>
                      </m:rPr>
                      <a:rPr lang="en-US" altLang="ko-KR" b="0" i="0" smtClean="0"/>
                      <m:t>]: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데</m:t>
                    </m:r>
                  </m:oMath>
                </a14:m>
                <a:r>
                  <a:rPr lang="ko-KR" altLang="en-US" dirty="0"/>
                  <a:t>이터 표준편차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3CAD5E-3935-1D3E-549F-7D4D9336D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72" y="1733745"/>
                <a:ext cx="3257006" cy="651525"/>
              </a:xfrm>
              <a:prstGeom prst="rect">
                <a:avLst/>
              </a:prstGeom>
              <a:blipFill>
                <a:blip r:embed="rId3"/>
                <a:stretch>
                  <a:fillRect l="-1685" t="-4673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B684EEA-1055-33D3-0C4D-60538B5843A4}"/>
              </a:ext>
            </a:extLst>
          </p:cNvPr>
          <p:cNvSpPr txBox="1"/>
          <p:nvPr/>
        </p:nvSpPr>
        <p:spPr>
          <a:xfrm>
            <a:off x="838200" y="2506906"/>
            <a:ext cx="7480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feature</a:t>
            </a:r>
            <a:r>
              <a:rPr lang="ko-KR" altLang="en-US" dirty="0"/>
              <a:t>의 값이 평균과 일치하면 </a:t>
            </a:r>
            <a:r>
              <a:rPr lang="en-US" altLang="ko-KR" dirty="0"/>
              <a:t>0</a:t>
            </a:r>
            <a:r>
              <a:rPr lang="ko-KR" altLang="en-US" dirty="0"/>
              <a:t>으로 정규화 되고 평균보다 작으면 음수 평균보다 크면 양수로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양수와 음수의 크기는 특징의 표준편차에 의해 결정된다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90A603-7F61-FFEE-A55D-1758E8B0C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583" y="3677963"/>
            <a:ext cx="5127417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09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6C2FE-A6C1-8183-BBD0-8FA2382E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74623" cy="549275"/>
          </a:xfrm>
        </p:spPr>
        <p:txBody>
          <a:bodyPr>
            <a:normAutofit/>
          </a:bodyPr>
          <a:lstStyle/>
          <a:p>
            <a:r>
              <a:rPr lang="ko-KR" altLang="en-US" sz="2800" b="0" i="0" dirty="0">
                <a:effectLst/>
                <a:latin typeface="Apple SD Gothic Neo"/>
              </a:rPr>
              <a:t>원</a:t>
            </a:r>
            <a:r>
              <a:rPr lang="en-US" altLang="ko-KR" sz="2800" b="0" i="0" dirty="0">
                <a:effectLst/>
                <a:latin typeface="Apple SD Gothic Neo"/>
              </a:rPr>
              <a:t>-</a:t>
            </a:r>
            <a:r>
              <a:rPr lang="ko-KR" altLang="en-US" sz="2800" b="0" i="0" dirty="0">
                <a:effectLst/>
                <a:latin typeface="Apple SD Gothic Neo"/>
              </a:rPr>
              <a:t>핫 인코딩</a:t>
            </a:r>
            <a:r>
              <a:rPr lang="en-US" altLang="ko-KR" sz="2800" b="0" i="0" dirty="0">
                <a:effectLst/>
                <a:latin typeface="Apple SD Gothic Neo"/>
              </a:rPr>
              <a:t>(One-hot encoding)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DCC74-4B94-6482-089C-B5A29D192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995" y="1007019"/>
            <a:ext cx="10515600" cy="10482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800" dirty="0"/>
              <a:t>원</a:t>
            </a:r>
            <a:r>
              <a:rPr lang="en-US" altLang="ko-KR" sz="1800" dirty="0"/>
              <a:t>-</a:t>
            </a:r>
            <a:r>
              <a:rPr lang="ko-KR" altLang="en-US" sz="1800" dirty="0"/>
              <a:t>핫 인코딩이란</a:t>
            </a:r>
            <a:r>
              <a:rPr lang="en-US" altLang="ko-KR" sz="1800" dirty="0"/>
              <a:t>? </a:t>
            </a:r>
          </a:p>
          <a:p>
            <a:pPr marL="0" indent="0">
              <a:buNone/>
            </a:pPr>
            <a:r>
              <a:rPr lang="ko-KR" altLang="en-US" sz="1800" dirty="0"/>
              <a:t>문자형 데이터를 숫자 타입으로 변환하여 더 좋은 성능을 얻는 방법 중 하나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ko-KR" altLang="en-US" sz="1800" dirty="0"/>
              <a:t>각 범주형 값을 새로운 범주형 열로 변환하고 해당 열에 </a:t>
            </a:r>
            <a:r>
              <a:rPr lang="en-US" altLang="ko-KR" sz="1800" dirty="0"/>
              <a:t>1 </a:t>
            </a:r>
            <a:r>
              <a:rPr lang="ko-KR" altLang="en-US" sz="1800" dirty="0"/>
              <a:t>또는 </a:t>
            </a:r>
            <a:r>
              <a:rPr lang="en-US" altLang="ko-KR" sz="1800" dirty="0"/>
              <a:t>0</a:t>
            </a:r>
            <a:r>
              <a:rPr lang="ko-KR" altLang="en-US" sz="1800" dirty="0"/>
              <a:t>의 이진 값을 할당한다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E2EC1-FA93-3EE7-D26F-6EF324B98BE0}"/>
              </a:ext>
            </a:extLst>
          </p:cNvPr>
          <p:cNvSpPr txBox="1"/>
          <p:nvPr/>
        </p:nvSpPr>
        <p:spPr>
          <a:xfrm>
            <a:off x="1045029" y="2921223"/>
            <a:ext cx="805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One-hot encoding</a:t>
            </a:r>
            <a:r>
              <a:rPr lang="ko-KR" altLang="en-US" dirty="0"/>
              <a:t>은 언제 사용하지</a:t>
            </a:r>
            <a:r>
              <a:rPr lang="en-US" altLang="ko-KR" dirty="0"/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480C4E-50B6-605C-D69C-F21635C4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3517257"/>
            <a:ext cx="5134692" cy="2381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C0EFA6-F5CD-4EF7-C6AE-2E8352471A05}"/>
              </a:ext>
            </a:extLst>
          </p:cNvPr>
          <p:cNvSpPr txBox="1"/>
          <p:nvPr/>
        </p:nvSpPr>
        <p:spPr>
          <a:xfrm>
            <a:off x="1045029" y="2325189"/>
            <a:ext cx="68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One-hot encoding</a:t>
            </a:r>
            <a:r>
              <a:rPr lang="ko-KR" altLang="en-US" dirty="0"/>
              <a:t>을 사용하는 이유</a:t>
            </a:r>
            <a:r>
              <a:rPr lang="en-US" altLang="ko-KR" dirty="0"/>
              <a:t>? # </a:t>
            </a:r>
            <a:r>
              <a:rPr lang="ko-KR" altLang="en-US" dirty="0"/>
              <a:t>범주형 데이터</a:t>
            </a:r>
          </a:p>
        </p:txBody>
      </p:sp>
    </p:spTree>
    <p:extLst>
      <p:ext uri="{BB962C8B-B14F-4D97-AF65-F5344CB8AC3E}">
        <p14:creationId xmlns:p14="http://schemas.microsoft.com/office/powerpoint/2010/main" val="293384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1B882-2804-BAB8-D6C1-DBCA9B96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목차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5F9E9-6D2B-1B77-D605-4539340F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422" y="1337945"/>
            <a:ext cx="10515600" cy="3564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데이터 전처리의 의미 </a:t>
            </a:r>
            <a:r>
              <a:rPr lang="en-US" altLang="ko-KR" sz="2000" dirty="0"/>
              <a:t>&amp;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기법</a:t>
            </a:r>
            <a:endParaRPr lang="en-US" altLang="ko-KR" sz="2000" dirty="0"/>
          </a:p>
          <a:p>
            <a:pPr lvl="1"/>
            <a:r>
              <a:rPr lang="ko-KR" altLang="en-US" sz="1600" dirty="0"/>
              <a:t>세부 내용</a:t>
            </a:r>
            <a:endParaRPr lang="en-US" altLang="ko-KR" sz="16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</a:t>
            </a:r>
            <a:r>
              <a:rPr lang="ko-KR" altLang="en-US" sz="2000" dirty="0"/>
              <a:t> 데이터 전처리의 일반적인 단계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1600" dirty="0"/>
              <a:t>세부 내용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영상처리 </a:t>
            </a:r>
            <a:r>
              <a:rPr lang="en-US" altLang="ko-KR" sz="2000" dirty="0"/>
              <a:t>&amp;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전처리</a:t>
            </a:r>
            <a:endParaRPr lang="en-US" altLang="ko-KR" sz="2000" dirty="0"/>
          </a:p>
          <a:p>
            <a:pPr lvl="1"/>
            <a:r>
              <a:rPr lang="ko-KR" altLang="en-US" sz="1600" dirty="0"/>
              <a:t>세부 내용</a:t>
            </a:r>
            <a:r>
              <a:rPr lang="en-US" altLang="ko-K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942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A1F2A-B405-53FD-4043-CA52B02B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데이터 전처리의 일반적인 단계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90692-ED59-8B48-6126-1CC84446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89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데이터 정리 </a:t>
            </a:r>
            <a:r>
              <a:rPr lang="en-US" altLang="ko-KR" sz="2400" dirty="0"/>
              <a:t># 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데이터 통합 </a:t>
            </a:r>
            <a:r>
              <a:rPr lang="en-US" altLang="ko-KR" sz="2400" dirty="0"/>
              <a:t>#</a:t>
            </a:r>
          </a:p>
          <a:p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데이터 변환 </a:t>
            </a:r>
            <a:r>
              <a:rPr lang="en-US" altLang="ko-KR" sz="2400" dirty="0"/>
              <a:t>#</a:t>
            </a:r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데이터 감소 </a:t>
            </a:r>
            <a:r>
              <a:rPr lang="en-US" altLang="ko-KR" sz="2400" dirty="0"/>
              <a:t>#</a:t>
            </a:r>
          </a:p>
          <a:p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데이터 이산화 </a:t>
            </a:r>
            <a:r>
              <a:rPr lang="en-US" altLang="ko-KR" sz="2400" dirty="0"/>
              <a:t>#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데이터 정규화 </a:t>
            </a:r>
            <a:r>
              <a:rPr lang="en-US" altLang="ko-KR" sz="2400" dirty="0"/>
              <a:t>#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228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518FB-6C35-E388-BEFE-F26F8B8A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889069" cy="4360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영상처리의 </a:t>
            </a:r>
            <a:r>
              <a:rPr lang="ko-KR" altLang="en-US" sz="2800" dirty="0" err="1"/>
              <a:t>전처리</a:t>
            </a:r>
            <a:r>
              <a:rPr lang="ko-KR" altLang="en-US" sz="2800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C6F19-8322-632F-3FF9-F1052D720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832"/>
            <a:ext cx="10515600" cy="2206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b="0" i="0" dirty="0">
                <a:effectLst/>
                <a:latin typeface="AppleSDGothicNeo"/>
              </a:rPr>
              <a:t>1. </a:t>
            </a:r>
            <a:r>
              <a:rPr lang="ko-KR" altLang="en-US" sz="1800" b="0" i="0" dirty="0">
                <a:effectLst/>
                <a:latin typeface="AppleSDGothicNeo"/>
              </a:rPr>
              <a:t>컬러 공간</a:t>
            </a:r>
            <a:r>
              <a:rPr lang="en-US" altLang="ko-KR" sz="1800" b="0" i="0" dirty="0">
                <a:effectLst/>
                <a:latin typeface="AppleSDGothicNeo"/>
              </a:rPr>
              <a:t>/</a:t>
            </a:r>
            <a:r>
              <a:rPr lang="ko-KR" altLang="en-US" sz="1800" b="0" i="0" dirty="0">
                <a:effectLst/>
                <a:latin typeface="AppleSDGothicNeo"/>
              </a:rPr>
              <a:t>모델 </a:t>
            </a:r>
            <a:r>
              <a:rPr lang="en-US" altLang="ko-KR" sz="1800" b="0" i="0" dirty="0">
                <a:effectLst/>
                <a:latin typeface="AppleSDGothicNeo"/>
              </a:rPr>
              <a:t>- Color Space/Model</a:t>
            </a:r>
          </a:p>
          <a:p>
            <a:pPr marL="0" indent="0">
              <a:buNone/>
            </a:pPr>
            <a:r>
              <a:rPr lang="en-US" altLang="ko-KR" sz="1800" b="0" i="0" dirty="0">
                <a:effectLst/>
                <a:latin typeface="AppleSDGothicNeo"/>
              </a:rPr>
              <a:t>2. </a:t>
            </a:r>
            <a:r>
              <a:rPr lang="ko-KR" altLang="en-US" sz="1800" b="0" i="0" dirty="0">
                <a:effectLst/>
                <a:latin typeface="AppleSDGothicNeo"/>
              </a:rPr>
              <a:t>화소 </a:t>
            </a:r>
            <a:r>
              <a:rPr lang="ko-KR" altLang="en-US" sz="1800" b="0" i="0" dirty="0" err="1">
                <a:effectLst/>
                <a:latin typeface="AppleSDGothicNeo"/>
              </a:rPr>
              <a:t>점처리</a:t>
            </a:r>
            <a:r>
              <a:rPr lang="ko-KR" altLang="en-US" sz="1800" b="0" i="0" dirty="0">
                <a:effectLst/>
                <a:latin typeface="AppleSDGothicNeo"/>
              </a:rPr>
              <a:t> 기술 </a:t>
            </a:r>
            <a:r>
              <a:rPr lang="en-US" altLang="ko-KR" sz="1800" b="0" i="0" dirty="0">
                <a:effectLst/>
                <a:latin typeface="AppleSDGothicNeo"/>
              </a:rPr>
              <a:t>- Pixel point processing</a:t>
            </a:r>
            <a:endParaRPr lang="en-US" altLang="ko-KR" sz="1800" dirty="0">
              <a:latin typeface="AppleSDGothicNeo"/>
            </a:endParaRPr>
          </a:p>
          <a:p>
            <a:pPr marL="0" indent="0">
              <a:buNone/>
            </a:pPr>
            <a:r>
              <a:rPr lang="en-US" altLang="ko-KR" sz="1800" b="0" i="0" dirty="0">
                <a:effectLst/>
                <a:latin typeface="AppleSDGothicNeo"/>
              </a:rPr>
              <a:t>3. </a:t>
            </a:r>
            <a:r>
              <a:rPr lang="ko-KR" altLang="en-US" sz="1800" b="0" i="0" dirty="0">
                <a:effectLst/>
                <a:latin typeface="AppleSDGothicNeo"/>
              </a:rPr>
              <a:t>히스토그램 처리 기술 </a:t>
            </a:r>
            <a:r>
              <a:rPr lang="en-US" altLang="ko-KR" sz="1800" b="0" i="0" dirty="0">
                <a:effectLst/>
                <a:latin typeface="AppleSDGothicNeo"/>
              </a:rPr>
              <a:t>- Histogram processing</a:t>
            </a:r>
          </a:p>
          <a:p>
            <a:pPr marL="0" indent="0">
              <a:buNone/>
            </a:pPr>
            <a:r>
              <a:rPr lang="en-US" altLang="ko-KR" sz="1800" b="0" i="0" dirty="0">
                <a:effectLst/>
                <a:latin typeface="AppleSDGothicNeo"/>
              </a:rPr>
              <a:t>4. </a:t>
            </a:r>
            <a:r>
              <a:rPr lang="ko-KR" altLang="en-US" sz="1800" b="0" i="0" dirty="0">
                <a:effectLst/>
                <a:latin typeface="AppleSDGothicNeo"/>
              </a:rPr>
              <a:t>영역 처리 기술 </a:t>
            </a:r>
            <a:r>
              <a:rPr lang="en-US" altLang="ko-KR" sz="1800" b="0" i="0" dirty="0">
                <a:effectLst/>
                <a:latin typeface="AppleSDGothicNeo"/>
              </a:rPr>
              <a:t>-Region-based processing</a:t>
            </a:r>
            <a:endParaRPr lang="en-US" altLang="ko-KR" sz="1800" dirty="0">
              <a:latin typeface="AppleSDGothicNeo"/>
            </a:endParaRPr>
          </a:p>
          <a:p>
            <a:pPr marL="0" indent="0">
              <a:buNone/>
            </a:pPr>
            <a:r>
              <a:rPr lang="en-US" altLang="ko-KR" sz="1800" b="0" i="0" dirty="0">
                <a:effectLst/>
                <a:latin typeface="AppleSDGothicNeo"/>
              </a:rPr>
              <a:t>5.  </a:t>
            </a:r>
            <a:r>
              <a:rPr lang="ko-KR" altLang="en-US" sz="1800" b="0" i="0" dirty="0">
                <a:effectLst/>
                <a:latin typeface="AppleSDGothicNeo"/>
              </a:rPr>
              <a:t>기하 연산 기술 </a:t>
            </a:r>
            <a:r>
              <a:rPr lang="en-US" altLang="ko-KR" sz="1800" b="0" i="0" dirty="0">
                <a:effectLst/>
                <a:latin typeface="AppleSDGothicNeo"/>
              </a:rPr>
              <a:t>- Geometric processing</a:t>
            </a:r>
          </a:p>
          <a:p>
            <a:pPr marL="0" indent="0">
              <a:buNone/>
            </a:pPr>
            <a:r>
              <a:rPr lang="en-US" altLang="ko-KR" sz="1800" dirty="0">
                <a:latin typeface="AppleSDGothicNeo"/>
              </a:rPr>
              <a:t>6. </a:t>
            </a:r>
            <a:r>
              <a:rPr lang="ko-KR" altLang="en-US" sz="1800" b="0" i="0" dirty="0">
                <a:effectLst/>
                <a:latin typeface="AppleSDGothicNeo"/>
              </a:rPr>
              <a:t>다해상도 기술 </a:t>
            </a:r>
            <a:r>
              <a:rPr lang="en-US" altLang="ko-KR" sz="1800" b="0" i="0" dirty="0">
                <a:effectLst/>
                <a:latin typeface="AppleSDGothicNeo"/>
              </a:rPr>
              <a:t>- Multi-resolution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40709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61650-1A9A-332D-05AB-D6B95DBC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0" i="0" dirty="0">
                <a:effectLst/>
                <a:latin typeface="AppleSDGothicNeo"/>
              </a:rPr>
              <a:t>컬러 공간</a:t>
            </a:r>
            <a:r>
              <a:rPr lang="en-US" altLang="ko-KR" sz="2800" b="0" i="0" dirty="0">
                <a:effectLst/>
                <a:latin typeface="AppleSDGothicNeo"/>
              </a:rPr>
              <a:t>/</a:t>
            </a:r>
            <a:r>
              <a:rPr lang="ko-KR" altLang="en-US" sz="2800" b="0" i="0" dirty="0">
                <a:effectLst/>
                <a:latin typeface="AppleSDGothicNeo"/>
              </a:rPr>
              <a:t>모델 </a:t>
            </a:r>
            <a:r>
              <a:rPr lang="en-US" altLang="ko-KR" sz="2800" b="0" i="0" dirty="0">
                <a:effectLst/>
                <a:latin typeface="AppleSDGothicNeo"/>
              </a:rPr>
              <a:t>- Color Space/Model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2E951-45AE-561A-ABF3-D34E1AFB0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2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4E39E-0712-14AE-6D36-81AF5A39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32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데이터 전처리란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0AE05-DA88-5BB4-A0F7-657FB4D4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886" y="1555659"/>
            <a:ext cx="10515600" cy="551815"/>
          </a:xfrm>
        </p:spPr>
        <p:txBody>
          <a:bodyPr>
            <a:normAutofit/>
          </a:bodyPr>
          <a:lstStyle/>
          <a:p>
            <a:r>
              <a:rPr lang="ko-KR" altLang="en-US" sz="2000"/>
              <a:t>수집된 데이터를 용도에 적합하게 가공하는 과정을 </a:t>
            </a:r>
            <a:r>
              <a:rPr lang="ko-KR" altLang="en-US" sz="2000" dirty="0"/>
              <a:t>의미함</a:t>
            </a: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940FD73-70FE-919B-47CE-F2FCFDF46F46}"/>
              </a:ext>
            </a:extLst>
          </p:cNvPr>
          <p:cNvSpPr txBox="1">
            <a:spLocks/>
          </p:cNvSpPr>
          <p:nvPr/>
        </p:nvSpPr>
        <p:spPr>
          <a:xfrm>
            <a:off x="838200" y="19749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/>
              <a:t>데이터 전처리 기법</a:t>
            </a:r>
            <a:endParaRPr lang="ko-KR" altLang="en-US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4595D51-1C36-014E-099B-D571B662A7E1}"/>
              </a:ext>
            </a:extLst>
          </p:cNvPr>
          <p:cNvSpPr txBox="1">
            <a:spLocks/>
          </p:cNvSpPr>
          <p:nvPr/>
        </p:nvSpPr>
        <p:spPr>
          <a:xfrm>
            <a:off x="1099457" y="3081225"/>
            <a:ext cx="5431971" cy="2056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0" i="0" dirty="0" err="1">
                <a:effectLst/>
                <a:latin typeface="Pretendard"/>
              </a:rPr>
              <a:t>결측치</a:t>
            </a:r>
            <a:r>
              <a:rPr lang="en-US" altLang="ko-KR" sz="2000" b="0" i="0" dirty="0">
                <a:effectLst/>
                <a:latin typeface="Pretendard"/>
              </a:rPr>
              <a:t>(Missing Data)</a:t>
            </a:r>
          </a:p>
          <a:p>
            <a:r>
              <a:rPr lang="ko-KR" altLang="en-US" sz="2000" b="0" i="0" dirty="0">
                <a:effectLst/>
                <a:latin typeface="Pretendard"/>
              </a:rPr>
              <a:t>중복된 데이터 </a:t>
            </a:r>
            <a:endParaRPr lang="en-US" altLang="ko-KR" sz="2000" b="0" i="0" dirty="0">
              <a:effectLst/>
              <a:latin typeface="Pretendard"/>
            </a:endParaRPr>
          </a:p>
          <a:p>
            <a:r>
              <a:rPr lang="ko-KR" altLang="en-US" sz="2000" dirty="0">
                <a:latin typeface="Pretendard"/>
              </a:rPr>
              <a:t>이상치</a:t>
            </a:r>
            <a:endParaRPr lang="en-US" altLang="ko-KR" sz="2000" dirty="0">
              <a:latin typeface="Pretendard"/>
            </a:endParaRPr>
          </a:p>
          <a:p>
            <a:r>
              <a:rPr lang="ko-KR" altLang="en-US" sz="2000" dirty="0">
                <a:latin typeface="Pretendard"/>
              </a:rPr>
              <a:t>정규화 </a:t>
            </a:r>
            <a:endParaRPr lang="en-US" altLang="ko-KR" sz="2000" dirty="0">
              <a:latin typeface="Pretendard"/>
            </a:endParaRPr>
          </a:p>
          <a:p>
            <a:r>
              <a:rPr lang="en-US" altLang="ko-KR" sz="2000" b="0" i="0" dirty="0">
                <a:effectLst/>
                <a:latin typeface="Pretendard"/>
              </a:rPr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390119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7C16B-0993-910E-89B4-EE025D24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19133" cy="1325563"/>
          </a:xfrm>
        </p:spPr>
        <p:txBody>
          <a:bodyPr>
            <a:normAutofit/>
          </a:bodyPr>
          <a:lstStyle/>
          <a:p>
            <a:r>
              <a:rPr lang="ko-KR" altLang="en-US" sz="3200"/>
              <a:t>결측치</a:t>
            </a:r>
            <a:r>
              <a:rPr lang="en-US" altLang="ko-KR" sz="3200"/>
              <a:t>(</a:t>
            </a:r>
            <a:r>
              <a:rPr lang="en-US" altLang="ko-KR" sz="3200" b="0" i="0">
                <a:effectLst/>
                <a:latin typeface="Pretendard"/>
              </a:rPr>
              <a:t>Missing Data</a:t>
            </a:r>
            <a:r>
              <a:rPr lang="en-US" altLang="ko-KR" sz="3200"/>
              <a:t>)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C9A34-6898-F3A0-E24E-E031A6082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6" y="1416049"/>
            <a:ext cx="5054600" cy="849842"/>
          </a:xfrm>
        </p:spPr>
        <p:txBody>
          <a:bodyPr>
            <a:normAutofit fontScale="92500"/>
          </a:bodyPr>
          <a:lstStyle/>
          <a:p>
            <a:r>
              <a:rPr lang="ko-KR" altLang="en-US" sz="2000"/>
              <a:t>결측치</a:t>
            </a:r>
            <a:r>
              <a:rPr lang="en-US" altLang="ko-KR" sz="2000"/>
              <a:t>: </a:t>
            </a:r>
            <a:r>
              <a:rPr lang="ko-KR" altLang="en-US" sz="2000"/>
              <a:t>데이터에 값이 없는 것을 의미함</a:t>
            </a:r>
            <a:r>
              <a:rPr lang="en-US" altLang="ko-KR" sz="2000"/>
              <a:t>. </a:t>
            </a:r>
          </a:p>
          <a:p>
            <a:pPr lvl="1"/>
            <a:r>
              <a:rPr lang="en-US" altLang="ko-KR" sz="2000"/>
              <a:t>“0”, “NA”, “NaN”, “NULL” </a:t>
            </a:r>
            <a:r>
              <a:rPr lang="ko-KR" altLang="en-US" sz="2000"/>
              <a:t>이라고 표현</a:t>
            </a:r>
            <a:r>
              <a:rPr lang="en-US" altLang="ko-KR" sz="2000"/>
              <a:t> </a:t>
            </a:r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C4478-5697-940D-6AF5-049DBC5ADCB0}"/>
              </a:ext>
            </a:extLst>
          </p:cNvPr>
          <p:cNvSpPr txBox="1"/>
          <p:nvPr/>
        </p:nvSpPr>
        <p:spPr>
          <a:xfrm>
            <a:off x="838200" y="3268671"/>
            <a:ext cx="5113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결측치을 처리하는 방법</a:t>
            </a:r>
            <a:endParaRPr lang="en-US" altLang="ko-KR" sz="2000"/>
          </a:p>
          <a:p>
            <a:endParaRPr lang="en-US" altLang="ko-KR" sz="2000"/>
          </a:p>
          <a:p>
            <a:pPr marL="457200" indent="-457200">
              <a:buAutoNum type="arabicPeriod"/>
            </a:pPr>
            <a:r>
              <a:rPr lang="ko-KR" altLang="en-US" sz="2000"/>
              <a:t>누락된 값 삭제 </a:t>
            </a:r>
            <a:endParaRPr lang="en-US" altLang="ko-KR" sz="2000"/>
          </a:p>
          <a:p>
            <a:pPr marL="457200" indent="-457200">
              <a:buAutoNum type="arabicPeriod"/>
            </a:pPr>
            <a:r>
              <a:rPr lang="ko-KR" altLang="en-US" sz="2000"/>
              <a:t>결측값 대체</a:t>
            </a:r>
            <a:endParaRPr lang="en-US" altLang="ko-KR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66EC-D784-AF03-CF91-3B46BADC168F}"/>
              </a:ext>
            </a:extLst>
          </p:cNvPr>
          <p:cNvSpPr txBox="1"/>
          <p:nvPr/>
        </p:nvSpPr>
        <p:spPr>
          <a:xfrm>
            <a:off x="6300397" y="1416049"/>
            <a:ext cx="18658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effectLst/>
                <a:latin typeface="Söhne Mono"/>
              </a:rPr>
              <a:t>| Index|    </a:t>
            </a:r>
            <a:r>
              <a:rPr lang="en-US" altLang="ko-KR">
                <a:latin typeface="Söhne Mono"/>
              </a:rPr>
              <a:t>val</a:t>
            </a:r>
            <a:r>
              <a:rPr lang="ko-KR" altLang="en-US" b="0" i="0">
                <a:effectLst/>
                <a:latin typeface="Söhne Mono"/>
              </a:rPr>
              <a:t>     </a:t>
            </a:r>
            <a:r>
              <a:rPr lang="en-US" altLang="ko-KR" b="0" i="0">
                <a:effectLst/>
                <a:latin typeface="Söhne Mono"/>
              </a:rPr>
              <a:t>| </a:t>
            </a:r>
          </a:p>
          <a:p>
            <a:r>
              <a:rPr lang="en-US" altLang="ko-KR" b="0" i="0">
                <a:effectLst/>
                <a:latin typeface="Söhne Mono"/>
              </a:rPr>
              <a:t>|------- |-----------|</a:t>
            </a:r>
            <a:r>
              <a:rPr lang="ko-KR" altLang="en-US" b="0" i="0">
                <a:solidFill>
                  <a:srgbClr val="E8E6E3"/>
                </a:solidFill>
                <a:effectLst/>
                <a:latin typeface="Söhne Mono"/>
              </a:rPr>
              <a:t> </a:t>
            </a:r>
            <a:endParaRPr lang="en-US" altLang="ko-KR" b="0" i="0">
              <a:solidFill>
                <a:srgbClr val="E8E6E3"/>
              </a:solidFill>
              <a:effectLst/>
              <a:latin typeface="Söhne Mono"/>
            </a:endParaRPr>
          </a:p>
          <a:p>
            <a:r>
              <a:rPr lang="en-US" altLang="ko-KR" b="0" i="0">
                <a:effectLst/>
                <a:latin typeface="Söhne Mono"/>
              </a:rPr>
              <a:t>|</a:t>
            </a:r>
            <a:r>
              <a:rPr lang="en-US" altLang="ko-KR" b="0" i="0">
                <a:solidFill>
                  <a:srgbClr val="E8E6E3"/>
                </a:solidFill>
                <a:effectLst/>
                <a:latin typeface="Söhne Mono"/>
              </a:rPr>
              <a:t> </a:t>
            </a:r>
            <a:r>
              <a:rPr lang="en-US" altLang="ko-KR" b="0" i="0">
                <a:solidFill>
                  <a:srgbClr val="E24285"/>
                </a:solidFill>
                <a:effectLst/>
                <a:latin typeface="Söhne Mono"/>
              </a:rPr>
              <a:t>1</a:t>
            </a:r>
            <a:r>
              <a:rPr lang="ko-KR" altLang="en-US" b="0" i="0">
                <a:solidFill>
                  <a:srgbClr val="E8E6E3"/>
                </a:solidFill>
                <a:effectLst/>
                <a:latin typeface="Söhne Mono"/>
              </a:rPr>
              <a:t>       </a:t>
            </a:r>
            <a:r>
              <a:rPr lang="en-US" altLang="ko-KR" b="0" i="0">
                <a:effectLst/>
                <a:latin typeface="Söhne Mono"/>
              </a:rPr>
              <a:t>|</a:t>
            </a:r>
            <a:r>
              <a:rPr lang="en-US" altLang="ko-KR" b="0" i="0">
                <a:solidFill>
                  <a:srgbClr val="E8E6E3"/>
                </a:solidFill>
                <a:effectLst/>
                <a:latin typeface="Söhne Mono"/>
              </a:rPr>
              <a:t> </a:t>
            </a:r>
            <a:r>
              <a:rPr lang="en-US" altLang="ko-KR" b="0" i="0">
                <a:solidFill>
                  <a:srgbClr val="E24285"/>
                </a:solidFill>
                <a:effectLst/>
                <a:latin typeface="Söhne Mono"/>
              </a:rPr>
              <a:t>10</a:t>
            </a:r>
            <a:r>
              <a:rPr lang="ko-KR" altLang="en-US" b="0" i="0">
                <a:solidFill>
                  <a:srgbClr val="E8E6E3"/>
                </a:solidFill>
                <a:effectLst/>
                <a:latin typeface="Söhne Mono"/>
              </a:rPr>
              <a:t>         </a:t>
            </a:r>
            <a:r>
              <a:rPr lang="en-US" altLang="ko-KR" b="0" i="0">
                <a:effectLst/>
                <a:latin typeface="Söhne Mono"/>
              </a:rPr>
              <a:t>| </a:t>
            </a:r>
          </a:p>
          <a:p>
            <a:r>
              <a:rPr lang="en-US" altLang="ko-KR" b="0" i="0">
                <a:effectLst/>
                <a:latin typeface="Söhne Mono"/>
              </a:rPr>
              <a:t>|</a:t>
            </a:r>
            <a:r>
              <a:rPr lang="en-US" altLang="ko-KR" b="0" i="0">
                <a:solidFill>
                  <a:srgbClr val="E8E6E3"/>
                </a:solidFill>
                <a:effectLst/>
                <a:latin typeface="Söhne Mono"/>
              </a:rPr>
              <a:t> </a:t>
            </a:r>
            <a:r>
              <a:rPr lang="en-US" altLang="ko-KR" b="0" i="0">
                <a:solidFill>
                  <a:srgbClr val="E24285"/>
                </a:solidFill>
                <a:effectLst/>
                <a:latin typeface="Söhne Mono"/>
              </a:rPr>
              <a:t>2</a:t>
            </a:r>
            <a:r>
              <a:rPr lang="ko-KR" altLang="en-US" b="0" i="0">
                <a:solidFill>
                  <a:srgbClr val="E8E6E3"/>
                </a:solidFill>
                <a:effectLst/>
                <a:latin typeface="Söhne Mono"/>
              </a:rPr>
              <a:t>       </a:t>
            </a:r>
            <a:r>
              <a:rPr lang="en-US" altLang="ko-KR" b="0" i="0">
                <a:effectLst/>
                <a:latin typeface="Söhne Mono"/>
              </a:rPr>
              <a:t>|</a:t>
            </a:r>
            <a:r>
              <a:rPr lang="en-US" altLang="ko-KR" b="0" i="0">
                <a:solidFill>
                  <a:srgbClr val="E8E6E3"/>
                </a:solidFill>
                <a:effectLst/>
                <a:latin typeface="Söhne Mono"/>
              </a:rPr>
              <a:t> </a:t>
            </a:r>
            <a:r>
              <a:rPr lang="en-US" altLang="ko-KR" b="0" i="0">
                <a:solidFill>
                  <a:srgbClr val="E24285"/>
                </a:solidFill>
                <a:effectLst/>
                <a:latin typeface="Söhne Mono"/>
              </a:rPr>
              <a:t>15</a:t>
            </a:r>
            <a:r>
              <a:rPr lang="ko-KR" altLang="en-US" b="0" i="0">
                <a:solidFill>
                  <a:srgbClr val="E8E6E3"/>
                </a:solidFill>
                <a:effectLst/>
                <a:latin typeface="Söhne Mono"/>
              </a:rPr>
              <a:t>         </a:t>
            </a:r>
            <a:r>
              <a:rPr lang="en-US" altLang="ko-KR" b="0" i="0">
                <a:effectLst/>
                <a:latin typeface="Söhne Mono"/>
              </a:rPr>
              <a:t>| </a:t>
            </a:r>
          </a:p>
          <a:p>
            <a:r>
              <a:rPr lang="en-US" altLang="ko-KR" b="0" i="0">
                <a:effectLst/>
                <a:latin typeface="Söhne Mono"/>
              </a:rPr>
              <a:t>|</a:t>
            </a:r>
            <a:r>
              <a:rPr lang="en-US" altLang="ko-KR" b="0" i="0">
                <a:solidFill>
                  <a:srgbClr val="E8E6E3"/>
                </a:solidFill>
                <a:effectLst/>
                <a:latin typeface="Söhne Mono"/>
              </a:rPr>
              <a:t> </a:t>
            </a:r>
            <a:r>
              <a:rPr lang="en-US" altLang="ko-KR" b="0" i="0">
                <a:solidFill>
                  <a:srgbClr val="E24285"/>
                </a:solidFill>
                <a:effectLst/>
                <a:latin typeface="Söhne Mono"/>
              </a:rPr>
              <a:t>3</a:t>
            </a:r>
            <a:r>
              <a:rPr lang="ko-KR" altLang="en-US" b="0" i="0">
                <a:solidFill>
                  <a:srgbClr val="E8E6E3"/>
                </a:solidFill>
                <a:effectLst/>
                <a:latin typeface="Söhne Mono"/>
              </a:rPr>
              <a:t>       </a:t>
            </a:r>
            <a:r>
              <a:rPr lang="en-US" altLang="ko-KR" b="0" i="0">
                <a:effectLst/>
                <a:latin typeface="Söhne Mono"/>
              </a:rPr>
              <a:t>| </a:t>
            </a:r>
            <a:r>
              <a:rPr lang="en-US" altLang="ko-KR" b="0" i="0">
                <a:solidFill>
                  <a:srgbClr val="E8E6E3"/>
                </a:solidFill>
                <a:effectLst/>
                <a:latin typeface="Söhne Mono"/>
              </a:rPr>
              <a:t> </a:t>
            </a:r>
            <a:r>
              <a:rPr lang="en-US" altLang="ko-KR" b="0" i="0">
                <a:solidFill>
                  <a:srgbClr val="439FD7"/>
                </a:solidFill>
                <a:effectLst/>
                <a:latin typeface="Söhne Mono"/>
              </a:rPr>
              <a:t>NA</a:t>
            </a:r>
            <a:r>
              <a:rPr lang="ko-KR" altLang="en-US" b="0" i="0">
                <a:solidFill>
                  <a:srgbClr val="E8E6E3"/>
                </a:solidFill>
                <a:effectLst/>
                <a:latin typeface="Söhne Mono"/>
              </a:rPr>
              <a:t>       </a:t>
            </a:r>
            <a:r>
              <a:rPr lang="en-US" altLang="ko-KR" b="0" i="0">
                <a:effectLst/>
                <a:latin typeface="Söhne Mono"/>
              </a:rPr>
              <a:t>|</a:t>
            </a:r>
          </a:p>
          <a:p>
            <a:r>
              <a:rPr lang="en-US" altLang="ko-KR" b="0" i="0">
                <a:effectLst/>
                <a:latin typeface="Söhne Mono"/>
              </a:rPr>
              <a:t>|</a:t>
            </a:r>
            <a:r>
              <a:rPr lang="en-US" altLang="ko-KR" b="0" i="0">
                <a:solidFill>
                  <a:srgbClr val="E8E6E3"/>
                </a:solidFill>
                <a:effectLst/>
                <a:latin typeface="Söhne Mono"/>
              </a:rPr>
              <a:t> </a:t>
            </a:r>
            <a:r>
              <a:rPr lang="en-US" altLang="ko-KR" b="0" i="0">
                <a:solidFill>
                  <a:srgbClr val="E24285"/>
                </a:solidFill>
                <a:effectLst/>
                <a:latin typeface="Söhne Mono"/>
              </a:rPr>
              <a:t>4</a:t>
            </a:r>
            <a:r>
              <a:rPr lang="ko-KR" altLang="en-US" b="0" i="0">
                <a:solidFill>
                  <a:srgbClr val="E8E6E3"/>
                </a:solidFill>
                <a:effectLst/>
                <a:latin typeface="Söhne Mono"/>
              </a:rPr>
              <a:t>       </a:t>
            </a:r>
            <a:r>
              <a:rPr lang="en-US" altLang="ko-KR" b="0" i="0">
                <a:effectLst/>
                <a:latin typeface="Söhne Mono"/>
              </a:rPr>
              <a:t>|</a:t>
            </a:r>
            <a:r>
              <a:rPr lang="en-US" altLang="ko-KR" b="0" i="0">
                <a:solidFill>
                  <a:srgbClr val="E8E6E3"/>
                </a:solidFill>
                <a:effectLst/>
                <a:latin typeface="Söhne Mono"/>
              </a:rPr>
              <a:t> </a:t>
            </a:r>
            <a:r>
              <a:rPr lang="en-US" altLang="ko-KR" b="0" i="0">
                <a:solidFill>
                  <a:srgbClr val="E24285"/>
                </a:solidFill>
                <a:effectLst/>
                <a:latin typeface="Söhne Mono"/>
              </a:rPr>
              <a:t>22</a:t>
            </a:r>
            <a:r>
              <a:rPr lang="ko-KR" altLang="en-US" b="0" i="0">
                <a:solidFill>
                  <a:srgbClr val="E8E6E3"/>
                </a:solidFill>
                <a:effectLst/>
                <a:latin typeface="Söhne Mono"/>
              </a:rPr>
              <a:t>         </a:t>
            </a:r>
            <a:r>
              <a:rPr lang="en-US" altLang="ko-KR" b="0" i="0">
                <a:effectLst/>
                <a:latin typeface="Söhne Mono"/>
              </a:rPr>
              <a:t>| </a:t>
            </a:r>
          </a:p>
          <a:p>
            <a:r>
              <a:rPr lang="en-US" altLang="ko-KR" b="0" i="0">
                <a:effectLst/>
                <a:latin typeface="Söhne Mono"/>
              </a:rPr>
              <a:t>|</a:t>
            </a:r>
            <a:r>
              <a:rPr lang="en-US" altLang="ko-KR" b="0" i="0">
                <a:solidFill>
                  <a:srgbClr val="E8E6E3"/>
                </a:solidFill>
                <a:effectLst/>
                <a:latin typeface="Söhne Mono"/>
              </a:rPr>
              <a:t> </a:t>
            </a:r>
            <a:r>
              <a:rPr lang="en-US" altLang="ko-KR" b="0" i="0">
                <a:solidFill>
                  <a:srgbClr val="E24285"/>
                </a:solidFill>
                <a:effectLst/>
                <a:latin typeface="Söhne Mono"/>
              </a:rPr>
              <a:t>5</a:t>
            </a:r>
            <a:r>
              <a:rPr lang="ko-KR" altLang="en-US" b="0" i="0">
                <a:solidFill>
                  <a:srgbClr val="E8E6E3"/>
                </a:solidFill>
                <a:effectLst/>
                <a:latin typeface="Söhne Mono"/>
              </a:rPr>
              <a:t>       </a:t>
            </a:r>
            <a:r>
              <a:rPr lang="en-US" altLang="ko-KR" b="0" i="0">
                <a:effectLst/>
                <a:latin typeface="Söhne Mono"/>
              </a:rPr>
              <a:t>|</a:t>
            </a:r>
            <a:r>
              <a:rPr lang="en-US" altLang="ko-KR" b="0" i="0">
                <a:solidFill>
                  <a:srgbClr val="E8E6E3"/>
                </a:solidFill>
                <a:effectLst/>
                <a:latin typeface="Söhne Mono"/>
              </a:rPr>
              <a:t> </a:t>
            </a:r>
            <a:r>
              <a:rPr lang="en-US" altLang="ko-KR" b="0" i="0">
                <a:solidFill>
                  <a:srgbClr val="439FD7"/>
                </a:solidFill>
                <a:effectLst/>
                <a:latin typeface="Söhne Mono"/>
              </a:rPr>
              <a:t>NA</a:t>
            </a:r>
            <a:r>
              <a:rPr lang="ko-KR" altLang="en-US" b="0" i="0">
                <a:effectLst/>
                <a:latin typeface="Söhne Mono"/>
              </a:rPr>
              <a:t>        </a:t>
            </a:r>
            <a:r>
              <a:rPr lang="en-US" altLang="ko-KR" b="0" i="0">
                <a:effectLst/>
                <a:latin typeface="Söhne Mono"/>
              </a:rPr>
              <a:t>|</a:t>
            </a:r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04AD0FF-5717-02BC-1E6B-F76B01303DD3}"/>
              </a:ext>
            </a:extLst>
          </p:cNvPr>
          <p:cNvSpPr/>
          <p:nvPr/>
        </p:nvSpPr>
        <p:spPr>
          <a:xfrm>
            <a:off x="7006324" y="971959"/>
            <a:ext cx="184670" cy="414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3486B-47C5-D7FC-2F9F-EC3C13F13D1F}"/>
              </a:ext>
            </a:extLst>
          </p:cNvPr>
          <p:cNvSpPr txBox="1"/>
          <p:nvPr/>
        </p:nvSpPr>
        <p:spPr>
          <a:xfrm>
            <a:off x="6300397" y="50248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EX) </a:t>
            </a:r>
            <a:r>
              <a:rPr lang="ko-KR" altLang="en-US"/>
              <a:t>결측치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53B65-6CC6-EF16-40B6-AE1174B0CC8B}"/>
              </a:ext>
            </a:extLst>
          </p:cNvPr>
          <p:cNvSpPr txBox="1"/>
          <p:nvPr/>
        </p:nvSpPr>
        <p:spPr>
          <a:xfrm>
            <a:off x="982133" y="2265891"/>
            <a:ext cx="463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누락된 데이터를 처리하는 이유는</a:t>
            </a:r>
            <a:r>
              <a:rPr lang="en-US" altLang="ko-KR"/>
              <a:t>?</a:t>
            </a:r>
          </a:p>
          <a:p>
            <a:r>
              <a:rPr lang="en-US" altLang="ko-KR"/>
              <a:t>	</a:t>
            </a:r>
            <a:r>
              <a:rPr lang="ko-KR" altLang="en-US"/>
              <a:t>모델의 정확도를 높이기 위해서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8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11B36-9641-2407-FF87-4D9B6D87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결측치</a:t>
            </a:r>
            <a:r>
              <a:rPr lang="en-US" altLang="ko-KR"/>
              <a:t>(</a:t>
            </a:r>
            <a:r>
              <a:rPr lang="ko-KR" altLang="en-US"/>
              <a:t>누락된 모든 값 삭제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013B33-7FE1-008D-4838-5A452060D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00" y="1690688"/>
            <a:ext cx="10515600" cy="416104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EBAFDC-ADE0-E155-8095-49ADD820B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059" y="4080933"/>
            <a:ext cx="2739293" cy="74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9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536C9-D8C6-FD46-B1DE-2CE46D65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결측치</a:t>
            </a:r>
            <a:r>
              <a:rPr lang="en-US" altLang="ko-KR"/>
              <a:t>(</a:t>
            </a:r>
            <a:r>
              <a:rPr lang="ko-KR" altLang="en-US"/>
              <a:t>결측값 대체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C6C4E5-7B12-8E0A-5BAB-E615319A6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507" y="1690688"/>
            <a:ext cx="2876951" cy="3191320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1C24AA8-3813-A123-8DCC-BACFDEF4429B}"/>
              </a:ext>
            </a:extLst>
          </p:cNvPr>
          <p:cNvSpPr/>
          <p:nvPr/>
        </p:nvSpPr>
        <p:spPr>
          <a:xfrm>
            <a:off x="9220200" y="889000"/>
            <a:ext cx="484632" cy="628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B0B7B6-65D6-BD28-25A7-D3A14BD1F3BC}"/>
              </a:ext>
            </a:extLst>
          </p:cNvPr>
          <p:cNvSpPr txBox="1"/>
          <p:nvPr/>
        </p:nvSpPr>
        <p:spPr>
          <a:xfrm>
            <a:off x="8926256" y="365125"/>
            <a:ext cx="12774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solidFill>
                  <a:srgbClr val="C00000"/>
                </a:solidFill>
              </a:rPr>
              <a:t>Result</a:t>
            </a:r>
            <a:endParaRPr lang="ko-KR" altLang="en-US" sz="2500">
              <a:solidFill>
                <a:srgbClr val="C00000"/>
              </a:solidFill>
            </a:endParaRPr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DB5888A1-481A-E614-7ACD-BB6088401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6376" y="1690688"/>
            <a:ext cx="7190982" cy="4351338"/>
          </a:xfrm>
        </p:spPr>
      </p:pic>
    </p:spTree>
    <p:extLst>
      <p:ext uri="{BB962C8B-B14F-4D97-AF65-F5344CB8AC3E}">
        <p14:creationId xmlns:p14="http://schemas.microsoft.com/office/powerpoint/2010/main" val="369166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D6C09-0F1C-32E2-3652-C826A7F2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중복된 데이터 처리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CCB367E-5CFC-08B1-8AB0-51FBBC4C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4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9C8E6-7200-4793-602F-17BCDDDB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이상치</a:t>
            </a:r>
            <a:r>
              <a:rPr lang="en-US" altLang="ko-KR" sz="3200" dirty="0"/>
              <a:t>(Outlier) method? 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5CD97-8DA5-ADD9-C737-1E0514A4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3108"/>
          </a:xfrm>
        </p:spPr>
        <p:txBody>
          <a:bodyPr/>
          <a:lstStyle/>
          <a:p>
            <a:r>
              <a:rPr lang="ko-KR" altLang="en-US" dirty="0" err="1"/>
              <a:t>이상치란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2000" dirty="0"/>
              <a:t>값의 범위에서 벗어나거나 극단적으로 데이터가 크거나 작거나 하는 값을 </a:t>
            </a:r>
            <a:r>
              <a:rPr lang="ko-KR" altLang="en-US" sz="2000" dirty="0" err="1"/>
              <a:t>이상치라고함</a:t>
            </a:r>
            <a:r>
              <a:rPr lang="ko-KR" altLang="en-US" sz="2000" dirty="0"/>
              <a:t>　</a:t>
            </a:r>
            <a:r>
              <a:rPr lang="en-US" altLang="ko-KR" sz="2000" dirty="0"/>
              <a:t>ex</a:t>
            </a:r>
            <a:r>
              <a:rPr lang="ko-KR" altLang="en-US" sz="2000" dirty="0"/>
              <a:t>＝</a:t>
            </a:r>
            <a:r>
              <a:rPr lang="en-US" altLang="ko-KR" sz="1600" b="0" i="0" dirty="0">
                <a:effectLst/>
                <a:latin typeface="Lato" panose="020B0604020202020204" pitchFamily="34" charset="0"/>
              </a:rPr>
              <a:t>[15,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Lato" panose="020B0604020202020204" pitchFamily="34" charset="0"/>
              </a:rPr>
              <a:t>101</a:t>
            </a:r>
            <a:r>
              <a:rPr lang="en-US" altLang="ko-KR" sz="1600" b="0" i="0" dirty="0">
                <a:effectLst/>
                <a:latin typeface="Lato" panose="020B0604020202020204" pitchFamily="34" charset="0"/>
              </a:rPr>
              <a:t>, 18, 7, 13, 16, 11, 21, 5, 15, 10, 9]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5ED65-3937-B871-9C34-DFAE86406975}"/>
              </a:ext>
            </a:extLst>
          </p:cNvPr>
          <p:cNvSpPr txBox="1"/>
          <p:nvPr/>
        </p:nvSpPr>
        <p:spPr>
          <a:xfrm>
            <a:off x="914399" y="3488267"/>
            <a:ext cx="43455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이상치 처리 및 감지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 이상치 삭제</a:t>
            </a: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다른 값으로 대체</a:t>
            </a:r>
            <a:endParaRPr lang="en-US" altLang="ko-KR" dirty="0"/>
          </a:p>
          <a:p>
            <a:r>
              <a:rPr lang="en-US" altLang="ko-KR" dirty="0"/>
              <a:t>3.  Z-score, </a:t>
            </a:r>
          </a:p>
          <a:p>
            <a:r>
              <a:rPr lang="en-US" altLang="ko-KR" dirty="0"/>
              <a:t>4.  Boxplots, </a:t>
            </a:r>
          </a:p>
          <a:p>
            <a:r>
              <a:rPr lang="en-US" altLang="ko-KR" dirty="0"/>
              <a:t>5.  Inter Quantile Range(</a:t>
            </a:r>
            <a:r>
              <a:rPr lang="en-US" altLang="ko-KR" dirty="0" err="1"/>
              <a:t>IQR</a:t>
            </a:r>
            <a:r>
              <a:rPr lang="en-US" altLang="ko-KR" dirty="0"/>
              <a:t>)[</a:t>
            </a:r>
            <a:r>
              <a:rPr lang="ko-KR" altLang="en-US" dirty="0"/>
              <a:t>사분범위</a:t>
            </a:r>
            <a:r>
              <a:rPr lang="en-US" altLang="ko-KR" dirty="0"/>
              <a:t>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09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09109-B9E6-8677-2E67-7E3CB148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" y="256987"/>
            <a:ext cx="4804954" cy="56489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Z-score method?</a:t>
            </a:r>
            <a:endParaRPr lang="ko-KR" altLang="en-US" sz="32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BAB56A1-076F-0D68-2894-D4E956EC4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5397"/>
            <a:ext cx="6531429" cy="308600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375F2E-0CBF-C62A-0141-7E2C50D8777D}"/>
              </a:ext>
            </a:extLst>
          </p:cNvPr>
          <p:cNvSpPr txBox="1"/>
          <p:nvPr/>
        </p:nvSpPr>
        <p:spPr>
          <a:xfrm>
            <a:off x="653144" y="4204034"/>
            <a:ext cx="9117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b="0" i="0" dirty="0">
                <a:effectLst/>
                <a:latin typeface="KaTeX_Main"/>
              </a:rPr>
              <a:t>abs([1,2,3,4,5,100]−15)=[14,13,12,11,10,85]abs([1,2,3,4,5,100]−15)=[14,13,12,11,10,85]</a:t>
            </a:r>
          </a:p>
          <a:p>
            <a:endParaRPr lang="de-DE" altLang="ko-KR" b="0" i="0" dirty="0">
              <a:effectLst/>
              <a:latin typeface="KaTeX_Main"/>
            </a:endParaRP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D34BC3-B2A4-FAC6-75E4-608761E9848F}"/>
                  </a:ext>
                </a:extLst>
              </p:cNvPr>
              <p:cNvSpPr txBox="1"/>
              <p:nvPr/>
            </p:nvSpPr>
            <p:spPr>
              <a:xfrm>
                <a:off x="335279" y="4851238"/>
                <a:ext cx="2582092" cy="572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14,13,12,11,10,85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406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D34BC3-B2A4-FAC6-75E4-608761E9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" y="4851238"/>
                <a:ext cx="2582092" cy="572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9A6E4F-70D3-8379-9358-1DD71C4F32F4}"/>
                  </a:ext>
                </a:extLst>
              </p:cNvPr>
              <p:cNvSpPr txBox="1"/>
              <p:nvPr/>
            </p:nvSpPr>
            <p:spPr>
              <a:xfrm>
                <a:off x="653144" y="5687028"/>
                <a:ext cx="2582092" cy="422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[14, 13, 12, 11, 10, 85]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406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&gt; 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9A6E4F-70D3-8379-9358-1DD71C4F3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4" y="5687028"/>
                <a:ext cx="2582092" cy="422103"/>
              </a:xfrm>
              <a:prstGeom prst="rect">
                <a:avLst/>
              </a:prstGeom>
              <a:blipFill>
                <a:blip r:embed="rId4"/>
                <a:stretch>
                  <a:fillRect l="-3066" t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84739FA-9015-AC16-E5BB-9A1CA2968A76}"/>
              </a:ext>
            </a:extLst>
          </p:cNvPr>
          <p:cNvSpPr txBox="1"/>
          <p:nvPr/>
        </p:nvSpPr>
        <p:spPr>
          <a:xfrm>
            <a:off x="3727268" y="4853198"/>
            <a:ext cx="318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  <a:r>
              <a:rPr lang="en-US" altLang="ko-KR" dirty="0"/>
              <a:t>: 100</a:t>
            </a:r>
            <a:r>
              <a:rPr lang="ko-KR" altLang="en-US" dirty="0"/>
              <a:t>의 인덱스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19F94-65B5-74D5-6FA5-8E1D640F8806}"/>
              </a:ext>
            </a:extLst>
          </p:cNvPr>
          <p:cNvSpPr txBox="1"/>
          <p:nvPr/>
        </p:nvSpPr>
        <p:spPr>
          <a:xfrm>
            <a:off x="6740435" y="1511313"/>
            <a:ext cx="414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Z-score</a:t>
            </a:r>
            <a:r>
              <a:rPr lang="ko-KR" altLang="en-US" dirty="0"/>
              <a:t>는 데이터 포인트가 평균에서 얼마나 떨어져 있는지 나타내는 표준화된 값을 의미함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03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1040</Words>
  <Application>Microsoft Office PowerPoint</Application>
  <PresentationFormat>와이드스크린</PresentationFormat>
  <Paragraphs>143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7" baseType="lpstr">
      <vt:lpstr>Apple SD Gothic Neo</vt:lpstr>
      <vt:lpstr>AppleSDGothicNeo</vt:lpstr>
      <vt:lpstr>KaTeX_Main</vt:lpstr>
      <vt:lpstr>MJXc-TeX-main-R</vt:lpstr>
      <vt:lpstr>MJXc-TeX-math-I</vt:lpstr>
      <vt:lpstr>Nanum Gothic</vt:lpstr>
      <vt:lpstr>Pretendard</vt:lpstr>
      <vt:lpstr>Söhne</vt:lpstr>
      <vt:lpstr>Söhne Mono</vt:lpstr>
      <vt:lpstr>맑은 고딕</vt:lpstr>
      <vt:lpstr>Arial</vt:lpstr>
      <vt:lpstr>Cambria Math</vt:lpstr>
      <vt:lpstr>Lato</vt:lpstr>
      <vt:lpstr>Wingdings</vt:lpstr>
      <vt:lpstr>Office 테마</vt:lpstr>
      <vt:lpstr>Data Preprocessing</vt:lpstr>
      <vt:lpstr>목차 </vt:lpstr>
      <vt:lpstr>데이터 전처리란?</vt:lpstr>
      <vt:lpstr>결측치(Missing Data)</vt:lpstr>
      <vt:lpstr>결측치(누락된 모든 값 삭제)</vt:lpstr>
      <vt:lpstr>결측치(결측값 대체)</vt:lpstr>
      <vt:lpstr>중복된 데이터 처리</vt:lpstr>
      <vt:lpstr>이상치(Outlier) method? </vt:lpstr>
      <vt:lpstr>Z-score method?</vt:lpstr>
      <vt:lpstr>Boxplot method?</vt:lpstr>
      <vt:lpstr>Inter Quantile Range(IQR)[사분범위] method?</vt:lpstr>
      <vt:lpstr>Inter Quantile Range(IQR) 정의 5단계 </vt:lpstr>
      <vt:lpstr>IQR 응용</vt:lpstr>
      <vt:lpstr>하한 이상치 &amp; 상한 이상치?</vt:lpstr>
      <vt:lpstr>Normalization?</vt:lpstr>
      <vt:lpstr>Min-Max Normalization(최소-최대 정규화)?</vt:lpstr>
      <vt:lpstr>Min-Max Normalization의 단점?</vt:lpstr>
      <vt:lpstr>Z-score Normalization?</vt:lpstr>
      <vt:lpstr>원-핫 인코딩(One-hot encoding)</vt:lpstr>
      <vt:lpstr>데이터 전처리의 일반적인 단계 </vt:lpstr>
      <vt:lpstr>영상처리의 전처리 </vt:lpstr>
      <vt:lpstr>컬러 공간/모델 - Color Space/Model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병준 황</dc:creator>
  <cp:lastModifiedBy>병준 황</cp:lastModifiedBy>
  <cp:revision>13</cp:revision>
  <dcterms:created xsi:type="dcterms:W3CDTF">2024-01-07T06:33:10Z</dcterms:created>
  <dcterms:modified xsi:type="dcterms:W3CDTF">2024-01-10T03:53:07Z</dcterms:modified>
</cp:coreProperties>
</file>