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8" r:id="rId3"/>
    <p:sldId id="326" r:id="rId4"/>
    <p:sldId id="298" r:id="rId5"/>
    <p:sldId id="297" r:id="rId6"/>
    <p:sldId id="311" r:id="rId7"/>
    <p:sldId id="299" r:id="rId8"/>
    <p:sldId id="312" r:id="rId9"/>
    <p:sldId id="313" r:id="rId10"/>
    <p:sldId id="327" r:id="rId11"/>
    <p:sldId id="325" r:id="rId12"/>
    <p:sldId id="317" r:id="rId13"/>
    <p:sldId id="328" r:id="rId14"/>
    <p:sldId id="319" r:id="rId15"/>
    <p:sldId id="310" r:id="rId16"/>
    <p:sldId id="314" r:id="rId17"/>
    <p:sldId id="315" r:id="rId18"/>
    <p:sldId id="316" r:id="rId19"/>
    <p:sldId id="321" r:id="rId20"/>
    <p:sldId id="322" r:id="rId21"/>
    <p:sldId id="323" r:id="rId22"/>
    <p:sldId id="275" r:id="rId23"/>
  </p:sldIdLst>
  <p:sldSz cx="9144000" cy="5143500" type="screen16x9"/>
  <p:notesSz cx="6858000" cy="9144000"/>
  <p:embeddedFontLst>
    <p:embeddedFont>
      <p:font typeface="Anaheim" panose="020B0600000101010101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Abadi" panose="020B0604020104020204" pitchFamily="34" charset="0"/>
      <p:regular r:id="rId28"/>
    </p:embeddedFont>
    <p:embeddedFont>
      <p:font typeface="Chilgok Gwon Anja" panose="02020603020101020101" pitchFamily="18" charset="-127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7649C7-4225-407C-88C7-397C2A255BC0}">
  <a:tblStyle styleId="{AF7649C7-4225-407C-88C7-397C2A255B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12E9A0-8A70-467D-8C0F-5AC0869BF2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80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78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1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865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464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00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88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586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095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44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28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375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6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6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85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83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9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44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Chilgok Gwon Anja" panose="02020603020101020101" pitchFamily="18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Chilgok Gwon Anja" panose="02020603020101020101" pitchFamily="18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19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Chilgok Gwon Anja" panose="02020603020101020101" pitchFamily="18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Chilgok Gwon Anja" panose="02020603020101020101" pitchFamily="18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Chilgok Gwon Anja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Chilgok Gwon Anja" panose="02020603020101020101" pitchFamily="18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Chilgok Gwon Anja" panose="02020603020101020101" pitchFamily="18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ilgok Gwon Anja" panose="02020603020101020101" pitchFamily="18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87838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1501085" y="4854300"/>
            <a:ext cx="7698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168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>
            <a:off x="89093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ilgok Gwon Anja" panose="02020603020101020101" pitchFamily="18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20000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hilgok Gwon Anja" panose="02020603020101020101" pitchFamily="18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3306477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hilgok Gwon Anja" panose="02020603020101020101" pitchFamily="18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5892953" y="2275026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hilgok Gwon Anja" panose="02020603020101020101" pitchFamily="18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720000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  <a:latin typeface="Chilgok Gwon Anja" panose="02020603020101020101" pitchFamily="18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3306484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  <a:latin typeface="Chilgok Gwon Anja" panose="02020603020101020101" pitchFamily="18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5892959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  <a:latin typeface="Chilgok Gwon Anja" panose="02020603020101020101" pitchFamily="18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latin typeface="Chilgok Gwon Anja" panose="02020603020101020101" pitchFamily="18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Chilgok Gwon Anja" panose="02020603020101020101" pitchFamily="18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713225" y="3528875"/>
            <a:ext cx="37650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hilgok Gwon Anja" panose="02020603020101020101" pitchFamily="18" charset="-127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hilgok Gwon Anja" panose="02020603020101020101" pitchFamily="18" charset="-127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hilgok Gwon Anja" panose="02020603020101020101" pitchFamily="18" charset="-127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hilgok Gwon Anja" panose="02020603020101020101" pitchFamily="18" charset="-127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Chilgok Gwon Anja" panose="02020603020101020101" pitchFamily="18" charset="-127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hilgok Gwon Anja" panose="02020603020101020101" pitchFamily="18" charset="-127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hilgok Gwon Anja" panose="02020603020101020101" pitchFamily="18" charset="-127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hilgok Gwon Anja" panose="02020603020101020101" pitchFamily="18" charset="-127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Chilgok Gwon Anja" panose="02020603020101020101" pitchFamily="18" charset="-127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5" r:id="rId7"/>
    <p:sldLayoutId id="2147483668" r:id="rId8"/>
    <p:sldLayoutId id="2147483669" r:id="rId9"/>
    <p:sldLayoutId id="2147483670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202020204" pitchFamily="34" charset="0"/>
          <a:ea typeface="Abadi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202020204" pitchFamily="34" charset="0"/>
          <a:ea typeface="Abadi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3549257" y="1627908"/>
            <a:ext cx="6350100" cy="860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개인 공부</a:t>
            </a:r>
            <a:r>
              <a:rPr lang="en-US" altLang="ko-KR"/>
              <a:t>.</a:t>
            </a:r>
            <a:endParaRPr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17764" y="24945"/>
            <a:ext cx="489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비</a:t>
            </a:r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Machine Learing</a:t>
            </a:r>
            <a:endParaRPr lang="en-US" altLang="ko-KR" sz="1200" b="0" i="0">
              <a:solidFill>
                <a:srgbClr val="29261B"/>
              </a:solidFill>
              <a:effectLst/>
              <a:latin typeface="Chilgok Gwon Anja" panose="020B0503020000020004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9985E-1B8A-83E9-7340-C8961F8B3FA2}"/>
              </a:ext>
            </a:extLst>
          </p:cNvPr>
          <p:cNvSpPr txBox="1"/>
          <p:nvPr/>
        </p:nvSpPr>
        <p:spPr>
          <a:xfrm>
            <a:off x="288229" y="331450"/>
            <a:ext cx="630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로지스틱 회귀</a:t>
            </a:r>
            <a:r>
              <a:rPr lang="en-US" altLang="ko-KR" sz="2400"/>
              <a:t>(Logistic Regression )</a:t>
            </a:r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C18D2-EA4F-C71D-1737-AADC770CA1F5}"/>
              </a:ext>
            </a:extLst>
          </p:cNvPr>
          <p:cNvSpPr txBox="1"/>
          <p:nvPr/>
        </p:nvSpPr>
        <p:spPr>
          <a:xfrm>
            <a:off x="5803148" y="443756"/>
            <a:ext cx="279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만약 클래스가 </a:t>
            </a:r>
            <a:r>
              <a:rPr lang="en-US" altLang="ko-KR"/>
              <a:t>2</a:t>
            </a:r>
            <a:r>
              <a:rPr lang="ko-KR" altLang="en-US"/>
              <a:t>개 이상이라면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A6831CE-B066-C67B-39DA-FEA27A33C3D5}"/>
              </a:ext>
            </a:extLst>
          </p:cNvPr>
          <p:cNvSpPr/>
          <p:nvPr/>
        </p:nvSpPr>
        <p:spPr>
          <a:xfrm>
            <a:off x="5282436" y="505311"/>
            <a:ext cx="520712" cy="1954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B9D2C-CB6F-4DDA-8557-26FCE48B6569}"/>
              </a:ext>
            </a:extLst>
          </p:cNvPr>
          <p:cNvSpPr txBox="1"/>
          <p:nvPr/>
        </p:nvSpPr>
        <p:spPr>
          <a:xfrm>
            <a:off x="288229" y="976509"/>
            <a:ext cx="803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First Solution: </a:t>
            </a:r>
            <a:r>
              <a:rPr lang="ko-KR" altLang="en-US" sz="1000"/>
              <a:t>로지스틱 회귀를 바로 적응하기는 어려움 </a:t>
            </a:r>
            <a:r>
              <a:rPr lang="en-US" altLang="ko-KR" sz="1000"/>
              <a:t>-&gt; </a:t>
            </a:r>
            <a:r>
              <a:rPr lang="ko-KR" altLang="en-US" sz="1000"/>
              <a:t>대신 각각의 그룹에 대해 따로 따로 </a:t>
            </a:r>
            <a:r>
              <a:rPr lang="en-US" altLang="ko-KR" sz="1000"/>
              <a:t>Logistic Regression</a:t>
            </a:r>
            <a:r>
              <a:rPr lang="ko-KR" altLang="en-US" sz="1000"/>
              <a:t>을 적용하는 방법 사용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606F2-FA4C-E9D1-E734-2F6FAD9FF6D0}"/>
              </a:ext>
            </a:extLst>
          </p:cNvPr>
          <p:cNvSpPr txBox="1"/>
          <p:nvPr/>
        </p:nvSpPr>
        <p:spPr>
          <a:xfrm>
            <a:off x="288229" y="1399400"/>
            <a:ext cx="3819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Second Solution: One-vs-Rest(OvR) OR One-vs-All(OvA) </a:t>
            </a:r>
            <a:r>
              <a:rPr lang="ko-KR" altLang="en-US" sz="1000"/>
              <a:t>사용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E2A159C-016E-5573-4FE1-7E486A9EB7C7}"/>
              </a:ext>
            </a:extLst>
          </p:cNvPr>
          <p:cNvSpPr/>
          <p:nvPr/>
        </p:nvSpPr>
        <p:spPr>
          <a:xfrm>
            <a:off x="2090337" y="2209536"/>
            <a:ext cx="215153" cy="3172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A2BB41-723A-423F-EF26-4AA535D6044D}"/>
              </a:ext>
            </a:extLst>
          </p:cNvPr>
          <p:cNvSpPr txBox="1"/>
          <p:nvPr/>
        </p:nvSpPr>
        <p:spPr>
          <a:xfrm>
            <a:off x="288229" y="1606792"/>
            <a:ext cx="6723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/>
              <a:t>각 </a:t>
            </a:r>
            <a:r>
              <a:rPr lang="en-US" altLang="ko-KR" sz="1000"/>
              <a:t>class</a:t>
            </a:r>
            <a:r>
              <a:rPr lang="ko-KR" altLang="en-US" sz="1000"/>
              <a:t>에 대해 개별적으로 이진 분류 모델 훈련</a:t>
            </a:r>
            <a:endParaRPr lang="en-US" altLang="ko-KR" sz="1000"/>
          </a:p>
          <a:p>
            <a:pPr marL="342900" indent="-342900">
              <a:buAutoNum type="arabicPeriod"/>
            </a:pPr>
            <a:r>
              <a:rPr lang="en-US" altLang="ko-KR" sz="1000"/>
              <a:t>Spam, important mail, regular mail</a:t>
            </a:r>
            <a:r>
              <a:rPr lang="ko-KR" altLang="en-US" sz="1000"/>
              <a:t>의 </a:t>
            </a:r>
            <a:r>
              <a:rPr lang="en-US" altLang="ko-KR" sz="1000"/>
              <a:t>3</a:t>
            </a:r>
            <a:r>
              <a:rPr lang="ko-KR" altLang="en-US" sz="1000"/>
              <a:t>개의 이진 분류 모델을 만든다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새로운 </a:t>
            </a:r>
            <a:r>
              <a:rPr lang="en-US" altLang="ko-KR" sz="1000"/>
              <a:t>mail</a:t>
            </a:r>
            <a:r>
              <a:rPr lang="ko-KR" altLang="en-US" sz="1000"/>
              <a:t>이 들어오면 각 모델에 적용하여 가장 높은 확률을 갖는 클래스로 분류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8B3C1D-D977-E733-F5CB-83318348EAE8}"/>
              </a:ext>
            </a:extLst>
          </p:cNvPr>
          <p:cNvSpPr txBox="1"/>
          <p:nvPr/>
        </p:nvSpPr>
        <p:spPr>
          <a:xfrm>
            <a:off x="288229" y="2571750"/>
            <a:ext cx="544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Third Solution: Softmax Regression </a:t>
            </a:r>
            <a:r>
              <a:rPr lang="ko-KR" altLang="en-US" sz="1000"/>
              <a:t>또는 다항 로지스틱 </a:t>
            </a:r>
            <a:r>
              <a:rPr lang="en-US" altLang="ko-KR" sz="1000"/>
              <a:t>Regression</a:t>
            </a:r>
            <a:r>
              <a:rPr lang="ko-KR" altLang="en-US" sz="1000"/>
              <a:t>사용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65252-FA84-C119-3D80-2B92588EA6A3}"/>
              </a:ext>
            </a:extLst>
          </p:cNvPr>
          <p:cNvSpPr txBox="1"/>
          <p:nvPr/>
        </p:nvSpPr>
        <p:spPr>
          <a:xfrm>
            <a:off x="288229" y="2812030"/>
            <a:ext cx="689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000"/>
              <a:t>Logistic Regression</a:t>
            </a:r>
            <a:r>
              <a:rPr lang="ko-KR" altLang="en-US" sz="1000"/>
              <a:t>을 확장한 모델로</a:t>
            </a:r>
            <a:r>
              <a:rPr lang="en-US" altLang="ko-KR" sz="1000"/>
              <a:t>, </a:t>
            </a:r>
            <a:r>
              <a:rPr lang="ko-KR" altLang="en-US" sz="1000"/>
              <a:t>출력층에 </a:t>
            </a:r>
            <a:r>
              <a:rPr lang="en-US" altLang="ko-KR" sz="1000"/>
              <a:t>softmax </a:t>
            </a:r>
            <a:r>
              <a:rPr lang="ko-KR" altLang="en-US" sz="1000"/>
              <a:t>함수사용</a:t>
            </a:r>
            <a:endParaRPr lang="en-US" altLang="ko-KR" sz="1000"/>
          </a:p>
          <a:p>
            <a:pPr marL="342900" indent="-342900">
              <a:buAutoNum type="arabicPeriod"/>
            </a:pPr>
            <a:r>
              <a:rPr lang="ko-KR" altLang="en-US" sz="1000"/>
              <a:t>각 클래스에 대한 확률을 계산하고</a:t>
            </a:r>
            <a:r>
              <a:rPr lang="en-US" altLang="ko-KR" sz="1000"/>
              <a:t>, </a:t>
            </a:r>
            <a:r>
              <a:rPr lang="ko-KR" altLang="en-US" sz="1000"/>
              <a:t>가장 높은 확률을 갖는 클래스로 분류</a:t>
            </a:r>
          </a:p>
        </p:txBody>
      </p:sp>
    </p:spTree>
    <p:extLst>
      <p:ext uri="{BB962C8B-B14F-4D97-AF65-F5344CB8AC3E}">
        <p14:creationId xmlns:p14="http://schemas.microsoft.com/office/powerpoint/2010/main" val="128707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333945" y="1359359"/>
            <a:ext cx="41039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비지도 학습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63236" y="1519517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88D414-EA74-BCEC-31AB-1A92F1C524D2}"/>
              </a:ext>
            </a:extLst>
          </p:cNvPr>
          <p:cNvSpPr txBox="1"/>
          <p:nvPr/>
        </p:nvSpPr>
        <p:spPr>
          <a:xfrm>
            <a:off x="214746" y="284798"/>
            <a:ext cx="6057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/>
              <a:t>Machine learning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49322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17764" y="24945"/>
            <a:ext cx="489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비</a:t>
            </a:r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Machine Learing</a:t>
            </a:r>
            <a:endParaRPr lang="en-US" altLang="ko-KR" sz="1200" b="0" i="0">
              <a:solidFill>
                <a:srgbClr val="29261B"/>
              </a:solidFill>
              <a:effectLst/>
              <a:latin typeface="Chilgok Gwon Anja" panose="020B0503020000020004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AA805-AA89-B431-B4B9-A37F6B45FCD3}"/>
              </a:ext>
            </a:extLst>
          </p:cNvPr>
          <p:cNvSpPr txBox="1"/>
          <p:nvPr/>
        </p:nvSpPr>
        <p:spPr>
          <a:xfrm>
            <a:off x="288229" y="331450"/>
            <a:ext cx="263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K-</a:t>
            </a:r>
            <a:r>
              <a:rPr lang="ko-KR" altLang="en-US" sz="2400"/>
              <a:t>평균 군집화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D5E29-7AD5-BA92-423A-E2E97E4E0D9E}"/>
              </a:ext>
            </a:extLst>
          </p:cNvPr>
          <p:cNvSpPr txBox="1"/>
          <p:nvPr/>
        </p:nvSpPr>
        <p:spPr>
          <a:xfrm>
            <a:off x="288229" y="750261"/>
            <a:ext cx="324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K-Means algorithm?</a:t>
            </a: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144A2-800D-583F-36F1-4B0F90CC5923}"/>
              </a:ext>
            </a:extLst>
          </p:cNvPr>
          <p:cNvSpPr txBox="1"/>
          <p:nvPr/>
        </p:nvSpPr>
        <p:spPr>
          <a:xfrm>
            <a:off x="288229" y="996482"/>
            <a:ext cx="543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K-means </a:t>
            </a:r>
            <a:r>
              <a:rPr lang="ko-KR" altLang="en-US" sz="1000"/>
              <a:t>알고리즘은 </a:t>
            </a:r>
            <a:r>
              <a:rPr lang="en-US" altLang="ko-KR" sz="1000"/>
              <a:t>K</a:t>
            </a:r>
            <a:r>
              <a:rPr lang="ko-KR" altLang="en-US" sz="1000"/>
              <a:t>개의 </a:t>
            </a:r>
            <a:r>
              <a:rPr lang="en-US" altLang="ko-KR" sz="1000"/>
              <a:t>Cluster</a:t>
            </a:r>
            <a:r>
              <a:rPr lang="ko-KR" altLang="en-US" sz="1000"/>
              <a:t>으로 묶는 </a:t>
            </a:r>
            <a:r>
              <a:rPr lang="en-US" altLang="ko-KR" sz="1000"/>
              <a:t>Cluster </a:t>
            </a:r>
            <a:r>
              <a:rPr lang="ko-KR" altLang="en-US" sz="1000"/>
              <a:t>알고리즘</a:t>
            </a:r>
            <a:r>
              <a:rPr lang="en-US" altLang="ko-KR" sz="1000"/>
              <a:t>(</a:t>
            </a:r>
            <a:r>
              <a:rPr lang="ko-KR" altLang="en-US" sz="1000"/>
              <a:t>거리 기반 분석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5B3C9-9BCA-F3CB-3C66-1EA12A31BD6D}"/>
              </a:ext>
            </a:extLst>
          </p:cNvPr>
          <p:cNvSpPr txBox="1"/>
          <p:nvPr/>
        </p:nvSpPr>
        <p:spPr>
          <a:xfrm>
            <a:off x="745429" y="1480476"/>
            <a:ext cx="244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Cluster 1.</a:t>
            </a:r>
            <a:endParaRPr lang="ko-KR" altLang="en-US" sz="12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F58F5F-9A5C-0C40-19B1-3A767DA3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1" y="1788461"/>
            <a:ext cx="1742367" cy="10202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E97A4E-332C-E224-3B82-9AF5195DAB0F}"/>
              </a:ext>
            </a:extLst>
          </p:cNvPr>
          <p:cNvSpPr txBox="1"/>
          <p:nvPr/>
        </p:nvSpPr>
        <p:spPr>
          <a:xfrm>
            <a:off x="3280199" y="1511462"/>
            <a:ext cx="244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Cluster 2.</a:t>
            </a:r>
            <a:endParaRPr lang="ko-KR" altLang="en-US" sz="12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0C87FA3-3406-7AD8-35B1-7BAB90AE0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520" y="1801193"/>
            <a:ext cx="1687257" cy="10202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43AECD-17AC-6C91-061A-0A8E9D06956D}"/>
              </a:ext>
            </a:extLst>
          </p:cNvPr>
          <p:cNvSpPr txBox="1"/>
          <p:nvPr/>
        </p:nvSpPr>
        <p:spPr>
          <a:xfrm>
            <a:off x="6209417" y="1526534"/>
            <a:ext cx="244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Cluster 3.</a:t>
            </a:r>
            <a:endParaRPr lang="ko-KR" altLang="en-US" sz="12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DC4988D-CB42-DBAC-5158-FE6BE8117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815" y="1801193"/>
            <a:ext cx="1747306" cy="10202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C0FE3A-512B-6B62-E00F-8DCC852EA788}"/>
              </a:ext>
            </a:extLst>
          </p:cNvPr>
          <p:cNvSpPr txBox="1"/>
          <p:nvPr/>
        </p:nvSpPr>
        <p:spPr>
          <a:xfrm>
            <a:off x="831546" y="2839649"/>
            <a:ext cx="1008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아시아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821D9-BF66-C394-25B6-585C730AC395}"/>
              </a:ext>
            </a:extLst>
          </p:cNvPr>
          <p:cNvSpPr txBox="1"/>
          <p:nvPr/>
        </p:nvSpPr>
        <p:spPr>
          <a:xfrm>
            <a:off x="3520074" y="2865113"/>
            <a:ext cx="1008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북아메리카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AACB01-6925-ED6C-CAAA-E32F7B4F964D}"/>
              </a:ext>
            </a:extLst>
          </p:cNvPr>
          <p:cNvSpPr txBox="1"/>
          <p:nvPr/>
        </p:nvSpPr>
        <p:spPr>
          <a:xfrm>
            <a:off x="6577923" y="2856844"/>
            <a:ext cx="1008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유럽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0FD7C-C5D4-5969-35EC-D59F32BEAAEF}"/>
              </a:ext>
            </a:extLst>
          </p:cNvPr>
          <p:cNvSpPr txBox="1"/>
          <p:nvPr/>
        </p:nvSpPr>
        <p:spPr>
          <a:xfrm>
            <a:off x="288229" y="3181212"/>
            <a:ext cx="905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즉 </a:t>
            </a:r>
            <a:r>
              <a:rPr lang="en-US" altLang="ko-KR" sz="1000"/>
              <a:t>K-means </a:t>
            </a:r>
            <a:r>
              <a:rPr lang="ko-KR" altLang="en-US" sz="1000"/>
              <a:t>알고리즘은 가깝게 위치하는 데이터를 비슷한 특성을 지닌 데이터로 같은 군집으로 군집화 한다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이 알고리즘은 </a:t>
            </a:r>
            <a:r>
              <a:rPr lang="en-US" altLang="ko-KR" sz="1000"/>
              <a:t>cluster </a:t>
            </a:r>
            <a:r>
              <a:rPr lang="ko-KR" altLang="en-US" sz="1000"/>
              <a:t>내 데이터 </a:t>
            </a:r>
            <a:r>
              <a:rPr lang="en-US" altLang="ko-KR" sz="1000"/>
              <a:t>point</a:t>
            </a:r>
            <a:r>
              <a:rPr lang="ko-KR" altLang="en-US" sz="1000"/>
              <a:t>들의 거리를 제곱합을 최소화하는 방향으로 중심점을 반복적으로 업데이트 한다</a:t>
            </a:r>
            <a:r>
              <a:rPr lang="en-US" altLang="ko-KR" sz="1000"/>
              <a:t>.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7256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17764" y="24945"/>
            <a:ext cx="489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비지도 학습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Machine Learing</a:t>
            </a:r>
            <a:endParaRPr lang="en-US" altLang="ko-KR" sz="1200" b="0" i="0">
              <a:solidFill>
                <a:srgbClr val="29261B"/>
              </a:solidFill>
              <a:effectLst/>
              <a:latin typeface="Chilgok Gwon Anja" panose="020B0503020000020004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41952-9B08-F730-00DF-B88E3FC9B503}"/>
              </a:ext>
            </a:extLst>
          </p:cNvPr>
          <p:cNvSpPr txBox="1"/>
          <p:nvPr/>
        </p:nvSpPr>
        <p:spPr>
          <a:xfrm>
            <a:off x="288229" y="331450"/>
            <a:ext cx="263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K-NN</a:t>
            </a:r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796C5-9F89-751D-E20F-3B71F8B6C4DE}"/>
              </a:ext>
            </a:extLst>
          </p:cNvPr>
          <p:cNvSpPr txBox="1"/>
          <p:nvPr/>
        </p:nvSpPr>
        <p:spPr>
          <a:xfrm>
            <a:off x="288229" y="756399"/>
            <a:ext cx="8148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K-NN</a:t>
            </a:r>
            <a:r>
              <a:rPr lang="ko-KR" altLang="en-US" sz="1000"/>
              <a:t>은 </a:t>
            </a:r>
            <a:r>
              <a:rPr lang="en-US" altLang="ko-KR" sz="1000"/>
              <a:t>K-</a:t>
            </a:r>
            <a:r>
              <a:rPr lang="ko-KR" altLang="en-US" sz="1000"/>
              <a:t>평균 군집화와 다르게 새로운 데이터의 레이블을 예측하는데 사용된다</a:t>
            </a:r>
            <a:r>
              <a:rPr lang="en-US" altLang="ko-KR" sz="1000"/>
              <a:t>. </a:t>
            </a: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396FD-E49C-F29A-1E9C-5E93DA6DA75F}"/>
              </a:ext>
            </a:extLst>
          </p:cNvPr>
          <p:cNvSpPr txBox="1"/>
          <p:nvPr/>
        </p:nvSpPr>
        <p:spPr>
          <a:xfrm>
            <a:off x="288229" y="1002620"/>
            <a:ext cx="7900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K-NN</a:t>
            </a:r>
            <a:r>
              <a:rPr lang="ko-KR" altLang="en-US" sz="1000"/>
              <a:t>의 </a:t>
            </a:r>
            <a:r>
              <a:rPr lang="en-US" altLang="ko-KR" sz="1000"/>
              <a:t>EX</a:t>
            </a:r>
            <a:r>
              <a:rPr lang="en-US" altLang="ko-KR" sz="1000">
                <a:sym typeface="Wingdings" panose="05000000000000000000" pitchFamily="2" charset="2"/>
              </a:rPr>
              <a:t>): </a:t>
            </a:r>
          </a:p>
          <a:p>
            <a:r>
              <a:rPr lang="ko-KR" altLang="en-US" sz="1000">
                <a:sym typeface="Wingdings" panose="05000000000000000000" pitchFamily="2" charset="2"/>
              </a:rPr>
              <a:t>사용자들의 영화 평점 </a:t>
            </a:r>
            <a:endParaRPr lang="en-US" altLang="ko-KR" sz="1000">
              <a:sym typeface="Wingdings" panose="05000000000000000000" pitchFamily="2" charset="2"/>
            </a:endParaRPr>
          </a:p>
          <a:p>
            <a:endParaRPr lang="en-US" altLang="ko-KR" sz="100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000">
                <a:sym typeface="Wingdings" panose="05000000000000000000" pitchFamily="2" charset="2"/>
              </a:rPr>
              <a:t>새로운 사용자 </a:t>
            </a:r>
            <a:r>
              <a:rPr lang="en-US" altLang="ko-KR" sz="1000">
                <a:sym typeface="Wingdings" panose="05000000000000000000" pitchFamily="2" charset="2"/>
              </a:rPr>
              <a:t>A</a:t>
            </a:r>
            <a:r>
              <a:rPr lang="ko-KR" altLang="en-US" sz="1000">
                <a:sym typeface="Wingdings" panose="05000000000000000000" pitchFamily="2" charset="2"/>
              </a:rPr>
              <a:t>가 특정 영화에 대한 평점을 남기려한다</a:t>
            </a:r>
            <a:r>
              <a:rPr lang="en-US" altLang="ko-KR" sz="1000">
                <a:sym typeface="Wingdings" panose="05000000000000000000" pitchFamily="2" charset="2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 sz="1000">
                <a:sym typeface="Wingdings" panose="05000000000000000000" pitchFamily="2" charset="2"/>
              </a:rPr>
              <a:t>K-NN</a:t>
            </a:r>
            <a:r>
              <a:rPr lang="ko-KR" altLang="en-US" sz="1000">
                <a:sym typeface="Wingdings" panose="05000000000000000000" pitchFamily="2" charset="2"/>
              </a:rPr>
              <a:t>알고리즘은 </a:t>
            </a:r>
            <a:r>
              <a:rPr lang="en-US" altLang="ko-KR" sz="1000">
                <a:sym typeface="Wingdings" panose="05000000000000000000" pitchFamily="2" charset="2"/>
              </a:rPr>
              <a:t>A</a:t>
            </a:r>
            <a:r>
              <a:rPr lang="ko-KR" altLang="en-US" sz="1000">
                <a:sym typeface="Wingdings" panose="05000000000000000000" pitchFamily="2" charset="2"/>
              </a:rPr>
              <a:t>와 가장 유사한 취향을 가진 </a:t>
            </a:r>
            <a:r>
              <a:rPr lang="en-US" altLang="ko-KR" sz="1000">
                <a:sym typeface="Wingdings" panose="05000000000000000000" pitchFamily="2" charset="2"/>
              </a:rPr>
              <a:t>K</a:t>
            </a:r>
            <a:r>
              <a:rPr lang="ko-KR" altLang="en-US" sz="1000">
                <a:sym typeface="Wingdings" panose="05000000000000000000" pitchFamily="2" charset="2"/>
              </a:rPr>
              <a:t>명의 사용자를 찾는다</a:t>
            </a:r>
            <a:r>
              <a:rPr lang="en-US" altLang="ko-KR" sz="1000">
                <a:sym typeface="Wingdings" panose="05000000000000000000" pitchFamily="2" charset="2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1000">
                <a:sym typeface="Wingdings" panose="05000000000000000000" pitchFamily="2" charset="2"/>
              </a:rPr>
              <a:t>이 </a:t>
            </a:r>
            <a:r>
              <a:rPr lang="en-US" altLang="ko-KR" sz="1000">
                <a:sym typeface="Wingdings" panose="05000000000000000000" pitchFamily="2" charset="2"/>
              </a:rPr>
              <a:t>K</a:t>
            </a:r>
            <a:r>
              <a:rPr lang="ko-KR" altLang="en-US" sz="1000">
                <a:sym typeface="Wingdings" panose="05000000000000000000" pitchFamily="2" charset="2"/>
              </a:rPr>
              <a:t>명의 사용자가 해당 영화에 대해 남긴 평점의 평균 또는 다수결에 따라 </a:t>
            </a:r>
            <a:r>
              <a:rPr lang="en-US" altLang="ko-KR" sz="1000">
                <a:sym typeface="Wingdings" panose="05000000000000000000" pitchFamily="2" charset="2"/>
              </a:rPr>
              <a:t>A</a:t>
            </a:r>
            <a:r>
              <a:rPr lang="ko-KR" altLang="en-US" sz="1000">
                <a:sym typeface="Wingdings" panose="05000000000000000000" pitchFamily="2" charset="2"/>
              </a:rPr>
              <a:t>의 평점을 예측함</a:t>
            </a:r>
            <a:r>
              <a:rPr lang="en-US" altLang="ko-KR" sz="1000">
                <a:sym typeface="Wingdings" panose="05000000000000000000" pitchFamily="2" charset="2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1000">
                <a:sym typeface="Wingdings" panose="05000000000000000000" pitchFamily="2" charset="2"/>
              </a:rPr>
              <a:t>즉 사용자의 취향을 고려한 개인으로 맞추어진 영화 추천 서비스 제공 가능</a:t>
            </a:r>
            <a:endParaRPr lang="en-US" altLang="ko-KR" sz="1000">
              <a:sym typeface="Wingdings" panose="05000000000000000000" pitchFamily="2" charset="2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B325DD5-4EF3-D9E9-EC90-EC9AF2F6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29" y="2304896"/>
            <a:ext cx="6011718" cy="2269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Differences between K-NN &amp; K-Means Clustering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9A1F0-A1E1-3EED-EDE5-C67F0D88AAAB}"/>
              </a:ext>
            </a:extLst>
          </p:cNvPr>
          <p:cNvSpPr txBox="1"/>
          <p:nvPr/>
        </p:nvSpPr>
        <p:spPr>
          <a:xfrm>
            <a:off x="288229" y="2589056"/>
            <a:ext cx="681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Learning style:</a:t>
            </a:r>
          </a:p>
          <a:p>
            <a:r>
              <a:rPr lang="en-US" altLang="ko-KR" sz="800"/>
              <a:t>K-</a:t>
            </a:r>
            <a:r>
              <a:rPr lang="ko-KR" altLang="en-US" sz="800"/>
              <a:t>평균 군집화</a:t>
            </a:r>
            <a:r>
              <a:rPr lang="en-US" altLang="ko-KR" sz="800"/>
              <a:t>:</a:t>
            </a:r>
            <a:r>
              <a:rPr lang="ko-KR" altLang="en-US" sz="800"/>
              <a:t> 비지도 학습 알고리즘으로</a:t>
            </a:r>
            <a:r>
              <a:rPr lang="en-US" altLang="ko-KR" sz="800"/>
              <a:t>, </a:t>
            </a:r>
            <a:r>
              <a:rPr lang="ko-KR" altLang="en-US" sz="800"/>
              <a:t>레이블이 없는 데이터를 사용해서 </a:t>
            </a:r>
            <a:r>
              <a:rPr lang="en-US" altLang="ko-KR" sz="800"/>
              <a:t>cluster</a:t>
            </a:r>
            <a:r>
              <a:rPr lang="ko-KR" altLang="en-US" sz="800"/>
              <a:t>를 생성한다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K-NN: </a:t>
            </a:r>
            <a:r>
              <a:rPr lang="ko-KR" altLang="en-US" sz="800"/>
              <a:t>지도 학습 알고리즘으로</a:t>
            </a:r>
            <a:r>
              <a:rPr lang="en-US" altLang="ko-KR" sz="800"/>
              <a:t>, </a:t>
            </a:r>
            <a:r>
              <a:rPr lang="ko-KR" altLang="en-US" sz="800"/>
              <a:t>레이블이 있는 데이터를 사용하여 새로운 데이터 포인트의 레이블 예측 </a:t>
            </a:r>
            <a:endParaRPr lang="en-US" altLang="ko-KR" sz="800"/>
          </a:p>
          <a:p>
            <a:pPr marL="228600" indent="-228600">
              <a:buAutoNum type="arabicPeriod"/>
            </a:pP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34C1D5-2E78-7DF0-397B-74D03CD3BC59}"/>
              </a:ext>
            </a:extLst>
          </p:cNvPr>
          <p:cNvSpPr txBox="1"/>
          <p:nvPr/>
        </p:nvSpPr>
        <p:spPr>
          <a:xfrm>
            <a:off x="287823" y="3123278"/>
            <a:ext cx="54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Purpose of use:</a:t>
            </a:r>
          </a:p>
          <a:p>
            <a:r>
              <a:rPr lang="en-US" altLang="ko-KR" sz="800"/>
              <a:t>K-</a:t>
            </a:r>
            <a:r>
              <a:rPr lang="ko-KR" altLang="en-US" sz="800"/>
              <a:t>평균 군집화</a:t>
            </a:r>
            <a:r>
              <a:rPr lang="en-US" altLang="ko-KR" sz="800"/>
              <a:t>: </a:t>
            </a:r>
            <a:r>
              <a:rPr lang="ko-KR" altLang="en-US" sz="800"/>
              <a:t>데이터를 그룹화해서 유사한 특성을 가진 데이터를 식별하는데 사용됨</a:t>
            </a:r>
            <a:endParaRPr lang="en-US" altLang="ko-KR" sz="800"/>
          </a:p>
          <a:p>
            <a:r>
              <a:rPr lang="en-US" altLang="ko-KR" sz="800"/>
              <a:t>K-NN</a:t>
            </a:r>
            <a:r>
              <a:rPr lang="ko-KR" altLang="en-US" sz="800"/>
              <a:t>은 새로운 데이터 포인트의 레이블을 예측하는데 사용됨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8278E7-0530-0303-5A79-B689F1A1AD6F}"/>
              </a:ext>
            </a:extLst>
          </p:cNvPr>
          <p:cNvSpPr txBox="1"/>
          <p:nvPr/>
        </p:nvSpPr>
        <p:spPr>
          <a:xfrm>
            <a:off x="287823" y="3702115"/>
            <a:ext cx="66037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How the algorithm works?</a:t>
            </a:r>
          </a:p>
          <a:p>
            <a:r>
              <a:rPr lang="en-US" altLang="ko-KR" sz="800"/>
              <a:t>K-</a:t>
            </a:r>
            <a:r>
              <a:rPr lang="ko-KR" altLang="en-US" sz="800"/>
              <a:t>평균 군집화</a:t>
            </a:r>
            <a:r>
              <a:rPr lang="en-US" altLang="ko-KR" sz="800"/>
              <a:t>: cluster</a:t>
            </a:r>
            <a:r>
              <a:rPr lang="ko-KR" altLang="en-US" sz="800"/>
              <a:t> 중심점을 반복해서 업데이트하여 </a:t>
            </a:r>
            <a:r>
              <a:rPr lang="en-US" altLang="ko-KR" sz="800"/>
              <a:t>cluster </a:t>
            </a:r>
            <a:r>
              <a:rPr lang="ko-KR" altLang="en-US" sz="800"/>
              <a:t>내 데이터 포인트들의 거리를 제곱합을 최소화 하는 방식</a:t>
            </a:r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K-NN: </a:t>
            </a:r>
            <a:r>
              <a:rPr lang="ko-KR" altLang="en-US" sz="800"/>
              <a:t>새로운 데이터 포인트와 가장 가까운 </a:t>
            </a:r>
            <a:r>
              <a:rPr lang="en-US" altLang="ko-KR" sz="800"/>
              <a:t>K</a:t>
            </a:r>
            <a:r>
              <a:rPr lang="ko-KR" altLang="en-US" sz="800"/>
              <a:t>개의 이웃을 찾아 다수결 또는 평균을 통해 레이블을 예측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30511-1390-5FAE-5640-AEA5F64A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61" y="37603"/>
            <a:ext cx="2293561" cy="16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17764" y="24945"/>
            <a:ext cx="489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비지도 학습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Machine Learing</a:t>
            </a:r>
            <a:endParaRPr lang="en-US" altLang="ko-KR" sz="1200" b="0" i="0">
              <a:solidFill>
                <a:srgbClr val="29261B"/>
              </a:solidFill>
              <a:effectLst/>
              <a:latin typeface="Chilgok Gwon Anja" panose="020B0503020000020004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3FF0D-48C3-6D2B-AA87-DB8E276DC157}"/>
              </a:ext>
            </a:extLst>
          </p:cNvPr>
          <p:cNvSpPr txBox="1"/>
          <p:nvPr/>
        </p:nvSpPr>
        <p:spPr>
          <a:xfrm>
            <a:off x="288229" y="331450"/>
            <a:ext cx="708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주성분 분석</a:t>
            </a:r>
            <a:r>
              <a:rPr lang="en-US" altLang="ko-KR" sz="2400"/>
              <a:t>(Principle component Analysis)</a:t>
            </a:r>
            <a:endParaRPr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6DF17-DCF3-C86C-CA6E-EDFD8B1D83A4}"/>
              </a:ext>
            </a:extLst>
          </p:cNvPr>
          <p:cNvSpPr txBox="1"/>
          <p:nvPr/>
        </p:nvSpPr>
        <p:spPr>
          <a:xfrm>
            <a:off x="330148" y="756399"/>
            <a:ext cx="6541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/>
              <a:t>PCA</a:t>
            </a:r>
            <a:r>
              <a:rPr lang="ko-KR" altLang="en-US" sz="1000"/>
              <a:t>는 차원 축소</a:t>
            </a:r>
            <a:r>
              <a:rPr lang="en-US" altLang="ko-KR" sz="1000"/>
              <a:t>(Dimensionality reduction)</a:t>
            </a:r>
            <a:r>
              <a:rPr lang="ko-KR" altLang="en-US" sz="1000"/>
              <a:t>기법으로</a:t>
            </a:r>
            <a:r>
              <a:rPr lang="en-US" altLang="ko-KR" sz="1000"/>
              <a:t>, </a:t>
            </a:r>
            <a:r>
              <a:rPr lang="ko-KR" altLang="en-US" sz="1000"/>
              <a:t>고차원 데이터를 저차원 데이터로 변환 시키는 방법</a:t>
            </a:r>
            <a:endParaRPr lang="en-US" altLang="ko-KR" sz="1000"/>
          </a:p>
          <a:p>
            <a:pPr marL="228600" indent="-228600">
              <a:buAutoNum type="arabicPeriod"/>
            </a:pPr>
            <a:r>
              <a:rPr lang="en-US" altLang="ko-KR" sz="1000"/>
              <a:t>PCA</a:t>
            </a:r>
            <a:r>
              <a:rPr lang="ko-KR" altLang="en-US" sz="1000"/>
              <a:t>의 핵심 목표는 데이터의 변동성</a:t>
            </a:r>
            <a:r>
              <a:rPr lang="en-US" altLang="ko-KR" sz="1000"/>
              <a:t>(</a:t>
            </a:r>
            <a:r>
              <a:rPr lang="ko-KR" altLang="en-US" sz="1000"/>
              <a:t>분산</a:t>
            </a:r>
            <a:r>
              <a:rPr lang="en-US" altLang="ko-KR" sz="1000"/>
              <a:t>)</a:t>
            </a:r>
            <a:r>
              <a:rPr lang="ko-KR" altLang="en-US" sz="1000"/>
              <a:t>을 최대한 보존하면서 데이터의 차원을 축소시키는 것</a:t>
            </a:r>
            <a:endParaRPr lang="en-US" altLang="ko-KR" sz="1000"/>
          </a:p>
          <a:p>
            <a:pPr marL="228600" indent="-228600">
              <a:buAutoNum type="arabicPeriod"/>
            </a:pPr>
            <a:endParaRPr lang="en-US" altLang="ko-KR" sz="1000"/>
          </a:p>
          <a:p>
            <a:r>
              <a:rPr lang="en-US" altLang="ko-KR" sz="1000"/>
              <a:t>PCA </a:t>
            </a:r>
            <a:r>
              <a:rPr lang="ko-KR" altLang="en-US" sz="1000"/>
              <a:t>활용분야</a:t>
            </a:r>
            <a:r>
              <a:rPr lang="en-US" altLang="ko-KR" sz="1000"/>
              <a:t>: </a:t>
            </a:r>
            <a:r>
              <a:rPr lang="ko-KR" altLang="en-US" sz="1000"/>
              <a:t>머신러닝</a:t>
            </a:r>
            <a:r>
              <a:rPr lang="en-US" altLang="ko-KR" sz="1000"/>
              <a:t>, </a:t>
            </a:r>
            <a:r>
              <a:rPr lang="ko-KR" altLang="en-US" sz="1000"/>
              <a:t>데이터마이닝</a:t>
            </a:r>
            <a:r>
              <a:rPr lang="en-US" altLang="ko-KR" sz="1000"/>
              <a:t>, </a:t>
            </a:r>
            <a:r>
              <a:rPr lang="ko-KR" altLang="en-US" sz="1000"/>
              <a:t>통계분석</a:t>
            </a:r>
            <a:r>
              <a:rPr lang="en-US" altLang="ko-KR" sz="1000"/>
              <a:t>, </a:t>
            </a:r>
            <a:r>
              <a:rPr lang="ko-KR" altLang="en-US" sz="1000"/>
              <a:t>노이즈제거 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CE97571-512D-694F-9C05-665ACAF0D760}"/>
              </a:ext>
            </a:extLst>
          </p:cNvPr>
          <p:cNvSpPr/>
          <p:nvPr/>
        </p:nvSpPr>
        <p:spPr>
          <a:xfrm rot="5400000">
            <a:off x="1953328" y="1532039"/>
            <a:ext cx="258404" cy="1063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9679F-93A4-9700-0AC3-66EB8C9B90EB}"/>
              </a:ext>
            </a:extLst>
          </p:cNvPr>
          <p:cNvSpPr txBox="1"/>
          <p:nvPr/>
        </p:nvSpPr>
        <p:spPr>
          <a:xfrm>
            <a:off x="1107184" y="1714393"/>
            <a:ext cx="249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Why do we use PCA?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EBB40-3731-3F6E-A19E-06836761DED4}"/>
              </a:ext>
            </a:extLst>
          </p:cNvPr>
          <p:cNvSpPr txBox="1"/>
          <p:nvPr/>
        </p:nvSpPr>
        <p:spPr>
          <a:xfrm>
            <a:off x="360966" y="2068242"/>
            <a:ext cx="249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/>
              <a:t>차원 축소를 통한 계산 효율성 향상</a:t>
            </a:r>
            <a:endParaRPr lang="en-US" altLang="ko-KR" sz="800"/>
          </a:p>
          <a:p>
            <a:pPr lvl="2"/>
            <a:endParaRPr lang="en-US" altLang="ko-KR" sz="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12167-27AF-F642-CADE-82624EA8DA9E}"/>
              </a:ext>
            </a:extLst>
          </p:cNvPr>
          <p:cNvSpPr txBox="1"/>
          <p:nvPr/>
        </p:nvSpPr>
        <p:spPr>
          <a:xfrm>
            <a:off x="587149" y="2222035"/>
            <a:ext cx="470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/>
              <a:t>고차원 데이터는 계산 비용이 높아질 가능성이 있다</a:t>
            </a:r>
            <a:r>
              <a:rPr lang="en-US" altLang="ko-KR" sz="80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800"/>
              <a:t>PCA</a:t>
            </a:r>
            <a:r>
              <a:rPr lang="ko-KR" altLang="en-US" sz="800"/>
              <a:t>를 통해 주요 변동성을 유지하면서 차원을 줄이면 계산 속도와 메모리 사용량을 크게 낮추는게 가능하다</a:t>
            </a:r>
            <a:r>
              <a:rPr lang="en-US" altLang="ko-KR" sz="80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E4E0A-BF91-1095-D356-9A27A9BF946A}"/>
              </a:ext>
            </a:extLst>
          </p:cNvPr>
          <p:cNvSpPr txBox="1"/>
          <p:nvPr/>
        </p:nvSpPr>
        <p:spPr>
          <a:xfrm>
            <a:off x="330148" y="2701834"/>
            <a:ext cx="249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2. </a:t>
            </a:r>
            <a:r>
              <a:rPr lang="ko-KR" altLang="en-US" sz="800"/>
              <a:t>데이터 압축 및 저장 공간 절감</a:t>
            </a:r>
            <a:endParaRPr lang="en-US" altLang="ko-KR" sz="800"/>
          </a:p>
          <a:p>
            <a:pPr lvl="2"/>
            <a:endParaRPr lang="en-US" altLang="ko-KR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249D5-061F-9FB7-FB87-1A4696EA5868}"/>
              </a:ext>
            </a:extLst>
          </p:cNvPr>
          <p:cNvSpPr txBox="1"/>
          <p:nvPr/>
        </p:nvSpPr>
        <p:spPr>
          <a:xfrm>
            <a:off x="330148" y="3272173"/>
            <a:ext cx="249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3.</a:t>
            </a:r>
            <a:r>
              <a:rPr lang="ko-KR" altLang="en-US" sz="800"/>
              <a:t>노이즈 제거 및 데이터 품질 향상</a:t>
            </a:r>
            <a:endParaRPr lang="en-US" altLang="ko-KR" sz="800"/>
          </a:p>
          <a:p>
            <a:pPr lvl="2"/>
            <a:endParaRPr lang="en-US" altLang="ko-KR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18DE4-64AE-B8E8-DC37-7AEC1969A30E}"/>
              </a:ext>
            </a:extLst>
          </p:cNvPr>
          <p:cNvSpPr txBox="1"/>
          <p:nvPr/>
        </p:nvSpPr>
        <p:spPr>
          <a:xfrm>
            <a:off x="587148" y="2859667"/>
            <a:ext cx="470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/>
              <a:t>데이터의 주요 특징을 유지하면서 데이터 크기를 줄일 수 있음</a:t>
            </a:r>
            <a:endParaRPr lang="en-US" altLang="ko-KR" sz="8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/>
              <a:t>이 과정을 통해서 저장 공간과 전송 비용을 절감할수 있음</a:t>
            </a:r>
            <a:endParaRPr lang="en-US" altLang="ko-KR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4783D-6952-5F92-8DDA-010776A7F307}"/>
              </a:ext>
            </a:extLst>
          </p:cNvPr>
          <p:cNvSpPr txBox="1"/>
          <p:nvPr/>
        </p:nvSpPr>
        <p:spPr>
          <a:xfrm>
            <a:off x="563787" y="3441450"/>
            <a:ext cx="470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800"/>
              <a:t>PCA</a:t>
            </a:r>
            <a:r>
              <a:rPr lang="ko-KR" altLang="en-US" sz="800"/>
              <a:t>를 통해서 데이터의 주요 변동성</a:t>
            </a:r>
            <a:r>
              <a:rPr lang="en-US" altLang="ko-KR" sz="800"/>
              <a:t>(</a:t>
            </a:r>
            <a:r>
              <a:rPr lang="ko-KR" altLang="en-US" sz="800"/>
              <a:t>분포</a:t>
            </a:r>
            <a:r>
              <a:rPr lang="en-US" altLang="ko-KR" sz="800"/>
              <a:t>)</a:t>
            </a:r>
            <a:r>
              <a:rPr lang="ko-KR" altLang="en-US" sz="800"/>
              <a:t>을 포착 가능</a:t>
            </a:r>
            <a:endParaRPr lang="en-US" altLang="ko-KR" sz="8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/>
              <a:t>이를 활요해서 데이터에 포함된 노이즈를 제거해서 데이터 품질 향상이 가능하다</a:t>
            </a:r>
            <a:r>
              <a:rPr lang="en-US" altLang="ko-KR" sz="800"/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D591FF-FD90-D16D-5812-3107108D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93" y="1218064"/>
            <a:ext cx="3225988" cy="24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313164" y="1359359"/>
            <a:ext cx="41039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63236" y="1519517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8E7D4D-AFAC-F8C6-D579-62F14FEE5311}"/>
              </a:ext>
            </a:extLst>
          </p:cNvPr>
          <p:cNvSpPr txBox="1"/>
          <p:nvPr/>
        </p:nvSpPr>
        <p:spPr>
          <a:xfrm>
            <a:off x="214746" y="284798"/>
            <a:ext cx="6057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/>
              <a:t>Deep</a:t>
            </a:r>
            <a:r>
              <a:rPr lang="ko-KR" altLang="en-US" sz="4800"/>
              <a:t> </a:t>
            </a:r>
            <a:r>
              <a:rPr lang="en-US" altLang="ko-KR" sz="4800"/>
              <a:t>learning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77079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17764" y="24945"/>
            <a:ext cx="489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 </a:t>
            </a:r>
            <a:r>
              <a:rPr lang="en-US" altLang="ko-KR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Deep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Learing</a:t>
            </a:r>
            <a:endParaRPr lang="en-US" altLang="ko-KR" sz="1200" b="0" i="0">
              <a:solidFill>
                <a:srgbClr val="29261B"/>
              </a:solidFill>
              <a:effectLst/>
              <a:latin typeface="Chilgok Gwon Anja" panose="020B0503020000020004" pitchFamily="18" charset="-127"/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720000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samples</a:t>
            </a:r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306484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719947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samples can be anything from graphics to writing, videos or websites that showcase your design, development or the writing skills you have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306477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and qualifications are the credentials you have that show employers your experience and abilities in various areas that are related to your field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5892953" y="2275026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past project successes or other accomplishments as well as a summary of relevant knowledge and skills gained over the course of your career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5892959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narrative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1C033-BE0D-4B5B-1441-7EFC1335650B}"/>
              </a:ext>
            </a:extLst>
          </p:cNvPr>
          <p:cNvSpPr txBox="1"/>
          <p:nvPr/>
        </p:nvSpPr>
        <p:spPr>
          <a:xfrm>
            <a:off x="2318905" y="2423057"/>
            <a:ext cx="4637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 </a:t>
            </a:r>
            <a:r>
              <a:rPr lang="en-US" altLang="ko-KR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(Supervised Learning)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EF675-EE51-2CD7-4BF2-ECCCADEF0CD2}"/>
              </a:ext>
            </a:extLst>
          </p:cNvPr>
          <p:cNvSpPr txBox="1"/>
          <p:nvPr/>
        </p:nvSpPr>
        <p:spPr>
          <a:xfrm>
            <a:off x="288229" y="331450"/>
            <a:ext cx="332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합성곱 신경망</a:t>
            </a:r>
            <a:r>
              <a:rPr lang="en-US" altLang="ko-KR" sz="2400"/>
              <a:t>(CNN)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63730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17764" y="24945"/>
            <a:ext cx="489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 </a:t>
            </a:r>
            <a:r>
              <a:rPr lang="en-US" altLang="ko-KR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Deep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Learing</a:t>
            </a:r>
            <a:endParaRPr lang="en-US" altLang="ko-KR" sz="1200" b="0" i="0">
              <a:solidFill>
                <a:srgbClr val="29261B"/>
              </a:solidFill>
              <a:effectLst/>
              <a:latin typeface="Chilgok Gwon Anja" panose="020B0503020000020004" pitchFamily="18" charset="-127"/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720000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samples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306484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719947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samples can be anything from graphics to writing, videos or websites that showcase your design, development or the writing skills you have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306477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and qualifications are the credentials you have that show employers your experience and abilities in various areas that are related to your field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5892953" y="2275026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past project successes or other accomplishments as well as a summary of relevant knowledge and skills gained over the course of your career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5892959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narrative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1C033-BE0D-4B5B-1441-7EFC1335650B}"/>
              </a:ext>
            </a:extLst>
          </p:cNvPr>
          <p:cNvSpPr txBox="1"/>
          <p:nvPr/>
        </p:nvSpPr>
        <p:spPr>
          <a:xfrm>
            <a:off x="2318905" y="2423057"/>
            <a:ext cx="4637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 </a:t>
            </a:r>
            <a:r>
              <a:rPr lang="en-US" altLang="ko-KR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(Supervised Learning)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86F89-CC7E-190F-62AC-435C87D947DB}"/>
              </a:ext>
            </a:extLst>
          </p:cNvPr>
          <p:cNvSpPr txBox="1"/>
          <p:nvPr/>
        </p:nvSpPr>
        <p:spPr>
          <a:xfrm>
            <a:off x="288229" y="331450"/>
            <a:ext cx="263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순환 신경망</a:t>
            </a:r>
            <a:r>
              <a:rPr lang="en-US" altLang="ko-KR" sz="2400"/>
              <a:t>(RNN)</a:t>
            </a:r>
          </a:p>
        </p:txBody>
      </p:sp>
    </p:spTree>
    <p:extLst>
      <p:ext uri="{BB962C8B-B14F-4D97-AF65-F5344CB8AC3E}">
        <p14:creationId xmlns:p14="http://schemas.microsoft.com/office/powerpoint/2010/main" val="397879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17764" y="24945"/>
            <a:ext cx="489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 </a:t>
            </a:r>
            <a:r>
              <a:rPr lang="en-US" altLang="ko-KR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Deep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Learing</a:t>
            </a:r>
            <a:endParaRPr lang="en-US" altLang="ko-KR" sz="1200" b="0" i="0">
              <a:solidFill>
                <a:srgbClr val="29261B"/>
              </a:solidFill>
              <a:effectLst/>
              <a:latin typeface="Chilgok Gwon Anja" panose="020B0503020000020004" pitchFamily="18" charset="-127"/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720000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samples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306484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719947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samples can be anything from graphics to writing, videos or websites that showcase your design, development or the writing skills you have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306477" y="2275025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and qualifications are the credentials you have that show employers your experience and abilities in various areas that are related to your field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5892953" y="2275026"/>
            <a:ext cx="25311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past project successes or other accomplishments as well as a summary of relevant knowledge and skills gained over the course of your career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5892959" y="1450250"/>
            <a:ext cx="2531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narrative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1C033-BE0D-4B5B-1441-7EFC1335650B}"/>
              </a:ext>
            </a:extLst>
          </p:cNvPr>
          <p:cNvSpPr txBox="1"/>
          <p:nvPr/>
        </p:nvSpPr>
        <p:spPr>
          <a:xfrm>
            <a:off x="2318905" y="2423057"/>
            <a:ext cx="4637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 </a:t>
            </a:r>
            <a:r>
              <a:rPr lang="en-US" altLang="ko-KR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(Supervised Learning)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EE1FE-19AD-DAFF-AE52-22E364CA1950}"/>
              </a:ext>
            </a:extLst>
          </p:cNvPr>
          <p:cNvSpPr txBox="1"/>
          <p:nvPr/>
        </p:nvSpPr>
        <p:spPr>
          <a:xfrm>
            <a:off x="288229" y="331450"/>
            <a:ext cx="411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장단기 기억 신경망</a:t>
            </a:r>
            <a:r>
              <a:rPr lang="en-US" altLang="ko-KR" sz="2400"/>
              <a:t>(LSTM)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8625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313164" y="1359359"/>
            <a:ext cx="41039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비지도 학습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63236" y="1519517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8E7D4D-AFAC-F8C6-D579-62F14FEE5311}"/>
              </a:ext>
            </a:extLst>
          </p:cNvPr>
          <p:cNvSpPr txBox="1"/>
          <p:nvPr/>
        </p:nvSpPr>
        <p:spPr>
          <a:xfrm>
            <a:off x="214746" y="284798"/>
            <a:ext cx="6057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/>
              <a:t>Deep learning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9209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810055" y="96373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01</a:t>
            </a:r>
            <a:endParaRPr sz="1000"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846046" y="184956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04</a:t>
            </a:r>
            <a:endParaRPr sz="1000"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4"/>
          </p:nvPr>
        </p:nvSpPr>
        <p:spPr>
          <a:xfrm>
            <a:off x="3461825" y="967496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02</a:t>
            </a:r>
            <a:endParaRPr sz="1000"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5"/>
          </p:nvPr>
        </p:nvSpPr>
        <p:spPr>
          <a:xfrm>
            <a:off x="3461825" y="188295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05</a:t>
            </a:r>
            <a:endParaRPr sz="1000"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6113595" y="96272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03</a:t>
            </a:r>
            <a:endParaRPr sz="1000"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113595" y="1895690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06</a:t>
            </a:r>
            <a:endParaRPr sz="100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810055" y="1334445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Type of Learning</a:t>
            </a:r>
            <a:endParaRPr sz="10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8"/>
          </p:nvPr>
        </p:nvSpPr>
        <p:spPr>
          <a:xfrm>
            <a:off x="2935357" y="1307473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지도학습 </a:t>
            </a:r>
            <a:r>
              <a:rPr lang="en-US" altLang="ko-KR" sz="1000"/>
              <a:t>&amp; </a:t>
            </a:r>
            <a:r>
              <a:rPr lang="ko-KR" altLang="en-US" sz="1000"/>
              <a:t>비지도 학습</a:t>
            </a:r>
            <a:endParaRPr sz="1000"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5801727" y="127742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/>
              <a:t>Decision Tree</a:t>
            </a:r>
            <a:endParaRPr sz="10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810055" y="224920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/>
              <a:t>Support Vector Machine</a:t>
            </a:r>
            <a:endParaRPr sz="1000"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4"/>
          </p:nvPr>
        </p:nvSpPr>
        <p:spPr>
          <a:xfrm>
            <a:off x="3026525" y="224920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/>
              <a:t>Logistic Regression</a:t>
            </a:r>
            <a:endParaRPr sz="1000"/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5678295" y="2238223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000"/>
              <a:t>K-</a:t>
            </a:r>
            <a:r>
              <a:rPr lang="ko-KR" altLang="en-US" sz="1000"/>
              <a:t>평균 군집화</a:t>
            </a:r>
          </a:p>
        </p:txBody>
      </p:sp>
      <p:sp>
        <p:nvSpPr>
          <p:cNvPr id="2" name="Google Shape;225;p30">
            <a:extLst>
              <a:ext uri="{FF2B5EF4-FFF2-40B4-BE49-F238E27FC236}">
                <a16:creationId xmlns:a16="http://schemas.microsoft.com/office/drawing/2014/main" id="{E8B665AE-3BA1-4FAB-3D73-43568A802201}"/>
              </a:ext>
            </a:extLst>
          </p:cNvPr>
          <p:cNvSpPr txBox="1">
            <a:spLocks/>
          </p:cNvSpPr>
          <p:nvPr/>
        </p:nvSpPr>
        <p:spPr>
          <a:xfrm>
            <a:off x="846046" y="2816967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1000"/>
              <a:t>07</a:t>
            </a:r>
          </a:p>
        </p:txBody>
      </p:sp>
      <p:sp>
        <p:nvSpPr>
          <p:cNvPr id="3" name="Google Shape;227;p30">
            <a:extLst>
              <a:ext uri="{FF2B5EF4-FFF2-40B4-BE49-F238E27FC236}">
                <a16:creationId xmlns:a16="http://schemas.microsoft.com/office/drawing/2014/main" id="{2389C21A-8434-AE19-E0B6-EDDBEE8A18AD}"/>
              </a:ext>
            </a:extLst>
          </p:cNvPr>
          <p:cNvSpPr txBox="1">
            <a:spLocks/>
          </p:cNvSpPr>
          <p:nvPr/>
        </p:nvSpPr>
        <p:spPr>
          <a:xfrm>
            <a:off x="3461825" y="2816967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1000"/>
              <a:t>08</a:t>
            </a:r>
          </a:p>
        </p:txBody>
      </p:sp>
      <p:sp>
        <p:nvSpPr>
          <p:cNvPr id="4" name="Google Shape;229;p30">
            <a:extLst>
              <a:ext uri="{FF2B5EF4-FFF2-40B4-BE49-F238E27FC236}">
                <a16:creationId xmlns:a16="http://schemas.microsoft.com/office/drawing/2014/main" id="{A68410FB-206C-AACF-50C6-3AFB3538BB0B}"/>
              </a:ext>
            </a:extLst>
          </p:cNvPr>
          <p:cNvSpPr txBox="1">
            <a:spLocks/>
          </p:cNvSpPr>
          <p:nvPr/>
        </p:nvSpPr>
        <p:spPr>
          <a:xfrm>
            <a:off x="6162086" y="2816967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1000"/>
              <a:t>09</a:t>
            </a:r>
          </a:p>
        </p:txBody>
      </p:sp>
      <p:sp>
        <p:nvSpPr>
          <p:cNvPr id="5" name="Google Shape;233;p30">
            <a:extLst>
              <a:ext uri="{FF2B5EF4-FFF2-40B4-BE49-F238E27FC236}">
                <a16:creationId xmlns:a16="http://schemas.microsoft.com/office/drawing/2014/main" id="{B91B4FFA-3E97-FC88-9D1B-EFECAD355385}"/>
              </a:ext>
            </a:extLst>
          </p:cNvPr>
          <p:cNvSpPr txBox="1">
            <a:spLocks/>
          </p:cNvSpPr>
          <p:nvPr/>
        </p:nvSpPr>
        <p:spPr>
          <a:xfrm>
            <a:off x="810055" y="3229234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00"/>
              <a:t>K-NN</a:t>
            </a:r>
          </a:p>
        </p:txBody>
      </p:sp>
      <p:sp>
        <p:nvSpPr>
          <p:cNvPr id="6" name="Google Shape;234;p30">
            <a:extLst>
              <a:ext uri="{FF2B5EF4-FFF2-40B4-BE49-F238E27FC236}">
                <a16:creationId xmlns:a16="http://schemas.microsoft.com/office/drawing/2014/main" id="{C0D304BD-D2AA-975B-EE59-7751DE607721}"/>
              </a:ext>
            </a:extLst>
          </p:cNvPr>
          <p:cNvSpPr txBox="1">
            <a:spLocks/>
          </p:cNvSpPr>
          <p:nvPr/>
        </p:nvSpPr>
        <p:spPr>
          <a:xfrm>
            <a:off x="3438904" y="3183407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00"/>
              <a:t>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56577-6E6C-74AD-DA7E-DCEA808114D5}"/>
              </a:ext>
            </a:extLst>
          </p:cNvPr>
          <p:cNvSpPr txBox="1"/>
          <p:nvPr/>
        </p:nvSpPr>
        <p:spPr>
          <a:xfrm>
            <a:off x="6162086" y="3264567"/>
            <a:ext cx="108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K-NN</a:t>
            </a:r>
            <a:endParaRPr lang="ko-KR" altLang="en-US" sz="1000"/>
          </a:p>
          <a:p>
            <a:endParaRPr lang="ko-KR" altLang="en-US"/>
          </a:p>
        </p:txBody>
      </p:sp>
      <p:sp>
        <p:nvSpPr>
          <p:cNvPr id="8" name="Google Shape;225;p30">
            <a:extLst>
              <a:ext uri="{FF2B5EF4-FFF2-40B4-BE49-F238E27FC236}">
                <a16:creationId xmlns:a16="http://schemas.microsoft.com/office/drawing/2014/main" id="{CBF820A3-DB42-6F7B-4A6D-7322656A0362}"/>
              </a:ext>
            </a:extLst>
          </p:cNvPr>
          <p:cNvSpPr txBox="1">
            <a:spLocks/>
          </p:cNvSpPr>
          <p:nvPr/>
        </p:nvSpPr>
        <p:spPr>
          <a:xfrm>
            <a:off x="846046" y="3745234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1000"/>
              <a:t>10</a:t>
            </a:r>
          </a:p>
        </p:txBody>
      </p:sp>
      <p:sp>
        <p:nvSpPr>
          <p:cNvPr id="9" name="Google Shape;227;p30">
            <a:extLst>
              <a:ext uri="{FF2B5EF4-FFF2-40B4-BE49-F238E27FC236}">
                <a16:creationId xmlns:a16="http://schemas.microsoft.com/office/drawing/2014/main" id="{89522733-746A-B714-4EAF-DD499178ACD9}"/>
              </a:ext>
            </a:extLst>
          </p:cNvPr>
          <p:cNvSpPr txBox="1">
            <a:spLocks/>
          </p:cNvSpPr>
          <p:nvPr/>
        </p:nvSpPr>
        <p:spPr>
          <a:xfrm>
            <a:off x="3461825" y="3745234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1000"/>
              <a:t>11</a:t>
            </a:r>
          </a:p>
        </p:txBody>
      </p:sp>
      <p:sp>
        <p:nvSpPr>
          <p:cNvPr id="10" name="Google Shape;229;p30">
            <a:extLst>
              <a:ext uri="{FF2B5EF4-FFF2-40B4-BE49-F238E27FC236}">
                <a16:creationId xmlns:a16="http://schemas.microsoft.com/office/drawing/2014/main" id="{B4AE56FB-DF31-8225-5FC9-B91DB96AE3A1}"/>
              </a:ext>
            </a:extLst>
          </p:cNvPr>
          <p:cNvSpPr txBox="1">
            <a:spLocks/>
          </p:cNvSpPr>
          <p:nvPr/>
        </p:nvSpPr>
        <p:spPr>
          <a:xfrm>
            <a:off x="6162086" y="3745234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1000"/>
              <a:t>12</a:t>
            </a:r>
          </a:p>
        </p:txBody>
      </p:sp>
      <p:sp>
        <p:nvSpPr>
          <p:cNvPr id="11" name="Google Shape;233;p30">
            <a:extLst>
              <a:ext uri="{FF2B5EF4-FFF2-40B4-BE49-F238E27FC236}">
                <a16:creationId xmlns:a16="http://schemas.microsoft.com/office/drawing/2014/main" id="{278D7149-4799-9F5C-4FE7-CB668DEBBB72}"/>
              </a:ext>
            </a:extLst>
          </p:cNvPr>
          <p:cNvSpPr txBox="1">
            <a:spLocks/>
          </p:cNvSpPr>
          <p:nvPr/>
        </p:nvSpPr>
        <p:spPr>
          <a:xfrm>
            <a:off x="810055" y="4157501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00"/>
              <a:t>PCA</a:t>
            </a:r>
          </a:p>
        </p:txBody>
      </p:sp>
      <p:sp>
        <p:nvSpPr>
          <p:cNvPr id="12" name="Google Shape;234;p30">
            <a:extLst>
              <a:ext uri="{FF2B5EF4-FFF2-40B4-BE49-F238E27FC236}">
                <a16:creationId xmlns:a16="http://schemas.microsoft.com/office/drawing/2014/main" id="{0FBB3030-098B-CA4A-E806-BCD96B293C74}"/>
              </a:ext>
            </a:extLst>
          </p:cNvPr>
          <p:cNvSpPr txBox="1">
            <a:spLocks/>
          </p:cNvSpPr>
          <p:nvPr/>
        </p:nvSpPr>
        <p:spPr>
          <a:xfrm>
            <a:off x="6113595" y="4111674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00"/>
              <a:t>GAN</a:t>
            </a:r>
          </a:p>
        </p:txBody>
      </p:sp>
      <p:sp>
        <p:nvSpPr>
          <p:cNvPr id="13" name="Google Shape;234;p30">
            <a:extLst>
              <a:ext uri="{FF2B5EF4-FFF2-40B4-BE49-F238E27FC236}">
                <a16:creationId xmlns:a16="http://schemas.microsoft.com/office/drawing/2014/main" id="{FF7D7E57-F7A7-BE67-F016-BE0DA3F666D7}"/>
              </a:ext>
            </a:extLst>
          </p:cNvPr>
          <p:cNvSpPr txBox="1">
            <a:spLocks/>
          </p:cNvSpPr>
          <p:nvPr/>
        </p:nvSpPr>
        <p:spPr>
          <a:xfrm>
            <a:off x="3144288" y="4111674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00"/>
              <a:t>AutoEncoder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60385" y="-10418"/>
            <a:ext cx="1966288" cy="341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비지도 학습 </a:t>
            </a:r>
            <a:r>
              <a:rPr lang="en-US" altLang="ko-KR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Deep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Learing</a:t>
            </a:r>
            <a:endParaRPr lang="en-US" altLang="ko-KR" sz="1200" b="0" i="0">
              <a:solidFill>
                <a:srgbClr val="29261B"/>
              </a:solidFill>
              <a:effectLst/>
              <a:latin typeface="Chilgok Gwon Anja" panose="020B0503020000020004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9CB7B-3C7B-0660-88E8-3D27FABE6366}"/>
              </a:ext>
            </a:extLst>
          </p:cNvPr>
          <p:cNvSpPr txBox="1"/>
          <p:nvPr/>
        </p:nvSpPr>
        <p:spPr>
          <a:xfrm>
            <a:off x="288229" y="331450"/>
            <a:ext cx="4637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오토인코더</a:t>
            </a:r>
            <a:r>
              <a:rPr lang="en-US" altLang="ko-KR" sz="2400"/>
              <a:t>(AutoEncoder)</a:t>
            </a:r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2C73A-DA6B-195D-6B4E-3913210F2822}"/>
              </a:ext>
            </a:extLst>
          </p:cNvPr>
          <p:cNvSpPr txBox="1"/>
          <p:nvPr/>
        </p:nvSpPr>
        <p:spPr>
          <a:xfrm>
            <a:off x="288229" y="793115"/>
            <a:ext cx="8091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입력이 들어왔을 떄</a:t>
            </a:r>
            <a:r>
              <a:rPr lang="en-US" altLang="ko-KR" sz="1000"/>
              <a:t>, </a:t>
            </a:r>
            <a:r>
              <a:rPr lang="ko-KR" altLang="en-US" sz="1000"/>
              <a:t>해당 입력 데이터를 최대한 압축시킨 후</a:t>
            </a:r>
            <a:r>
              <a:rPr lang="en-US" altLang="ko-KR" sz="1000"/>
              <a:t>, </a:t>
            </a:r>
            <a:r>
              <a:rPr lang="ko-KR" altLang="en-US" sz="1000"/>
              <a:t>데이터의 특징을  추출해서 다시 본래의 입력 형태로 복원시키는 신경망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2D9D0-53A1-2851-0922-3656A332D4D7}"/>
              </a:ext>
            </a:extLst>
          </p:cNvPr>
          <p:cNvSpPr txBox="1"/>
          <p:nvPr/>
        </p:nvSpPr>
        <p:spPr>
          <a:xfrm>
            <a:off x="363351" y="1752431"/>
            <a:ext cx="77862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Encoder: </a:t>
            </a:r>
            <a:r>
              <a:rPr lang="ko-KR" altLang="en-US" sz="1000"/>
              <a:t>인지 네트워크</a:t>
            </a:r>
            <a:r>
              <a:rPr lang="en-US" altLang="ko-KR" sz="1000"/>
              <a:t>(recognition network)</a:t>
            </a:r>
            <a:r>
              <a:rPr lang="ko-KR" altLang="en-US" sz="1000"/>
              <a:t>라고도 하며</a:t>
            </a:r>
            <a:r>
              <a:rPr lang="en-US" altLang="ko-KR" sz="1000"/>
              <a:t>, </a:t>
            </a:r>
            <a:r>
              <a:rPr lang="ko-KR" altLang="en-US" sz="1000"/>
              <a:t>입력을 내부 표현으로 변환</a:t>
            </a:r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Decoder: </a:t>
            </a:r>
            <a:r>
              <a:rPr lang="ko-KR" altLang="en-US" sz="1000"/>
              <a:t>생성 네트워크</a:t>
            </a:r>
            <a:r>
              <a:rPr lang="en-US" altLang="ko-KR" sz="1000"/>
              <a:t>(generative network)</a:t>
            </a:r>
            <a:r>
              <a:rPr lang="ko-KR" altLang="en-US" sz="1000"/>
              <a:t>라고도 하며</a:t>
            </a:r>
            <a:r>
              <a:rPr lang="en-US" altLang="ko-KR" sz="1000"/>
              <a:t>, </a:t>
            </a:r>
            <a:r>
              <a:rPr lang="ko-KR" altLang="en-US" sz="1000"/>
              <a:t>내부 표현을 출력으로 변환</a:t>
            </a:r>
            <a:endParaRPr lang="en-US" altLang="ko-KR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92857-3BA9-F523-0319-6EC00EB4ADB8}"/>
              </a:ext>
            </a:extLst>
          </p:cNvPr>
          <p:cNvSpPr txBox="1"/>
          <p:nvPr/>
        </p:nvSpPr>
        <p:spPr>
          <a:xfrm>
            <a:off x="876827" y="2555235"/>
            <a:ext cx="176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Decoder: </a:t>
            </a:r>
            <a:r>
              <a:rPr lang="ko-KR" altLang="en-US" sz="800"/>
              <a:t>데이터를 복원 하는 부분</a:t>
            </a:r>
            <a:endParaRPr lang="en-US" altLang="ko-KR" sz="800"/>
          </a:p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D88E7-96F2-4533-5D79-26DD61B2E485}"/>
              </a:ext>
            </a:extLst>
          </p:cNvPr>
          <p:cNvSpPr txBox="1"/>
          <p:nvPr/>
        </p:nvSpPr>
        <p:spPr>
          <a:xfrm>
            <a:off x="876828" y="1959284"/>
            <a:ext cx="176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Encoder: </a:t>
            </a:r>
            <a:r>
              <a:rPr lang="ko-KR" altLang="en-US" sz="800"/>
              <a:t>데이터를 압축하는 부분</a:t>
            </a:r>
            <a:endParaRPr lang="en-US" altLang="ko-KR" sz="800"/>
          </a:p>
          <a:p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88BBEC7-A97D-6D68-30F3-FA651B19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010" y="3366576"/>
            <a:ext cx="3433232" cy="920538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0EFDD70-8919-12EE-3BC1-AF15772BB8CE}"/>
              </a:ext>
            </a:extLst>
          </p:cNvPr>
          <p:cNvSpPr/>
          <p:nvPr/>
        </p:nvSpPr>
        <p:spPr>
          <a:xfrm>
            <a:off x="2669334" y="3741627"/>
            <a:ext cx="273480" cy="17043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8EBA8A-F048-AC3E-37A2-82043C4DB86C}"/>
              </a:ext>
            </a:extLst>
          </p:cNvPr>
          <p:cNvSpPr txBox="1"/>
          <p:nvPr/>
        </p:nvSpPr>
        <p:spPr>
          <a:xfrm>
            <a:off x="6286501" y="1135442"/>
            <a:ext cx="1683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AutoEncoder Neural Network</a:t>
            </a:r>
            <a:endParaRPr lang="ko-KR" altLang="en-US" sz="8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709E7C4-4800-3465-5AFC-6DEDA8FAD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06" y="1350886"/>
            <a:ext cx="2413377" cy="138762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CBD80C4-4C41-7E1E-0587-9E831FDBD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78" y="3336944"/>
            <a:ext cx="2382382" cy="132310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C15273F-6D61-275F-8A78-C2BCBDAB9F91}"/>
              </a:ext>
            </a:extLst>
          </p:cNvPr>
          <p:cNvSpPr txBox="1"/>
          <p:nvPr/>
        </p:nvSpPr>
        <p:spPr>
          <a:xfrm>
            <a:off x="790237" y="3121500"/>
            <a:ext cx="831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MNIST DATA</a:t>
            </a:r>
            <a:endParaRPr lang="ko-KR" altLang="en-US" sz="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478117-A7A5-3F66-3546-527201B6ED0A}"/>
              </a:ext>
            </a:extLst>
          </p:cNvPr>
          <p:cNvSpPr txBox="1"/>
          <p:nvPr/>
        </p:nvSpPr>
        <p:spPr>
          <a:xfrm>
            <a:off x="312256" y="1048654"/>
            <a:ext cx="249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Why do we use AutoEncoder?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0CB7C5-11A3-85B3-4B34-B74853D99935}"/>
              </a:ext>
            </a:extLst>
          </p:cNvPr>
          <p:cNvSpPr txBox="1"/>
          <p:nvPr/>
        </p:nvSpPr>
        <p:spPr>
          <a:xfrm>
            <a:off x="312256" y="1361341"/>
            <a:ext cx="4662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차원 축소</a:t>
            </a:r>
            <a:r>
              <a:rPr lang="en-US" altLang="ko-KR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특징 추출</a:t>
            </a:r>
            <a:r>
              <a:rPr lang="en-US" altLang="ko-KR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노이즈 제거</a:t>
            </a:r>
            <a:r>
              <a:rPr lang="en-US" altLang="ko-KR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이상치 탐지</a:t>
            </a:r>
            <a:r>
              <a:rPr lang="en-US" altLang="ko-KR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생성 모델링</a:t>
            </a:r>
            <a:r>
              <a:rPr lang="en-US" altLang="ko-KR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8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전이 학습</a:t>
            </a:r>
            <a:endParaRPr lang="ko-KR" altLang="en-US" sz="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F66538-2BCB-B4E5-88DB-DAC89F5123DA}"/>
              </a:ext>
            </a:extLst>
          </p:cNvPr>
          <p:cNvSpPr txBox="1"/>
          <p:nvPr/>
        </p:nvSpPr>
        <p:spPr>
          <a:xfrm>
            <a:off x="333536" y="1444430"/>
            <a:ext cx="405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bg2"/>
                </a:solidFill>
              </a:rPr>
              <a:t>---------------------------------------------------------------------------------------------</a:t>
            </a:r>
            <a:endParaRPr lang="ko-KR" alt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1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17764" y="24945"/>
            <a:ext cx="489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비지도 학습 </a:t>
            </a:r>
            <a:r>
              <a:rPr lang="en-US" altLang="ko-KR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Deep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Learing</a:t>
            </a:r>
            <a:endParaRPr lang="en-US" altLang="ko-KR" sz="1200" b="0" i="0">
              <a:solidFill>
                <a:srgbClr val="29261B"/>
              </a:solidFill>
              <a:effectLst/>
              <a:latin typeface="Chilgok Gwon Anja" panose="020B0503020000020004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99775-ADD1-A398-7076-C5A400CB752B}"/>
              </a:ext>
            </a:extLst>
          </p:cNvPr>
          <p:cNvSpPr txBox="1"/>
          <p:nvPr/>
        </p:nvSpPr>
        <p:spPr>
          <a:xfrm>
            <a:off x="288228" y="331450"/>
            <a:ext cx="9347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생성적 적대 신경망</a:t>
            </a:r>
            <a:r>
              <a:rPr lang="en-US" altLang="ko-KR" sz="2400"/>
              <a:t>(</a:t>
            </a:r>
            <a:r>
              <a:rPr lang="en-US" altLang="ko-KR" sz="3200" b="0" i="0">
                <a:solidFill>
                  <a:srgbClr val="29261B"/>
                </a:solidFill>
                <a:effectLst/>
                <a:latin typeface="맑은 고딕" panose="020B0503020000020004" pitchFamily="50" charset="-127"/>
              </a:rPr>
              <a:t>Generative Adversarial Network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B66D6-0060-AD6A-0786-C93DC90F3B41}"/>
              </a:ext>
            </a:extLst>
          </p:cNvPr>
          <p:cNvSpPr txBox="1"/>
          <p:nvPr/>
        </p:nvSpPr>
        <p:spPr>
          <a:xfrm>
            <a:off x="367146" y="904150"/>
            <a:ext cx="6518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생성자와 식별자가 서로 경쟁</a:t>
            </a:r>
            <a:r>
              <a:rPr lang="en-US" altLang="ko-KR" sz="1000"/>
              <a:t>(Adversarial)</a:t>
            </a:r>
            <a:r>
              <a:rPr lang="ko-KR" altLang="en-US" sz="1000"/>
              <a:t>하며 데이터를 생성하는 모델을 뜻함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A61F2-C899-48BD-0B6D-C0CBAC396FFF}"/>
              </a:ext>
            </a:extLst>
          </p:cNvPr>
          <p:cNvSpPr txBox="1"/>
          <p:nvPr/>
        </p:nvSpPr>
        <p:spPr>
          <a:xfrm>
            <a:off x="1076632" y="1380742"/>
            <a:ext cx="324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GAN</a:t>
            </a:r>
            <a:r>
              <a:rPr lang="ko-KR" altLang="en-US"/>
              <a:t>의 구조와 원리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DC4C4E-9027-5DB9-FA0B-3C0470E1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0" y="2190774"/>
            <a:ext cx="3092556" cy="17787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EB8D42-E5B9-618F-05C6-A4FA7CB78E41}"/>
              </a:ext>
            </a:extLst>
          </p:cNvPr>
          <p:cNvSpPr txBox="1"/>
          <p:nvPr/>
        </p:nvSpPr>
        <p:spPr>
          <a:xfrm>
            <a:off x="367146" y="1770370"/>
            <a:ext cx="4283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Generator(</a:t>
            </a:r>
            <a:r>
              <a:rPr lang="ko-KR" altLang="en-US" sz="800"/>
              <a:t>생성자</a:t>
            </a:r>
            <a:r>
              <a:rPr lang="en-US" altLang="ko-KR" sz="800"/>
              <a:t>): </a:t>
            </a:r>
            <a:r>
              <a:rPr lang="ko-KR" altLang="en-US" sz="800"/>
              <a:t>생성된 </a:t>
            </a:r>
            <a:r>
              <a:rPr lang="en-US" altLang="ko-KR" sz="800"/>
              <a:t>z</a:t>
            </a:r>
            <a:r>
              <a:rPr lang="ko-KR" altLang="en-US" sz="800"/>
              <a:t>를 받아서 실제 데이터와 비슷한 데이터를 만들어 내도록 학습</a:t>
            </a:r>
            <a:endParaRPr lang="en-US" altLang="ko-KR" sz="800"/>
          </a:p>
          <a:p>
            <a:r>
              <a:rPr lang="en-US" altLang="ko-KR" sz="800"/>
              <a:t>Discriminator(</a:t>
            </a:r>
            <a:r>
              <a:rPr lang="ko-KR" altLang="en-US" sz="800"/>
              <a:t>구분자</a:t>
            </a:r>
            <a:r>
              <a:rPr lang="en-US" altLang="ko-KR" sz="800"/>
              <a:t>): </a:t>
            </a:r>
            <a:r>
              <a:rPr lang="ko-KR" altLang="en-US" sz="800"/>
              <a:t>실제 데이터와 생성자가 생성한 가짜 데이터를 구별하도록 학습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669551B-036D-D28E-12DE-6517084C1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031" y="2396405"/>
            <a:ext cx="3909866" cy="19909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A5B98D-7607-B12A-17F7-7C1FE5DB536E}"/>
              </a:ext>
            </a:extLst>
          </p:cNvPr>
          <p:cNvSpPr txBox="1"/>
          <p:nvPr/>
        </p:nvSpPr>
        <p:spPr>
          <a:xfrm>
            <a:off x="5758658" y="1380741"/>
            <a:ext cx="184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GAN</a:t>
            </a:r>
            <a:r>
              <a:rPr lang="ko-KR" altLang="en-US"/>
              <a:t>의 학습 원리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CDCC0C-DF2B-B5EF-35A4-065D2526DB82}"/>
              </a:ext>
            </a:extLst>
          </p:cNvPr>
          <p:cNvSpPr txBox="1"/>
          <p:nvPr/>
        </p:nvSpPr>
        <p:spPr>
          <a:xfrm>
            <a:off x="4775078" y="1679993"/>
            <a:ext cx="428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(a): </a:t>
            </a:r>
            <a:r>
              <a:rPr lang="ko-KR" altLang="en-US" sz="800"/>
              <a:t>실제 데이터의 분포를 나타내지만</a:t>
            </a:r>
            <a:r>
              <a:rPr lang="en-US" altLang="ko-KR" sz="800"/>
              <a:t>, a</a:t>
            </a:r>
            <a:r>
              <a:rPr lang="ko-KR" altLang="en-US" sz="800"/>
              <a:t>의 분포는 복잡하고 비정규적인 모습</a:t>
            </a:r>
            <a:endParaRPr lang="en-US" altLang="ko-KR" sz="800"/>
          </a:p>
          <a:p>
            <a:r>
              <a:rPr lang="en-US" altLang="ko-KR" sz="800"/>
              <a:t>(b): GAN</a:t>
            </a:r>
            <a:r>
              <a:rPr lang="ko-KR" altLang="en-US" sz="800"/>
              <a:t>의 생성기</a:t>
            </a:r>
            <a:r>
              <a:rPr lang="en-US" altLang="ko-KR" sz="800"/>
              <a:t>(Generator)</a:t>
            </a:r>
            <a:r>
              <a:rPr lang="ko-KR" altLang="en-US" sz="800"/>
              <a:t>가 만들어내는 가짜 데이터 분포</a:t>
            </a:r>
            <a:endParaRPr lang="en-US" altLang="ko-KR" sz="800"/>
          </a:p>
          <a:p>
            <a:r>
              <a:rPr lang="en-US" altLang="ko-KR" sz="800"/>
              <a:t>(c) &amp; (d)</a:t>
            </a:r>
            <a:r>
              <a:rPr lang="ko-KR" altLang="en-US" sz="800"/>
              <a:t> 부분은 생성기가 만든 가짜 데이터가 점점 실제 데이터와 분포와 비슷해지는 과정</a:t>
            </a:r>
            <a:endParaRPr lang="en-US" altLang="ko-KR" sz="800"/>
          </a:p>
          <a:p>
            <a:endParaRPr lang="en-US" altLang="ko-KR" sz="800"/>
          </a:p>
          <a:p>
            <a:r>
              <a:rPr lang="ko-KR" altLang="en-US" sz="800"/>
              <a:t>즉 </a:t>
            </a:r>
            <a:r>
              <a:rPr lang="en-US" altLang="ko-KR" sz="800"/>
              <a:t>C &amp; D</a:t>
            </a:r>
            <a:r>
              <a:rPr lang="ko-KR" altLang="en-US" sz="800"/>
              <a:t>의 과정에서 생성기와 식별기가 서로 경쟁하며 학습을 진행한다</a:t>
            </a:r>
            <a:r>
              <a:rPr lang="en-US" altLang="ko-KR" sz="800"/>
              <a:t>.</a:t>
            </a:r>
            <a:r>
              <a:rPr lang="ko-KR" altLang="en-US" sz="80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71BDE-8E90-981A-E0CF-DB78AF090FAF}"/>
              </a:ext>
            </a:extLst>
          </p:cNvPr>
          <p:cNvSpPr txBox="1"/>
          <p:nvPr/>
        </p:nvSpPr>
        <p:spPr>
          <a:xfrm>
            <a:off x="367146" y="4472369"/>
            <a:ext cx="350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즉 </a:t>
            </a:r>
            <a:r>
              <a:rPr lang="en-US" altLang="ko-KR" sz="900"/>
              <a:t>GAN</a:t>
            </a:r>
            <a:r>
              <a:rPr lang="ko-KR" altLang="en-US" sz="900"/>
              <a:t>은 결국 주어진 데이터의 확률 분포를 예측하는 모델</a:t>
            </a:r>
          </a:p>
        </p:txBody>
      </p:sp>
    </p:spTree>
    <p:extLst>
      <p:ext uri="{BB962C8B-B14F-4D97-AF65-F5344CB8AC3E}">
        <p14:creationId xmlns:p14="http://schemas.microsoft.com/office/powerpoint/2010/main" val="370598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65" name="Google Shape;465;p47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Do you have any questions?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youremail@freepik.com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+34 654 321 432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yourwebsite.com</a:t>
            </a:r>
            <a:endParaRPr sz="1400"/>
          </a:p>
        </p:txBody>
      </p:sp>
      <p:sp>
        <p:nvSpPr>
          <p:cNvPr id="466" name="Google Shape;466;p47"/>
          <p:cNvSpPr txBox="1"/>
          <p:nvPr/>
        </p:nvSpPr>
        <p:spPr>
          <a:xfrm>
            <a:off x="713225" y="424077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hilgok Gwon Anja" panose="02020603020101020101" pitchFamily="18" charset="-127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Chilgok Gwon Anja" panose="02020603020101020101" pitchFamily="18" charset="-127"/>
              <a:ea typeface="Poppins"/>
              <a:cs typeface="Poppins"/>
              <a:sym typeface="Poppins"/>
            </a:endParaRPr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0" name="Google Shape;470;p47"/>
          <p:cNvSpPr/>
          <p:nvPr/>
        </p:nvSpPr>
        <p:spPr>
          <a:xfrm>
            <a:off x="787295" y="312918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47"/>
          <p:cNvGrpSpPr/>
          <p:nvPr/>
        </p:nvGrpSpPr>
        <p:grpSpPr>
          <a:xfrm>
            <a:off x="1236767" y="3129377"/>
            <a:ext cx="346056" cy="345674"/>
            <a:chOff x="3303268" y="3817349"/>
            <a:chExt cx="346056" cy="345674"/>
          </a:xfrm>
        </p:grpSpPr>
        <p:sp>
          <p:nvSpPr>
            <p:cNvPr id="472" name="Google Shape;472;p4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47"/>
          <p:cNvGrpSpPr/>
          <p:nvPr/>
        </p:nvGrpSpPr>
        <p:grpSpPr>
          <a:xfrm>
            <a:off x="1685856" y="3129377"/>
            <a:ext cx="346056" cy="345674"/>
            <a:chOff x="3752358" y="3817349"/>
            <a:chExt cx="346056" cy="345674"/>
          </a:xfrm>
        </p:grpSpPr>
        <p:sp>
          <p:nvSpPr>
            <p:cNvPr id="477" name="Google Shape;477;p4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47"/>
          <p:cNvGrpSpPr/>
          <p:nvPr/>
        </p:nvGrpSpPr>
        <p:grpSpPr>
          <a:xfrm>
            <a:off x="2134946" y="3129377"/>
            <a:ext cx="346024" cy="345674"/>
            <a:chOff x="4201447" y="3817349"/>
            <a:chExt cx="346024" cy="345674"/>
          </a:xfrm>
        </p:grpSpPr>
        <p:sp>
          <p:nvSpPr>
            <p:cNvPr id="482" name="Google Shape;482;p47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1AADA7-A99B-72C4-3564-DEA8F0104F21}"/>
              </a:ext>
            </a:extLst>
          </p:cNvPr>
          <p:cNvSpPr txBox="1"/>
          <p:nvPr/>
        </p:nvSpPr>
        <p:spPr>
          <a:xfrm>
            <a:off x="879763" y="38918"/>
            <a:ext cx="808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Difference between supervised learning and unsupervised learning</a:t>
            </a:r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10A5-A436-F90A-E1AB-AA6AFD1656FB}"/>
              </a:ext>
            </a:extLst>
          </p:cNvPr>
          <p:cNvSpPr txBox="1"/>
          <p:nvPr/>
        </p:nvSpPr>
        <p:spPr>
          <a:xfrm>
            <a:off x="654630" y="1955355"/>
            <a:ext cx="309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지도 학습</a:t>
            </a:r>
            <a:r>
              <a:rPr lang="en-US" altLang="ko-KR"/>
              <a:t>(Supervised Learing)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AA134-B97F-2EE1-1829-A18931385AC6}"/>
              </a:ext>
            </a:extLst>
          </p:cNvPr>
          <p:cNvSpPr txBox="1"/>
          <p:nvPr/>
        </p:nvSpPr>
        <p:spPr>
          <a:xfrm>
            <a:off x="654630" y="3016790"/>
            <a:ext cx="3200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비지도 학습</a:t>
            </a:r>
            <a:r>
              <a:rPr lang="en-US" altLang="ko-KR"/>
              <a:t>(Unsupervised Learing)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52E90-E224-B25B-292B-C1C11320662B}"/>
              </a:ext>
            </a:extLst>
          </p:cNvPr>
          <p:cNvSpPr txBox="1"/>
          <p:nvPr/>
        </p:nvSpPr>
        <p:spPr>
          <a:xfrm>
            <a:off x="654630" y="893920"/>
            <a:ext cx="309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머신 러닝</a:t>
            </a:r>
            <a:r>
              <a:rPr lang="en-US" altLang="ko-KR"/>
              <a:t>(Machine Learing)</a:t>
            </a:r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97DA5B5-BA0C-725C-57A1-0A39668A14FD}"/>
              </a:ext>
            </a:extLst>
          </p:cNvPr>
          <p:cNvSpPr/>
          <p:nvPr/>
        </p:nvSpPr>
        <p:spPr>
          <a:xfrm>
            <a:off x="3200401" y="990600"/>
            <a:ext cx="436418" cy="14002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Chilgok Gwon Anja" panose="020B0503020000020004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260275-326C-6915-4443-44FF583ADF4C}"/>
              </a:ext>
            </a:extLst>
          </p:cNvPr>
          <p:cNvSpPr txBox="1"/>
          <p:nvPr/>
        </p:nvSpPr>
        <p:spPr>
          <a:xfrm>
            <a:off x="3754582" y="893920"/>
            <a:ext cx="4589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데이터를 이용해서 컴퓨터를 학습시키는 방법론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D466CCE-5519-EED9-B18C-33802E92264C}"/>
              </a:ext>
            </a:extLst>
          </p:cNvPr>
          <p:cNvSpPr/>
          <p:nvPr/>
        </p:nvSpPr>
        <p:spPr>
          <a:xfrm>
            <a:off x="3418610" y="2056699"/>
            <a:ext cx="436418" cy="14002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Chilgok Gwon Anja" panose="020B0503020000020004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A02586-999D-2346-241D-A2BACEFD7F8A}"/>
              </a:ext>
            </a:extLst>
          </p:cNvPr>
          <p:cNvSpPr txBox="1"/>
          <p:nvPr/>
        </p:nvSpPr>
        <p:spPr>
          <a:xfrm>
            <a:off x="3844639" y="1935111"/>
            <a:ext cx="527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데이터에 </a:t>
            </a:r>
            <a:r>
              <a:rPr lang="en-US" altLang="ko-KR"/>
              <a:t>Label-</a:t>
            </a:r>
            <a:r>
              <a:rPr lang="ko-KR" altLang="en-US"/>
              <a:t>명시적인 정답이 주어진 상태에서 컴퓨터를 학습시는 방법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680B227C-A90D-A070-D2E7-6E6883D9CBA0}"/>
              </a:ext>
            </a:extLst>
          </p:cNvPr>
          <p:cNvSpPr/>
          <p:nvPr/>
        </p:nvSpPr>
        <p:spPr>
          <a:xfrm>
            <a:off x="3754582" y="3121734"/>
            <a:ext cx="436418" cy="14002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Chilgok Gwon Anja" panose="020B0503020000020004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26FFCD-FD61-B41A-69AE-93B358643869}"/>
              </a:ext>
            </a:extLst>
          </p:cNvPr>
          <p:cNvSpPr txBox="1"/>
          <p:nvPr/>
        </p:nvSpPr>
        <p:spPr>
          <a:xfrm>
            <a:off x="4168484" y="2923309"/>
            <a:ext cx="376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데이터에 </a:t>
            </a:r>
            <a:r>
              <a:rPr lang="en-US" altLang="ko-KR"/>
              <a:t>Label-</a:t>
            </a:r>
            <a:r>
              <a:rPr lang="ko-KR" altLang="en-US"/>
              <a:t>명시적인 정답이 주어지지 않은 상태에서 컴퓨터를 학습시키는 방법론</a:t>
            </a:r>
          </a:p>
        </p:txBody>
      </p:sp>
    </p:spTree>
    <p:extLst>
      <p:ext uri="{BB962C8B-B14F-4D97-AF65-F5344CB8AC3E}">
        <p14:creationId xmlns:p14="http://schemas.microsoft.com/office/powerpoint/2010/main" val="287743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1AADA7-A99B-72C4-3564-DEA8F0104F21}"/>
              </a:ext>
            </a:extLst>
          </p:cNvPr>
          <p:cNvSpPr txBox="1"/>
          <p:nvPr/>
        </p:nvSpPr>
        <p:spPr>
          <a:xfrm>
            <a:off x="2369127" y="138546"/>
            <a:ext cx="474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Machine learning &amp; Deep Learing</a:t>
            </a:r>
            <a:r>
              <a:rPr lang="ko-KR" altLang="en-US" sz="2000"/>
              <a:t>의 지도학습 과 비지도학습의 차이점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10A5-A436-F90A-E1AB-AA6AFD1656FB}"/>
              </a:ext>
            </a:extLst>
          </p:cNvPr>
          <p:cNvSpPr txBox="1"/>
          <p:nvPr/>
        </p:nvSpPr>
        <p:spPr>
          <a:xfrm>
            <a:off x="598753" y="2125079"/>
            <a:ext cx="309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지도 학습</a:t>
            </a:r>
            <a:r>
              <a:rPr lang="en-US" altLang="ko-KR"/>
              <a:t>(Supervised Learing)</a:t>
            </a:r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6690E8F-7355-5436-BBEE-24C13B25C80F}"/>
              </a:ext>
            </a:extLst>
          </p:cNvPr>
          <p:cNvSpPr/>
          <p:nvPr/>
        </p:nvSpPr>
        <p:spPr>
          <a:xfrm rot="19634353" flipV="1">
            <a:off x="3066902" y="1798519"/>
            <a:ext cx="1464227" cy="490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hilgok Gwon Anja" panose="020B0503020000020004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58282-2607-E591-3876-7EC68C7D3F69}"/>
              </a:ext>
            </a:extLst>
          </p:cNvPr>
          <p:cNvSpPr txBox="1"/>
          <p:nvPr/>
        </p:nvSpPr>
        <p:spPr>
          <a:xfrm>
            <a:off x="4372665" y="2984327"/>
            <a:ext cx="198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딥러닝</a:t>
            </a:r>
            <a:r>
              <a:rPr lang="en-US" altLang="ko-KR"/>
              <a:t>(Deep learning)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38462C-B67C-37A9-34B0-B027914BDEDC}"/>
              </a:ext>
            </a:extLst>
          </p:cNvPr>
          <p:cNvGrpSpPr/>
          <p:nvPr/>
        </p:nvGrpSpPr>
        <p:grpSpPr>
          <a:xfrm>
            <a:off x="6658801" y="1223152"/>
            <a:ext cx="614302" cy="536388"/>
            <a:chOff x="5031134" y="1469253"/>
            <a:chExt cx="614302" cy="536388"/>
          </a:xfrm>
        </p:grpSpPr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9AAA3BE8-CAB6-0F4E-DBC7-0E8255E43F3A}"/>
                </a:ext>
              </a:extLst>
            </p:cNvPr>
            <p:cNvSpPr/>
            <p:nvPr/>
          </p:nvSpPr>
          <p:spPr>
            <a:xfrm>
              <a:off x="5079490" y="1702612"/>
              <a:ext cx="565946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A7AD6F5B-3C12-A700-55BA-2EF748D23CDC}"/>
                </a:ext>
              </a:extLst>
            </p:cNvPr>
            <p:cNvSpPr/>
            <p:nvPr/>
          </p:nvSpPr>
          <p:spPr>
            <a:xfrm rot="1751896" flipV="1">
              <a:off x="5031134" y="1959922"/>
              <a:ext cx="602594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A927591C-F9B3-43C7-2259-E00F59F72423}"/>
                </a:ext>
              </a:extLst>
            </p:cNvPr>
            <p:cNvSpPr/>
            <p:nvPr/>
          </p:nvSpPr>
          <p:spPr>
            <a:xfrm rot="19788454">
              <a:off x="5031866" y="1469253"/>
              <a:ext cx="558679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FE5177-B0B8-92C4-4307-EE839C622C74}"/>
              </a:ext>
            </a:extLst>
          </p:cNvPr>
          <p:cNvSpPr txBox="1"/>
          <p:nvPr/>
        </p:nvSpPr>
        <p:spPr>
          <a:xfrm>
            <a:off x="4372665" y="1306036"/>
            <a:ext cx="233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머신러닝</a:t>
            </a:r>
            <a:r>
              <a:rPr lang="en-US" altLang="ko-KR"/>
              <a:t>(Machine learning)</a:t>
            </a:r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823974C-8B0D-B7D1-13FF-D7FA9E0D4B1F}"/>
              </a:ext>
            </a:extLst>
          </p:cNvPr>
          <p:cNvSpPr/>
          <p:nvPr/>
        </p:nvSpPr>
        <p:spPr>
          <a:xfrm rot="1896632">
            <a:off x="3075642" y="2708069"/>
            <a:ext cx="1444937" cy="5559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hilgok Gwon Anja" panose="020B0503020000020004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25C4E-BCEC-222C-BFB2-B12C678211EF}"/>
              </a:ext>
            </a:extLst>
          </p:cNvPr>
          <p:cNvSpPr txBox="1"/>
          <p:nvPr/>
        </p:nvSpPr>
        <p:spPr>
          <a:xfrm>
            <a:off x="7191814" y="932457"/>
            <a:ext cx="158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결정 트리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5F1B3-C441-CD90-7FC1-6DBCABF22F79}"/>
              </a:ext>
            </a:extLst>
          </p:cNvPr>
          <p:cNvSpPr txBox="1"/>
          <p:nvPr/>
        </p:nvSpPr>
        <p:spPr>
          <a:xfrm>
            <a:off x="7204470" y="1729143"/>
            <a:ext cx="158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로지스틱 회귀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7E3C6-E371-8EE7-50D9-33163E1D599A}"/>
              </a:ext>
            </a:extLst>
          </p:cNvPr>
          <p:cNvSpPr txBox="1"/>
          <p:nvPr/>
        </p:nvSpPr>
        <p:spPr>
          <a:xfrm>
            <a:off x="7234263" y="1341665"/>
            <a:ext cx="1842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서포트 벡터 머신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8B2287A-9327-F5CD-05DA-F064C7566CE2}"/>
              </a:ext>
            </a:extLst>
          </p:cNvPr>
          <p:cNvGrpSpPr/>
          <p:nvPr/>
        </p:nvGrpSpPr>
        <p:grpSpPr>
          <a:xfrm>
            <a:off x="6222383" y="2870021"/>
            <a:ext cx="614302" cy="536388"/>
            <a:chOff x="5031134" y="1469253"/>
            <a:chExt cx="614302" cy="536388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EF397590-439D-61F2-FCFD-1E434A5852D1}"/>
                </a:ext>
              </a:extLst>
            </p:cNvPr>
            <p:cNvSpPr/>
            <p:nvPr/>
          </p:nvSpPr>
          <p:spPr>
            <a:xfrm>
              <a:off x="5079490" y="1702612"/>
              <a:ext cx="565946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28535728-15CF-4F64-FEAE-77789EA3036B}"/>
                </a:ext>
              </a:extLst>
            </p:cNvPr>
            <p:cNvSpPr/>
            <p:nvPr/>
          </p:nvSpPr>
          <p:spPr>
            <a:xfrm rot="1751896" flipV="1">
              <a:off x="5031134" y="1959922"/>
              <a:ext cx="602594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1AFF6A2E-B2D7-6F9D-0278-B39E488E0CD8}"/>
                </a:ext>
              </a:extLst>
            </p:cNvPr>
            <p:cNvSpPr/>
            <p:nvPr/>
          </p:nvSpPr>
          <p:spPr>
            <a:xfrm rot="19788454">
              <a:off x="5031866" y="1469253"/>
              <a:ext cx="558679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251E40C-A137-2558-BFD1-E3D4AA49E93C}"/>
              </a:ext>
            </a:extLst>
          </p:cNvPr>
          <p:cNvSpPr txBox="1"/>
          <p:nvPr/>
        </p:nvSpPr>
        <p:spPr>
          <a:xfrm>
            <a:off x="6707156" y="2569150"/>
            <a:ext cx="187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합성곱 신경망</a:t>
            </a:r>
            <a:r>
              <a:rPr lang="en-US" altLang="ko-KR"/>
              <a:t>(CNN)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51BEF3-54F2-2D2D-CEC3-1527A13E337C}"/>
              </a:ext>
            </a:extLst>
          </p:cNvPr>
          <p:cNvSpPr txBox="1"/>
          <p:nvPr/>
        </p:nvSpPr>
        <p:spPr>
          <a:xfrm>
            <a:off x="6797845" y="2972350"/>
            <a:ext cx="187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순환 신경망</a:t>
            </a:r>
            <a:r>
              <a:rPr lang="en-US" altLang="ko-KR"/>
              <a:t>(RNN)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166C1-84FB-328D-2E0D-DEFD8FEF930D}"/>
              </a:ext>
            </a:extLst>
          </p:cNvPr>
          <p:cNvSpPr txBox="1"/>
          <p:nvPr/>
        </p:nvSpPr>
        <p:spPr>
          <a:xfrm>
            <a:off x="6760300" y="3436690"/>
            <a:ext cx="249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장단기 기억 신경망</a:t>
            </a:r>
            <a:r>
              <a:rPr lang="en-US" altLang="ko-KR"/>
              <a:t>(LSTM)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4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1AADA7-A99B-72C4-3564-DEA8F0104F21}"/>
              </a:ext>
            </a:extLst>
          </p:cNvPr>
          <p:cNvSpPr txBox="1"/>
          <p:nvPr/>
        </p:nvSpPr>
        <p:spPr>
          <a:xfrm>
            <a:off x="2369127" y="138546"/>
            <a:ext cx="474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Machine learning &amp; Deep learing</a:t>
            </a:r>
            <a:r>
              <a:rPr lang="ko-KR" altLang="en-US" sz="2000"/>
              <a:t>의 지도학습 과 비지도학습의 차이점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10A5-A436-F90A-E1AB-AA6AFD1656FB}"/>
              </a:ext>
            </a:extLst>
          </p:cNvPr>
          <p:cNvSpPr txBox="1"/>
          <p:nvPr/>
        </p:nvSpPr>
        <p:spPr>
          <a:xfrm>
            <a:off x="460665" y="2121618"/>
            <a:ext cx="309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비지도 학습</a:t>
            </a:r>
            <a:r>
              <a:rPr lang="en-US" altLang="ko-KR"/>
              <a:t>(UnSupervised Learing)</a:t>
            </a:r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6690E8F-7355-5436-BBEE-24C13B25C80F}"/>
              </a:ext>
            </a:extLst>
          </p:cNvPr>
          <p:cNvSpPr/>
          <p:nvPr/>
        </p:nvSpPr>
        <p:spPr>
          <a:xfrm rot="19634353" flipV="1">
            <a:off x="3066902" y="1798519"/>
            <a:ext cx="1464227" cy="490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hilgok Gwon Anja" panose="020B0503020000020004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58282-2607-E591-3876-7EC68C7D3F69}"/>
              </a:ext>
            </a:extLst>
          </p:cNvPr>
          <p:cNvSpPr txBox="1"/>
          <p:nvPr/>
        </p:nvSpPr>
        <p:spPr>
          <a:xfrm>
            <a:off x="4372665" y="2984327"/>
            <a:ext cx="198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딥러닝</a:t>
            </a:r>
            <a:r>
              <a:rPr lang="en-US" altLang="ko-KR"/>
              <a:t>(Deep learning)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38462C-B67C-37A9-34B0-B027914BDEDC}"/>
              </a:ext>
            </a:extLst>
          </p:cNvPr>
          <p:cNvGrpSpPr/>
          <p:nvPr/>
        </p:nvGrpSpPr>
        <p:grpSpPr>
          <a:xfrm>
            <a:off x="6663559" y="1221966"/>
            <a:ext cx="614302" cy="536388"/>
            <a:chOff x="5031134" y="1469253"/>
            <a:chExt cx="614302" cy="536388"/>
          </a:xfrm>
        </p:grpSpPr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9AAA3BE8-CAB6-0F4E-DBC7-0E8255E43F3A}"/>
                </a:ext>
              </a:extLst>
            </p:cNvPr>
            <p:cNvSpPr/>
            <p:nvPr/>
          </p:nvSpPr>
          <p:spPr>
            <a:xfrm>
              <a:off x="5079490" y="1702612"/>
              <a:ext cx="565946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A7AD6F5B-3C12-A700-55BA-2EF748D23CDC}"/>
                </a:ext>
              </a:extLst>
            </p:cNvPr>
            <p:cNvSpPr/>
            <p:nvPr/>
          </p:nvSpPr>
          <p:spPr>
            <a:xfrm rot="1751896" flipV="1">
              <a:off x="5031134" y="1959922"/>
              <a:ext cx="602594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A927591C-F9B3-43C7-2259-E00F59F72423}"/>
                </a:ext>
              </a:extLst>
            </p:cNvPr>
            <p:cNvSpPr/>
            <p:nvPr/>
          </p:nvSpPr>
          <p:spPr>
            <a:xfrm rot="19788454">
              <a:off x="5031866" y="1469253"/>
              <a:ext cx="558679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FE5177-B0B8-92C4-4307-EE839C622C74}"/>
              </a:ext>
            </a:extLst>
          </p:cNvPr>
          <p:cNvSpPr txBox="1"/>
          <p:nvPr/>
        </p:nvSpPr>
        <p:spPr>
          <a:xfrm>
            <a:off x="4372665" y="1306036"/>
            <a:ext cx="233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머신러닝</a:t>
            </a:r>
            <a:r>
              <a:rPr lang="en-US" altLang="ko-KR"/>
              <a:t>(Machine learning)</a:t>
            </a:r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823974C-8B0D-B7D1-13FF-D7FA9E0D4B1F}"/>
              </a:ext>
            </a:extLst>
          </p:cNvPr>
          <p:cNvSpPr/>
          <p:nvPr/>
        </p:nvSpPr>
        <p:spPr>
          <a:xfrm rot="1896632">
            <a:off x="3075642" y="2708069"/>
            <a:ext cx="1444937" cy="5559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hilgok Gwon Anja" panose="020B0503020000020004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25C4E-BCEC-222C-BFB2-B12C678211EF}"/>
              </a:ext>
            </a:extLst>
          </p:cNvPr>
          <p:cNvSpPr txBox="1"/>
          <p:nvPr/>
        </p:nvSpPr>
        <p:spPr>
          <a:xfrm>
            <a:off x="7191814" y="932457"/>
            <a:ext cx="158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K-</a:t>
            </a:r>
            <a:r>
              <a:rPr lang="ko-KR" altLang="en-US"/>
              <a:t>평균 군집화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5F1B3-C441-CD90-7FC1-6DBCABF22F79}"/>
              </a:ext>
            </a:extLst>
          </p:cNvPr>
          <p:cNvSpPr txBox="1"/>
          <p:nvPr/>
        </p:nvSpPr>
        <p:spPr>
          <a:xfrm>
            <a:off x="7204470" y="1729143"/>
            <a:ext cx="158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주성분 분석</a:t>
            </a:r>
            <a:r>
              <a:rPr lang="en-US" altLang="ko-KR"/>
              <a:t>(PCA)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7E3C6-E371-8EE7-50D9-33163E1D599A}"/>
              </a:ext>
            </a:extLst>
          </p:cNvPr>
          <p:cNvSpPr txBox="1"/>
          <p:nvPr/>
        </p:nvSpPr>
        <p:spPr>
          <a:xfrm>
            <a:off x="7234263" y="1341665"/>
            <a:ext cx="1842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자기 조직화 지도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8B2287A-9327-F5CD-05DA-F064C7566CE2}"/>
              </a:ext>
            </a:extLst>
          </p:cNvPr>
          <p:cNvGrpSpPr/>
          <p:nvPr/>
        </p:nvGrpSpPr>
        <p:grpSpPr>
          <a:xfrm>
            <a:off x="6222383" y="2870021"/>
            <a:ext cx="614302" cy="536388"/>
            <a:chOff x="5031134" y="1469253"/>
            <a:chExt cx="614302" cy="536388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EF397590-439D-61F2-FCFD-1E434A5852D1}"/>
                </a:ext>
              </a:extLst>
            </p:cNvPr>
            <p:cNvSpPr/>
            <p:nvPr/>
          </p:nvSpPr>
          <p:spPr>
            <a:xfrm>
              <a:off x="5079490" y="1702612"/>
              <a:ext cx="565946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28535728-15CF-4F64-FEAE-77789EA3036B}"/>
                </a:ext>
              </a:extLst>
            </p:cNvPr>
            <p:cNvSpPr/>
            <p:nvPr/>
          </p:nvSpPr>
          <p:spPr>
            <a:xfrm rot="1751896" flipV="1">
              <a:off x="5031134" y="1959922"/>
              <a:ext cx="602594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1AFF6A2E-B2D7-6F9D-0278-B39E488E0CD8}"/>
                </a:ext>
              </a:extLst>
            </p:cNvPr>
            <p:cNvSpPr/>
            <p:nvPr/>
          </p:nvSpPr>
          <p:spPr>
            <a:xfrm rot="19788454">
              <a:off x="5031866" y="1469253"/>
              <a:ext cx="558679" cy="4571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hilgok Gwon Anja" panose="020B0503020000020004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251E40C-A137-2558-BFD1-E3D4AA49E93C}"/>
              </a:ext>
            </a:extLst>
          </p:cNvPr>
          <p:cNvSpPr txBox="1"/>
          <p:nvPr/>
        </p:nvSpPr>
        <p:spPr>
          <a:xfrm>
            <a:off x="6707156" y="2569150"/>
            <a:ext cx="1073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오토인코더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51BEF3-54F2-2D2D-CEC3-1527A13E337C}"/>
              </a:ext>
            </a:extLst>
          </p:cNvPr>
          <p:cNvSpPr txBox="1"/>
          <p:nvPr/>
        </p:nvSpPr>
        <p:spPr>
          <a:xfrm>
            <a:off x="6797845" y="2972350"/>
            <a:ext cx="187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생성적 적대 신경망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166C1-84FB-328D-2E0D-DEFD8FEF930D}"/>
              </a:ext>
            </a:extLst>
          </p:cNvPr>
          <p:cNvSpPr txBox="1"/>
          <p:nvPr/>
        </p:nvSpPr>
        <p:spPr>
          <a:xfrm>
            <a:off x="6760300" y="3436690"/>
            <a:ext cx="195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제한된  볼츠만 머신</a:t>
            </a:r>
          </a:p>
        </p:txBody>
      </p:sp>
    </p:spTree>
    <p:extLst>
      <p:ext uri="{BB962C8B-B14F-4D97-AF65-F5344CB8AC3E}">
        <p14:creationId xmlns:p14="http://schemas.microsoft.com/office/powerpoint/2010/main" val="135967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333945" y="1359359"/>
            <a:ext cx="41039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63236" y="1519517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88D414-EA74-BCEC-31AB-1A92F1C524D2}"/>
              </a:ext>
            </a:extLst>
          </p:cNvPr>
          <p:cNvSpPr txBox="1"/>
          <p:nvPr/>
        </p:nvSpPr>
        <p:spPr>
          <a:xfrm>
            <a:off x="214746" y="284798"/>
            <a:ext cx="6057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/>
              <a:t>Machine learning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26132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17764" y="24945"/>
            <a:ext cx="489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지도 학습 </a:t>
            </a:r>
            <a:r>
              <a:rPr lang="en-US" altLang="ko-KR" sz="1200" b="0" i="0">
                <a:solidFill>
                  <a:srgbClr val="29261B"/>
                </a:solidFill>
                <a:effectLst/>
                <a:latin typeface="Chilgok Gwon Anja" panose="020B0503020000020004" pitchFamily="18" charset="-127"/>
              </a:rPr>
              <a:t>Machine Learing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35ABA-6CA4-57AD-13F8-221E2A2A3EB8}"/>
              </a:ext>
            </a:extLst>
          </p:cNvPr>
          <p:cNvSpPr txBox="1"/>
          <p:nvPr/>
        </p:nvSpPr>
        <p:spPr>
          <a:xfrm>
            <a:off x="288229" y="331450"/>
            <a:ext cx="417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결정 트리</a:t>
            </a:r>
            <a:r>
              <a:rPr lang="en-US" altLang="ko-KR" sz="2400"/>
              <a:t>(Decision Tree)</a:t>
            </a:r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05AF1-BFC7-7477-CBEA-3663C047AE4F}"/>
              </a:ext>
            </a:extLst>
          </p:cNvPr>
          <p:cNvSpPr txBox="1"/>
          <p:nvPr/>
        </p:nvSpPr>
        <p:spPr>
          <a:xfrm>
            <a:off x="367145" y="750261"/>
            <a:ext cx="556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데이터의 특성을 기반으로 트리 형태의 의사 결정 모델을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1CE5D8-85F5-DF2F-65C6-E9F4B3FD5197}"/>
              </a:ext>
            </a:extLst>
          </p:cNvPr>
          <p:cNvSpPr txBox="1"/>
          <p:nvPr/>
        </p:nvSpPr>
        <p:spPr>
          <a:xfrm>
            <a:off x="288228" y="1281543"/>
            <a:ext cx="8246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Structure: Root Node,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internal node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leaf node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구성</a:t>
            </a:r>
            <a:endParaRPr kumimoji="0" lang="ko-KR" altLang="ko-KR" sz="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endParaRPr kumimoji="0" lang="ko-KR" altLang="ko-KR" sz="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2DE6AB0-B615-C183-634A-32DC8B7C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160" y="1387032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5387EE-A921-0D81-6EF3-BC20EDCA8E25}"/>
              </a:ext>
            </a:extLst>
          </p:cNvPr>
          <p:cNvSpPr txBox="1"/>
          <p:nvPr/>
        </p:nvSpPr>
        <p:spPr>
          <a:xfrm>
            <a:off x="263298" y="1421989"/>
            <a:ext cx="430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---------------------------------------------------------------------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791A50F-6192-A94A-538F-426A54A99AC7}"/>
              </a:ext>
            </a:extLst>
          </p:cNvPr>
          <p:cNvSpPr/>
          <p:nvPr/>
        </p:nvSpPr>
        <p:spPr>
          <a:xfrm>
            <a:off x="4468091" y="1387032"/>
            <a:ext cx="805698" cy="899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hilgok Gwon Anja" panose="020B0503020000020004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BAE340-FC4F-F5CE-BCC9-D5EA12D3C5FA}"/>
              </a:ext>
            </a:extLst>
          </p:cNvPr>
          <p:cNvSpPr txBox="1"/>
          <p:nvPr/>
        </p:nvSpPr>
        <p:spPr>
          <a:xfrm>
            <a:off x="5382490" y="1206546"/>
            <a:ext cx="376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데이터의 특성을 기반으로 의사 결정 규칙을 나타낸다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E988E-FB33-66CF-FCDF-D1E480678709}"/>
              </a:ext>
            </a:extLst>
          </p:cNvPr>
          <p:cNvSpPr txBox="1"/>
          <p:nvPr/>
        </p:nvSpPr>
        <p:spPr>
          <a:xfrm>
            <a:off x="1850630" y="1832848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회귀 </a:t>
            </a:r>
          </a:p>
        </p:txBody>
      </p:sp>
      <p:pic>
        <p:nvPicPr>
          <p:cNvPr id="39" name="그림 38" descr="스크린샷, 텍스트, 도표, 폰트이(가) 표시된 사진&#10;&#10;자동 생성된 설명">
            <a:extLst>
              <a:ext uri="{FF2B5EF4-FFF2-40B4-BE49-F238E27FC236}">
                <a16:creationId xmlns:a16="http://schemas.microsoft.com/office/drawing/2014/main" id="{989E03B4-9802-BC8C-6F18-708B0CE5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58" y="2073365"/>
            <a:ext cx="2904041" cy="190287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7C789E-0852-5FE2-E075-1E855FF68427}"/>
              </a:ext>
            </a:extLst>
          </p:cNvPr>
          <p:cNvSpPr txBox="1"/>
          <p:nvPr/>
        </p:nvSpPr>
        <p:spPr>
          <a:xfrm>
            <a:off x="6579861" y="172438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분류 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F18A35B5-B090-2C99-B69A-9E29A3D00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493" y="2156331"/>
            <a:ext cx="2275416" cy="17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6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6;p32">
            <a:extLst>
              <a:ext uri="{FF2B5EF4-FFF2-40B4-BE49-F238E27FC236}">
                <a16:creationId xmlns:a16="http://schemas.microsoft.com/office/drawing/2014/main" id="{0661D6CB-A85D-E5F8-405B-302FA210F51A}"/>
              </a:ext>
            </a:extLst>
          </p:cNvPr>
          <p:cNvSpPr txBox="1">
            <a:spLocks/>
          </p:cNvSpPr>
          <p:nvPr/>
        </p:nvSpPr>
        <p:spPr>
          <a:xfrm>
            <a:off x="117764" y="24945"/>
            <a:ext cx="4892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지도 학습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Machine Learing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0FBCB-C3E3-C435-920D-766D6302653F}"/>
              </a:ext>
            </a:extLst>
          </p:cNvPr>
          <p:cNvSpPr txBox="1"/>
          <p:nvPr/>
        </p:nvSpPr>
        <p:spPr>
          <a:xfrm>
            <a:off x="288229" y="331450"/>
            <a:ext cx="618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서포트 벡터 머신</a:t>
            </a:r>
            <a:r>
              <a:rPr lang="en-US" altLang="ko-KR" sz="2400"/>
              <a:t>(Support Vector Machine)</a:t>
            </a:r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F3599-6367-CE8B-3631-9B6C67A7E2CE}"/>
              </a:ext>
            </a:extLst>
          </p:cNvPr>
          <p:cNvSpPr txBox="1"/>
          <p:nvPr/>
        </p:nvSpPr>
        <p:spPr>
          <a:xfrm>
            <a:off x="288229" y="750261"/>
            <a:ext cx="332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분류를 위한 기준선을 정의 하는 모델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5328D0-21E9-F0DB-DE23-E103EEC76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28" y="1641766"/>
            <a:ext cx="2418624" cy="17934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32BD142-C338-91AF-21C9-A745690A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422" y="1708332"/>
            <a:ext cx="2223301" cy="1726835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6A2F5EC-0872-4B24-C51D-21C8B4180EDE}"/>
              </a:ext>
            </a:extLst>
          </p:cNvPr>
          <p:cNvSpPr/>
          <p:nvPr/>
        </p:nvSpPr>
        <p:spPr>
          <a:xfrm>
            <a:off x="3785579" y="2492856"/>
            <a:ext cx="875159" cy="1945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Chilgok Gwon Anja" panose="020B050302000002000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43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6;p32">
            <a:extLst>
              <a:ext uri="{FF2B5EF4-FFF2-40B4-BE49-F238E27FC236}">
                <a16:creationId xmlns:a16="http://schemas.microsoft.com/office/drawing/2014/main" id="{2F38E91F-0265-C8DF-1B71-64EF48CE6675}"/>
              </a:ext>
            </a:extLst>
          </p:cNvPr>
          <p:cNvSpPr txBox="1">
            <a:spLocks/>
          </p:cNvSpPr>
          <p:nvPr/>
        </p:nvSpPr>
        <p:spPr>
          <a:xfrm>
            <a:off x="117764" y="24945"/>
            <a:ext cx="4892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지도 학습 </a:t>
            </a:r>
            <a:r>
              <a:rPr lang="en-US" altLang="ko-KR" sz="1200" b="0">
                <a:solidFill>
                  <a:srgbClr val="29261B"/>
                </a:solidFill>
                <a:latin typeface="Chilgok Gwon Anja" panose="020B0503020000020004" pitchFamily="18" charset="-127"/>
              </a:rPr>
              <a:t>Machine Learing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BFF93-0A9F-301E-E9C3-A41129AAFD40}"/>
              </a:ext>
            </a:extLst>
          </p:cNvPr>
          <p:cNvSpPr txBox="1"/>
          <p:nvPr/>
        </p:nvSpPr>
        <p:spPr>
          <a:xfrm>
            <a:off x="288229" y="331450"/>
            <a:ext cx="630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로지스틱 회귀</a:t>
            </a:r>
            <a:r>
              <a:rPr lang="en-US" altLang="ko-KR" sz="2400"/>
              <a:t>(Logistic Regression )</a:t>
            </a:r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9FCB7-1ED3-903C-07E7-E8820F320233}"/>
              </a:ext>
            </a:extLst>
          </p:cNvPr>
          <p:cNvSpPr txBox="1"/>
          <p:nvPr/>
        </p:nvSpPr>
        <p:spPr>
          <a:xfrm>
            <a:off x="288229" y="756399"/>
            <a:ext cx="843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Logistic Regression: </a:t>
            </a:r>
            <a:r>
              <a:rPr lang="ko-KR" altLang="en-US" sz="1000"/>
              <a:t>회귀를 사용해서 데이터가 어떤 범주에 속할 확률을 </a:t>
            </a:r>
            <a:r>
              <a:rPr lang="en-US" altLang="ko-KR" sz="1000"/>
              <a:t>0</a:t>
            </a:r>
            <a:r>
              <a:rPr lang="ko-KR" altLang="en-US" sz="1000"/>
              <a:t>에서 </a:t>
            </a:r>
            <a:r>
              <a:rPr lang="en-US" altLang="ko-KR" sz="1000"/>
              <a:t>1</a:t>
            </a:r>
            <a:r>
              <a:rPr lang="ko-KR" altLang="en-US" sz="1000"/>
              <a:t>사이의 값으로 예측하고 그 확률에 따라 가능성이 더 높은 범주에 속하는 것으로 분류해주는 알고리즘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1419C-95AE-4622-5319-BB12683E2288}"/>
              </a:ext>
            </a:extLst>
          </p:cNvPr>
          <p:cNvSpPr txBox="1"/>
          <p:nvPr/>
        </p:nvSpPr>
        <p:spPr>
          <a:xfrm>
            <a:off x="288229" y="1197895"/>
            <a:ext cx="7281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사용</a:t>
            </a:r>
            <a:r>
              <a:rPr lang="en-US" altLang="ko-KR" sz="1000"/>
              <a:t>: </a:t>
            </a:r>
            <a:r>
              <a:rPr lang="ko-KR" altLang="en-US" sz="1000"/>
              <a:t>로지스틱 회귀의 분류 모델은 이진 분류 모델로 클래스가 </a:t>
            </a:r>
            <a:r>
              <a:rPr lang="en-US" altLang="ko-KR" sz="1000"/>
              <a:t>2</a:t>
            </a:r>
            <a:r>
              <a:rPr lang="ko-KR" altLang="en-US" sz="1000"/>
              <a:t>개만 있을떄 가능하다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76347C1-4782-8EC3-6BFE-B832408A75E0}"/>
              </a:ext>
            </a:extLst>
          </p:cNvPr>
          <p:cNvSpPr/>
          <p:nvPr/>
        </p:nvSpPr>
        <p:spPr>
          <a:xfrm>
            <a:off x="2427194" y="1457720"/>
            <a:ext cx="215153" cy="3172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B6BE1-B23C-3479-3568-5AC1776BB5CB}"/>
              </a:ext>
            </a:extLst>
          </p:cNvPr>
          <p:cNvSpPr txBox="1"/>
          <p:nvPr/>
        </p:nvSpPr>
        <p:spPr>
          <a:xfrm>
            <a:off x="1725299" y="1437550"/>
            <a:ext cx="76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Why?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17A06-168F-C4ED-AE36-9ECCDA966CD6}"/>
              </a:ext>
            </a:extLst>
          </p:cNvPr>
          <p:cNvSpPr txBox="1"/>
          <p:nvPr/>
        </p:nvSpPr>
        <p:spPr>
          <a:xfrm>
            <a:off x="490817" y="1822915"/>
            <a:ext cx="5768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어떤 것이 </a:t>
            </a:r>
            <a:r>
              <a:rPr lang="en-US" altLang="ko-KR" sz="1000"/>
              <a:t>A</a:t>
            </a:r>
            <a:r>
              <a:rPr lang="ko-KR" altLang="en-US" sz="1000"/>
              <a:t>그룹에 속할지</a:t>
            </a:r>
            <a:r>
              <a:rPr lang="en-US" altLang="ko-KR" sz="1000"/>
              <a:t>, B</a:t>
            </a:r>
            <a:r>
              <a:rPr lang="ko-KR" altLang="en-US" sz="1000"/>
              <a:t>그룹에 속할지를 예측하는데 사용하는 방법이기 떄문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F2D0E-2C7C-6D4A-D1D1-A786DE353F47}"/>
              </a:ext>
            </a:extLst>
          </p:cNvPr>
          <p:cNvSpPr txBox="1"/>
          <p:nvPr/>
        </p:nvSpPr>
        <p:spPr>
          <a:xfrm>
            <a:off x="1260661" y="2457856"/>
            <a:ext cx="422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EX): mail</a:t>
            </a:r>
            <a:r>
              <a:rPr lang="ko-KR" altLang="en-US" sz="1000"/>
              <a:t>이 </a:t>
            </a:r>
            <a:r>
              <a:rPr lang="en-US" altLang="ko-KR" sz="1000"/>
              <a:t>spam</a:t>
            </a:r>
            <a:r>
              <a:rPr lang="ko-KR" altLang="en-US" sz="1000"/>
              <a:t>인지 아닌지를 판단하는 경우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81ECC57-7AAF-3BE3-9DD5-BB7663B33A33}"/>
              </a:ext>
            </a:extLst>
          </p:cNvPr>
          <p:cNvSpPr/>
          <p:nvPr/>
        </p:nvSpPr>
        <p:spPr>
          <a:xfrm>
            <a:off x="2427194" y="2091118"/>
            <a:ext cx="215153" cy="3172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0CEA089-3DD1-0D49-6524-A10292CC9E20}"/>
              </a:ext>
            </a:extLst>
          </p:cNvPr>
          <p:cNvSpPr/>
          <p:nvPr/>
        </p:nvSpPr>
        <p:spPr>
          <a:xfrm>
            <a:off x="2427193" y="2748654"/>
            <a:ext cx="215153" cy="3172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A7088F-A4E8-FDA4-FFFE-55FAFF0BE772}"/>
              </a:ext>
            </a:extLst>
          </p:cNvPr>
          <p:cNvSpPr txBox="1"/>
          <p:nvPr/>
        </p:nvSpPr>
        <p:spPr>
          <a:xfrm>
            <a:off x="447963" y="3081458"/>
            <a:ext cx="8118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이메일의 특징으로</a:t>
            </a:r>
            <a:r>
              <a:rPr lang="en-US" altLang="ko-KR" sz="1000"/>
              <a:t>(</a:t>
            </a:r>
            <a:r>
              <a:rPr lang="ko-KR" altLang="en-US" sz="1000"/>
              <a:t>단어 수</a:t>
            </a:r>
            <a:r>
              <a:rPr lang="en-US" altLang="ko-KR" sz="1000"/>
              <a:t>, </a:t>
            </a:r>
            <a:r>
              <a:rPr lang="ko-KR" altLang="en-US" sz="1000"/>
              <a:t>특정 단어의 유무</a:t>
            </a:r>
            <a:r>
              <a:rPr lang="en-US" altLang="ko-KR" sz="1000"/>
              <a:t>)</a:t>
            </a:r>
            <a:r>
              <a:rPr lang="ko-KR" altLang="en-US" sz="1000"/>
              <a:t>등을 바탕으로 이메일이 </a:t>
            </a:r>
            <a:r>
              <a:rPr lang="en-US" altLang="ko-KR" sz="1000"/>
              <a:t>spam</a:t>
            </a:r>
            <a:r>
              <a:rPr lang="ko-KR" altLang="en-US" sz="1000"/>
              <a:t>인지 아닌지 판단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7564BF9-117E-5EAE-8EF4-0D02EE85951E}"/>
              </a:ext>
            </a:extLst>
          </p:cNvPr>
          <p:cNvSpPr/>
          <p:nvPr/>
        </p:nvSpPr>
        <p:spPr>
          <a:xfrm>
            <a:off x="2427193" y="3327679"/>
            <a:ext cx="215153" cy="3172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637ADB-752E-F807-DB0B-A9DD919968B2}"/>
              </a:ext>
            </a:extLst>
          </p:cNvPr>
          <p:cNvSpPr txBox="1"/>
          <p:nvPr/>
        </p:nvSpPr>
        <p:spPr>
          <a:xfrm>
            <a:off x="447963" y="3732475"/>
            <a:ext cx="724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즉 </a:t>
            </a:r>
            <a:r>
              <a:rPr lang="en-US" altLang="ko-KR" sz="1000"/>
              <a:t>Logistic Regression</a:t>
            </a:r>
            <a:r>
              <a:rPr lang="ko-KR" altLang="en-US" sz="1000"/>
              <a:t>은 </a:t>
            </a:r>
            <a:r>
              <a:rPr lang="en-US" altLang="ko-KR" sz="1000"/>
              <a:t>A </a:t>
            </a:r>
            <a:r>
              <a:rPr lang="ko-KR" altLang="en-US" sz="1000"/>
              <a:t>또는 </a:t>
            </a:r>
            <a:r>
              <a:rPr lang="en-US" altLang="ko-KR" sz="1000"/>
              <a:t>B</a:t>
            </a:r>
            <a:r>
              <a:rPr lang="ko-KR" altLang="en-US" sz="1000"/>
              <a:t>중 어느 한 그룹에 속할 확률을 계산하는데 특화되어 있는 것  이기 떄문에 클래스가 </a:t>
            </a:r>
            <a:r>
              <a:rPr lang="en-US" altLang="ko-KR" sz="1000"/>
              <a:t>2</a:t>
            </a:r>
            <a:r>
              <a:rPr lang="ko-KR" altLang="en-US" sz="1000"/>
              <a:t>개만 있을때 사용하는 것이 적합한 방법이다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02173912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1441</Words>
  <Application>Microsoft Office PowerPoint</Application>
  <PresentationFormat>화면 슬라이드 쇼(16:9)</PresentationFormat>
  <Paragraphs>209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Chilgok Gwon Anja</vt:lpstr>
      <vt:lpstr>Poppins</vt:lpstr>
      <vt:lpstr>Wingdings</vt:lpstr>
      <vt:lpstr>Anaheim</vt:lpstr>
      <vt:lpstr>Arial</vt:lpstr>
      <vt:lpstr>Abadi</vt:lpstr>
      <vt:lpstr>Arial Unicode MS</vt:lpstr>
      <vt:lpstr>맑은 고딕</vt:lpstr>
      <vt:lpstr>Clean and Neat Style Portfolio by Slidesgo</vt:lpstr>
      <vt:lpstr>개인 공부.</vt:lpstr>
      <vt:lpstr>TABLE OF CONTENTS</vt:lpstr>
      <vt:lpstr>PowerPoint 프레젠테이션</vt:lpstr>
      <vt:lpstr>PowerPoint 프레젠테이션</vt:lpstr>
      <vt:lpstr>PowerPoint 프레젠테이션</vt:lpstr>
      <vt:lpstr>지도 학습</vt:lpstr>
      <vt:lpstr>지도 학습 Machine Learing </vt:lpstr>
      <vt:lpstr>PowerPoint 프레젠테이션</vt:lpstr>
      <vt:lpstr>PowerPoint 프레젠테이션</vt:lpstr>
      <vt:lpstr>비지도 학습 Machine Learing</vt:lpstr>
      <vt:lpstr>비지도 학습</vt:lpstr>
      <vt:lpstr>비지도 학습 Machine Learing</vt:lpstr>
      <vt:lpstr>비지도 학습 Machine Learing</vt:lpstr>
      <vt:lpstr>비지도 학습 Machine Learing</vt:lpstr>
      <vt:lpstr>지도 학습</vt:lpstr>
      <vt:lpstr>지도 학습 Deep Learing</vt:lpstr>
      <vt:lpstr>지도 학습 Deep Learing</vt:lpstr>
      <vt:lpstr>지도 학습 Deep Learing</vt:lpstr>
      <vt:lpstr>비지도 학습</vt:lpstr>
      <vt:lpstr>비지도 학습 Deep Learing</vt:lpstr>
      <vt:lpstr>비지도 학습 Deep Learing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공부.</dc:title>
  <dc:creator>황병준</dc:creator>
  <cp:lastModifiedBy>병준 황</cp:lastModifiedBy>
  <cp:revision>4</cp:revision>
  <dcterms:modified xsi:type="dcterms:W3CDTF">2024-03-20T05:57:08Z</dcterms:modified>
</cp:coreProperties>
</file>