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7" r:id="rId2"/>
    <p:sldId id="316" r:id="rId3"/>
    <p:sldId id="280" r:id="rId4"/>
    <p:sldId id="313" r:id="rId5"/>
    <p:sldId id="282" r:id="rId6"/>
    <p:sldId id="314" r:id="rId7"/>
    <p:sldId id="281" r:id="rId8"/>
    <p:sldId id="283" r:id="rId9"/>
    <p:sldId id="312" r:id="rId10"/>
    <p:sldId id="317" r:id="rId11"/>
    <p:sldId id="286" r:id="rId12"/>
    <p:sldId id="303" r:id="rId13"/>
    <p:sldId id="285" r:id="rId14"/>
    <p:sldId id="304" r:id="rId15"/>
    <p:sldId id="287" r:id="rId16"/>
    <p:sldId id="288" r:id="rId17"/>
    <p:sldId id="299" r:id="rId18"/>
    <p:sldId id="300" r:id="rId19"/>
    <p:sldId id="315" r:id="rId20"/>
    <p:sldId id="311" r:id="rId21"/>
    <p:sldId id="298" r:id="rId22"/>
    <p:sldId id="289" r:id="rId23"/>
    <p:sldId id="290" r:id="rId24"/>
    <p:sldId id="293" r:id="rId25"/>
    <p:sldId id="294" r:id="rId26"/>
    <p:sldId id="291" r:id="rId27"/>
    <p:sldId id="292" r:id="rId28"/>
    <p:sldId id="295" r:id="rId29"/>
    <p:sldId id="297" r:id="rId30"/>
    <p:sldId id="29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7" autoAdjust="0"/>
    <p:restoredTop sz="66213" autoAdjust="0"/>
  </p:normalViewPr>
  <p:slideViewPr>
    <p:cSldViewPr>
      <p:cViewPr varScale="1">
        <p:scale>
          <a:sx n="59" d="100"/>
          <a:sy n="59" d="100"/>
        </p:scale>
        <p:origin x="-7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254D814-0809-4C78-A640-57618CFF5307}" type="datetimeFigureOut">
              <a:rPr lang="ko-KR" altLang="en-US" smtClean="0"/>
              <a:pPr/>
              <a:t>2014-03-10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7C9FFD-F1A8-4D3D-94DE-37B761CC0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private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@Before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public void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setUp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 throws Exception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Configuration conf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ConfigurationBuilder.</a:t>
            </a:r>
            <a:r>
              <a:rPr lang="en-US" altLang="ko-KR" sz="1200" i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newBuilder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().</a:t>
            </a:r>
            <a:r>
              <a:rPr lang="en-US" altLang="ko-KR" sz="1200" i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().sections()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restSection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sname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").path("hello").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addUrlPattern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("/hello/").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addUrlPattern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("/hello/{name}").handler(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HelloLet.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class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.build() 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Aradon.</a:t>
            </a:r>
            <a:r>
              <a:rPr lang="en-US" altLang="ko-KR" sz="1200" i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create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(conf) 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@After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public void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tearDown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 throws Exception 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aradon.stop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 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@Test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public void hello() throws Exception 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AradonClient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ac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AradonClientFactory.</a:t>
            </a:r>
            <a:r>
              <a:rPr lang="en-US" altLang="ko-KR" sz="1200" i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create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lang="en-US" altLang="ko-KR" sz="1200" i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aradon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 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Response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response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ac.createRequest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sname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/hello/bleujin").handle(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Method.</a:t>
            </a:r>
            <a:r>
              <a:rPr lang="en-US" altLang="ko-KR" sz="1200" i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</a:t>
            </a:r>
            <a:r>
              <a:rPr lang="en-US" altLang="ko-KR" sz="1200" i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 ;</a:t>
            </a:r>
          </a:p>
          <a:p>
            <a:r>
              <a:rPr lang="en-US" altLang="ko-KR" sz="1200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Assert.</a:t>
            </a:r>
            <a:r>
              <a:rPr lang="en-US" altLang="ko-KR" sz="1200" i="1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assertEquals</a:t>
            </a:r>
            <a:r>
              <a:rPr lang="en-US" altLang="ko-KR" sz="1200" i="1" u="sng" strike="sngStrike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(200, </a:t>
            </a:r>
            <a:r>
              <a:rPr lang="en-US" altLang="ko-KR" sz="1200" i="1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response.getStatus</a:t>
            </a:r>
            <a:r>
              <a:rPr lang="en-US" altLang="ko-KR" sz="1200" i="1" u="sng" strike="sngStrike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().</a:t>
            </a:r>
            <a:r>
              <a:rPr lang="en-US" altLang="ko-KR" sz="1200" i="1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getCode</a:t>
            </a:r>
            <a:r>
              <a:rPr lang="en-US" altLang="ko-KR" sz="1200" i="1" u="sng" strike="sngStrike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()) ;</a:t>
            </a:r>
          </a:p>
          <a:p>
            <a:r>
              <a:rPr lang="en-US" altLang="ko-KR" sz="1200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Assert.</a:t>
            </a:r>
            <a:r>
              <a:rPr lang="en-US" altLang="ko-KR" sz="1200" i="1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assertEquals</a:t>
            </a:r>
            <a:r>
              <a:rPr lang="en-US" altLang="ko-KR" sz="1200" i="1" u="sng" strike="sngStrike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("Hello bleujin", </a:t>
            </a:r>
            <a:r>
              <a:rPr lang="en-US" altLang="ko-KR" sz="1200" i="1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response.getEntity</a:t>
            </a:r>
            <a:r>
              <a:rPr lang="en-US" altLang="ko-KR" sz="1200" i="1" u="sng" strike="sngStrike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().</a:t>
            </a:r>
            <a:r>
              <a:rPr lang="en-US" altLang="ko-KR" sz="1200" i="1" u="sng" strike="sngStrike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getText</a:t>
            </a:r>
            <a:r>
              <a:rPr lang="en-US" altLang="ko-KR" sz="1200" i="1" u="sng" strike="sngStrike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()) 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ac.stop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 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class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HelloLet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extends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AbstractServerResource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{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@Get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public String hello(){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return "Hello " +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getInnerRequest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().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getAttribute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("name") ;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@Post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public String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postHello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(){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return "Hi " +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getInnerRequest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().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getParameter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("p1") ;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Jennifer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9FFD-F1A8-4D3D-94DE-37B761CC0D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5DAF-71DE-4AFC-9DFE-1A481FE5DFED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B737-3BD6-4135-861F-27D9C356EA15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AA1C-FA2E-4C8E-B334-438FD9AFF8AF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95D-56BA-45A8-A3C8-845521BF456C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B53-8D93-487B-B53A-CE0E83291606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352F-9D05-4688-B5B4-5FA9DB7AB2F5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B76F-AB18-40D7-AA8F-BE20345CEFB9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2F8-B2C5-4236-85FD-7C2123282CED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F278-6F84-430A-8516-E0BD1FB37C23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86F7-65F1-460C-975D-4AA4215AF84C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3CCC-8384-4F2E-A1CB-78E878D5F43C}" type="datetime1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AF8472F-1FA3-44A8-B892-CDFC2C011F11}" type="datetime1">
              <a:rPr lang="ko-KR" altLang="en-US" smtClean="0"/>
              <a:pPr/>
              <a:t>2014-03-10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68A4555-FC7E-4249-BE45-CF9476C8C0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vogella.com/articles/EGit/article.html" TargetMode="External"/><Relationship Id="rId7" Type="http://schemas.openxmlformats.org/officeDocument/2006/relationships/hyperlink" Target="https://github.com/bleujin/aradonExten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bleujin/aradonClient" TargetMode="External"/><Relationship Id="rId5" Type="http://schemas.openxmlformats.org/officeDocument/2006/relationships/hyperlink" Target="https://github.com/bleujin/aradon" TargetMode="External"/><Relationship Id="rId4" Type="http://schemas.openxmlformats.org/officeDocument/2006/relationships/hyperlink" Target="http://download.eclipse.org/egit/updat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instone.sourceforge.net/" TargetMode="Externa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eujin/aradonExten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Service Platform </a:t>
            </a:r>
            <a:r>
              <a:rPr lang="en-US" altLang="ko-KR" sz="3200" dirty="0" err="1" smtClean="0"/>
              <a:t>Aradon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1600" dirty="0" smtClean="0"/>
              <a:t>Multi-Tenancy</a:t>
            </a:r>
            <a:r>
              <a:rPr lang="ko-KR" altLang="en-US" sz="1600" dirty="0" smtClean="0"/>
              <a:t>가 되는 서비스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Device</a:t>
            </a:r>
            <a:r>
              <a:rPr lang="ko-KR" altLang="en-US" sz="1600" dirty="0" smtClean="0"/>
              <a:t>에서 접속 가능한 서비스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다른 서비스와 연계가 가능한 서비스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Protocol)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안정적인 </a:t>
            </a:r>
            <a:r>
              <a:rPr lang="ko-KR" altLang="en-US" sz="1600" dirty="0" err="1" smtClean="0"/>
              <a:t>쓰루풋과</a:t>
            </a:r>
            <a:r>
              <a:rPr lang="ko-KR" altLang="en-US" sz="1600" dirty="0" smtClean="0"/>
              <a:t> 확장이 가능한 서비스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SNS -&gt; Service </a:t>
            </a:r>
            <a:r>
              <a:rPr lang="en-US" altLang="ko-KR" sz="1600" dirty="0" err="1" smtClean="0"/>
              <a:t>aNd</a:t>
            </a:r>
            <a:r>
              <a:rPr lang="en-US" altLang="ko-KR" sz="1600" dirty="0" smtClean="0"/>
              <a:t> Service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서비스를 만들자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7596336" y="5373216"/>
            <a:ext cx="1008112" cy="432048"/>
            <a:chOff x="2539292" y="1523292"/>
            <a:chExt cx="1017414" cy="1017414"/>
          </a:xfrm>
        </p:grpSpPr>
        <p:sp>
          <p:nvSpPr>
            <p:cNvPr id="6" name="타원 5"/>
            <p:cNvSpPr/>
            <p:nvPr/>
          </p:nvSpPr>
          <p:spPr>
            <a:xfrm>
              <a:off x="2539292" y="1523292"/>
              <a:ext cx="1017414" cy="101741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타원 4"/>
            <p:cNvSpPr/>
            <p:nvPr/>
          </p:nvSpPr>
          <p:spPr>
            <a:xfrm>
              <a:off x="2688289" y="1672289"/>
              <a:ext cx="719420" cy="719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latin typeface="나눔고딕" pitchFamily="50" charset="-127"/>
                  <a:ea typeface="나눔고딕" pitchFamily="50" charset="-127"/>
                </a:rPr>
                <a:t>Service </a:t>
              </a:r>
              <a:r>
                <a:rPr lang="en-US" altLang="ko-KR" sz="1200" dirty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7"/>
          <p:cNvGrpSpPr/>
          <p:nvPr/>
        </p:nvGrpSpPr>
        <p:grpSpPr>
          <a:xfrm>
            <a:off x="7596336" y="4797152"/>
            <a:ext cx="936104" cy="432048"/>
            <a:chOff x="2539292" y="1523292"/>
            <a:chExt cx="1017414" cy="1017414"/>
          </a:xfrm>
        </p:grpSpPr>
        <p:sp>
          <p:nvSpPr>
            <p:cNvPr id="10" name="타원 9"/>
            <p:cNvSpPr/>
            <p:nvPr/>
          </p:nvSpPr>
          <p:spPr>
            <a:xfrm>
              <a:off x="2539292" y="1523292"/>
              <a:ext cx="1017414" cy="101741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타원 4"/>
            <p:cNvSpPr/>
            <p:nvPr/>
          </p:nvSpPr>
          <p:spPr>
            <a:xfrm>
              <a:off x="2688289" y="1672289"/>
              <a:ext cx="719420" cy="719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latin typeface="나눔고딕" pitchFamily="50" charset="-127"/>
                  <a:ea typeface="나눔고딕" pitchFamily="50" charset="-127"/>
                </a:rPr>
                <a:t>Service </a:t>
              </a: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오른쪽 화살표 11"/>
          <p:cNvSpPr/>
          <p:nvPr/>
        </p:nvSpPr>
        <p:spPr>
          <a:xfrm>
            <a:off x="6588224" y="5373216"/>
            <a:ext cx="720080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588224" y="4869160"/>
            <a:ext cx="720080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13"/>
          <p:cNvGrpSpPr/>
          <p:nvPr/>
        </p:nvGrpSpPr>
        <p:grpSpPr>
          <a:xfrm>
            <a:off x="2843808" y="4437112"/>
            <a:ext cx="3512630" cy="1743730"/>
            <a:chOff x="956613" y="348819"/>
            <a:chExt cx="4031673" cy="4031673"/>
          </a:xfrm>
        </p:grpSpPr>
        <p:sp>
          <p:nvSpPr>
            <p:cNvPr id="15" name="자유형 14"/>
            <p:cNvSpPr/>
            <p:nvPr/>
          </p:nvSpPr>
          <p:spPr>
            <a:xfrm>
              <a:off x="2463742" y="1855948"/>
              <a:ext cx="1017414" cy="1017414"/>
            </a:xfrm>
            <a:custGeom>
              <a:avLst/>
              <a:gdLst>
                <a:gd name="connsiteX0" fmla="*/ 0 w 1017414"/>
                <a:gd name="connsiteY0" fmla="*/ 508707 h 1017414"/>
                <a:gd name="connsiteX1" fmla="*/ 508707 w 1017414"/>
                <a:gd name="connsiteY1" fmla="*/ 0 h 1017414"/>
                <a:gd name="connsiteX2" fmla="*/ 1017414 w 1017414"/>
                <a:gd name="connsiteY2" fmla="*/ 508707 h 1017414"/>
                <a:gd name="connsiteX3" fmla="*/ 508707 w 1017414"/>
                <a:gd name="connsiteY3" fmla="*/ 1017414 h 1017414"/>
                <a:gd name="connsiteX4" fmla="*/ 0 w 1017414"/>
                <a:gd name="connsiteY4" fmla="*/ 508707 h 101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7414" h="1017414">
                  <a:moveTo>
                    <a:pt x="0" y="508707"/>
                  </a:moveTo>
                  <a:cubicBezTo>
                    <a:pt x="0" y="227756"/>
                    <a:pt x="227756" y="0"/>
                    <a:pt x="508707" y="0"/>
                  </a:cubicBezTo>
                  <a:cubicBezTo>
                    <a:pt x="789658" y="0"/>
                    <a:pt x="1017414" y="227756"/>
                    <a:pt x="1017414" y="508707"/>
                  </a:cubicBezTo>
                  <a:cubicBezTo>
                    <a:pt x="1017414" y="789658"/>
                    <a:pt x="789658" y="1017414"/>
                    <a:pt x="508707" y="1017414"/>
                  </a:cubicBezTo>
                  <a:cubicBezTo>
                    <a:pt x="227756" y="1017414"/>
                    <a:pt x="0" y="789658"/>
                    <a:pt x="0" y="508707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4237" tIns="164237" rIns="164237" bIns="1642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latin typeface="나눔고딕" pitchFamily="50" charset="-127"/>
                  <a:ea typeface="나눔고딕" pitchFamily="50" charset="-127"/>
                </a:rPr>
                <a:t>Service 1</a:t>
              </a: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16200000">
              <a:off x="2815714" y="1396131"/>
              <a:ext cx="313471" cy="345920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0" y="69184"/>
                  </a:moveTo>
                  <a:lnTo>
                    <a:pt x="156736" y="69184"/>
                  </a:lnTo>
                  <a:lnTo>
                    <a:pt x="156736" y="0"/>
                  </a:lnTo>
                  <a:lnTo>
                    <a:pt x="313471" y="172960"/>
                  </a:lnTo>
                  <a:lnTo>
                    <a:pt x="156736" y="345920"/>
                  </a:lnTo>
                  <a:lnTo>
                    <a:pt x="156736" y="276736"/>
                  </a:lnTo>
                  <a:lnTo>
                    <a:pt x="0" y="276736"/>
                  </a:lnTo>
                  <a:lnTo>
                    <a:pt x="0" y="6918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2" tIns="69184" rIns="94042" bIns="69183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514613" y="348819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003">
              <a:schemeClr val="lt1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Fn1</a:t>
              </a:r>
              <a:endPara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18900000">
              <a:off x="3378262" y="1629147"/>
              <a:ext cx="313471" cy="345920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0" y="69184"/>
                  </a:moveTo>
                  <a:lnTo>
                    <a:pt x="156736" y="69184"/>
                  </a:lnTo>
                  <a:lnTo>
                    <a:pt x="156736" y="0"/>
                  </a:lnTo>
                  <a:lnTo>
                    <a:pt x="313471" y="172960"/>
                  </a:lnTo>
                  <a:lnTo>
                    <a:pt x="156736" y="345920"/>
                  </a:lnTo>
                  <a:lnTo>
                    <a:pt x="156736" y="276736"/>
                  </a:lnTo>
                  <a:lnTo>
                    <a:pt x="0" y="276736"/>
                  </a:lnTo>
                  <a:lnTo>
                    <a:pt x="0" y="6918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9184" rIns="94041" bIns="69183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616285" y="805147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003">
              <a:schemeClr val="lt1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Fn 2</a:t>
              </a:r>
              <a:endPara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3611277" y="2191695"/>
              <a:ext cx="313471" cy="345920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0" y="69184"/>
                  </a:moveTo>
                  <a:lnTo>
                    <a:pt x="156736" y="69184"/>
                  </a:lnTo>
                  <a:lnTo>
                    <a:pt x="156736" y="0"/>
                  </a:lnTo>
                  <a:lnTo>
                    <a:pt x="313471" y="172960"/>
                  </a:lnTo>
                  <a:lnTo>
                    <a:pt x="156736" y="345920"/>
                  </a:lnTo>
                  <a:lnTo>
                    <a:pt x="156736" y="276736"/>
                  </a:lnTo>
                  <a:lnTo>
                    <a:pt x="0" y="276736"/>
                  </a:lnTo>
                  <a:lnTo>
                    <a:pt x="0" y="6918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184" rIns="94041" bIns="69184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072613" y="1906819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003">
              <a:schemeClr val="lt1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Fn 3</a:t>
              </a:r>
              <a:endPara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 rot="2700000">
              <a:off x="3378262" y="2754243"/>
              <a:ext cx="313471" cy="345920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0" y="69184"/>
                  </a:moveTo>
                  <a:lnTo>
                    <a:pt x="156736" y="69184"/>
                  </a:lnTo>
                  <a:lnTo>
                    <a:pt x="156736" y="0"/>
                  </a:lnTo>
                  <a:lnTo>
                    <a:pt x="313471" y="172960"/>
                  </a:lnTo>
                  <a:lnTo>
                    <a:pt x="156736" y="345920"/>
                  </a:lnTo>
                  <a:lnTo>
                    <a:pt x="156736" y="276736"/>
                  </a:lnTo>
                  <a:lnTo>
                    <a:pt x="0" y="276736"/>
                  </a:lnTo>
                  <a:lnTo>
                    <a:pt x="0" y="6918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9183" rIns="94041" bIns="69184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3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5400000">
              <a:off x="2815714" y="2987259"/>
              <a:ext cx="313471" cy="345920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0" y="69184"/>
                  </a:moveTo>
                  <a:lnTo>
                    <a:pt x="156736" y="69184"/>
                  </a:lnTo>
                  <a:lnTo>
                    <a:pt x="156736" y="0"/>
                  </a:lnTo>
                  <a:lnTo>
                    <a:pt x="313471" y="172960"/>
                  </a:lnTo>
                  <a:lnTo>
                    <a:pt x="156736" y="345920"/>
                  </a:lnTo>
                  <a:lnTo>
                    <a:pt x="156736" y="276736"/>
                  </a:lnTo>
                  <a:lnTo>
                    <a:pt x="0" y="276736"/>
                  </a:lnTo>
                  <a:lnTo>
                    <a:pt x="0" y="6918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183" rIns="94041" bIns="69185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 rot="18900000">
              <a:off x="2253165" y="2754242"/>
              <a:ext cx="313472" cy="345921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313471" y="276736"/>
                  </a:moveTo>
                  <a:lnTo>
                    <a:pt x="156735" y="276736"/>
                  </a:lnTo>
                  <a:lnTo>
                    <a:pt x="156735" y="345920"/>
                  </a:lnTo>
                  <a:lnTo>
                    <a:pt x="0" y="172960"/>
                  </a:lnTo>
                  <a:lnTo>
                    <a:pt x="156735" y="0"/>
                  </a:lnTo>
                  <a:lnTo>
                    <a:pt x="156735" y="69184"/>
                  </a:lnTo>
                  <a:lnTo>
                    <a:pt x="313471" y="69184"/>
                  </a:lnTo>
                  <a:lnTo>
                    <a:pt x="313471" y="27673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040" tIns="69184" rIns="1" bIns="69184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3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412941" y="3008491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latin typeface="나눔고딕" pitchFamily="50" charset="-127"/>
                  <a:ea typeface="나눔고딕" pitchFamily="50" charset="-127"/>
                </a:rPr>
                <a:t>Fn5</a:t>
              </a: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21600000">
              <a:off x="2020150" y="2191694"/>
              <a:ext cx="313471" cy="345921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313471" y="276736"/>
                  </a:moveTo>
                  <a:lnTo>
                    <a:pt x="156735" y="276736"/>
                  </a:lnTo>
                  <a:lnTo>
                    <a:pt x="156735" y="345920"/>
                  </a:lnTo>
                  <a:lnTo>
                    <a:pt x="0" y="172960"/>
                  </a:lnTo>
                  <a:lnTo>
                    <a:pt x="156735" y="0"/>
                  </a:lnTo>
                  <a:lnTo>
                    <a:pt x="156735" y="69184"/>
                  </a:lnTo>
                  <a:lnTo>
                    <a:pt x="313471" y="69184"/>
                  </a:lnTo>
                  <a:lnTo>
                    <a:pt x="313471" y="27673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041" tIns="69185" rIns="0" bIns="69184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3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956613" y="1906819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latin typeface="나눔고딕" pitchFamily="50" charset="-127"/>
                  <a:ea typeface="나눔고딕" pitchFamily="50" charset="-127"/>
                </a:rPr>
                <a:t>Fn5</a:t>
              </a: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 rot="24300000">
              <a:off x="2253165" y="1629146"/>
              <a:ext cx="313471" cy="345921"/>
            </a:xfrm>
            <a:custGeom>
              <a:avLst/>
              <a:gdLst>
                <a:gd name="connsiteX0" fmla="*/ 0 w 313471"/>
                <a:gd name="connsiteY0" fmla="*/ 69184 h 345920"/>
                <a:gd name="connsiteX1" fmla="*/ 156736 w 313471"/>
                <a:gd name="connsiteY1" fmla="*/ 69184 h 345920"/>
                <a:gd name="connsiteX2" fmla="*/ 156736 w 313471"/>
                <a:gd name="connsiteY2" fmla="*/ 0 h 345920"/>
                <a:gd name="connsiteX3" fmla="*/ 313471 w 313471"/>
                <a:gd name="connsiteY3" fmla="*/ 172960 h 345920"/>
                <a:gd name="connsiteX4" fmla="*/ 156736 w 313471"/>
                <a:gd name="connsiteY4" fmla="*/ 345920 h 345920"/>
                <a:gd name="connsiteX5" fmla="*/ 156736 w 313471"/>
                <a:gd name="connsiteY5" fmla="*/ 276736 h 345920"/>
                <a:gd name="connsiteX6" fmla="*/ 0 w 313471"/>
                <a:gd name="connsiteY6" fmla="*/ 276736 h 345920"/>
                <a:gd name="connsiteX7" fmla="*/ 0 w 313471"/>
                <a:gd name="connsiteY7" fmla="*/ 69184 h 3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71" h="345920">
                  <a:moveTo>
                    <a:pt x="313471" y="276736"/>
                  </a:moveTo>
                  <a:lnTo>
                    <a:pt x="156735" y="276736"/>
                  </a:lnTo>
                  <a:lnTo>
                    <a:pt x="156735" y="345920"/>
                  </a:lnTo>
                  <a:lnTo>
                    <a:pt x="0" y="172960"/>
                  </a:lnTo>
                  <a:lnTo>
                    <a:pt x="156735" y="0"/>
                  </a:lnTo>
                  <a:lnTo>
                    <a:pt x="156735" y="69184"/>
                  </a:lnTo>
                  <a:lnTo>
                    <a:pt x="313471" y="69184"/>
                  </a:lnTo>
                  <a:lnTo>
                    <a:pt x="313471" y="27673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041" tIns="69184" rIns="-1" bIns="69184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3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412941" y="805147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1003">
              <a:schemeClr val="lt1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Fn6</a:t>
              </a:r>
              <a:endPara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3616285" y="3008491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003">
              <a:schemeClr val="lt1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Fn4</a:t>
              </a:r>
              <a:endPara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2514613" y="3464819"/>
              <a:ext cx="915673" cy="915673"/>
            </a:xfrm>
            <a:custGeom>
              <a:avLst/>
              <a:gdLst>
                <a:gd name="connsiteX0" fmla="*/ 0 w 915673"/>
                <a:gd name="connsiteY0" fmla="*/ 457837 h 915673"/>
                <a:gd name="connsiteX1" fmla="*/ 457837 w 915673"/>
                <a:gd name="connsiteY1" fmla="*/ 0 h 915673"/>
                <a:gd name="connsiteX2" fmla="*/ 915674 w 915673"/>
                <a:gd name="connsiteY2" fmla="*/ 457837 h 915673"/>
                <a:gd name="connsiteX3" fmla="*/ 457837 w 915673"/>
                <a:gd name="connsiteY3" fmla="*/ 915674 h 915673"/>
                <a:gd name="connsiteX4" fmla="*/ 0 w 915673"/>
                <a:gd name="connsiteY4" fmla="*/ 457837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73" h="915673">
                  <a:moveTo>
                    <a:pt x="0" y="457837"/>
                  </a:moveTo>
                  <a:cubicBezTo>
                    <a:pt x="0" y="204981"/>
                    <a:pt x="204981" y="0"/>
                    <a:pt x="457837" y="0"/>
                  </a:cubicBezTo>
                  <a:cubicBezTo>
                    <a:pt x="710693" y="0"/>
                    <a:pt x="915674" y="204981"/>
                    <a:pt x="915674" y="457837"/>
                  </a:cubicBezTo>
                  <a:cubicBezTo>
                    <a:pt x="915674" y="710693"/>
                    <a:pt x="710693" y="915674"/>
                    <a:pt x="457837" y="915674"/>
                  </a:cubicBezTo>
                  <a:cubicBezTo>
                    <a:pt x="204981" y="915674"/>
                    <a:pt x="0" y="710693"/>
                    <a:pt x="0" y="457837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49337" tIns="149337" rIns="149337" bIns="14933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kern="1200" dirty="0" smtClean="0">
                  <a:latin typeface="나눔고딕" pitchFamily="50" charset="-127"/>
                  <a:ea typeface="나눔고딕" pitchFamily="50" charset="-127"/>
                </a:rPr>
                <a:t>Fn5</a:t>
              </a:r>
              <a:endParaRPr lang="ko-KR" altLang="en-US" sz="1200" kern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왜 </a:t>
            </a:r>
            <a:r>
              <a:rPr lang="en-US" altLang="ko-KR" sz="3200" dirty="0" smtClean="0"/>
              <a:t>Based </a:t>
            </a:r>
            <a:r>
              <a:rPr lang="ko-KR" altLang="en-US" sz="3200" dirty="0" smtClean="0"/>
              <a:t>스프링이 아닌가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800" dirty="0" smtClean="0"/>
              <a:t>불필요한 복잡함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잡으려고 하는 </a:t>
            </a:r>
            <a:r>
              <a:rPr lang="ko-KR" altLang="en-US" sz="1400" dirty="0" err="1" smtClean="0"/>
              <a:t>몬스터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서비스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보다 잡을때 사용할 도구 사용이 더 복잡함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자바의 복잡성은 문화적인 것이지 강제된 것은 아니다</a:t>
            </a:r>
            <a:r>
              <a:rPr lang="en-US" altLang="ko-KR" sz="14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서비스의 비기능적 요구사항의 증가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스프링은 비기능적 요구사항에 도움이 못됨</a:t>
            </a:r>
            <a:endParaRPr lang="en-US" altLang="ko-KR" sz="14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서비스를 사용하는 것은 사람이 아니라 다른 서비스임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400" dirty="0" smtClean="0"/>
              <a:t>User View</a:t>
            </a:r>
            <a:r>
              <a:rPr lang="ko-KR" altLang="en-US" sz="1400" dirty="0" smtClean="0"/>
              <a:t>는 거의 없거나 별로 고려할 사항이 아님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Multi-Tenancy</a:t>
            </a:r>
            <a:r>
              <a:rPr lang="ko-KR" altLang="en-US" sz="1400" dirty="0" smtClean="0"/>
              <a:t>는 중요함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다양한 </a:t>
            </a:r>
            <a:r>
              <a:rPr lang="en-US" altLang="ko-KR" sz="1400" dirty="0" smtClean="0"/>
              <a:t>Device </a:t>
            </a:r>
            <a:r>
              <a:rPr lang="ko-KR" altLang="en-US" sz="1400" dirty="0" smtClean="0"/>
              <a:t>고려</a:t>
            </a:r>
            <a:endParaRPr lang="en-US" altLang="ko-KR" sz="1400" dirty="0" smtClean="0"/>
          </a:p>
          <a:p>
            <a:endParaRPr lang="ko-KR" altLang="en-US" sz="2400" dirty="0"/>
          </a:p>
        </p:txBody>
      </p:sp>
      <p:pic>
        <p:nvPicPr>
          <p:cNvPr id="20482" name="Picture 2" descr="http://static.springsource.org/spring/docs/2.5.x/reference/images/spring-over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149080"/>
            <a:ext cx="2621707" cy="2070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왜 </a:t>
            </a:r>
            <a:r>
              <a:rPr lang="en-US" altLang="ko-KR" sz="3200" dirty="0" smtClean="0"/>
              <a:t>Framework</a:t>
            </a:r>
            <a:r>
              <a:rPr lang="ko-KR" altLang="en-US" sz="3200" dirty="0" smtClean="0"/>
              <a:t>이 아닌가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smtClean="0"/>
              <a:t>Framework</a:t>
            </a:r>
            <a:r>
              <a:rPr lang="ko-KR" altLang="en-US" sz="2000" dirty="0" smtClean="0"/>
              <a:t>의 단점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1600" dirty="0" smtClean="0"/>
              <a:t>배우는 데 시간이 걸린다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언제나 도움말은 충분치 못하다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ko-KR" altLang="en-US" sz="1600" dirty="0" smtClean="0"/>
              <a:t>문제영역에 맞춘 코드가 아니라 프레임워크에 맞춰진 코드가 탄생한다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여러 프레임워크의 혼용 시 복잡도가 증가한다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단일지점 제어의 혼란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2000" dirty="0" smtClean="0"/>
              <a:t>Framework</a:t>
            </a:r>
            <a:r>
              <a:rPr lang="ko-KR" altLang="en-US" sz="2000" dirty="0" smtClean="0"/>
              <a:t>는 정글에 난 길과 같다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Framework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Platform</a:t>
            </a:r>
            <a:r>
              <a:rPr lang="ko-KR" altLang="en-US" sz="2000" dirty="0" smtClean="0"/>
              <a:t>이 분리되면 </a:t>
            </a:r>
            <a:r>
              <a:rPr lang="en-US" altLang="ko-KR" sz="2000" dirty="0" smtClean="0"/>
              <a:t>Testability</a:t>
            </a:r>
            <a:r>
              <a:rPr lang="ko-KR" altLang="en-US" sz="2000" dirty="0" smtClean="0"/>
              <a:t>가 떨어지며 </a:t>
            </a:r>
            <a:r>
              <a:rPr lang="en-US" altLang="ko-KR" sz="2000" dirty="0" smtClean="0"/>
              <a:t>Deploy</a:t>
            </a:r>
            <a:r>
              <a:rPr lang="ko-KR" altLang="en-US" sz="2000" dirty="0" smtClean="0"/>
              <a:t>가 복잡해진다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ko-KR" altLang="en-US" sz="1600" dirty="0" smtClean="0"/>
              <a:t>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운영을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하나의 스펙트럼 안에서 처리하고 싶었다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Aradon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Framework</a:t>
            </a:r>
            <a:r>
              <a:rPr lang="ko-KR" altLang="en-US" sz="1600" dirty="0" smtClean="0"/>
              <a:t>인 동시에 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)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800" dirty="0" smtClean="0"/>
              <a:t>Framework 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 Platform</a:t>
            </a:r>
            <a:endParaRPr lang="ko-KR" altLang="en-US" sz="2400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076790"/>
            <a:ext cx="2809627" cy="187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왜 </a:t>
            </a:r>
            <a:r>
              <a:rPr lang="en-US" altLang="ko-KR" sz="3200" dirty="0" smtClean="0"/>
              <a:t>Based </a:t>
            </a:r>
            <a:r>
              <a:rPr lang="en-US" altLang="ko-KR" sz="3200" dirty="0" err="1" smtClean="0"/>
              <a:t>Servlet</a:t>
            </a:r>
            <a:r>
              <a:rPr lang="ko-KR" altLang="en-US" sz="3200" dirty="0" smtClean="0"/>
              <a:t>이 아닌가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800" dirty="0" smtClean="0"/>
              <a:t>동적인 웹 페이지를 만들기 위해 나온 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, JSP</a:t>
            </a:r>
            <a:r>
              <a:rPr lang="ko-KR" altLang="en-US" sz="1800" dirty="0" smtClean="0"/>
              <a:t>의 한계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 Arch Model : State Model, Disconnected Web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서블릿이</a:t>
            </a:r>
            <a:r>
              <a:rPr lang="ko-KR" altLang="en-US" sz="1800" dirty="0" smtClean="0"/>
              <a:t> 하기 어려운 문제들 </a:t>
            </a:r>
            <a:r>
              <a:rPr lang="en-US" altLang="ko-KR" sz="1800" dirty="0" smtClean="0"/>
              <a:t>: </a:t>
            </a:r>
            <a:br>
              <a:rPr lang="en-US" altLang="ko-KR" sz="1800" dirty="0" smtClean="0"/>
            </a:br>
            <a:r>
              <a:rPr lang="en-US" altLang="ko-KR" sz="1800" dirty="0" smtClean="0"/>
              <a:t>	Connected Web, Streaming</a:t>
            </a:r>
            <a:br>
              <a:rPr lang="en-US" altLang="ko-KR" sz="1800" dirty="0" smtClean="0"/>
            </a:br>
            <a:r>
              <a:rPr lang="en-US" altLang="ko-KR" sz="1800" dirty="0" smtClean="0"/>
              <a:t>	Distribute &amp; Split Service(Not Cluster)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r>
              <a:rPr lang="ko-KR" altLang="en-US" sz="1800" dirty="0" smtClean="0"/>
              <a:t>데이터 직렬화</a:t>
            </a:r>
            <a:r>
              <a:rPr lang="en-US" altLang="ko-KR" sz="1800" dirty="0" smtClean="0"/>
              <a:t>(AVRO, Apache Thrift)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en-US" altLang="ko-KR" sz="1800" dirty="0" smtClean="0"/>
              <a:t>Mobile Device</a:t>
            </a:r>
            <a:r>
              <a:rPr lang="ko-KR" altLang="en-US" sz="1800" dirty="0" smtClean="0"/>
              <a:t>의 확장에 따른 시장 환경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Required high scalability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ko-KR" altLang="en-US" sz="1800" dirty="0" smtClean="0"/>
              <a:t>배포와 테스트 곤란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 Model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Test </a:t>
            </a:r>
            <a:r>
              <a:rPr lang="ko-KR" altLang="en-US" sz="1800" dirty="0" smtClean="0"/>
              <a:t>친화적이지 않다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- View</a:t>
            </a:r>
            <a:r>
              <a:rPr lang="ko-KR" altLang="en-US" sz="1800" dirty="0" smtClean="0"/>
              <a:t>와 너무 밀접하게 연관되어 있다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- Not Fun and Not Productive</a:t>
            </a:r>
            <a:br>
              <a:rPr lang="en-US" altLang="ko-KR" sz="1800" dirty="0" smtClean="0"/>
            </a:br>
            <a:r>
              <a:rPr lang="en-US" altLang="ko-KR" sz="1800" dirty="0" smtClean="0"/>
              <a:t>- WANT to reload service </a:t>
            </a:r>
            <a:endParaRPr lang="ko-KR" altLang="en-US" sz="1800" dirty="0"/>
          </a:p>
        </p:txBody>
      </p:sp>
      <p:pic>
        <p:nvPicPr>
          <p:cNvPr id="48130" name="Picture 2" descr="http://ayende.com/Blog/images/ayende_com/Blog/WindowsLiveWriter/MultiTenancyKeepItSimpleREALLYSimple_CECD/image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861048"/>
            <a:ext cx="2928035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왜 </a:t>
            </a:r>
            <a:r>
              <a:rPr lang="en-US" altLang="ko-KR" sz="3200" dirty="0" smtClean="0"/>
              <a:t>Node.js</a:t>
            </a:r>
            <a:r>
              <a:rPr lang="ko-KR" altLang="en-US" sz="3200" dirty="0" smtClean="0"/>
              <a:t>가 아닌가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20000"/>
          </a:bodyPr>
          <a:lstStyle/>
          <a:p>
            <a:r>
              <a:rPr lang="en-US" altLang="ko-KR" sz="2000" dirty="0" smtClean="0"/>
              <a:t>I Need Control</a:t>
            </a:r>
            <a:br>
              <a:rPr lang="en-US" altLang="ko-KR" sz="2000" dirty="0" smtClean="0"/>
            </a:br>
            <a:r>
              <a:rPr lang="en-US" altLang="ko-KR" sz="2000" dirty="0" smtClean="0"/>
              <a:t>- Filter</a:t>
            </a:r>
            <a:br>
              <a:rPr lang="en-US" altLang="ko-KR" sz="2000" dirty="0" smtClean="0"/>
            </a:br>
            <a:r>
              <a:rPr lang="en-US" altLang="ko-KR" sz="2000" dirty="0" smtClean="0"/>
              <a:t>- Context</a:t>
            </a:r>
            <a:br>
              <a:rPr lang="en-US" altLang="ko-KR" sz="2000" dirty="0" smtClean="0"/>
            </a:br>
            <a:r>
              <a:rPr lang="en-US" altLang="ko-KR" sz="2000" dirty="0" smtClean="0"/>
              <a:t>- Multi Protocol on Port</a:t>
            </a:r>
            <a:br>
              <a:rPr lang="en-US" altLang="ko-KR" sz="2000" dirty="0" smtClean="0"/>
            </a:br>
            <a:r>
              <a:rPr lang="en-US" altLang="ko-KR" sz="2000" dirty="0" smtClean="0"/>
              <a:t>- Dynamic Handling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Testability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가독성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하위 구조까지 접근할 수 없다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err="1" smtClean="0"/>
              <a:t>Javascript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domain </a:t>
            </a:r>
            <a:r>
              <a:rPr lang="ko-KR" altLang="en-US" sz="2000" dirty="0" smtClean="0"/>
              <a:t>한계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멀티 </a:t>
            </a:r>
            <a:r>
              <a:rPr lang="ko-KR" altLang="en-US" sz="2000" dirty="0" err="1" smtClean="0"/>
              <a:t>쓰레딩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Closure</a:t>
            </a:r>
            <a:r>
              <a:rPr lang="ko-KR" altLang="en-US" sz="2000" dirty="0" smtClean="0"/>
              <a:t> 구조의 복잡성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Aradon</a:t>
            </a:r>
            <a:r>
              <a:rPr lang="ko-KR" altLang="en-US" sz="2000" dirty="0" smtClean="0"/>
              <a:t>의 경우 </a:t>
            </a:r>
            <a:r>
              <a:rPr lang="en-US" altLang="ko-KR" sz="2000" dirty="0" err="1" smtClean="0"/>
              <a:t>EngineType</a:t>
            </a:r>
            <a:r>
              <a:rPr lang="ko-KR" altLang="en-US" sz="2000" dirty="0" smtClean="0"/>
              <a:t>에 따라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동기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선택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4514" name="Picture 2" descr="http://media.tumblr.com/tumblr_lo54zlj96H1qa7r0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140968"/>
            <a:ext cx="3538364" cy="27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 descr="http://library.thinkquest.org/08aug/01219/Drawings/Hydra/Hydr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4446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3995936" y="4221088"/>
            <a:ext cx="1440160" cy="1325919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Service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Platform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763688" y="4725144"/>
            <a:ext cx="1285949" cy="749151"/>
          </a:xfrm>
          <a:prstGeom prst="wedgeRoundRectCallout">
            <a:avLst>
              <a:gd name="adj1" fmla="val -20833"/>
              <a:gd name="adj2" fmla="val 7060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Easy Call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228184" y="3356992"/>
            <a:ext cx="1800200" cy="2194780"/>
          </a:xfrm>
          <a:prstGeom prst="wedgeRoundRectCallout">
            <a:avLst>
              <a:gd name="adj1" fmla="val -20232"/>
              <a:gd name="adj2" fmla="val 56187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Flexible</a:t>
            </a:r>
          </a:p>
          <a:p>
            <a:pPr algn="ctr"/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http://www.countrecorder.com/tech_support_icon_on_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2"/>
            <a:ext cx="2016224" cy="201622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smtClean="0"/>
              <a:t>Traditional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WebService</a:t>
            </a:r>
            <a:endParaRPr lang="ko-KR" altLang="en-US" sz="2000" dirty="0"/>
          </a:p>
        </p:txBody>
      </p:sp>
      <p:sp>
        <p:nvSpPr>
          <p:cNvPr id="5" name="순서도: 처리 4"/>
          <p:cNvSpPr/>
          <p:nvPr/>
        </p:nvSpPr>
        <p:spPr>
          <a:xfrm>
            <a:off x="5004048" y="2564904"/>
            <a:ext cx="1872208" cy="2304256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Tomcat</a:t>
            </a:r>
          </a:p>
          <a:p>
            <a:pPr algn="ctr"/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Servlet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Container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236296" y="2564904"/>
            <a:ext cx="1503784" cy="711696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Resource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48064" y="2636912"/>
            <a:ext cx="1512168" cy="136815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 </a:t>
            </a: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Servlet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(Based Spring, Struts)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267744" y="2924944"/>
            <a:ext cx="2304256" cy="504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 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267744" y="3501008"/>
            <a:ext cx="2304256" cy="504056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 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636912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164288" y="2636912"/>
            <a:ext cx="1503784" cy="711696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248" y="1916832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Use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아래로 구부러진 화살표 14"/>
          <p:cNvSpPr/>
          <p:nvPr/>
        </p:nvSpPr>
        <p:spPr>
          <a:xfrm>
            <a:off x="6732240" y="2276872"/>
            <a:ext cx="792088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http://www.geocentric.com/_files/images/mobile-pd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1008112" cy="1335067"/>
          </a:xfrm>
          <a:prstGeom prst="rect">
            <a:avLst/>
          </a:prstGeom>
          <a:noFill/>
        </p:spPr>
      </p:pic>
      <p:pic>
        <p:nvPicPr>
          <p:cNvPr id="17" name="Picture 5" descr="http://www.countrecorder.com/tech_support_icon_on_compu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348880"/>
            <a:ext cx="864096" cy="864096"/>
          </a:xfrm>
          <a:prstGeom prst="rect">
            <a:avLst/>
          </a:prstGeom>
          <a:noFill/>
        </p:spPr>
      </p:pic>
      <p:sp>
        <p:nvSpPr>
          <p:cNvPr id="14" name="순서도: 처리 13"/>
          <p:cNvSpPr/>
          <p:nvPr/>
        </p:nvSpPr>
        <p:spPr>
          <a:xfrm>
            <a:off x="5283691" y="2946618"/>
            <a:ext cx="1512168" cy="50405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LetService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5220072" y="2852936"/>
            <a:ext cx="1512168" cy="50405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LetService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err="1" smtClean="0"/>
              <a:t>Aradon</a:t>
            </a:r>
            <a:endParaRPr lang="ko-KR" altLang="en-US" sz="2000" dirty="0"/>
          </a:p>
        </p:txBody>
      </p:sp>
      <p:sp>
        <p:nvSpPr>
          <p:cNvPr id="5" name="순서도: 처리 4"/>
          <p:cNvSpPr/>
          <p:nvPr/>
        </p:nvSpPr>
        <p:spPr>
          <a:xfrm>
            <a:off x="5004048" y="2564904"/>
            <a:ext cx="2376264" cy="2232248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164288" y="3501008"/>
            <a:ext cx="1503784" cy="711696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Resource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48064" y="2780928"/>
            <a:ext cx="1512168" cy="50405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Let Service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03848" y="2996952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3131840" y="4005064"/>
            <a:ext cx="1440160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092280" y="3573016"/>
            <a:ext cx="1503784" cy="711696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27584" y="3140968"/>
            <a:ext cx="648072" cy="864096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Other Service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212976"/>
            <a:ext cx="504056" cy="36004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7346" name="Picture 2" descr="http://file.webchobo.com/attach/1/102735189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3501008"/>
            <a:ext cx="1324887" cy="1080120"/>
          </a:xfrm>
          <a:prstGeom prst="rect">
            <a:avLst/>
          </a:prstGeom>
          <a:noFill/>
        </p:spPr>
      </p:pic>
      <p:pic>
        <p:nvPicPr>
          <p:cNvPr id="57352" name="Picture 8" descr="http://gigglehd.com/zbxe/files/attach/images/296468/402/187/003/googl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5157192"/>
            <a:ext cx="1440160" cy="960107"/>
          </a:xfrm>
          <a:prstGeom prst="rect">
            <a:avLst/>
          </a:prstGeom>
          <a:noFill/>
        </p:spPr>
      </p:pic>
      <p:pic>
        <p:nvPicPr>
          <p:cNvPr id="57350" name="Picture 6" descr="http://pds20.egloos.com/pds/201009/20/87/e0002487_4c96b7681db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5589240"/>
            <a:ext cx="1339684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732240" y="4941168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Use Open API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>
            <a:off x="6660232" y="4869160"/>
            <a:ext cx="288032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1988840"/>
            <a:ext cx="3096344" cy="32403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err="1" smtClean="0"/>
              <a:t>Aradon</a:t>
            </a:r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35" name="직사각형 34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3635896" y="2996952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왼쪽 화살표 37"/>
          <p:cNvSpPr/>
          <p:nvPr/>
        </p:nvSpPr>
        <p:spPr>
          <a:xfrm>
            <a:off x="3563888" y="4005064"/>
            <a:ext cx="1440160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Key Feature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smtClean="0"/>
              <a:t>Testability</a:t>
            </a:r>
          </a:p>
          <a:p>
            <a:r>
              <a:rPr lang="en-US" altLang="ko-KR" sz="2000" dirty="0" smtClean="0"/>
              <a:t>Scalability</a:t>
            </a:r>
          </a:p>
          <a:p>
            <a:r>
              <a:rPr lang="en-US" altLang="ko-KR" sz="2000" dirty="0" smtClean="0"/>
              <a:t>Multi tenancy</a:t>
            </a:r>
          </a:p>
          <a:p>
            <a:r>
              <a:rPr lang="en-US" altLang="ko-KR" sz="2000" dirty="0" smtClean="0"/>
              <a:t>From Software To Service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Why use HTTP Protocol in </a:t>
            </a:r>
            <a:r>
              <a:rPr lang="en-US" altLang="ko-KR" sz="2000" dirty="0" err="1" smtClean="0"/>
              <a:t>Aradon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Servers and Clients in any language</a:t>
            </a:r>
          </a:p>
          <a:p>
            <a:pPr lvl="1"/>
            <a:r>
              <a:rPr lang="en-US" altLang="ko-KR" sz="1600" dirty="0" smtClean="0"/>
              <a:t>Everyone already knows HTTP</a:t>
            </a:r>
          </a:p>
          <a:p>
            <a:pPr lvl="1"/>
            <a:r>
              <a:rPr lang="en-US" altLang="ko-KR" sz="1600" dirty="0" smtClean="0"/>
              <a:t>Prior knowledge and tools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Core Concept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err="1" smtClean="0"/>
              <a:t>Aradon</a:t>
            </a:r>
            <a:r>
              <a:rPr lang="en-US" altLang="ko-KR" sz="2000" dirty="0" smtClean="0"/>
              <a:t> is the framework &amp; middleware platform for the next generation of asynchronous, effortlessly scalable, concurrent applications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1600" dirty="0" smtClean="0"/>
              <a:t>비슷한 목적의 잘 알려진 프로젝트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Play</a:t>
            </a:r>
          </a:p>
          <a:p>
            <a:pPr lvl="1"/>
            <a:r>
              <a:rPr lang="en-US" altLang="ko-KR" sz="1200" dirty="0" smtClean="0"/>
              <a:t>Node.js</a:t>
            </a:r>
          </a:p>
          <a:p>
            <a:pPr lvl="1"/>
            <a:r>
              <a:rPr lang="en-US" altLang="ko-KR" sz="1200" dirty="0" err="1" smtClean="0"/>
              <a:t>Vert.x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BASS.io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Download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err="1" smtClean="0"/>
              <a:t>Egit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>
                <a:hlinkClick r:id="rId3"/>
              </a:rPr>
              <a:t>http://www.vogella.com/articles/EGit/article.html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hlinkClick r:id="rId4"/>
              </a:rPr>
              <a:t>http://download.eclipse.org/egit/updates</a:t>
            </a:r>
            <a:endParaRPr lang="en-US" altLang="ko-KR" sz="18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Download From </a:t>
            </a:r>
            <a:r>
              <a:rPr lang="en-US" altLang="ko-KR" sz="2400" dirty="0" err="1" smtClean="0"/>
              <a:t>gitHub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err="1" smtClean="0"/>
              <a:t>AradonServer</a:t>
            </a:r>
            <a:r>
              <a:rPr lang="en-US" altLang="ko-KR" sz="2000" dirty="0" smtClean="0"/>
              <a:t> : </a:t>
            </a:r>
            <a:r>
              <a:rPr lang="en-US" altLang="ko-KR" sz="2000" dirty="0" smtClean="0">
                <a:hlinkClick r:id="rId5"/>
              </a:rPr>
              <a:t>https://github.com/bleujin/aradon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AradonClient</a:t>
            </a:r>
            <a:r>
              <a:rPr lang="en-US" altLang="ko-KR" sz="2000" dirty="0" smtClean="0"/>
              <a:t> : </a:t>
            </a:r>
            <a:r>
              <a:rPr lang="en-US" altLang="ko-KR" sz="2000" dirty="0" smtClean="0">
                <a:hlinkClick r:id="rId6"/>
              </a:rPr>
              <a:t>https://github.com/bleujin/aradonClient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AradonExtend</a:t>
            </a:r>
            <a:r>
              <a:rPr lang="en-US" altLang="ko-KR" sz="2000" dirty="0" smtClean="0"/>
              <a:t> : </a:t>
            </a:r>
            <a:r>
              <a:rPr lang="en-US" altLang="ko-KR" sz="2000" dirty="0" smtClean="0">
                <a:hlinkClick r:id="rId7"/>
              </a:rPr>
              <a:t>https://github.com/bleujin/aradonExtend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9634" name="Picture 2" descr="http://kinlane-productions.s3.amazonaws.com/github/github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4149080"/>
            <a:ext cx="1690623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Hello World </a:t>
            </a:r>
            <a:r>
              <a:rPr lang="ko-KR" altLang="en-US" sz="3200" dirty="0" smtClean="0"/>
              <a:t>만들기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smtClean="0"/>
              <a:t>Let 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parameter</a:t>
            </a:r>
            <a:r>
              <a:rPr lang="ko-KR" altLang="en-US" sz="2000" dirty="0" smtClean="0"/>
              <a:t>를 받아서 </a:t>
            </a:r>
            <a:r>
              <a:rPr lang="en-US" altLang="ko-KR" sz="2000" dirty="0" smtClean="0"/>
              <a:t>Hello {name}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Let Test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Let Service(on Browser)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Aradon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/test/</a:t>
            </a:r>
            <a:r>
              <a:rPr lang="en-US" altLang="ko-KR" sz="2000" dirty="0" err="1" smtClean="0"/>
              <a:t>net.ion.radon.TestFirst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pic>
        <p:nvPicPr>
          <p:cNvPr id="11266" name="Picture 2" descr="http://t0.gstatic.com/images?q=tbn:ANd9GcRXqdelyd7RZrQ6qk1b0ujCGiUj1M39ioGrmKNmDCszrYJiOovOek0-AOLhb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3679095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Chat </a:t>
            </a:r>
            <a:r>
              <a:rPr lang="ko-KR" altLang="en-US" sz="3200" dirty="0" smtClean="0"/>
              <a:t>만들기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err="1" smtClean="0"/>
              <a:t>WebSocket</a:t>
            </a:r>
            <a:r>
              <a:rPr lang="en-US" altLang="ko-KR" sz="2000" dirty="0" smtClean="0"/>
              <a:t> Handler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WebSocket</a:t>
            </a:r>
            <a:r>
              <a:rPr lang="en-US" altLang="ko-KR" sz="2000" dirty="0" smtClean="0"/>
              <a:t> Client </a:t>
            </a:r>
            <a:r>
              <a:rPr lang="ko-KR" altLang="en-US" sz="2000" dirty="0" smtClean="0"/>
              <a:t>로 접속하기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StaticFile</a:t>
            </a:r>
            <a:r>
              <a:rPr lang="en-US" altLang="ko-KR" sz="2000" dirty="0" smtClean="0"/>
              <a:t> Handler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Browser</a:t>
            </a:r>
            <a:r>
              <a:rPr lang="ko-KR" altLang="en-US" sz="2000" dirty="0" smtClean="0"/>
              <a:t>로 접속하기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WebSocketPlug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/test/</a:t>
            </a:r>
            <a:r>
              <a:rPr lang="en-US" altLang="ko-KR" sz="2000" dirty="0" err="1" smtClean="0"/>
              <a:t>net.ion.chat.TestFirst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pic>
        <p:nvPicPr>
          <p:cNvPr id="10242" name="Picture 2" descr="http://cl.jroo.me/z3/-/5/I/d/a.aaa-Suprised-cat-chat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429000"/>
            <a:ext cx="3593336" cy="2683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Repository </a:t>
            </a:r>
            <a:r>
              <a:rPr lang="ko-KR" altLang="en-US" sz="3200" dirty="0" smtClean="0"/>
              <a:t>만들기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실습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smtClean="0"/>
              <a:t>RDB Service </a:t>
            </a:r>
            <a:r>
              <a:rPr lang="ko-KR" altLang="en-US" sz="2000" dirty="0" smtClean="0"/>
              <a:t>등록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Wrapper Client(</a:t>
            </a:r>
            <a:r>
              <a:rPr lang="en-US" altLang="ko-KR" sz="2000" dirty="0" err="1" smtClean="0"/>
              <a:t>MongoNode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MongoSearch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600" dirty="0" smtClean="0"/>
              <a:t>/test/</a:t>
            </a:r>
            <a:r>
              <a:rPr lang="en-US" altLang="ko-KR" sz="1600" dirty="0" err="1" smtClean="0"/>
              <a:t>net.ion.radon.repository.remote.rest.TestAmazonLet</a:t>
            </a:r>
            <a:endParaRPr lang="ko-KR" altLang="en-US" sz="1600" dirty="0"/>
          </a:p>
        </p:txBody>
      </p:sp>
      <p:pic>
        <p:nvPicPr>
          <p:cNvPr id="9218" name="Picture 2" descr="https://communities.netapp.com/servlet/JiveServlet/showImage/102-9947-12-9495/feat_fig1_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933056"/>
            <a:ext cx="4772903" cy="218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ollectivematters.com/wp-content/uploads/2009/11/ask-get-wan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555056"/>
            <a:ext cx="3771149" cy="246623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할 수 있는 것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600" dirty="0" smtClean="0"/>
              <a:t>서비스를 띄우지 않고 </a:t>
            </a:r>
            <a:r>
              <a:rPr lang="en-US" altLang="ko-KR" sz="1600" dirty="0" smtClean="0"/>
              <a:t>Test </a:t>
            </a:r>
            <a:r>
              <a:rPr lang="ko-KR" altLang="en-US" sz="1600" dirty="0" smtClean="0"/>
              <a:t>가능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WAS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Embed</a:t>
            </a:r>
            <a:r>
              <a:rPr lang="ko-KR" altLang="en-US" sz="1600" dirty="0" smtClean="0"/>
              <a:t>되어 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 REST Mode</a:t>
            </a:r>
            <a:r>
              <a:rPr lang="ko-KR" altLang="en-US" sz="1600" dirty="0" smtClean="0"/>
              <a:t>로 동작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400" dirty="0" smtClean="0"/>
              <a:t>HTTP, </a:t>
            </a:r>
            <a:r>
              <a:rPr lang="en-US" altLang="ko-KR" sz="1400" dirty="0" err="1" smtClean="0"/>
              <a:t>WebDAV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EventSource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등의 다양한 </a:t>
            </a:r>
            <a:r>
              <a:rPr lang="en-US" altLang="ko-KR" sz="1400" dirty="0" smtClean="0"/>
              <a:t>Protocol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Streaming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Request/Response Data </a:t>
            </a:r>
            <a:r>
              <a:rPr lang="ko-KR" altLang="en-US" sz="1600" dirty="0" smtClean="0"/>
              <a:t>직렬화 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War</a:t>
            </a:r>
            <a:r>
              <a:rPr lang="ko-KR" altLang="en-US" sz="1600" dirty="0" smtClean="0"/>
              <a:t>와 비슷하게 </a:t>
            </a:r>
            <a:r>
              <a:rPr lang="en-US" altLang="ko-KR" sz="1600" dirty="0" smtClean="0"/>
              <a:t>Zip </a:t>
            </a:r>
            <a:r>
              <a:rPr lang="ko-KR" altLang="en-US" sz="1600" dirty="0" smtClean="0"/>
              <a:t>형태로 서비스 배포 및 등록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등록된 서비스의 통제 및 모니터링 등의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MetaService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별도의 </a:t>
            </a:r>
            <a:r>
              <a:rPr lang="en-US" altLang="ko-KR" sz="1600" dirty="0" smtClean="0"/>
              <a:t>Java Developed </a:t>
            </a:r>
            <a:r>
              <a:rPr lang="en-US" altLang="ko-KR" sz="1600" dirty="0" err="1" smtClean="0"/>
              <a:t>Aradon</a:t>
            </a:r>
            <a:r>
              <a:rPr lang="en-US" altLang="ko-KR" sz="1600" dirty="0" smtClean="0"/>
              <a:t> Client</a:t>
            </a:r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하고 싶은 것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sz="2000" dirty="0" err="1" smtClean="0"/>
              <a:t>Aradon</a:t>
            </a:r>
            <a:r>
              <a:rPr lang="en-US" altLang="ko-KR" sz="2000" dirty="0" smtClean="0"/>
              <a:t> Agent</a:t>
            </a:r>
            <a:br>
              <a:rPr lang="en-US" altLang="ko-KR" sz="2000" dirty="0" smtClean="0"/>
            </a:br>
            <a:r>
              <a:rPr lang="en-US" altLang="ko-KR" sz="2000" dirty="0" smtClean="0"/>
              <a:t>Service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Dynamic Deploy &amp; </a:t>
            </a:r>
            <a:r>
              <a:rPr lang="en-US" altLang="ko-KR" sz="2000" dirty="0" err="1" smtClean="0"/>
              <a:t>ReDeploy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Java Agent</a:t>
            </a:r>
            <a:r>
              <a:rPr lang="ko-KR" altLang="en-US" sz="2000" dirty="0" smtClean="0"/>
              <a:t>를 활용한 </a:t>
            </a:r>
            <a:r>
              <a:rPr lang="en-US" altLang="ko-KR" sz="2000" dirty="0" smtClean="0"/>
              <a:t>Debugging Mode Service </a:t>
            </a:r>
            <a:r>
              <a:rPr lang="ko-KR" altLang="en-US" sz="2000" dirty="0" smtClean="0"/>
              <a:t>개발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Repository Service(</a:t>
            </a:r>
            <a:r>
              <a:rPr lang="en-US" altLang="ko-KR" sz="2000" dirty="0" err="1" smtClean="0"/>
              <a:t>SaaS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Data, Chunk, Streaming</a:t>
            </a:r>
            <a:endParaRPr lang="ko-KR" altLang="en-US" sz="2000" dirty="0"/>
          </a:p>
        </p:txBody>
      </p:sp>
      <p:pic>
        <p:nvPicPr>
          <p:cNvPr id="38916" name="Picture 4" descr="http://3.bp.blogspot.com/-bXcla05HSQY/Txc4n3Uk6EI/AAAAAAAAAf8/BXzc7_V53gA/s1600/does_want_lolc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284984"/>
            <a:ext cx="2793504" cy="290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못 하는 것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800" dirty="0" smtClean="0"/>
              <a:t>IaaS</a:t>
            </a:r>
            <a:br>
              <a:rPr lang="en-US" altLang="ko-KR" sz="2800" dirty="0" smtClean="0"/>
            </a:br>
            <a:r>
              <a:rPr lang="en-US" altLang="ko-KR" sz="1800" dirty="0" smtClean="0"/>
              <a:t>- AWS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IaaS </a:t>
            </a:r>
            <a:r>
              <a:rPr lang="ko-KR" altLang="en-US" sz="1800" dirty="0" smtClean="0"/>
              <a:t>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400" dirty="0" smtClean="0"/>
              <a:t>컴퓨팅 가상화 플랫폼 서비스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1800" dirty="0" smtClean="0"/>
              <a:t>- AWS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KT</a:t>
            </a:r>
            <a:r>
              <a:rPr lang="ko-KR" altLang="en-US" sz="1800" dirty="0" smtClean="0"/>
              <a:t>의 가상화 플랫폼을 사용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컴퓨팅 가상화와 관련된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OpenSource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활용</a:t>
            </a:r>
            <a:endParaRPr lang="ko-KR" altLang="en-US" sz="1800" dirty="0"/>
          </a:p>
        </p:txBody>
      </p:sp>
      <p:pic>
        <p:nvPicPr>
          <p:cNvPr id="6" name="Picture 2" descr="http://iseeahappyface.com/upload/now-we-know-for-sure-beers-cant-read6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212976"/>
            <a:ext cx="3538363" cy="2653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861048"/>
            <a:ext cx="3312368" cy="217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http://4.bp.blogspot.com/-U8oDJ7W0k0E/TgthiEWvwdI/AAAAAAAACI8/bwU-z7NjUWA/s1600/do-not-want-cat-cats-kitten-kitty-pic-picture-funny-lolcat-cute-fun-lovely-photo-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628800"/>
            <a:ext cx="2736304" cy="2055296"/>
          </a:xfrm>
          <a:prstGeom prst="rect">
            <a:avLst/>
          </a:prstGeom>
          <a:noFill/>
        </p:spPr>
      </p:pic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 Container Service</a:t>
            </a:r>
          </a:p>
          <a:p>
            <a:pPr lvl="1"/>
            <a:r>
              <a:rPr lang="ko-KR" altLang="en-US" sz="1400" dirty="0" smtClean="0"/>
              <a:t>간단한 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 Container : </a:t>
            </a:r>
            <a:r>
              <a:rPr lang="en-US" altLang="ko-KR" sz="1400" dirty="0" smtClean="0">
                <a:hlinkClick r:id="rId5"/>
              </a:rPr>
              <a:t>http://winstone.sourceforge.net/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r>
              <a:rPr lang="en-US" altLang="ko-KR" sz="1800" dirty="0" smtClean="0"/>
              <a:t>View Template Service 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누구에게나 맞는 모자는 없다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그냥 </a:t>
            </a:r>
            <a:r>
              <a:rPr lang="en-US" altLang="ko-KR" sz="1800" dirty="0" smtClean="0"/>
              <a:t>Struts, Spring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JSTL</a:t>
            </a:r>
            <a:r>
              <a:rPr lang="ko-KR" altLang="en-US" sz="1800" dirty="0" smtClean="0"/>
              <a:t>을 쓰거나 </a:t>
            </a:r>
            <a:r>
              <a:rPr lang="en-US" altLang="ko-KR" sz="1800" dirty="0" smtClean="0"/>
              <a:t>Velocity</a:t>
            </a:r>
            <a:r>
              <a:rPr lang="ko-KR" altLang="en-US" sz="1800" dirty="0" smtClean="0"/>
              <a:t>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 err="1" smtClean="0"/>
              <a:t>Opensource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Cluster Mode Server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WSDL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WebService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아주 간단한걸 하기 위해 너무 복잡한 기술을 쓴다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Learning Curve</a:t>
            </a:r>
            <a:r>
              <a:rPr lang="ko-KR" altLang="en-US" sz="1800" dirty="0" smtClean="0"/>
              <a:t>가 높다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안</a:t>
            </a:r>
            <a:r>
              <a:rPr lang="ko-KR" altLang="en-US" sz="3200" dirty="0" smtClean="0"/>
              <a:t> 하는 것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890" name="Picture 2" descr="http://cfile22.uf.tistory.com/image/17652C1D4AAE64BD08A2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3990975" cy="4000501"/>
          </a:xfrm>
          <a:prstGeom prst="rect">
            <a:avLst/>
          </a:prstGeom>
          <a:noFill/>
        </p:spPr>
      </p:pic>
      <p:pic>
        <p:nvPicPr>
          <p:cNvPr id="37892" name="Picture 4" descr="http://blogfiles.naver.net/20111107_75/peropax_1320639793096zNnVU_JPEG/q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60648"/>
            <a:ext cx="4032448" cy="2397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dirty="0" err="1" smtClean="0"/>
              <a:t>GitHub</a:t>
            </a:r>
            <a:endParaRPr lang="en-US" altLang="ko-KR" dirty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ServerHome</a:t>
            </a:r>
            <a:r>
              <a:rPr lang="en-US" altLang="ko-KR" sz="1600" dirty="0" smtClean="0"/>
              <a:t> : https://github.com/bleujin/aradon 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ClientHome</a:t>
            </a:r>
            <a:r>
              <a:rPr lang="en-US" altLang="ko-KR" sz="1600" dirty="0" smtClean="0"/>
              <a:t> : https://github.com/bleujin/aradonClient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ExtendHome</a:t>
            </a:r>
            <a:r>
              <a:rPr lang="en-US" altLang="ko-KR" sz="1600" dirty="0" smtClean="0"/>
              <a:t> : </a:t>
            </a:r>
            <a:r>
              <a:rPr lang="en-US" altLang="ko-KR" sz="1600" dirty="0" smtClean="0">
                <a:hlinkClick r:id="rId3"/>
              </a:rPr>
              <a:t>https://github.com/bleujin/aradonExtend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doc : http://bleujin.springnote.com/pages/10761118</a:t>
            </a:r>
          </a:p>
          <a:p>
            <a:pPr>
              <a:buNone/>
            </a:pPr>
            <a:endParaRPr lang="en-US" altLang="ko-KR" sz="1600" dirty="0" smtClean="0"/>
          </a:p>
          <a:p>
            <a:r>
              <a:rPr lang="en-US" altLang="ko-KR" dirty="0" smtClean="0"/>
              <a:t>AWS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sz="1600" dirty="0" smtClean="0"/>
              <a:t>https://console.aws.amazon.com/ec2/home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5298" name="Picture 2" descr="http://withfriendship.com/images/d/16934/reference-lin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645024"/>
            <a:ext cx="2952328" cy="2583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ko-KR" altLang="en-US" sz="3200" dirty="0" smtClean="0"/>
              <a:t>을 만들기 전에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ko-KR" sz="2000" dirty="0" smtClean="0"/>
              <a:t>1998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</a:t>
            </a:r>
            <a:r>
              <a:rPr lang="ko-KR" altLang="en-US" sz="2000" dirty="0" smtClean="0"/>
              <a:t>모 쇼핑사이트 제작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1600" dirty="0" smtClean="0"/>
              <a:t>배달 주소 등록 때 우편번호 검색이 필요함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해야 하는 작업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- </a:t>
            </a:r>
            <a:r>
              <a:rPr lang="ko-KR" altLang="en-US" sz="1600" dirty="0" smtClean="0"/>
              <a:t>우편번호 테이블 만듦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-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Batch</a:t>
            </a:r>
            <a:r>
              <a:rPr lang="ko-KR" altLang="en-US" sz="1600" dirty="0" smtClean="0"/>
              <a:t>로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- SQL</a:t>
            </a:r>
            <a:r>
              <a:rPr lang="ko-KR" altLang="en-US" sz="1600" dirty="0" smtClean="0"/>
              <a:t>과 프로그램 작성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	- View </a:t>
            </a:r>
            <a:r>
              <a:rPr lang="ko-KR" altLang="en-US" sz="1600" dirty="0" smtClean="0"/>
              <a:t>화면 제작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그런데 이게 끝이 아님</a:t>
            </a:r>
            <a:r>
              <a:rPr lang="en-US" altLang="ko-KR" sz="2000" dirty="0" smtClean="0"/>
              <a:t>…</a:t>
            </a:r>
            <a:br>
              <a:rPr lang="en-US" altLang="ko-KR" sz="2000" dirty="0" smtClean="0"/>
            </a:br>
            <a:r>
              <a:rPr lang="en-US" altLang="ko-KR" sz="1600" dirty="0" smtClean="0"/>
              <a:t>	- </a:t>
            </a:r>
            <a:r>
              <a:rPr lang="ko-KR" altLang="en-US" sz="1600" dirty="0" smtClean="0"/>
              <a:t>우편번호 관리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우편번호가 수정됨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잘못 등록된 우편번호 발견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- </a:t>
            </a:r>
            <a:r>
              <a:rPr lang="ko-KR" altLang="en-US" sz="1600" dirty="0" smtClean="0"/>
              <a:t>새로운 우편번호가 지정됨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과거 우편번호와 </a:t>
            </a:r>
            <a:r>
              <a:rPr lang="en-US" altLang="ko-KR" sz="1600" dirty="0" smtClean="0"/>
              <a:t>Data </a:t>
            </a:r>
            <a:r>
              <a:rPr lang="ko-KR" altLang="en-US" sz="1600" dirty="0" smtClean="0"/>
              <a:t>충돌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- </a:t>
            </a:r>
            <a:r>
              <a:rPr lang="ko-KR" altLang="en-US" sz="1600" dirty="0" smtClean="0"/>
              <a:t>이걸 매번 사이트 만들 때마다 고려 </a:t>
            </a:r>
            <a:r>
              <a:rPr lang="en-US" altLang="ko-KR" sz="1600" dirty="0" smtClean="0"/>
              <a:t>?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2000" dirty="0" smtClean="0"/>
              <a:t>2012</a:t>
            </a:r>
            <a:r>
              <a:rPr lang="ko-KR" altLang="en-US" sz="2000" dirty="0" smtClean="0"/>
              <a:t>년 현재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우편번호 컴포넌트 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000" dirty="0" smtClean="0"/>
              <a:t>컴포넌트나 프레임워크가 아닌 서비스가 필요함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pic>
        <p:nvPicPr>
          <p:cNvPr id="52226" name="Picture 2" descr="http://www.midsoft.co.uk/images/skiptrak_postcode_sear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556792"/>
            <a:ext cx="1944215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4274" name="Picture 2" descr="http://3.bp.blogspot.com/-a-vMHwAdzOo/Tv0SGwyiWiI/AAAAAAAAAF0/sHcFzq2rBlo/s1600/Thank+Yo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7"/>
            <a:ext cx="7776864" cy="4544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395536" y="3717032"/>
            <a:ext cx="8496944" cy="2592288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1628056" y="5309592"/>
            <a:ext cx="1152128" cy="72008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Other Server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1547664" y="5229200"/>
            <a:ext cx="1152128" cy="72008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Other Server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536" y="1340768"/>
            <a:ext cx="8496944" cy="230425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ko-KR" altLang="en-US" sz="3200" dirty="0" smtClean="0"/>
              <a:t>을 만든 후에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ko-KR" sz="2000" dirty="0" smtClean="0"/>
              <a:t>Before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After</a:t>
            </a:r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619672" y="1844824"/>
            <a:ext cx="5184576" cy="1512168"/>
            <a:chOff x="2267744" y="1988840"/>
            <a:chExt cx="5184576" cy="1512168"/>
          </a:xfrm>
        </p:grpSpPr>
        <p:pic>
          <p:nvPicPr>
            <p:cNvPr id="6" name="Picture 5" descr="http://www.countrecorder.com/tech_support_icon_on_compute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2348880"/>
              <a:ext cx="1080120" cy="1080120"/>
            </a:xfrm>
            <a:prstGeom prst="rect">
              <a:avLst/>
            </a:prstGeom>
            <a:noFill/>
          </p:spPr>
        </p:pic>
        <p:sp>
          <p:nvSpPr>
            <p:cNvPr id="7" name="순서도: 처리 6"/>
            <p:cNvSpPr/>
            <p:nvPr/>
          </p:nvSpPr>
          <p:spPr>
            <a:xfrm>
              <a:off x="5004048" y="2564904"/>
              <a:ext cx="1296144" cy="936104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  <a:alpha val="21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Servlet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Container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5148064" y="2636912"/>
              <a:ext cx="1008112" cy="432048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Servlet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491880" y="2564904"/>
              <a:ext cx="1296144" cy="288032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Web Request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왼쪽 화살표 10"/>
            <p:cNvSpPr/>
            <p:nvPr/>
          </p:nvSpPr>
          <p:spPr>
            <a:xfrm>
              <a:off x="3491880" y="2924944"/>
              <a:ext cx="1296144" cy="360040"/>
            </a:xfrm>
            <a:prstGeom prst="leftArrow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Web Response</a:t>
              </a:r>
              <a:endPara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6516216" y="2564904"/>
              <a:ext cx="936104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PostCode</a:t>
              </a:r>
              <a:endPara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084168" y="2276872"/>
              <a:ext cx="792088" cy="2880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4" name="Picture 2" descr="http://www.midsoft.co.uk/images/skiptrak_postcode_search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3888" y="1988840"/>
              <a:ext cx="576064" cy="661407"/>
            </a:xfrm>
            <a:prstGeom prst="rect">
              <a:avLst/>
            </a:prstGeom>
            <a:noFill/>
          </p:spPr>
        </p:pic>
      </p:grpSp>
      <p:sp>
        <p:nvSpPr>
          <p:cNvPr id="18" name="순서도: 처리 17"/>
          <p:cNvSpPr/>
          <p:nvPr/>
        </p:nvSpPr>
        <p:spPr>
          <a:xfrm>
            <a:off x="6444208" y="4797152"/>
            <a:ext cx="1296144" cy="936104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588224" y="4869160"/>
            <a:ext cx="1008112" cy="43204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059832" y="5085184"/>
            <a:ext cx="3240360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 Request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2987824" y="5373216"/>
            <a:ext cx="3312368" cy="288032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 Response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7812360" y="4797152"/>
            <a:ext cx="936104" cy="288032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PostCode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아래로 구부러진 화살표 22"/>
          <p:cNvSpPr/>
          <p:nvPr/>
        </p:nvSpPr>
        <p:spPr>
          <a:xfrm>
            <a:off x="7380312" y="4509120"/>
            <a:ext cx="792088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475656" y="5157192"/>
            <a:ext cx="1152128" cy="72008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Other Service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6156176" y="5805264"/>
            <a:ext cx="2664296" cy="288032"/>
          </a:xfrm>
          <a:prstGeom prst="flowChartProcess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IaaS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4" descr="http://www.geocentric.com/_files/images/mobile-pd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7030" y="4221088"/>
            <a:ext cx="543734" cy="720080"/>
          </a:xfrm>
          <a:prstGeom prst="rect">
            <a:avLst/>
          </a:prstGeom>
          <a:noFill/>
        </p:spPr>
      </p:pic>
      <p:pic>
        <p:nvPicPr>
          <p:cNvPr id="39" name="Picture 2" descr="http://www.midsoft.co.uk/images/skiptrak_postcode_searc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365104"/>
            <a:ext cx="360040" cy="413379"/>
          </a:xfrm>
          <a:prstGeom prst="rect">
            <a:avLst/>
          </a:prstGeom>
          <a:noFill/>
        </p:spPr>
      </p:pic>
      <p:pic>
        <p:nvPicPr>
          <p:cNvPr id="29" name="Picture 5" descr="http://www.countrecorder.com/tech_support_icon_on_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05064"/>
            <a:ext cx="576064" cy="792088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4139952" y="4653136"/>
            <a:ext cx="1941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GET /post/</a:t>
            </a:r>
            <a:r>
              <a:rPr lang="en-US" altLang="ko-KR" sz="1100" dirty="0" err="1" smtClean="0"/>
              <a:t>search?k</a:t>
            </a:r>
            <a:r>
              <a:rPr lang="en-US" altLang="ko-KR" sz="1100" dirty="0" smtClean="0"/>
              <a:t>=</a:t>
            </a:r>
            <a:r>
              <a:rPr lang="ko-KR" altLang="en-US" sz="1100" dirty="0" err="1" smtClean="0"/>
              <a:t>정자동</a:t>
            </a:r>
            <a:endParaRPr lang="en-US" altLang="ko-KR" sz="1100" dirty="0" smtClean="0"/>
          </a:p>
          <a:p>
            <a:r>
              <a:rPr lang="en-US" altLang="ko-KR" sz="1100" dirty="0" smtClean="0"/>
              <a:t>GET /post/view/123-456</a:t>
            </a:r>
            <a:endParaRPr lang="ko-KR" altLang="en-US" sz="1100" dirty="0"/>
          </a:p>
        </p:txBody>
      </p:sp>
      <p:sp>
        <p:nvSpPr>
          <p:cNvPr id="42" name="위로 구부러진 화살표 41"/>
          <p:cNvSpPr/>
          <p:nvPr/>
        </p:nvSpPr>
        <p:spPr>
          <a:xfrm>
            <a:off x="1691680" y="4797152"/>
            <a:ext cx="216024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ko-KR" altLang="en-US" sz="3200" dirty="0" smtClean="0"/>
              <a:t>을 만들기 전에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dirty="0" smtClean="0"/>
              <a:t>2002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Java Applet </a:t>
            </a:r>
            <a:r>
              <a:rPr lang="ko-KR" altLang="en-US" sz="2000" dirty="0" smtClean="0"/>
              <a:t>게임 만들 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게임마다 </a:t>
            </a:r>
            <a:r>
              <a:rPr lang="en-US" altLang="ko-KR" sz="1800" dirty="0" smtClean="0"/>
              <a:t>Hall Of Fame</a:t>
            </a:r>
            <a:r>
              <a:rPr lang="ko-KR" altLang="en-US" sz="1800" dirty="0" smtClean="0"/>
              <a:t>이나 기타 정보 등록이 필요함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게임마다 서버를 구현</a:t>
            </a:r>
            <a:r>
              <a:rPr lang="en-US" altLang="ko-KR" sz="1800" dirty="0" smtClean="0"/>
              <a:t>?</a:t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게임을 팔 때마다 서버를 구축</a:t>
            </a:r>
            <a:r>
              <a:rPr lang="en-US" altLang="ko-KR" sz="1800" dirty="0" smtClean="0"/>
              <a:t>?</a:t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게임은 </a:t>
            </a:r>
            <a:r>
              <a:rPr lang="en-US" altLang="ko-KR" sz="1800" dirty="0" smtClean="0"/>
              <a:t>500</a:t>
            </a:r>
            <a:r>
              <a:rPr lang="ko-KR" altLang="en-US" sz="1800" dirty="0" smtClean="0"/>
              <a:t>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얼마나 팔릴지 모르는 상태에서 서버구입은 무리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2012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: Mobile App </a:t>
            </a:r>
            <a:r>
              <a:rPr lang="ko-KR" altLang="en-US" sz="1800" dirty="0" smtClean="0"/>
              <a:t>게임 만들 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위의 문제 고스란히 상속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별도의 서버 관리 비용이 부담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안정적인 서비스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모니터링이 필요함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 </a:t>
            </a:r>
            <a:r>
              <a:rPr lang="ko-KR" altLang="en-US" sz="1800" dirty="0" smtClean="0"/>
              <a:t>유연한 확장이 가능해야 함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2400" dirty="0" smtClean="0"/>
          </a:p>
        </p:txBody>
      </p:sp>
      <p:pic>
        <p:nvPicPr>
          <p:cNvPr id="50178" name="Picture 2" descr="http://cdn.androidtapp.com/wp-content/uploads/2009/06/3D-Cube-Race-High-Scores-Hall-of-F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429000"/>
            <a:ext cx="2520280" cy="2825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395536" y="3789040"/>
            <a:ext cx="8496944" cy="2592288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536" y="1340768"/>
            <a:ext cx="8496944" cy="230425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ko-KR" altLang="en-US" sz="3200" dirty="0" smtClean="0"/>
              <a:t>을 만든 후에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altLang="ko-KR" sz="2000" dirty="0" smtClean="0"/>
              <a:t>Before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After</a:t>
            </a:r>
            <a:endParaRPr lang="ko-KR" altLang="en-US" sz="2000" dirty="0"/>
          </a:p>
        </p:txBody>
      </p:sp>
      <p:grpSp>
        <p:nvGrpSpPr>
          <p:cNvPr id="3" name="그룹 14"/>
          <p:cNvGrpSpPr/>
          <p:nvPr/>
        </p:nvGrpSpPr>
        <p:grpSpPr>
          <a:xfrm>
            <a:off x="1619672" y="2132856"/>
            <a:ext cx="5184576" cy="1152128"/>
            <a:chOff x="2267744" y="2276872"/>
            <a:chExt cx="5184576" cy="1152128"/>
          </a:xfrm>
        </p:grpSpPr>
        <p:pic>
          <p:nvPicPr>
            <p:cNvPr id="6" name="Picture 5" descr="http://www.countrecorder.com/tech_support_icon_on_compute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2348880"/>
              <a:ext cx="1080120" cy="1080120"/>
            </a:xfrm>
            <a:prstGeom prst="rect">
              <a:avLst/>
            </a:prstGeom>
            <a:noFill/>
          </p:spPr>
        </p:pic>
        <p:sp>
          <p:nvSpPr>
            <p:cNvPr id="7" name="순서도: 처리 6"/>
            <p:cNvSpPr/>
            <p:nvPr/>
          </p:nvSpPr>
          <p:spPr>
            <a:xfrm>
              <a:off x="5004048" y="2564904"/>
              <a:ext cx="1296144" cy="576064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  <a:alpha val="21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Private Server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491880" y="2564904"/>
              <a:ext cx="1296144" cy="288032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Request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왼쪽 화살표 10"/>
            <p:cNvSpPr/>
            <p:nvPr/>
          </p:nvSpPr>
          <p:spPr>
            <a:xfrm>
              <a:off x="3491880" y="2924944"/>
              <a:ext cx="1296144" cy="288032"/>
            </a:xfrm>
            <a:prstGeom prst="leftArrow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Response</a:t>
              </a:r>
              <a:endPara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6516216" y="2564904"/>
              <a:ext cx="936104" cy="28803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Resource</a:t>
              </a:r>
              <a:endPara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084168" y="2276872"/>
              <a:ext cx="792088" cy="2880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" name="순서도: 처리 17"/>
          <p:cNvSpPr/>
          <p:nvPr/>
        </p:nvSpPr>
        <p:spPr>
          <a:xfrm>
            <a:off x="5220072" y="4653136"/>
            <a:ext cx="1296144" cy="936104"/>
          </a:xfrm>
          <a:prstGeom prst="flowChart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364088" y="4725144"/>
            <a:ext cx="1008112" cy="43204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RepositoryLet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275856" y="4797152"/>
            <a:ext cx="1656184" cy="2880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 Request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3275856" y="5157192"/>
            <a:ext cx="1656184" cy="288032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 Response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588224" y="4653136"/>
            <a:ext cx="936104" cy="288032"/>
          </a:xfrm>
          <a:prstGeom prst="flowChartProcess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Resource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아래로 구부러진 화살표 22"/>
          <p:cNvSpPr/>
          <p:nvPr/>
        </p:nvSpPr>
        <p:spPr>
          <a:xfrm>
            <a:off x="6156176" y="4365104"/>
            <a:ext cx="792088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932040" y="5661248"/>
            <a:ext cx="2664296" cy="288032"/>
          </a:xfrm>
          <a:prstGeom prst="flowChartProcess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IaaS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4" descr="http://www.geocentric.com/_files/images/mobile-pd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437112"/>
            <a:ext cx="648072" cy="858258"/>
          </a:xfrm>
          <a:prstGeom prst="rect">
            <a:avLst/>
          </a:prstGeom>
          <a:noFill/>
        </p:spPr>
      </p:pic>
      <p:pic>
        <p:nvPicPr>
          <p:cNvPr id="29" name="Picture 5" descr="http://www.countrecorder.com/tech_support_icon_on_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149080"/>
            <a:ext cx="720080" cy="990110"/>
          </a:xfrm>
          <a:prstGeom prst="rect">
            <a:avLst/>
          </a:prstGeom>
          <a:noFill/>
        </p:spPr>
      </p:pic>
      <p:sp>
        <p:nvSpPr>
          <p:cNvPr id="42" name="순서도: 처리 41"/>
          <p:cNvSpPr/>
          <p:nvPr/>
        </p:nvSpPr>
        <p:spPr>
          <a:xfrm>
            <a:off x="1395964" y="5596924"/>
            <a:ext cx="1512168" cy="64807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1331640" y="5517232"/>
            <a:ext cx="1512168" cy="64807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1259632" y="5445224"/>
            <a:ext cx="1512168" cy="64807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Private Servers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www.jofwidata.com/images/database-design-develop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933056"/>
            <a:ext cx="3096344" cy="232225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Aradon</a:t>
            </a:r>
            <a:r>
              <a:rPr lang="ko-KR" altLang="en-US" sz="3200" dirty="0" smtClean="0"/>
              <a:t>을 만들기 전에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400" dirty="0" smtClean="0"/>
              <a:t>2005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KTF WIPI </a:t>
            </a:r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관리툴</a:t>
            </a:r>
            <a:r>
              <a:rPr lang="ko-KR" altLang="en-US" sz="2400" dirty="0" smtClean="0"/>
              <a:t> 개발 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1800" dirty="0" smtClean="0"/>
              <a:t>사용자 정보는 타 시스템에서 관리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사용자 정보를 제공받을 수 있는 서비스가 없음</a:t>
            </a:r>
            <a:r>
              <a:rPr lang="en-US" altLang="ko-KR" sz="1800" dirty="0" smtClean="0"/>
              <a:t>, </a:t>
            </a:r>
            <a:br>
              <a:rPr lang="en-US" altLang="ko-KR" sz="1800" dirty="0" smtClean="0"/>
            </a:br>
            <a:r>
              <a:rPr lang="en-US" altLang="ko-KR" sz="1800" dirty="0" smtClean="0"/>
              <a:t>DBA</a:t>
            </a:r>
            <a:r>
              <a:rPr lang="ko-KR" altLang="en-US" sz="1800" dirty="0" smtClean="0"/>
              <a:t>는 보안상의 이유로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계정 공유 불가 </a:t>
            </a:r>
            <a:r>
              <a:rPr lang="en-US" altLang="ko-KR" sz="1800" dirty="0" smtClean="0"/>
              <a:t>-&gt; Scheduling Copy</a:t>
            </a:r>
            <a:br>
              <a:rPr lang="en-US" altLang="ko-KR" sz="1800" dirty="0" smtClean="0"/>
            </a:br>
            <a:r>
              <a:rPr lang="en-US" altLang="ko-KR" sz="1800" dirty="0" smtClean="0"/>
              <a:t>DW?(Data Warehousing)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는 서비스가 아니라 </a:t>
            </a:r>
            <a:r>
              <a:rPr lang="en-US" altLang="ko-KR" sz="2400" dirty="0" smtClean="0"/>
              <a:t>Resource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Resource</a:t>
            </a:r>
            <a:r>
              <a:rPr lang="ko-KR" altLang="en-US" sz="2400" dirty="0" smtClean="0"/>
              <a:t>를 다루기 위한 </a:t>
            </a:r>
            <a:r>
              <a:rPr lang="en-US" altLang="ko-KR" sz="2400" dirty="0" smtClean="0"/>
              <a:t>Service </a:t>
            </a:r>
            <a:r>
              <a:rPr lang="ko-KR" altLang="en-US" sz="2400" dirty="0" smtClean="0"/>
              <a:t>필요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1800" dirty="0" smtClean="0"/>
              <a:t>별도의 </a:t>
            </a:r>
            <a:r>
              <a:rPr lang="en-US" altLang="ko-KR" sz="1800" dirty="0" smtClean="0"/>
              <a:t>Security </a:t>
            </a:r>
            <a:r>
              <a:rPr lang="ko-KR" altLang="en-US" sz="1800" dirty="0" smtClean="0"/>
              <a:t>관리 정책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인증과 허가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en-US" sz="1800" dirty="0" smtClean="0"/>
              <a:t>서비스 제어 및 통제 필요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그러나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처럼 사용할 수 있어야 한다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Multi-Tenancy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2000" b="1" dirty="0" smtClean="0"/>
              <a:t>DRY(Don’t Repeat, Yourself)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en-US" altLang="ko-KR" sz="1700" dirty="0" smtClean="0"/>
              <a:t>Library(</a:t>
            </a:r>
            <a:r>
              <a:rPr lang="ko-KR" altLang="en-US" sz="1700" dirty="0" smtClean="0"/>
              <a:t>코드 중복</a:t>
            </a:r>
            <a:r>
              <a:rPr lang="en-US" altLang="ko-KR" sz="1700" dirty="0" smtClean="0"/>
              <a:t>) </a:t>
            </a:r>
            <a:br>
              <a:rPr lang="en-US" altLang="ko-KR" sz="1700" dirty="0" smtClean="0"/>
            </a:br>
            <a:r>
              <a:rPr lang="en-US" altLang="ko-KR" sz="1700" dirty="0" smtClean="0"/>
              <a:t>   - </a:t>
            </a:r>
            <a:r>
              <a:rPr lang="ko-KR" altLang="en-US" sz="1700" dirty="0" smtClean="0"/>
              <a:t>절차 지향 프로그램 언어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포트란 등의 고급언어</a:t>
            </a:r>
            <a:r>
              <a:rPr lang="en-US" altLang="ko-KR" sz="1700" dirty="0" smtClean="0"/>
              <a:t>)</a:t>
            </a:r>
            <a:br>
              <a:rPr lang="en-US" altLang="ko-KR" sz="1700" dirty="0" smtClean="0"/>
            </a:b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Component </a:t>
            </a:r>
            <a:br>
              <a:rPr lang="en-US" altLang="ko-KR" sz="1700" dirty="0" smtClean="0"/>
            </a:br>
            <a:r>
              <a:rPr lang="en-US" altLang="ko-KR" sz="1700" dirty="0" smtClean="0"/>
              <a:t>   - </a:t>
            </a:r>
            <a:r>
              <a:rPr lang="ko-KR" altLang="en-US" sz="1700" dirty="0" smtClean="0"/>
              <a:t>객체 지향 프로그램 언어</a:t>
            </a:r>
            <a:br>
              <a:rPr lang="ko-KR" altLang="en-US" sz="1700" dirty="0" smtClean="0"/>
            </a:br>
            <a:r>
              <a:rPr lang="ko-KR" altLang="en-US" sz="1700" dirty="0" smtClean="0"/>
              <a:t>   </a:t>
            </a:r>
            <a:r>
              <a:rPr lang="en-US" altLang="ko-KR" sz="1700" dirty="0" smtClean="0"/>
              <a:t>- High cohesion &amp; Low coupling</a:t>
            </a:r>
            <a:br>
              <a:rPr lang="en-US" altLang="ko-KR" sz="1700" dirty="0" smtClean="0"/>
            </a:b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Framework(</a:t>
            </a:r>
            <a:r>
              <a:rPr lang="ko-KR" altLang="en-US" sz="1700" dirty="0" smtClean="0"/>
              <a:t>구조적 중복 해결</a:t>
            </a:r>
            <a:r>
              <a:rPr lang="en-US" altLang="ko-KR" sz="1700" dirty="0" smtClean="0"/>
              <a:t>)</a:t>
            </a:r>
            <a:br>
              <a:rPr lang="en-US" altLang="ko-KR" sz="1700" dirty="0" smtClean="0"/>
            </a:br>
            <a:r>
              <a:rPr lang="en-US" altLang="ko-KR" sz="1700" dirty="0" smtClean="0"/>
              <a:t>- Request</a:t>
            </a:r>
            <a:r>
              <a:rPr lang="ko-KR" altLang="en-US" sz="1700" dirty="0" smtClean="0"/>
              <a:t>와 </a:t>
            </a:r>
            <a:r>
              <a:rPr lang="en-US" altLang="ko-KR" sz="1700" dirty="0" smtClean="0"/>
              <a:t>Response </a:t>
            </a:r>
            <a:r>
              <a:rPr lang="ko-KR" altLang="en-US" sz="1700" dirty="0" smtClean="0"/>
              <a:t>사이에 일반적인 구조를 찾아낸다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err="1" smtClean="0"/>
              <a:t>WebService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서비스 중복 해결</a:t>
            </a:r>
            <a:r>
              <a:rPr lang="en-US" altLang="ko-KR" sz="1700" dirty="0" smtClean="0"/>
              <a:t>) </a:t>
            </a:r>
            <a:br>
              <a:rPr lang="en-US" altLang="ko-KR" sz="1700" dirty="0" smtClean="0"/>
            </a:br>
            <a:endParaRPr lang="ko-KR" altLang="en-US" sz="1700" dirty="0"/>
          </a:p>
        </p:txBody>
      </p:sp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2770" y="2708920"/>
            <a:ext cx="2280680" cy="32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프로그래밍의 성배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Rigidity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- System is hard to change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Fragility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Changes cause system to break and require other change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Immobility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Difficult to entangle components that can be reused in other system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Viscosity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Doing things right is harder than doing things wrong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Needless Complexity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System contains infrastructure that has no direct benefit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Needless Repetition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Repeated structures that should have a single abstraction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Opacity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–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Code is hard to understand(Not Easy, Must be Simple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Tranditional</a:t>
            </a:r>
            <a:r>
              <a:rPr lang="en-US" altLang="ko-KR" sz="3200" dirty="0" smtClean="0"/>
              <a:t> Architecture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나눔고딕" pitchFamily="50" charset="-127"/>
                <a:ea typeface="나눔고딕" pitchFamily="50" charset="-127"/>
              </a:rPr>
              <a:t>AWS &amp; Service Platform Aradon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870</Words>
  <Application>Microsoft Office PowerPoint</Application>
  <PresentationFormat>화면 슬라이드 쇼(4:3)</PresentationFormat>
  <Paragraphs>365</Paragraphs>
  <Slides>30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Service Platform Aradon</vt:lpstr>
      <vt:lpstr>Aradon Core Concept</vt:lpstr>
      <vt:lpstr>Aradon을 만들기 전에</vt:lpstr>
      <vt:lpstr>Aradon을 만든 후에</vt:lpstr>
      <vt:lpstr>Aradon을 만들기 전에</vt:lpstr>
      <vt:lpstr>Aradon을 만든 후에</vt:lpstr>
      <vt:lpstr>Aradon을 만들기 전에</vt:lpstr>
      <vt:lpstr>프로그래밍의 성배</vt:lpstr>
      <vt:lpstr>Tranditional Architecture</vt:lpstr>
      <vt:lpstr>서비스를 만들자</vt:lpstr>
      <vt:lpstr>왜 Based 스프링이 아닌가?</vt:lpstr>
      <vt:lpstr>왜 Framework이 아닌가?</vt:lpstr>
      <vt:lpstr>왜 Based Servlet이 아닌가?</vt:lpstr>
      <vt:lpstr>왜 Node.js가 아닌가?</vt:lpstr>
      <vt:lpstr>Aradon</vt:lpstr>
      <vt:lpstr>What Aradon ?</vt:lpstr>
      <vt:lpstr>What Aradon ?</vt:lpstr>
      <vt:lpstr>What Aradon ?</vt:lpstr>
      <vt:lpstr>Aradon Key Feature</vt:lpstr>
      <vt:lpstr>Aradon Download</vt:lpstr>
      <vt:lpstr>Hello World 만들기(실습)</vt:lpstr>
      <vt:lpstr>Chat 만들기(실습)</vt:lpstr>
      <vt:lpstr>Repository 만들기(실습)</vt:lpstr>
      <vt:lpstr>할 수 있는 것</vt:lpstr>
      <vt:lpstr>하고 싶은 것</vt:lpstr>
      <vt:lpstr>못 하는 것</vt:lpstr>
      <vt:lpstr>안 하는 것</vt:lpstr>
      <vt:lpstr>슬라이드 28</vt:lpstr>
      <vt:lpstr>Reference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 차</dc:title>
  <dc:creator>bleujin</dc:creator>
  <cp:lastModifiedBy>bleujin</cp:lastModifiedBy>
  <cp:revision>151</cp:revision>
  <dcterms:created xsi:type="dcterms:W3CDTF">2012-06-23T03:03:23Z</dcterms:created>
  <dcterms:modified xsi:type="dcterms:W3CDTF">2014-03-10T10:40:39Z</dcterms:modified>
</cp:coreProperties>
</file>