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71" r:id="rId6"/>
    <p:sldId id="272" r:id="rId7"/>
    <p:sldId id="261" r:id="rId8"/>
    <p:sldId id="273" r:id="rId9"/>
    <p:sldId id="274" r:id="rId10"/>
    <p:sldId id="275" r:id="rId11"/>
    <p:sldId id="276" r:id="rId12"/>
    <p:sldId id="277" r:id="rId13"/>
    <p:sldId id="262" r:id="rId14"/>
    <p:sldId id="263" r:id="rId15"/>
    <p:sldId id="264" r:id="rId16"/>
    <p:sldId id="265" r:id="rId17"/>
    <p:sldId id="266" r:id="rId18"/>
    <p:sldId id="267" r:id="rId19"/>
    <p:sldId id="268" r:id="rId20"/>
    <p:sldId id="269"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4" autoAdjust="0"/>
    <p:restoredTop sz="94660"/>
  </p:normalViewPr>
  <p:slideViewPr>
    <p:cSldViewPr snapToGrid="0" showGuides="1">
      <p:cViewPr varScale="1">
        <p:scale>
          <a:sx n="74" d="100"/>
          <a:sy n="74" d="100"/>
        </p:scale>
        <p:origin x="336"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C4FACE5-F191-4493-BFEC-4E59B22B8E91}"/>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180A5499-E8E7-49C3-88EA-896C28929C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8F2435B9-ED4B-4381-97E3-0F32BE6D4D9C}"/>
              </a:ext>
            </a:extLst>
          </p:cNvPr>
          <p:cNvSpPr>
            <a:spLocks noGrp="1"/>
          </p:cNvSpPr>
          <p:nvPr>
            <p:ph type="dt" sz="half" idx="10"/>
          </p:nvPr>
        </p:nvSpPr>
        <p:spPr/>
        <p:txBody>
          <a:bodyPr/>
          <a:lstStyle/>
          <a:p>
            <a:fld id="{7E6D9061-3CAF-4005-9842-2C81C56E1D5A}" type="datetimeFigureOut">
              <a:rPr lang="en-US" smtClean="0"/>
              <a:t>12/11/2021</a:t>
            </a:fld>
            <a:endParaRPr lang="en-US"/>
          </a:p>
        </p:txBody>
      </p:sp>
      <p:sp>
        <p:nvSpPr>
          <p:cNvPr id="5" name="Chỗ dành sẵn cho Chân trang 4">
            <a:extLst>
              <a:ext uri="{FF2B5EF4-FFF2-40B4-BE49-F238E27FC236}">
                <a16:creationId xmlns:a16="http://schemas.microsoft.com/office/drawing/2014/main" id="{57B16896-FAB4-4E5A-B6AF-06882023B941}"/>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82B158A8-8C75-4F04-BAFE-A7F136E9DEDB}"/>
              </a:ext>
            </a:extLst>
          </p:cNvPr>
          <p:cNvSpPr>
            <a:spLocks noGrp="1"/>
          </p:cNvSpPr>
          <p:nvPr>
            <p:ph type="sldNum" sz="quarter" idx="12"/>
          </p:nvPr>
        </p:nvSpPr>
        <p:spPr/>
        <p:txBody>
          <a:bodyPr/>
          <a:lstStyle/>
          <a:p>
            <a:fld id="{6815977A-D4B4-4132-A78D-EA256FB0A94E}" type="slidenum">
              <a:rPr lang="en-US" smtClean="0"/>
              <a:t>‹#›</a:t>
            </a:fld>
            <a:endParaRPr lang="en-US"/>
          </a:p>
        </p:txBody>
      </p:sp>
    </p:spTree>
    <p:extLst>
      <p:ext uri="{BB962C8B-B14F-4D97-AF65-F5344CB8AC3E}">
        <p14:creationId xmlns:p14="http://schemas.microsoft.com/office/powerpoint/2010/main" val="926471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C9BB11B-CF3D-413A-9F91-956D22775722}"/>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1D439C31-0DFE-4BCF-99CB-E7E06BFF64FE}"/>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729709C8-D1C8-46AA-BFAB-CD4951F84324}"/>
              </a:ext>
            </a:extLst>
          </p:cNvPr>
          <p:cNvSpPr>
            <a:spLocks noGrp="1"/>
          </p:cNvSpPr>
          <p:nvPr>
            <p:ph type="dt" sz="half" idx="10"/>
          </p:nvPr>
        </p:nvSpPr>
        <p:spPr/>
        <p:txBody>
          <a:bodyPr/>
          <a:lstStyle/>
          <a:p>
            <a:fld id="{7E6D9061-3CAF-4005-9842-2C81C56E1D5A}" type="datetimeFigureOut">
              <a:rPr lang="en-US" smtClean="0"/>
              <a:t>12/11/2021</a:t>
            </a:fld>
            <a:endParaRPr lang="en-US"/>
          </a:p>
        </p:txBody>
      </p:sp>
      <p:sp>
        <p:nvSpPr>
          <p:cNvPr id="5" name="Chỗ dành sẵn cho Chân trang 4">
            <a:extLst>
              <a:ext uri="{FF2B5EF4-FFF2-40B4-BE49-F238E27FC236}">
                <a16:creationId xmlns:a16="http://schemas.microsoft.com/office/drawing/2014/main" id="{BE476F3B-634E-4B28-905B-EAA890EE3772}"/>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DCF5F582-A8A3-4AF6-B5D2-33C4826E865A}"/>
              </a:ext>
            </a:extLst>
          </p:cNvPr>
          <p:cNvSpPr>
            <a:spLocks noGrp="1"/>
          </p:cNvSpPr>
          <p:nvPr>
            <p:ph type="sldNum" sz="quarter" idx="12"/>
          </p:nvPr>
        </p:nvSpPr>
        <p:spPr/>
        <p:txBody>
          <a:bodyPr/>
          <a:lstStyle/>
          <a:p>
            <a:fld id="{6815977A-D4B4-4132-A78D-EA256FB0A94E}" type="slidenum">
              <a:rPr lang="en-US" smtClean="0"/>
              <a:t>‹#›</a:t>
            </a:fld>
            <a:endParaRPr lang="en-US"/>
          </a:p>
        </p:txBody>
      </p:sp>
    </p:spTree>
    <p:extLst>
      <p:ext uri="{BB962C8B-B14F-4D97-AF65-F5344CB8AC3E}">
        <p14:creationId xmlns:p14="http://schemas.microsoft.com/office/powerpoint/2010/main" val="1123221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93D0EDA4-C441-4CDD-B701-5C228CC8041B}"/>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C6F65DDD-30E3-4221-9D2F-C0BAC9249A2B}"/>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C753E3F7-0DDC-4870-B620-BF73B906E332}"/>
              </a:ext>
            </a:extLst>
          </p:cNvPr>
          <p:cNvSpPr>
            <a:spLocks noGrp="1"/>
          </p:cNvSpPr>
          <p:nvPr>
            <p:ph type="dt" sz="half" idx="10"/>
          </p:nvPr>
        </p:nvSpPr>
        <p:spPr/>
        <p:txBody>
          <a:bodyPr/>
          <a:lstStyle/>
          <a:p>
            <a:fld id="{7E6D9061-3CAF-4005-9842-2C81C56E1D5A}" type="datetimeFigureOut">
              <a:rPr lang="en-US" smtClean="0"/>
              <a:t>12/11/2021</a:t>
            </a:fld>
            <a:endParaRPr lang="en-US"/>
          </a:p>
        </p:txBody>
      </p:sp>
      <p:sp>
        <p:nvSpPr>
          <p:cNvPr id="5" name="Chỗ dành sẵn cho Chân trang 4">
            <a:extLst>
              <a:ext uri="{FF2B5EF4-FFF2-40B4-BE49-F238E27FC236}">
                <a16:creationId xmlns:a16="http://schemas.microsoft.com/office/drawing/2014/main" id="{06E9DFA5-80CD-418E-9DB7-F3F7EC84D68B}"/>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B4963745-7184-4E42-819B-D5E7F8B2C892}"/>
              </a:ext>
            </a:extLst>
          </p:cNvPr>
          <p:cNvSpPr>
            <a:spLocks noGrp="1"/>
          </p:cNvSpPr>
          <p:nvPr>
            <p:ph type="sldNum" sz="quarter" idx="12"/>
          </p:nvPr>
        </p:nvSpPr>
        <p:spPr/>
        <p:txBody>
          <a:bodyPr/>
          <a:lstStyle/>
          <a:p>
            <a:fld id="{6815977A-D4B4-4132-A78D-EA256FB0A94E}" type="slidenum">
              <a:rPr lang="en-US" smtClean="0"/>
              <a:t>‹#›</a:t>
            </a:fld>
            <a:endParaRPr lang="en-US"/>
          </a:p>
        </p:txBody>
      </p:sp>
    </p:spTree>
    <p:extLst>
      <p:ext uri="{BB962C8B-B14F-4D97-AF65-F5344CB8AC3E}">
        <p14:creationId xmlns:p14="http://schemas.microsoft.com/office/powerpoint/2010/main" val="563368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êu đề và Văn bả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50251C0-3D9A-4A5D-9A57-A6CF8B484264}"/>
              </a:ext>
            </a:extLst>
          </p:cNvPr>
          <p:cNvSpPr>
            <a:spLocks noGrp="1"/>
          </p:cNvSpPr>
          <p:nvPr>
            <p:ph type="title"/>
          </p:nvPr>
        </p:nvSpPr>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FF83249C-2A53-4EE4-A282-C36873C79FA6}"/>
              </a:ext>
            </a:extLst>
          </p:cNvPr>
          <p:cNvSpPr>
            <a:spLocks noGrp="1"/>
          </p:cNvSpPr>
          <p:nvPr>
            <p:ph type="body"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6F6EFB05-4475-4690-A422-F84D8EE8085F}"/>
              </a:ext>
            </a:extLst>
          </p:cNvPr>
          <p:cNvSpPr>
            <a:spLocks noGrp="1"/>
          </p:cNvSpPr>
          <p:nvPr>
            <p:ph type="dt" sz="half" idx="10"/>
          </p:nvPr>
        </p:nvSpPr>
        <p:spPr/>
        <p:txBody>
          <a:bodyPr/>
          <a:lstStyle/>
          <a:p>
            <a:fld id="{7E6D9061-3CAF-4005-9842-2C81C56E1D5A}" type="datetimeFigureOut">
              <a:rPr lang="en-US" smtClean="0"/>
              <a:t>12/11/2021</a:t>
            </a:fld>
            <a:endParaRPr lang="en-US"/>
          </a:p>
        </p:txBody>
      </p:sp>
      <p:sp>
        <p:nvSpPr>
          <p:cNvPr id="5" name="Chỗ dành sẵn cho Chân trang 4">
            <a:extLst>
              <a:ext uri="{FF2B5EF4-FFF2-40B4-BE49-F238E27FC236}">
                <a16:creationId xmlns:a16="http://schemas.microsoft.com/office/drawing/2014/main" id="{2A95C212-1B43-452F-9168-A03064FDC264}"/>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1FF1AC18-C230-4B9B-8DAB-3D6FB7A2259A}"/>
              </a:ext>
            </a:extLst>
          </p:cNvPr>
          <p:cNvSpPr>
            <a:spLocks noGrp="1"/>
          </p:cNvSpPr>
          <p:nvPr>
            <p:ph type="sldNum" sz="quarter" idx="12"/>
          </p:nvPr>
        </p:nvSpPr>
        <p:spPr/>
        <p:txBody>
          <a:bodyPr/>
          <a:lstStyle/>
          <a:p>
            <a:fld id="{6815977A-D4B4-4132-A78D-EA256FB0A94E}" type="slidenum">
              <a:rPr lang="en-US" smtClean="0"/>
              <a:t>‹#›</a:t>
            </a:fld>
            <a:endParaRPr lang="en-US"/>
          </a:p>
        </p:txBody>
      </p:sp>
    </p:spTree>
    <p:extLst>
      <p:ext uri="{BB962C8B-B14F-4D97-AF65-F5344CB8AC3E}">
        <p14:creationId xmlns:p14="http://schemas.microsoft.com/office/powerpoint/2010/main" val="895661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7AFD0E3-3D34-4BFC-9710-0E6D2D821ED2}"/>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463F58F7-4569-4A20-81E0-6630BC2B1C3C}"/>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3197B7DF-267C-48D8-926C-73284DE1F10E}"/>
              </a:ext>
            </a:extLst>
          </p:cNvPr>
          <p:cNvSpPr>
            <a:spLocks noGrp="1"/>
          </p:cNvSpPr>
          <p:nvPr>
            <p:ph type="dt" sz="half" idx="10"/>
          </p:nvPr>
        </p:nvSpPr>
        <p:spPr/>
        <p:txBody>
          <a:bodyPr/>
          <a:lstStyle/>
          <a:p>
            <a:fld id="{7E6D9061-3CAF-4005-9842-2C81C56E1D5A}" type="datetimeFigureOut">
              <a:rPr lang="en-US" smtClean="0"/>
              <a:t>12/11/2021</a:t>
            </a:fld>
            <a:endParaRPr lang="en-US"/>
          </a:p>
        </p:txBody>
      </p:sp>
      <p:sp>
        <p:nvSpPr>
          <p:cNvPr id="5" name="Chỗ dành sẵn cho Chân trang 4">
            <a:extLst>
              <a:ext uri="{FF2B5EF4-FFF2-40B4-BE49-F238E27FC236}">
                <a16:creationId xmlns:a16="http://schemas.microsoft.com/office/drawing/2014/main" id="{8A8CD993-9B97-4B15-8C3A-8A852A90837A}"/>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75A83635-AF61-4F73-A391-C0D7A9E1F8DA}"/>
              </a:ext>
            </a:extLst>
          </p:cNvPr>
          <p:cNvSpPr>
            <a:spLocks noGrp="1"/>
          </p:cNvSpPr>
          <p:nvPr>
            <p:ph type="sldNum" sz="quarter" idx="12"/>
          </p:nvPr>
        </p:nvSpPr>
        <p:spPr/>
        <p:txBody>
          <a:bodyPr/>
          <a:lstStyle/>
          <a:p>
            <a:fld id="{6815977A-D4B4-4132-A78D-EA256FB0A94E}" type="slidenum">
              <a:rPr lang="en-US" smtClean="0"/>
              <a:t>‹#›</a:t>
            </a:fld>
            <a:endParaRPr lang="en-US"/>
          </a:p>
        </p:txBody>
      </p:sp>
    </p:spTree>
    <p:extLst>
      <p:ext uri="{BB962C8B-B14F-4D97-AF65-F5344CB8AC3E}">
        <p14:creationId xmlns:p14="http://schemas.microsoft.com/office/powerpoint/2010/main" val="3216221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E20E153-9EF0-4714-A5A9-F24592027BCA}"/>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7C0313FC-C004-470C-BC01-253A48850A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B0E97823-4FF5-4B60-9C52-4A83E215DA9A}"/>
              </a:ext>
            </a:extLst>
          </p:cNvPr>
          <p:cNvSpPr>
            <a:spLocks noGrp="1"/>
          </p:cNvSpPr>
          <p:nvPr>
            <p:ph type="dt" sz="half" idx="10"/>
          </p:nvPr>
        </p:nvSpPr>
        <p:spPr/>
        <p:txBody>
          <a:bodyPr/>
          <a:lstStyle/>
          <a:p>
            <a:fld id="{7E6D9061-3CAF-4005-9842-2C81C56E1D5A}" type="datetimeFigureOut">
              <a:rPr lang="en-US" smtClean="0"/>
              <a:t>12/11/2021</a:t>
            </a:fld>
            <a:endParaRPr lang="en-US"/>
          </a:p>
        </p:txBody>
      </p:sp>
      <p:sp>
        <p:nvSpPr>
          <p:cNvPr id="5" name="Chỗ dành sẵn cho Chân trang 4">
            <a:extLst>
              <a:ext uri="{FF2B5EF4-FFF2-40B4-BE49-F238E27FC236}">
                <a16:creationId xmlns:a16="http://schemas.microsoft.com/office/drawing/2014/main" id="{010EAA7E-A265-47CC-BE7F-472371BB9B9D}"/>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3C81CDF4-34BC-4A6E-8790-A052880A62D6}"/>
              </a:ext>
            </a:extLst>
          </p:cNvPr>
          <p:cNvSpPr>
            <a:spLocks noGrp="1"/>
          </p:cNvSpPr>
          <p:nvPr>
            <p:ph type="sldNum" sz="quarter" idx="12"/>
          </p:nvPr>
        </p:nvSpPr>
        <p:spPr/>
        <p:txBody>
          <a:bodyPr/>
          <a:lstStyle/>
          <a:p>
            <a:fld id="{6815977A-D4B4-4132-A78D-EA256FB0A94E}" type="slidenum">
              <a:rPr lang="en-US" smtClean="0"/>
              <a:t>‹#›</a:t>
            </a:fld>
            <a:endParaRPr lang="en-US"/>
          </a:p>
        </p:txBody>
      </p:sp>
    </p:spTree>
    <p:extLst>
      <p:ext uri="{BB962C8B-B14F-4D97-AF65-F5344CB8AC3E}">
        <p14:creationId xmlns:p14="http://schemas.microsoft.com/office/powerpoint/2010/main" val="3919172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BCCFB-5EA6-4429-B904-8EA5A3C13DB7}"/>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16E0ACFF-87F9-492A-94F1-6517EA5E9215}"/>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35E08249-4B8A-460C-831F-081C2DE23D0D}"/>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5EF3FA10-64B8-41DC-A228-AA16B05E01E1}"/>
              </a:ext>
            </a:extLst>
          </p:cNvPr>
          <p:cNvSpPr>
            <a:spLocks noGrp="1"/>
          </p:cNvSpPr>
          <p:nvPr>
            <p:ph type="dt" sz="half" idx="10"/>
          </p:nvPr>
        </p:nvSpPr>
        <p:spPr/>
        <p:txBody>
          <a:bodyPr/>
          <a:lstStyle/>
          <a:p>
            <a:fld id="{7E6D9061-3CAF-4005-9842-2C81C56E1D5A}" type="datetimeFigureOut">
              <a:rPr lang="en-US" smtClean="0"/>
              <a:t>12/11/2021</a:t>
            </a:fld>
            <a:endParaRPr lang="en-US"/>
          </a:p>
        </p:txBody>
      </p:sp>
      <p:sp>
        <p:nvSpPr>
          <p:cNvPr id="6" name="Chỗ dành sẵn cho Chân trang 5">
            <a:extLst>
              <a:ext uri="{FF2B5EF4-FFF2-40B4-BE49-F238E27FC236}">
                <a16:creationId xmlns:a16="http://schemas.microsoft.com/office/drawing/2014/main" id="{4BF4E0CA-EB09-4437-B329-23FC660C920E}"/>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345C7C63-9EE1-4307-8B05-E653C0111195}"/>
              </a:ext>
            </a:extLst>
          </p:cNvPr>
          <p:cNvSpPr>
            <a:spLocks noGrp="1"/>
          </p:cNvSpPr>
          <p:nvPr>
            <p:ph type="sldNum" sz="quarter" idx="12"/>
          </p:nvPr>
        </p:nvSpPr>
        <p:spPr/>
        <p:txBody>
          <a:bodyPr/>
          <a:lstStyle/>
          <a:p>
            <a:fld id="{6815977A-D4B4-4132-A78D-EA256FB0A94E}" type="slidenum">
              <a:rPr lang="en-US" smtClean="0"/>
              <a:t>‹#›</a:t>
            </a:fld>
            <a:endParaRPr lang="en-US"/>
          </a:p>
        </p:txBody>
      </p:sp>
    </p:spTree>
    <p:extLst>
      <p:ext uri="{BB962C8B-B14F-4D97-AF65-F5344CB8AC3E}">
        <p14:creationId xmlns:p14="http://schemas.microsoft.com/office/powerpoint/2010/main" val="2171525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01D0BD4-A5A7-4916-9585-C789A9F73279}"/>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9F7D17A8-79A5-4719-B855-6293E22A1C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0B4CB12D-C421-4796-82B2-9E0A899FA01D}"/>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065F76BC-FECB-490C-868E-F3ABDD5C04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881C74EC-3DF9-4263-82A1-0B5A8958F948}"/>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43FAEC9F-A1BE-4369-8434-BB8CFDCFD3FF}"/>
              </a:ext>
            </a:extLst>
          </p:cNvPr>
          <p:cNvSpPr>
            <a:spLocks noGrp="1"/>
          </p:cNvSpPr>
          <p:nvPr>
            <p:ph type="dt" sz="half" idx="10"/>
          </p:nvPr>
        </p:nvSpPr>
        <p:spPr/>
        <p:txBody>
          <a:bodyPr/>
          <a:lstStyle/>
          <a:p>
            <a:fld id="{7E6D9061-3CAF-4005-9842-2C81C56E1D5A}" type="datetimeFigureOut">
              <a:rPr lang="en-US" smtClean="0"/>
              <a:t>12/11/2021</a:t>
            </a:fld>
            <a:endParaRPr lang="en-US"/>
          </a:p>
        </p:txBody>
      </p:sp>
      <p:sp>
        <p:nvSpPr>
          <p:cNvPr id="8" name="Chỗ dành sẵn cho Chân trang 7">
            <a:extLst>
              <a:ext uri="{FF2B5EF4-FFF2-40B4-BE49-F238E27FC236}">
                <a16:creationId xmlns:a16="http://schemas.microsoft.com/office/drawing/2014/main" id="{549F4C83-0DFE-4B2B-ABB0-6E5568749B94}"/>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D85D3ED3-A1F8-496D-98AD-FA17C1C055E7}"/>
              </a:ext>
            </a:extLst>
          </p:cNvPr>
          <p:cNvSpPr>
            <a:spLocks noGrp="1"/>
          </p:cNvSpPr>
          <p:nvPr>
            <p:ph type="sldNum" sz="quarter" idx="12"/>
          </p:nvPr>
        </p:nvSpPr>
        <p:spPr/>
        <p:txBody>
          <a:bodyPr/>
          <a:lstStyle/>
          <a:p>
            <a:fld id="{6815977A-D4B4-4132-A78D-EA256FB0A94E}" type="slidenum">
              <a:rPr lang="en-US" smtClean="0"/>
              <a:t>‹#›</a:t>
            </a:fld>
            <a:endParaRPr lang="en-US"/>
          </a:p>
        </p:txBody>
      </p:sp>
    </p:spTree>
    <p:extLst>
      <p:ext uri="{BB962C8B-B14F-4D97-AF65-F5344CB8AC3E}">
        <p14:creationId xmlns:p14="http://schemas.microsoft.com/office/powerpoint/2010/main" val="3439616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36F442F-DBE3-4BD1-BA59-0B653F7D3214}"/>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E4CBE916-B91C-46EA-8AEF-589E06B68BA4}"/>
              </a:ext>
            </a:extLst>
          </p:cNvPr>
          <p:cNvSpPr>
            <a:spLocks noGrp="1"/>
          </p:cNvSpPr>
          <p:nvPr>
            <p:ph type="dt" sz="half" idx="10"/>
          </p:nvPr>
        </p:nvSpPr>
        <p:spPr/>
        <p:txBody>
          <a:bodyPr/>
          <a:lstStyle/>
          <a:p>
            <a:fld id="{7E6D9061-3CAF-4005-9842-2C81C56E1D5A}" type="datetimeFigureOut">
              <a:rPr lang="en-US" smtClean="0"/>
              <a:t>12/11/2021</a:t>
            </a:fld>
            <a:endParaRPr lang="en-US"/>
          </a:p>
        </p:txBody>
      </p:sp>
      <p:sp>
        <p:nvSpPr>
          <p:cNvPr id="4" name="Chỗ dành sẵn cho Chân trang 3">
            <a:extLst>
              <a:ext uri="{FF2B5EF4-FFF2-40B4-BE49-F238E27FC236}">
                <a16:creationId xmlns:a16="http://schemas.microsoft.com/office/drawing/2014/main" id="{A11EBDCD-18F9-44E3-9958-CB83927C3143}"/>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86636FAC-64F3-487F-9D51-0809FAE001C5}"/>
              </a:ext>
            </a:extLst>
          </p:cNvPr>
          <p:cNvSpPr>
            <a:spLocks noGrp="1"/>
          </p:cNvSpPr>
          <p:nvPr>
            <p:ph type="sldNum" sz="quarter" idx="12"/>
          </p:nvPr>
        </p:nvSpPr>
        <p:spPr/>
        <p:txBody>
          <a:bodyPr/>
          <a:lstStyle/>
          <a:p>
            <a:fld id="{6815977A-D4B4-4132-A78D-EA256FB0A94E}" type="slidenum">
              <a:rPr lang="en-US" smtClean="0"/>
              <a:t>‹#›</a:t>
            </a:fld>
            <a:endParaRPr lang="en-US"/>
          </a:p>
        </p:txBody>
      </p:sp>
    </p:spTree>
    <p:extLst>
      <p:ext uri="{BB962C8B-B14F-4D97-AF65-F5344CB8AC3E}">
        <p14:creationId xmlns:p14="http://schemas.microsoft.com/office/powerpoint/2010/main" val="4173161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AD6E2BAA-D81D-4A25-95F0-59BDD90E51DE}"/>
              </a:ext>
            </a:extLst>
          </p:cNvPr>
          <p:cNvSpPr>
            <a:spLocks noGrp="1"/>
          </p:cNvSpPr>
          <p:nvPr>
            <p:ph type="dt" sz="half" idx="10"/>
          </p:nvPr>
        </p:nvSpPr>
        <p:spPr/>
        <p:txBody>
          <a:bodyPr/>
          <a:lstStyle/>
          <a:p>
            <a:fld id="{7E6D9061-3CAF-4005-9842-2C81C56E1D5A}" type="datetimeFigureOut">
              <a:rPr lang="en-US" smtClean="0"/>
              <a:t>12/11/2021</a:t>
            </a:fld>
            <a:endParaRPr lang="en-US"/>
          </a:p>
        </p:txBody>
      </p:sp>
      <p:sp>
        <p:nvSpPr>
          <p:cNvPr id="3" name="Chỗ dành sẵn cho Chân trang 2">
            <a:extLst>
              <a:ext uri="{FF2B5EF4-FFF2-40B4-BE49-F238E27FC236}">
                <a16:creationId xmlns:a16="http://schemas.microsoft.com/office/drawing/2014/main" id="{E7CBCAC9-CDEE-493F-B0D2-48A252691947}"/>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ADBE27A4-BB8F-4A1E-9D5E-E396FE8D360C}"/>
              </a:ext>
            </a:extLst>
          </p:cNvPr>
          <p:cNvSpPr>
            <a:spLocks noGrp="1"/>
          </p:cNvSpPr>
          <p:nvPr>
            <p:ph type="sldNum" sz="quarter" idx="12"/>
          </p:nvPr>
        </p:nvSpPr>
        <p:spPr/>
        <p:txBody>
          <a:bodyPr/>
          <a:lstStyle/>
          <a:p>
            <a:fld id="{6815977A-D4B4-4132-A78D-EA256FB0A94E}" type="slidenum">
              <a:rPr lang="en-US" smtClean="0"/>
              <a:t>‹#›</a:t>
            </a:fld>
            <a:endParaRPr lang="en-US"/>
          </a:p>
        </p:txBody>
      </p:sp>
    </p:spTree>
    <p:extLst>
      <p:ext uri="{BB962C8B-B14F-4D97-AF65-F5344CB8AC3E}">
        <p14:creationId xmlns:p14="http://schemas.microsoft.com/office/powerpoint/2010/main" val="1646419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E0CD652-E653-4D70-A6B5-A9F413531CDC}"/>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A1DE843E-8B8A-45CF-B3E7-A4801732B9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68C40BB4-1D6E-4335-BBA2-5E15F6E34B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609D72F1-A063-439A-B138-96B2FB1FD415}"/>
              </a:ext>
            </a:extLst>
          </p:cNvPr>
          <p:cNvSpPr>
            <a:spLocks noGrp="1"/>
          </p:cNvSpPr>
          <p:nvPr>
            <p:ph type="dt" sz="half" idx="10"/>
          </p:nvPr>
        </p:nvSpPr>
        <p:spPr/>
        <p:txBody>
          <a:bodyPr/>
          <a:lstStyle/>
          <a:p>
            <a:fld id="{7E6D9061-3CAF-4005-9842-2C81C56E1D5A}" type="datetimeFigureOut">
              <a:rPr lang="en-US" smtClean="0"/>
              <a:t>12/11/2021</a:t>
            </a:fld>
            <a:endParaRPr lang="en-US"/>
          </a:p>
        </p:txBody>
      </p:sp>
      <p:sp>
        <p:nvSpPr>
          <p:cNvPr id="6" name="Chỗ dành sẵn cho Chân trang 5">
            <a:extLst>
              <a:ext uri="{FF2B5EF4-FFF2-40B4-BE49-F238E27FC236}">
                <a16:creationId xmlns:a16="http://schemas.microsoft.com/office/drawing/2014/main" id="{15D79089-71D0-4B75-A093-45A7549D2129}"/>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BE5F4372-1A3D-4CBD-8524-57A7C6DACC4B}"/>
              </a:ext>
            </a:extLst>
          </p:cNvPr>
          <p:cNvSpPr>
            <a:spLocks noGrp="1"/>
          </p:cNvSpPr>
          <p:nvPr>
            <p:ph type="sldNum" sz="quarter" idx="12"/>
          </p:nvPr>
        </p:nvSpPr>
        <p:spPr/>
        <p:txBody>
          <a:bodyPr/>
          <a:lstStyle/>
          <a:p>
            <a:fld id="{6815977A-D4B4-4132-A78D-EA256FB0A94E}" type="slidenum">
              <a:rPr lang="en-US" smtClean="0"/>
              <a:t>‹#›</a:t>
            </a:fld>
            <a:endParaRPr lang="en-US"/>
          </a:p>
        </p:txBody>
      </p:sp>
    </p:spTree>
    <p:extLst>
      <p:ext uri="{BB962C8B-B14F-4D97-AF65-F5344CB8AC3E}">
        <p14:creationId xmlns:p14="http://schemas.microsoft.com/office/powerpoint/2010/main" val="753476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8C27648-0706-4083-8DC2-DE058EC90CA6}"/>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340B26AD-118E-4470-A30B-1FEF3B47B4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a:p>
        </p:txBody>
      </p:sp>
      <p:sp>
        <p:nvSpPr>
          <p:cNvPr id="4" name="Chỗ dành sẵn cho Văn bản 3">
            <a:extLst>
              <a:ext uri="{FF2B5EF4-FFF2-40B4-BE49-F238E27FC236}">
                <a16:creationId xmlns:a16="http://schemas.microsoft.com/office/drawing/2014/main" id="{541CB2E5-C244-4E35-980D-54CE8F0ABB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7E596C44-3656-47EB-91EC-0CFAB8073C12}"/>
              </a:ext>
            </a:extLst>
          </p:cNvPr>
          <p:cNvSpPr>
            <a:spLocks noGrp="1"/>
          </p:cNvSpPr>
          <p:nvPr>
            <p:ph type="dt" sz="half" idx="10"/>
          </p:nvPr>
        </p:nvSpPr>
        <p:spPr/>
        <p:txBody>
          <a:bodyPr/>
          <a:lstStyle/>
          <a:p>
            <a:fld id="{7E6D9061-3CAF-4005-9842-2C81C56E1D5A}" type="datetimeFigureOut">
              <a:rPr lang="en-US" smtClean="0"/>
              <a:t>12/11/2021</a:t>
            </a:fld>
            <a:endParaRPr lang="en-US"/>
          </a:p>
        </p:txBody>
      </p:sp>
      <p:sp>
        <p:nvSpPr>
          <p:cNvPr id="6" name="Chỗ dành sẵn cho Chân trang 5">
            <a:extLst>
              <a:ext uri="{FF2B5EF4-FFF2-40B4-BE49-F238E27FC236}">
                <a16:creationId xmlns:a16="http://schemas.microsoft.com/office/drawing/2014/main" id="{039FE537-ABFE-45B8-9106-53093A46A420}"/>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44C303C9-BDC4-4EFE-9AE8-B3FC5FF658FB}"/>
              </a:ext>
            </a:extLst>
          </p:cNvPr>
          <p:cNvSpPr>
            <a:spLocks noGrp="1"/>
          </p:cNvSpPr>
          <p:nvPr>
            <p:ph type="sldNum" sz="quarter" idx="12"/>
          </p:nvPr>
        </p:nvSpPr>
        <p:spPr/>
        <p:txBody>
          <a:bodyPr/>
          <a:lstStyle/>
          <a:p>
            <a:fld id="{6815977A-D4B4-4132-A78D-EA256FB0A94E}" type="slidenum">
              <a:rPr lang="en-US" smtClean="0"/>
              <a:t>‹#›</a:t>
            </a:fld>
            <a:endParaRPr lang="en-US"/>
          </a:p>
        </p:txBody>
      </p:sp>
    </p:spTree>
    <p:extLst>
      <p:ext uri="{BB962C8B-B14F-4D97-AF65-F5344CB8AC3E}">
        <p14:creationId xmlns:p14="http://schemas.microsoft.com/office/powerpoint/2010/main" val="905811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C84B7964-D7B4-4278-BFBE-02548C5493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5F9726D2-B072-411B-B0CC-F15E5E8DBC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730F6D14-2DFC-4A88-8AE8-86838D8ED8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D9061-3CAF-4005-9842-2C81C56E1D5A}" type="datetimeFigureOut">
              <a:rPr lang="en-US" smtClean="0"/>
              <a:t>12/11/2021</a:t>
            </a:fld>
            <a:endParaRPr lang="en-US"/>
          </a:p>
        </p:txBody>
      </p:sp>
      <p:sp>
        <p:nvSpPr>
          <p:cNvPr id="5" name="Chỗ dành sẵn cho Chân trang 4">
            <a:extLst>
              <a:ext uri="{FF2B5EF4-FFF2-40B4-BE49-F238E27FC236}">
                <a16:creationId xmlns:a16="http://schemas.microsoft.com/office/drawing/2014/main" id="{E46582CC-36E1-472D-B5CF-69418C57DA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ED535C96-197D-4755-A76B-179ACB6BD8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15977A-D4B4-4132-A78D-EA256FB0A94E}" type="slidenum">
              <a:rPr lang="en-US" smtClean="0"/>
              <a:t>‹#›</a:t>
            </a:fld>
            <a:endParaRPr lang="en-US"/>
          </a:p>
        </p:txBody>
      </p:sp>
    </p:spTree>
    <p:extLst>
      <p:ext uri="{BB962C8B-B14F-4D97-AF65-F5344CB8AC3E}">
        <p14:creationId xmlns:p14="http://schemas.microsoft.com/office/powerpoint/2010/main" val="2305744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hyperlink" Target="https://refactoring.guru/design-patterns/strategy" TargetMode="External"/><Relationship Id="rId3" Type="http://schemas.openxmlformats.org/officeDocument/2006/relationships/hyperlink" Target="https://refactoring.guru/design-patterns/decorator" TargetMode="External"/><Relationship Id="rId7" Type="http://schemas.openxmlformats.org/officeDocument/2006/relationships/hyperlink" Target="https://refactoring.guru/design-patterns/prototype" TargetMode="External"/><Relationship Id="rId2" Type="http://schemas.openxmlformats.org/officeDocument/2006/relationships/hyperlink" Target="https://refactoring.guru/design-patterns/adapter" TargetMode="External"/><Relationship Id="rId1" Type="http://schemas.openxmlformats.org/officeDocument/2006/relationships/slideLayout" Target="../slideLayouts/slideLayout12.xml"/><Relationship Id="rId6" Type="http://schemas.openxmlformats.org/officeDocument/2006/relationships/hyperlink" Target="https://refactoring.guru/design-patterns/composite" TargetMode="External"/><Relationship Id="rId5" Type="http://schemas.openxmlformats.org/officeDocument/2006/relationships/hyperlink" Target="https://refactoring.guru/design-patterns/chain-of-responsibility" TargetMode="External"/><Relationship Id="rId4" Type="http://schemas.openxmlformats.org/officeDocument/2006/relationships/hyperlink" Target="https://refactoring.guru/design-patterns/prox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30FE351-DFE2-45E4-9D95-FA9C59A9D147}"/>
              </a:ext>
            </a:extLst>
          </p:cNvPr>
          <p:cNvSpPr>
            <a:spLocks noGrp="1"/>
          </p:cNvSpPr>
          <p:nvPr>
            <p:ph type="ctrTitle"/>
          </p:nvPr>
        </p:nvSpPr>
        <p:spPr/>
        <p:txBody>
          <a:bodyPr/>
          <a:lstStyle/>
          <a:p>
            <a:pPr marR="0" rtl="0"/>
            <a:r>
              <a:rPr lang="en-US" b="0" i="0" u="none" strike="noStrike" kern="1400" baseline="0">
                <a:solidFill>
                  <a:srgbClr val="000000"/>
                </a:solidFill>
                <a:latin typeface="Calibri Light" panose="020F0302020204030204" pitchFamily="34" charset="0"/>
              </a:rPr>
              <a:t>Decorator</a:t>
            </a:r>
            <a:endParaRPr lang="en-US" b="0" i="0" u="none" strike="noStrike" kern="1400" baseline="0">
              <a:solidFill>
                <a:srgbClr val="000000"/>
              </a:solidFill>
              <a:latin typeface="Times New Roman" panose="02020603050405020304" pitchFamily="18" charset="0"/>
            </a:endParaRPr>
          </a:p>
        </p:txBody>
      </p:sp>
      <p:sp>
        <p:nvSpPr>
          <p:cNvPr id="4" name="Tiêu đề phụ 3">
            <a:extLst>
              <a:ext uri="{FF2B5EF4-FFF2-40B4-BE49-F238E27FC236}">
                <a16:creationId xmlns:a16="http://schemas.microsoft.com/office/drawing/2014/main" id="{DBDDFD3B-8D66-482D-AC39-52CBAB62AF1D}"/>
              </a:ext>
            </a:extLst>
          </p:cNvPr>
          <p:cNvSpPr>
            <a:spLocks noGrp="1"/>
          </p:cNvSpPr>
          <p:nvPr>
            <p:ph type="subTitle" idx="1"/>
          </p:nvPr>
        </p:nvSpPr>
        <p:spPr/>
        <p:txBody>
          <a:bodyPr/>
          <a:lstStyle/>
          <a:p>
            <a:r>
              <a:rPr lang="en-US" dirty="0"/>
              <a:t>Group 3</a:t>
            </a:r>
          </a:p>
        </p:txBody>
      </p:sp>
    </p:spTree>
    <p:extLst>
      <p:ext uri="{BB962C8B-B14F-4D97-AF65-F5344CB8AC3E}">
        <p14:creationId xmlns:p14="http://schemas.microsoft.com/office/powerpoint/2010/main" val="2910794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209F3B1-B827-4B40-B800-BB8624D9138F}"/>
              </a:ext>
            </a:extLst>
          </p:cNvPr>
          <p:cNvSpPr>
            <a:spLocks noGrp="1"/>
          </p:cNvSpPr>
          <p:nvPr>
            <p:ph type="title"/>
          </p:nvPr>
        </p:nvSpPr>
        <p:spPr/>
        <p:txBody>
          <a:bodyPr/>
          <a:lstStyle/>
          <a:p>
            <a:pPr marR="0" rtl="0"/>
            <a:r>
              <a:rPr lang="en-US" b="0" i="0" u="none" strike="noStrike" baseline="0">
                <a:solidFill>
                  <a:srgbClr val="000000"/>
                </a:solidFill>
                <a:latin typeface="Calibri Light" panose="020F0302020204030204" pitchFamily="34" charset="0"/>
              </a:rPr>
              <a:t>Solution</a:t>
            </a:r>
          </a:p>
        </p:txBody>
      </p:sp>
      <mc:AlternateContent xmlns:mc="http://schemas.openxmlformats.org/markup-compatibility/2006">
        <mc:Choice xmlns:a14="http://schemas.microsoft.com/office/drawing/2010/main" Requires="a14">
          <p:sp>
            <p:nvSpPr>
              <p:cNvPr id="3" name="Chỗ dành sẵn cho Văn bản 2">
                <a:extLst>
                  <a:ext uri="{FF2B5EF4-FFF2-40B4-BE49-F238E27FC236}">
                    <a16:creationId xmlns:a16="http://schemas.microsoft.com/office/drawing/2014/main" id="{EFF66FEE-E9B7-4168-B069-DB373F1E0AD5}"/>
                  </a:ext>
                </a:extLst>
              </p:cNvPr>
              <p:cNvSpPr>
                <a:spLocks noGrp="1"/>
              </p:cNvSpPr>
              <p:nvPr>
                <p:ph type="body" idx="1"/>
              </p:nvPr>
            </p:nvSpPr>
            <p:spPr/>
            <p:txBody>
              <a:bodyPr>
                <a:normAutofit/>
              </a:bodyPr>
              <a:lstStyle/>
              <a:p>
                <a:pPr marR="0" lvl="0" rtl="0"/>
                <a:r>
                  <a:rPr lang="en-US" b="0" i="0" u="none" strike="noStrike" baseline="0" dirty="0">
                    <a:solidFill>
                      <a:srgbClr val="000000"/>
                    </a:solidFill>
                    <a:latin typeface="Calibri Light" panose="020F0302020204030204" pitchFamily="34" charset="0"/>
                  </a:rPr>
                  <a:t>The wrapper implements the same interface as the wrapped object. Make the wrapper’s reference field accept any object that follows that interface.</a:t>
                </a:r>
              </a:p>
              <a:p>
                <a:pPr marL="0" indent="0">
                  <a:buNone/>
                </a:pPr>
                <a14:m>
                  <m:oMath xmlns:m="http://schemas.openxmlformats.org/officeDocument/2006/math">
                    <m:r>
                      <a:rPr lang="en-US" b="0" i="1" u="none" strike="noStrike" baseline="0" smtClean="0">
                        <a:solidFill>
                          <a:srgbClr val="000000"/>
                        </a:solidFill>
                        <a:latin typeface="Cambria Math" panose="02040503050406030204" pitchFamily="18" charset="0"/>
                      </a:rPr>
                      <m:t>⇒</m:t>
                    </m:r>
                  </m:oMath>
                </a14:m>
                <a:r>
                  <a:rPr lang="en-US" b="0" i="0" u="none" strike="noStrike" baseline="0" dirty="0">
                    <a:solidFill>
                      <a:srgbClr val="000000"/>
                    </a:solidFill>
                    <a:latin typeface="Calibri Light" panose="020F0302020204030204" pitchFamily="34" charset="0"/>
                  </a:rPr>
                  <a:t> This will let you cover an object in multiple wrappers, adding the combined behavior of all the wrappers to it.</a:t>
                </a:r>
              </a:p>
            </p:txBody>
          </p:sp>
        </mc:Choice>
        <mc:Fallback>
          <p:sp>
            <p:nvSpPr>
              <p:cNvPr id="3" name="Chỗ dành sẵn cho Văn bản 2">
                <a:extLst>
                  <a:ext uri="{FF2B5EF4-FFF2-40B4-BE49-F238E27FC236}">
                    <a16:creationId xmlns:a16="http://schemas.microsoft.com/office/drawing/2014/main" id="{EFF66FEE-E9B7-4168-B069-DB373F1E0AD5}"/>
                  </a:ext>
                </a:extLst>
              </p:cNvPr>
              <p:cNvSpPr>
                <a:spLocks noGrp="1" noRot="1" noChangeAspect="1" noMove="1" noResize="1" noEditPoints="1" noAdjustHandles="1" noChangeArrowheads="1" noChangeShapeType="1" noTextEdit="1"/>
              </p:cNvSpPr>
              <p:nvPr>
                <p:ph type="body" idx="1"/>
              </p:nvPr>
            </p:nvSpPr>
            <p:spPr>
              <a:blipFill>
                <a:blip r:embed="rId2"/>
                <a:stretch>
                  <a:fillRect l="-1217" t="-2241" r="-1681"/>
                </a:stretch>
              </a:blipFill>
            </p:spPr>
            <p:txBody>
              <a:bodyPr/>
              <a:lstStyle/>
              <a:p>
                <a:r>
                  <a:rPr lang="en-US">
                    <a:noFill/>
                  </a:rPr>
                  <a:t> </a:t>
                </a:r>
              </a:p>
            </p:txBody>
          </p:sp>
        </mc:Fallback>
      </mc:AlternateContent>
    </p:spTree>
    <p:extLst>
      <p:ext uri="{BB962C8B-B14F-4D97-AF65-F5344CB8AC3E}">
        <p14:creationId xmlns:p14="http://schemas.microsoft.com/office/powerpoint/2010/main" val="2572813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209F3B1-B827-4B40-B800-BB8624D9138F}"/>
              </a:ext>
            </a:extLst>
          </p:cNvPr>
          <p:cNvSpPr>
            <a:spLocks noGrp="1"/>
          </p:cNvSpPr>
          <p:nvPr>
            <p:ph type="title"/>
          </p:nvPr>
        </p:nvSpPr>
        <p:spPr/>
        <p:txBody>
          <a:bodyPr/>
          <a:lstStyle/>
          <a:p>
            <a:pPr marR="0" rtl="0"/>
            <a:r>
              <a:rPr lang="en-US" b="0" i="0" u="none" strike="noStrike" baseline="0">
                <a:solidFill>
                  <a:srgbClr val="000000"/>
                </a:solidFill>
                <a:latin typeface="Calibri Light" panose="020F0302020204030204" pitchFamily="34" charset="0"/>
              </a:rPr>
              <a:t>Solution</a:t>
            </a:r>
          </a:p>
        </p:txBody>
      </p:sp>
      <p:sp>
        <p:nvSpPr>
          <p:cNvPr id="3" name="Chỗ dành sẵn cho Văn bản 2">
            <a:extLst>
              <a:ext uri="{FF2B5EF4-FFF2-40B4-BE49-F238E27FC236}">
                <a16:creationId xmlns:a16="http://schemas.microsoft.com/office/drawing/2014/main" id="{EFF66FEE-E9B7-4168-B069-DB373F1E0AD5}"/>
              </a:ext>
            </a:extLst>
          </p:cNvPr>
          <p:cNvSpPr>
            <a:spLocks noGrp="1"/>
          </p:cNvSpPr>
          <p:nvPr>
            <p:ph type="body" idx="1"/>
          </p:nvPr>
        </p:nvSpPr>
        <p:spPr>
          <a:xfrm>
            <a:off x="838200" y="1825625"/>
            <a:ext cx="4313349" cy="4351338"/>
          </a:xfrm>
        </p:spPr>
        <p:txBody>
          <a:bodyPr>
            <a:normAutofit/>
          </a:bodyPr>
          <a:lstStyle/>
          <a:p>
            <a:pPr marL="0" marR="0" lvl="0" indent="0" rtl="0">
              <a:buNone/>
            </a:pPr>
            <a:r>
              <a:rPr lang="en-US" b="0" i="0" u="none" strike="noStrike" baseline="0" dirty="0">
                <a:solidFill>
                  <a:srgbClr val="000000"/>
                </a:solidFill>
                <a:latin typeface="Calibri Light" panose="020F0302020204030204" pitchFamily="34" charset="0"/>
              </a:rPr>
              <a:t>Let’s leave the simple email notification behavior inside the base </a:t>
            </a:r>
            <a:r>
              <a:rPr lang="en-US" b="1" i="0" u="none" strike="noStrike" baseline="0" dirty="0">
                <a:solidFill>
                  <a:srgbClr val="000000"/>
                </a:solidFill>
                <a:latin typeface="Calibri Light" panose="020F0302020204030204" pitchFamily="34" charset="0"/>
              </a:rPr>
              <a:t>Notifier</a:t>
            </a:r>
            <a:r>
              <a:rPr lang="en-US" b="0" i="0" u="none" strike="noStrike" baseline="0" dirty="0">
                <a:solidFill>
                  <a:srgbClr val="000000"/>
                </a:solidFill>
                <a:latin typeface="Calibri Light" panose="020F0302020204030204" pitchFamily="34" charset="0"/>
              </a:rPr>
              <a:t> class, but turn all other notification methods into decorators.</a:t>
            </a:r>
            <a:endParaRPr lang="en-US" b="0" i="0" u="none" strike="noStrike" baseline="0" dirty="0">
              <a:solidFill>
                <a:srgbClr val="000000"/>
              </a:solidFill>
              <a:latin typeface="Times New Roman" panose="02020603050405020304" pitchFamily="18" charset="0"/>
            </a:endParaRPr>
          </a:p>
        </p:txBody>
      </p:sp>
      <p:pic>
        <p:nvPicPr>
          <p:cNvPr id="4" name="Picture 8" descr="Diagram&#10;&#10;Description automatically generated">
            <a:extLst>
              <a:ext uri="{FF2B5EF4-FFF2-40B4-BE49-F238E27FC236}">
                <a16:creationId xmlns:a16="http://schemas.microsoft.com/office/drawing/2014/main" id="{F6AF82A9-D13F-4A90-8E8F-0EB693CEFCAB}"/>
              </a:ext>
            </a:extLst>
          </p:cNvPr>
          <p:cNvPicPr>
            <a:picLocks noChangeAspect="1"/>
          </p:cNvPicPr>
          <p:nvPr/>
        </p:nvPicPr>
        <p:blipFill rotWithShape="1">
          <a:blip r:embed="rId2"/>
          <a:srcRect l="1603" t="6684" r="2884" b="2017"/>
          <a:stretch/>
        </p:blipFill>
        <p:spPr>
          <a:xfrm>
            <a:off x="5151549" y="1088202"/>
            <a:ext cx="6202251" cy="5088761"/>
          </a:xfrm>
          <a:prstGeom prst="rect">
            <a:avLst/>
          </a:prstGeom>
        </p:spPr>
      </p:pic>
    </p:spTree>
    <p:extLst>
      <p:ext uri="{BB962C8B-B14F-4D97-AF65-F5344CB8AC3E}">
        <p14:creationId xmlns:p14="http://schemas.microsoft.com/office/powerpoint/2010/main" val="3476553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209F3B1-B827-4B40-B800-BB8624D9138F}"/>
              </a:ext>
            </a:extLst>
          </p:cNvPr>
          <p:cNvSpPr>
            <a:spLocks noGrp="1"/>
          </p:cNvSpPr>
          <p:nvPr>
            <p:ph type="title"/>
          </p:nvPr>
        </p:nvSpPr>
        <p:spPr/>
        <p:txBody>
          <a:bodyPr/>
          <a:lstStyle/>
          <a:p>
            <a:pPr marR="0" rtl="0"/>
            <a:r>
              <a:rPr lang="en-US" b="0" i="0" u="none" strike="noStrike" baseline="0">
                <a:solidFill>
                  <a:srgbClr val="000000"/>
                </a:solidFill>
                <a:latin typeface="Calibri Light" panose="020F0302020204030204" pitchFamily="34" charset="0"/>
              </a:rPr>
              <a:t>Solution</a:t>
            </a:r>
          </a:p>
        </p:txBody>
      </p:sp>
      <p:sp>
        <p:nvSpPr>
          <p:cNvPr id="3" name="Chỗ dành sẵn cho Văn bản 2">
            <a:extLst>
              <a:ext uri="{FF2B5EF4-FFF2-40B4-BE49-F238E27FC236}">
                <a16:creationId xmlns:a16="http://schemas.microsoft.com/office/drawing/2014/main" id="{EFF66FEE-E9B7-4168-B069-DB373F1E0AD5}"/>
              </a:ext>
            </a:extLst>
          </p:cNvPr>
          <p:cNvSpPr>
            <a:spLocks noGrp="1"/>
          </p:cNvSpPr>
          <p:nvPr>
            <p:ph type="body" idx="1"/>
          </p:nvPr>
        </p:nvSpPr>
        <p:spPr/>
        <p:txBody>
          <a:bodyPr>
            <a:normAutofit/>
          </a:bodyPr>
          <a:lstStyle/>
          <a:p>
            <a:pPr marL="0" marR="0" lvl="0" indent="0" rtl="0">
              <a:buNone/>
            </a:pPr>
            <a:r>
              <a:rPr lang="en-US" b="0" u="none" strike="noStrike" baseline="0" dirty="0">
                <a:solidFill>
                  <a:srgbClr val="000000"/>
                </a:solidFill>
                <a:latin typeface="Calibri Light" panose="020F0302020204030204" pitchFamily="34" charset="0"/>
              </a:rPr>
              <a:t>Apps might configure complex stacks of notification decorators. 	</a:t>
            </a:r>
            <a:endParaRPr lang="en-US" b="0" u="none" strike="noStrike" baseline="0" dirty="0">
              <a:solidFill>
                <a:srgbClr val="000000"/>
              </a:solidFill>
              <a:latin typeface="Times New Roman" panose="02020603050405020304" pitchFamily="18" charset="0"/>
            </a:endParaRPr>
          </a:p>
        </p:txBody>
      </p:sp>
      <p:pic>
        <p:nvPicPr>
          <p:cNvPr id="4" name="Picture 9" descr="Diagram, text&#10;&#10;Description automatically generated">
            <a:extLst>
              <a:ext uri="{FF2B5EF4-FFF2-40B4-BE49-F238E27FC236}">
                <a16:creationId xmlns:a16="http://schemas.microsoft.com/office/drawing/2014/main" id="{658A08FA-7D0E-4F59-8F4C-0CC8A195A264}"/>
              </a:ext>
            </a:extLst>
          </p:cNvPr>
          <p:cNvPicPr>
            <a:picLocks noChangeAspect="1"/>
          </p:cNvPicPr>
          <p:nvPr/>
        </p:nvPicPr>
        <p:blipFill rotWithShape="1">
          <a:blip r:embed="rId2"/>
          <a:srcRect l="1767" t="1689" r="3816"/>
          <a:stretch/>
        </p:blipFill>
        <p:spPr>
          <a:xfrm>
            <a:off x="4183062" y="2318380"/>
            <a:ext cx="3825875" cy="3858583"/>
          </a:xfrm>
          <a:prstGeom prst="rect">
            <a:avLst/>
          </a:prstGeom>
        </p:spPr>
      </p:pic>
    </p:spTree>
    <p:extLst>
      <p:ext uri="{BB962C8B-B14F-4D97-AF65-F5344CB8AC3E}">
        <p14:creationId xmlns:p14="http://schemas.microsoft.com/office/powerpoint/2010/main" val="133708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0C34B4C-72D5-46D8-9439-6CDF3C8356E5}"/>
              </a:ext>
            </a:extLst>
          </p:cNvPr>
          <p:cNvSpPr>
            <a:spLocks noGrp="1"/>
          </p:cNvSpPr>
          <p:nvPr>
            <p:ph type="title"/>
          </p:nvPr>
        </p:nvSpPr>
        <p:spPr/>
        <p:txBody>
          <a:bodyPr/>
          <a:lstStyle/>
          <a:p>
            <a:pPr marR="0" rtl="0"/>
            <a:r>
              <a:rPr lang="en-US" b="0" i="0" u="none" strike="noStrike" baseline="0">
                <a:solidFill>
                  <a:srgbClr val="000000"/>
                </a:solidFill>
                <a:latin typeface="Calibri Light" panose="020F0302020204030204" pitchFamily="34" charset="0"/>
              </a:rPr>
              <a:t>Real-World analogy</a:t>
            </a:r>
          </a:p>
        </p:txBody>
      </p:sp>
      <p:sp>
        <p:nvSpPr>
          <p:cNvPr id="3" name="Chỗ dành sẵn cho Văn bản 2">
            <a:extLst>
              <a:ext uri="{FF2B5EF4-FFF2-40B4-BE49-F238E27FC236}">
                <a16:creationId xmlns:a16="http://schemas.microsoft.com/office/drawing/2014/main" id="{1392B89E-F789-4FFB-90D1-549708448BFA}"/>
              </a:ext>
            </a:extLst>
          </p:cNvPr>
          <p:cNvSpPr>
            <a:spLocks noGrp="1"/>
          </p:cNvSpPr>
          <p:nvPr>
            <p:ph type="body" idx="1"/>
          </p:nvPr>
        </p:nvSpPr>
        <p:spPr/>
        <p:txBody>
          <a:bodyPr/>
          <a:lstStyle/>
          <a:p>
            <a:pPr marR="0" lvl="0" rtl="0"/>
            <a:r>
              <a:rPr lang="en-US" b="0" i="0" u="none" strike="noStrike" baseline="0" dirty="0">
                <a:solidFill>
                  <a:srgbClr val="000000"/>
                </a:solidFill>
                <a:latin typeface="Calibri Light" panose="020F0302020204030204" pitchFamily="34" charset="0"/>
              </a:rPr>
              <a:t>Wearing clothes is an example of using decorators.</a:t>
            </a:r>
          </a:p>
          <a:p>
            <a:pPr marR="0" lvl="0" rtl="0"/>
            <a:r>
              <a:rPr lang="en-US" b="0" i="0" u="none" strike="noStrike" baseline="0" dirty="0">
                <a:solidFill>
                  <a:srgbClr val="000000"/>
                </a:solidFill>
                <a:latin typeface="Calibri Light" panose="020F0302020204030204" pitchFamily="34" charset="0"/>
              </a:rPr>
              <a:t>All of these “extend” your basic behavior but aren’t part of you, and you can easily take off any piece of clothing whenever you don’t need it.</a:t>
            </a:r>
          </a:p>
          <a:p>
            <a:pPr marL="0" marR="0" lvl="0" indent="0" rtl="0">
              <a:buNone/>
            </a:pPr>
            <a:endParaRPr lang="en-US" b="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012490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45D6998-4C52-4E2D-8546-091B7731F944}"/>
              </a:ext>
            </a:extLst>
          </p:cNvPr>
          <p:cNvSpPr>
            <a:spLocks noGrp="1"/>
          </p:cNvSpPr>
          <p:nvPr>
            <p:ph type="title"/>
          </p:nvPr>
        </p:nvSpPr>
        <p:spPr/>
        <p:txBody>
          <a:bodyPr/>
          <a:lstStyle/>
          <a:p>
            <a:pPr marR="0" rtl="0"/>
            <a:r>
              <a:rPr lang="en-US" b="0" i="0" u="none" strike="noStrike" baseline="0">
                <a:solidFill>
                  <a:srgbClr val="000000"/>
                </a:solidFill>
                <a:latin typeface="Calibri Light" panose="020F0302020204030204" pitchFamily="34" charset="0"/>
              </a:rPr>
              <a:t>Structure</a:t>
            </a:r>
          </a:p>
        </p:txBody>
      </p:sp>
      <p:sp>
        <p:nvSpPr>
          <p:cNvPr id="3" name="Chỗ dành sẵn cho Văn bản 2">
            <a:extLst>
              <a:ext uri="{FF2B5EF4-FFF2-40B4-BE49-F238E27FC236}">
                <a16:creationId xmlns:a16="http://schemas.microsoft.com/office/drawing/2014/main" id="{79344F14-27B1-4A75-BE62-688AF2378FF2}"/>
              </a:ext>
            </a:extLst>
          </p:cNvPr>
          <p:cNvSpPr>
            <a:spLocks noGrp="1"/>
          </p:cNvSpPr>
          <p:nvPr>
            <p:ph type="body" idx="1"/>
          </p:nvPr>
        </p:nvSpPr>
        <p:spPr/>
        <p:txBody>
          <a:bodyPr/>
          <a:lstStyle/>
          <a:p>
            <a:endParaRPr lang="en-US" dirty="0"/>
          </a:p>
        </p:txBody>
      </p:sp>
      <p:pic>
        <p:nvPicPr>
          <p:cNvPr id="5" name="Picture 11" descr="Diagram&#10;&#10;Description automatically generated">
            <a:extLst>
              <a:ext uri="{FF2B5EF4-FFF2-40B4-BE49-F238E27FC236}">
                <a16:creationId xmlns:a16="http://schemas.microsoft.com/office/drawing/2014/main" id="{1CC7DE50-C797-4AFF-9CEA-A3CA97D2A469}"/>
              </a:ext>
            </a:extLst>
          </p:cNvPr>
          <p:cNvPicPr>
            <a:picLocks noChangeAspect="1"/>
          </p:cNvPicPr>
          <p:nvPr/>
        </p:nvPicPr>
        <p:blipFill rotWithShape="1">
          <a:blip r:embed="rId2"/>
          <a:srcRect l="7108" t="4043" r="6754"/>
          <a:stretch/>
        </p:blipFill>
        <p:spPr>
          <a:xfrm>
            <a:off x="3577375" y="982816"/>
            <a:ext cx="5037249" cy="5194147"/>
          </a:xfrm>
          <a:prstGeom prst="rect">
            <a:avLst/>
          </a:prstGeom>
        </p:spPr>
      </p:pic>
    </p:spTree>
    <p:extLst>
      <p:ext uri="{BB962C8B-B14F-4D97-AF65-F5344CB8AC3E}">
        <p14:creationId xmlns:p14="http://schemas.microsoft.com/office/powerpoint/2010/main" val="2708036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4AC7C3B-2D81-4B19-9E73-BFA082F05AAA}"/>
              </a:ext>
            </a:extLst>
          </p:cNvPr>
          <p:cNvSpPr>
            <a:spLocks noGrp="1"/>
          </p:cNvSpPr>
          <p:nvPr>
            <p:ph type="title"/>
          </p:nvPr>
        </p:nvSpPr>
        <p:spPr/>
        <p:txBody>
          <a:bodyPr/>
          <a:lstStyle/>
          <a:p>
            <a:pPr marR="0" rtl="0"/>
            <a:endParaRPr lang="en-US" b="0" i="0" u="none" strike="noStrike" baseline="0">
              <a:solidFill>
                <a:srgbClr val="000000"/>
              </a:solidFill>
              <a:latin typeface="Times New Roman" panose="02020603050405020304" pitchFamily="18" charset="0"/>
            </a:endParaRPr>
          </a:p>
        </p:txBody>
      </p:sp>
      <p:sp>
        <p:nvSpPr>
          <p:cNvPr id="3" name="Chỗ dành sẵn cho Văn bản 2">
            <a:extLst>
              <a:ext uri="{FF2B5EF4-FFF2-40B4-BE49-F238E27FC236}">
                <a16:creationId xmlns:a16="http://schemas.microsoft.com/office/drawing/2014/main" id="{24C23C39-C5B9-4447-B50B-0179E994E8A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12207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009C412-B552-4E9D-93FC-DF6CCEFBB69D}"/>
              </a:ext>
            </a:extLst>
          </p:cNvPr>
          <p:cNvSpPr>
            <a:spLocks noGrp="1"/>
          </p:cNvSpPr>
          <p:nvPr>
            <p:ph type="title"/>
          </p:nvPr>
        </p:nvSpPr>
        <p:spPr/>
        <p:txBody>
          <a:bodyPr/>
          <a:lstStyle/>
          <a:p>
            <a:pPr marR="0" rtl="0"/>
            <a:endParaRPr lang="en-US" b="0" i="0" u="none" strike="noStrike" baseline="0">
              <a:solidFill>
                <a:srgbClr val="000000"/>
              </a:solidFill>
              <a:latin typeface="Times New Roman" panose="02020603050405020304" pitchFamily="18" charset="0"/>
            </a:endParaRPr>
          </a:p>
        </p:txBody>
      </p:sp>
      <p:sp>
        <p:nvSpPr>
          <p:cNvPr id="3" name="Chỗ dành sẵn cho Văn bản 2">
            <a:extLst>
              <a:ext uri="{FF2B5EF4-FFF2-40B4-BE49-F238E27FC236}">
                <a16:creationId xmlns:a16="http://schemas.microsoft.com/office/drawing/2014/main" id="{078EAEE2-E0EF-461C-8CC9-F3391E1DCB0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9544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F2B2B83-ACE8-4842-A973-D04AF19F722C}"/>
              </a:ext>
            </a:extLst>
          </p:cNvPr>
          <p:cNvSpPr>
            <a:spLocks noGrp="1"/>
          </p:cNvSpPr>
          <p:nvPr>
            <p:ph type="title"/>
          </p:nvPr>
        </p:nvSpPr>
        <p:spPr/>
        <p:txBody>
          <a:bodyPr/>
          <a:lstStyle/>
          <a:p>
            <a:pPr marR="0" rtl="0"/>
            <a:endParaRPr lang="en-US" b="0" i="0" u="none" strike="noStrike" baseline="0">
              <a:solidFill>
                <a:srgbClr val="000000"/>
              </a:solidFill>
              <a:latin typeface="Times New Roman" panose="02020603050405020304" pitchFamily="18" charset="0"/>
            </a:endParaRPr>
          </a:p>
        </p:txBody>
      </p:sp>
      <p:sp>
        <p:nvSpPr>
          <p:cNvPr id="3" name="Chỗ dành sẵn cho Văn bản 2">
            <a:extLst>
              <a:ext uri="{FF2B5EF4-FFF2-40B4-BE49-F238E27FC236}">
                <a16:creationId xmlns:a16="http://schemas.microsoft.com/office/drawing/2014/main" id="{53CF6E9B-6576-43FD-BB9B-0C01AA1A3BC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33880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CD68C84-500B-4E09-AA0B-AB9FDB65FED0}"/>
              </a:ext>
            </a:extLst>
          </p:cNvPr>
          <p:cNvSpPr>
            <a:spLocks noGrp="1"/>
          </p:cNvSpPr>
          <p:nvPr>
            <p:ph type="title"/>
          </p:nvPr>
        </p:nvSpPr>
        <p:spPr/>
        <p:txBody>
          <a:bodyPr/>
          <a:lstStyle/>
          <a:p>
            <a:pPr marR="0" rtl="0"/>
            <a:r>
              <a:rPr lang="en-US" b="0" i="0" u="none" strike="noStrike" baseline="0">
                <a:solidFill>
                  <a:srgbClr val="000000"/>
                </a:solidFill>
                <a:latin typeface="Calibri Light" panose="020F0302020204030204" pitchFamily="34" charset="0"/>
              </a:rPr>
              <a:t>Applicability</a:t>
            </a:r>
          </a:p>
        </p:txBody>
      </p:sp>
      <p:sp>
        <p:nvSpPr>
          <p:cNvPr id="3" name="Chỗ dành sẵn cho Văn bản 2">
            <a:extLst>
              <a:ext uri="{FF2B5EF4-FFF2-40B4-BE49-F238E27FC236}">
                <a16:creationId xmlns:a16="http://schemas.microsoft.com/office/drawing/2014/main" id="{9BCAEA31-48D1-4212-B2FE-93277D699074}"/>
              </a:ext>
            </a:extLst>
          </p:cNvPr>
          <p:cNvSpPr>
            <a:spLocks noGrp="1"/>
          </p:cNvSpPr>
          <p:nvPr>
            <p:ph type="body" idx="1"/>
          </p:nvPr>
        </p:nvSpPr>
        <p:spPr/>
        <p:txBody>
          <a:bodyPr>
            <a:normAutofit fontScale="92500" lnSpcReduction="10000"/>
          </a:bodyPr>
          <a:lstStyle/>
          <a:p>
            <a:pPr marR="0" lvl="0" rtl="0"/>
            <a:r>
              <a:rPr lang="en-US" b="0" i="0" u="none" strike="noStrike" baseline="0">
                <a:solidFill>
                  <a:srgbClr val="000000"/>
                </a:solidFill>
                <a:latin typeface="Calibri Light" panose="020F0302020204030204" pitchFamily="34" charset="0"/>
              </a:rPr>
              <a:t>Use the Decorator pattern when you need to be able to assign extra behaviors to objects at runtime without breaking the code that uses these objects.</a:t>
            </a:r>
          </a:p>
          <a:p>
            <a:pPr marR="0" lvl="1" rtl="0"/>
            <a:r>
              <a:rPr lang="en-US" b="0" i="0" u="none" strike="noStrike" baseline="0">
                <a:solidFill>
                  <a:srgbClr val="000000"/>
                </a:solidFill>
                <a:latin typeface="Calibri Light" panose="020F0302020204030204" pitchFamily="34" charset="0"/>
              </a:rPr>
              <a:t>The Decorator lets you structure your business logic into layers, create a decorator for each layer and compose objects with various combinations of this logic at runtime. The client code can treat all these objects in the same way, since they all follow a common interface.</a:t>
            </a:r>
          </a:p>
          <a:p>
            <a:pPr marR="0" lvl="0" rtl="0"/>
            <a:r>
              <a:rPr lang="en-US" b="0" i="0" u="none" strike="noStrike" baseline="0">
                <a:solidFill>
                  <a:srgbClr val="000000"/>
                </a:solidFill>
                <a:latin typeface="Calibri Light" panose="020F0302020204030204" pitchFamily="34" charset="0"/>
              </a:rPr>
              <a:t>Use the pattern when it’s awkward or not possible to extend an object’s behavior using inheritance.</a:t>
            </a:r>
          </a:p>
          <a:p>
            <a:pPr marR="0" lvl="1" rtl="0"/>
            <a:r>
              <a:rPr lang="en-US" b="0" i="0" u="none" strike="noStrike" baseline="0">
                <a:solidFill>
                  <a:srgbClr val="000000"/>
                </a:solidFill>
                <a:latin typeface="Calibri Light" panose="020F0302020204030204" pitchFamily="34" charset="0"/>
              </a:rPr>
              <a:t>Many programming languages have the </a:t>
            </a:r>
            <a:r>
              <a:rPr lang="en-US" b="0" i="0" u="none" strike="noStrike" baseline="0">
                <a:solidFill>
                  <a:srgbClr val="000000"/>
                </a:solidFill>
                <a:latin typeface="Times New Roman" panose="02020603050405020304" pitchFamily="18" charset="0"/>
              </a:rPr>
              <a:t>final </a:t>
            </a:r>
            <a:r>
              <a:rPr lang="en-US" b="0" i="0" u="none" strike="noStrike" baseline="0">
                <a:solidFill>
                  <a:srgbClr val="000000"/>
                </a:solidFill>
                <a:latin typeface="Calibri Light" panose="020F0302020204030204" pitchFamily="34" charset="0"/>
              </a:rPr>
              <a:t>keyword that can be used to prevent further extension of a class. For a final class, the only way to reuse the existing behavior would be to wrap the class with your own wrapper, using the Decorator pattern.</a:t>
            </a:r>
          </a:p>
          <a:p>
            <a:pPr marR="0" lvl="1" rtl="0"/>
            <a:endParaRPr lang="en-US" b="0" i="0" u="none" strike="noStrike" baseline="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137177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11833D0-C588-4D67-AEAC-1A7E1D4C6B35}"/>
              </a:ext>
            </a:extLst>
          </p:cNvPr>
          <p:cNvSpPr>
            <a:spLocks noGrp="1"/>
          </p:cNvSpPr>
          <p:nvPr>
            <p:ph type="title"/>
          </p:nvPr>
        </p:nvSpPr>
        <p:spPr/>
        <p:txBody>
          <a:bodyPr/>
          <a:lstStyle/>
          <a:p>
            <a:pPr marR="0" rtl="0"/>
            <a:r>
              <a:rPr lang="en-US" b="0" i="0" u="none" strike="noStrike" baseline="0">
                <a:solidFill>
                  <a:srgbClr val="000000"/>
                </a:solidFill>
                <a:latin typeface="Calibri Light" panose="020F0302020204030204" pitchFamily="34" charset="0"/>
              </a:rPr>
              <a:t>Implementation</a:t>
            </a:r>
          </a:p>
        </p:txBody>
      </p:sp>
      <p:sp>
        <p:nvSpPr>
          <p:cNvPr id="3" name="Chỗ dành sẵn cho Văn bản 2">
            <a:extLst>
              <a:ext uri="{FF2B5EF4-FFF2-40B4-BE49-F238E27FC236}">
                <a16:creationId xmlns:a16="http://schemas.microsoft.com/office/drawing/2014/main" id="{AF4DDB45-BD7E-459A-8FC8-DD20747A63C0}"/>
              </a:ext>
            </a:extLst>
          </p:cNvPr>
          <p:cNvSpPr>
            <a:spLocks noGrp="1"/>
          </p:cNvSpPr>
          <p:nvPr>
            <p:ph type="body" idx="1"/>
          </p:nvPr>
        </p:nvSpPr>
        <p:spPr/>
        <p:txBody>
          <a:bodyPr>
            <a:normAutofit fontScale="70000" lnSpcReduction="20000"/>
          </a:bodyPr>
          <a:lstStyle/>
          <a:p>
            <a:pPr marR="0" lvl="0" rtl="0"/>
            <a:r>
              <a:rPr lang="en-US" b="0" i="0" u="none" strike="noStrike" baseline="0">
                <a:solidFill>
                  <a:srgbClr val="000000"/>
                </a:solidFill>
                <a:latin typeface="Calibri Light" panose="020F0302020204030204" pitchFamily="34" charset="0"/>
              </a:rPr>
              <a:t>Make sure your business domain can be represented as a primary component with multiple optional layers over it.</a:t>
            </a:r>
          </a:p>
          <a:p>
            <a:pPr marR="0" lvl="0" rtl="0"/>
            <a:r>
              <a:rPr lang="en-US" b="0" i="0" u="none" strike="noStrike" baseline="0">
                <a:solidFill>
                  <a:srgbClr val="000000"/>
                </a:solidFill>
                <a:latin typeface="Calibri Light" panose="020F0302020204030204" pitchFamily="34" charset="0"/>
              </a:rPr>
              <a:t>Figure out what methods are common to both the primary component and the optional layers. Create a component interface and declare those methods there.</a:t>
            </a:r>
          </a:p>
          <a:p>
            <a:pPr marR="0" lvl="0" rtl="0"/>
            <a:r>
              <a:rPr lang="en-US" b="0" i="0" u="none" strike="noStrike" baseline="0">
                <a:solidFill>
                  <a:srgbClr val="000000"/>
                </a:solidFill>
                <a:latin typeface="Calibri Light" panose="020F0302020204030204" pitchFamily="34" charset="0"/>
              </a:rPr>
              <a:t>Create a concrete component class and define the base behavior in it.</a:t>
            </a:r>
          </a:p>
          <a:p>
            <a:pPr marR="0" lvl="0" rtl="0"/>
            <a:r>
              <a:rPr lang="en-US" b="0" i="0" u="none" strike="noStrike" baseline="0">
                <a:solidFill>
                  <a:srgbClr val="000000"/>
                </a:solidFill>
                <a:latin typeface="Calibri Light" panose="020F0302020204030204" pitchFamily="34" charset="0"/>
              </a:rPr>
              <a:t>Create a base decorator class. It should have a field for storing a reference to a wrapped object. The field should be declared with the component interface type to allow linking to concrete components as well as decorators. The base decorator must delegate all work to the wrapped object.</a:t>
            </a:r>
          </a:p>
          <a:p>
            <a:pPr marR="0" lvl="0" rtl="0"/>
            <a:r>
              <a:rPr lang="en-US" b="0" i="0" u="none" strike="noStrike" baseline="0">
                <a:solidFill>
                  <a:srgbClr val="000000"/>
                </a:solidFill>
                <a:latin typeface="Calibri Light" panose="020F0302020204030204" pitchFamily="34" charset="0"/>
              </a:rPr>
              <a:t>Make sure all classes implement the component interface.</a:t>
            </a:r>
          </a:p>
          <a:p>
            <a:pPr marR="0" lvl="0" rtl="0"/>
            <a:r>
              <a:rPr lang="en-US" b="0" i="0" u="none" strike="noStrike" baseline="0">
                <a:solidFill>
                  <a:srgbClr val="000000"/>
                </a:solidFill>
                <a:latin typeface="Calibri Light" panose="020F0302020204030204" pitchFamily="34" charset="0"/>
              </a:rPr>
              <a:t>Create concrete decorators by extending them from the base decorator. A concrete decorator must execute its behavior before or after the call to the parent method (which always delegates to the wrapped object).</a:t>
            </a:r>
          </a:p>
          <a:p>
            <a:pPr marR="0" lvl="0" rtl="0"/>
            <a:r>
              <a:rPr lang="en-US" b="0" i="0" u="none" strike="noStrike" baseline="0">
                <a:solidFill>
                  <a:srgbClr val="000000"/>
                </a:solidFill>
                <a:latin typeface="Calibri Light" panose="020F0302020204030204" pitchFamily="34" charset="0"/>
              </a:rPr>
              <a:t>The client code must be responsible for creating decorators and composing them in the way the client needs.</a:t>
            </a:r>
            <a:endParaRPr lang="en-US" b="0" i="0" u="none" strike="noStrike" baseline="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24734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2673608-FEF2-414B-870E-6421172C349F}"/>
              </a:ext>
            </a:extLst>
          </p:cNvPr>
          <p:cNvSpPr>
            <a:spLocks noGrp="1"/>
          </p:cNvSpPr>
          <p:nvPr>
            <p:ph type="title"/>
          </p:nvPr>
        </p:nvSpPr>
        <p:spPr/>
        <p:txBody>
          <a:bodyPr/>
          <a:lstStyle/>
          <a:p>
            <a:pPr marR="0" rtl="0"/>
            <a:r>
              <a:rPr lang="en-US" b="0" i="0" u="none" strike="noStrike" baseline="0">
                <a:solidFill>
                  <a:srgbClr val="000000"/>
                </a:solidFill>
                <a:latin typeface="Calibri Light" panose="020F0302020204030204" pitchFamily="34" charset="0"/>
              </a:rPr>
              <a:t>Decorator</a:t>
            </a:r>
          </a:p>
        </p:txBody>
      </p:sp>
      <p:sp>
        <p:nvSpPr>
          <p:cNvPr id="3" name="Chỗ dành sẵn cho Văn bản 2">
            <a:extLst>
              <a:ext uri="{FF2B5EF4-FFF2-40B4-BE49-F238E27FC236}">
                <a16:creationId xmlns:a16="http://schemas.microsoft.com/office/drawing/2014/main" id="{1BE805FA-0BDD-43B4-9F0C-708BF908925D}"/>
              </a:ext>
            </a:extLst>
          </p:cNvPr>
          <p:cNvSpPr>
            <a:spLocks noGrp="1"/>
          </p:cNvSpPr>
          <p:nvPr>
            <p:ph type="body" idx="1"/>
          </p:nvPr>
        </p:nvSpPr>
        <p:spPr/>
        <p:txBody>
          <a:bodyPr>
            <a:normAutofit lnSpcReduction="10000"/>
          </a:bodyPr>
          <a:lstStyle/>
          <a:p>
            <a:pPr marL="571500" marR="0" lvl="0" indent="-571500" rtl="0">
              <a:buFont typeface="+mj-lt"/>
              <a:buAutoNum type="romanUcPeriod"/>
            </a:pPr>
            <a:r>
              <a:rPr lang="en-US" b="0" i="0" u="none" strike="noStrike" baseline="0" dirty="0">
                <a:solidFill>
                  <a:srgbClr val="000000"/>
                </a:solidFill>
                <a:latin typeface="Calibri Light" panose="020F0302020204030204" pitchFamily="34" charset="0"/>
              </a:rPr>
              <a:t>Introduction</a:t>
            </a:r>
          </a:p>
          <a:p>
            <a:pPr marL="571500" marR="0" lvl="0" indent="-571500" rtl="0">
              <a:buFont typeface="+mj-lt"/>
              <a:buAutoNum type="romanUcPeriod"/>
            </a:pPr>
            <a:r>
              <a:rPr lang="en-US" b="0" i="0" u="none" strike="noStrike" baseline="0" dirty="0">
                <a:solidFill>
                  <a:srgbClr val="000000"/>
                </a:solidFill>
                <a:latin typeface="Calibri Light" panose="020F0302020204030204" pitchFamily="34" charset="0"/>
              </a:rPr>
              <a:t>Problem</a:t>
            </a:r>
          </a:p>
          <a:p>
            <a:pPr marL="571500" marR="0" lvl="0" indent="-571500" rtl="0">
              <a:buFont typeface="+mj-lt"/>
              <a:buAutoNum type="romanUcPeriod"/>
            </a:pPr>
            <a:r>
              <a:rPr lang="en-US" b="0" i="0" u="none" strike="noStrike" baseline="0" dirty="0">
                <a:solidFill>
                  <a:srgbClr val="000000"/>
                </a:solidFill>
                <a:latin typeface="Calibri Light" panose="020F0302020204030204" pitchFamily="34" charset="0"/>
              </a:rPr>
              <a:t>Solution</a:t>
            </a:r>
          </a:p>
          <a:p>
            <a:pPr marL="571500" marR="0" lvl="0" indent="-571500" rtl="0">
              <a:buFont typeface="+mj-lt"/>
              <a:buAutoNum type="romanUcPeriod"/>
            </a:pPr>
            <a:r>
              <a:rPr lang="en-US" b="0" i="0" u="none" strike="noStrike" baseline="0" dirty="0">
                <a:solidFill>
                  <a:srgbClr val="000000"/>
                </a:solidFill>
                <a:latin typeface="Calibri Light" panose="020F0302020204030204" pitchFamily="34" charset="0"/>
              </a:rPr>
              <a:t>Real-world analogy</a:t>
            </a:r>
          </a:p>
          <a:p>
            <a:pPr marL="571500" marR="0" lvl="0" indent="-571500" rtl="0">
              <a:buFont typeface="+mj-lt"/>
              <a:buAutoNum type="romanUcPeriod"/>
            </a:pPr>
            <a:r>
              <a:rPr lang="en-US" b="0" i="0" u="none" strike="noStrike" baseline="0" dirty="0">
                <a:solidFill>
                  <a:srgbClr val="000000"/>
                </a:solidFill>
                <a:latin typeface="Calibri Light" panose="020F0302020204030204" pitchFamily="34" charset="0"/>
              </a:rPr>
              <a:t>Structure</a:t>
            </a:r>
          </a:p>
          <a:p>
            <a:pPr marL="571500" marR="0" lvl="0" indent="-571500" rtl="0">
              <a:buFont typeface="+mj-lt"/>
              <a:buAutoNum type="romanUcPeriod"/>
            </a:pPr>
            <a:r>
              <a:rPr lang="en-US" dirty="0">
                <a:solidFill>
                  <a:srgbClr val="000000"/>
                </a:solidFill>
                <a:latin typeface="Calibri Light" panose="020F0302020204030204" pitchFamily="34" charset="0"/>
              </a:rPr>
              <a:t>Applicability</a:t>
            </a:r>
          </a:p>
          <a:p>
            <a:pPr marL="571500" marR="0" lvl="0" indent="-571500" rtl="0">
              <a:buFont typeface="+mj-lt"/>
              <a:buAutoNum type="romanUcPeriod"/>
            </a:pPr>
            <a:r>
              <a:rPr lang="en-US" dirty="0">
                <a:solidFill>
                  <a:srgbClr val="000000"/>
                </a:solidFill>
                <a:latin typeface="Calibri Light" panose="020F0302020204030204" pitchFamily="34" charset="0"/>
              </a:rPr>
              <a:t>Implementation</a:t>
            </a:r>
          </a:p>
          <a:p>
            <a:pPr marL="571500" marR="0" lvl="0" indent="-571500" rtl="0">
              <a:buFont typeface="+mj-lt"/>
              <a:buAutoNum type="romanUcPeriod"/>
            </a:pPr>
            <a:r>
              <a:rPr lang="en-US" b="0" i="0" u="none" strike="noStrike" baseline="0" dirty="0">
                <a:solidFill>
                  <a:srgbClr val="000000"/>
                </a:solidFill>
                <a:latin typeface="Calibri Light" panose="020F0302020204030204" pitchFamily="34" charset="0"/>
              </a:rPr>
              <a:t>Pros and Cons</a:t>
            </a:r>
          </a:p>
          <a:p>
            <a:pPr marL="571500" marR="0" lvl="0" indent="-571500" rtl="0">
              <a:buFont typeface="+mj-lt"/>
              <a:buAutoNum type="romanUcPeriod"/>
            </a:pPr>
            <a:r>
              <a:rPr lang="en-US" b="0" i="0" u="none" strike="noStrike" baseline="0" dirty="0">
                <a:solidFill>
                  <a:srgbClr val="000000"/>
                </a:solidFill>
                <a:latin typeface="Calibri Light" panose="020F0302020204030204" pitchFamily="34" charset="0"/>
              </a:rPr>
              <a:t>Relations with other patterns</a:t>
            </a:r>
          </a:p>
        </p:txBody>
      </p:sp>
    </p:spTree>
    <p:extLst>
      <p:ext uri="{BB962C8B-B14F-4D97-AF65-F5344CB8AC3E}">
        <p14:creationId xmlns:p14="http://schemas.microsoft.com/office/powerpoint/2010/main" val="2907765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42530B1-EBD3-4C00-9D40-F5D404F33A7E}"/>
              </a:ext>
            </a:extLst>
          </p:cNvPr>
          <p:cNvSpPr>
            <a:spLocks noGrp="1"/>
          </p:cNvSpPr>
          <p:nvPr>
            <p:ph type="title"/>
          </p:nvPr>
        </p:nvSpPr>
        <p:spPr/>
        <p:txBody>
          <a:bodyPr/>
          <a:lstStyle/>
          <a:p>
            <a:pPr marR="0" rtl="0"/>
            <a:r>
              <a:rPr lang="en-US" b="0" i="0" u="none" strike="noStrike" baseline="0">
                <a:solidFill>
                  <a:srgbClr val="000000"/>
                </a:solidFill>
                <a:latin typeface="Calibri Light" panose="020F0302020204030204" pitchFamily="34" charset="0"/>
              </a:rPr>
              <a:t>Pros and Cons</a:t>
            </a:r>
          </a:p>
        </p:txBody>
      </p:sp>
      <p:sp>
        <p:nvSpPr>
          <p:cNvPr id="3" name="Chỗ dành sẵn cho Văn bản 2">
            <a:extLst>
              <a:ext uri="{FF2B5EF4-FFF2-40B4-BE49-F238E27FC236}">
                <a16:creationId xmlns:a16="http://schemas.microsoft.com/office/drawing/2014/main" id="{D18F34FA-B10E-4D7D-AD1B-4ED623EA2272}"/>
              </a:ext>
            </a:extLst>
          </p:cNvPr>
          <p:cNvSpPr>
            <a:spLocks noGrp="1"/>
          </p:cNvSpPr>
          <p:nvPr>
            <p:ph type="body" idx="1"/>
          </p:nvPr>
        </p:nvSpPr>
        <p:spPr/>
        <p:txBody>
          <a:bodyPr>
            <a:normAutofit fontScale="92500" lnSpcReduction="10000"/>
          </a:bodyPr>
          <a:lstStyle/>
          <a:p>
            <a:pPr marR="0" lvl="0" rtl="0"/>
            <a:r>
              <a:rPr lang="en-US" b="0" i="0" u="none" strike="noStrike" baseline="0">
                <a:solidFill>
                  <a:srgbClr val="000000"/>
                </a:solidFill>
                <a:latin typeface="Calibri Light" panose="020F0302020204030204" pitchFamily="34" charset="0"/>
              </a:rPr>
              <a:t>You can extend an object’s behavior without making a new subclass.</a:t>
            </a:r>
          </a:p>
          <a:p>
            <a:pPr marR="0" lvl="0" rtl="0"/>
            <a:r>
              <a:rPr lang="en-US" b="0" i="0" u="none" strike="noStrike" baseline="0">
                <a:solidFill>
                  <a:srgbClr val="000000"/>
                </a:solidFill>
                <a:latin typeface="Calibri Light" panose="020F0302020204030204" pitchFamily="34" charset="0"/>
              </a:rPr>
              <a:t> You can add or remove responsibilities from an object at runtime.</a:t>
            </a:r>
          </a:p>
          <a:p>
            <a:pPr marR="0" lvl="0" rtl="0"/>
            <a:r>
              <a:rPr lang="en-US" b="0" i="0" u="none" strike="noStrike" baseline="0">
                <a:solidFill>
                  <a:srgbClr val="000000"/>
                </a:solidFill>
                <a:latin typeface="Calibri Light" panose="020F0302020204030204" pitchFamily="34" charset="0"/>
              </a:rPr>
              <a:t> You can combine several behaviors by wrapping an object into multiple decorators.</a:t>
            </a:r>
          </a:p>
          <a:p>
            <a:pPr marR="0" lvl="0" rtl="0"/>
            <a:r>
              <a:rPr lang="en-US" b="0" i="0" u="none" strike="noStrike" baseline="0">
                <a:solidFill>
                  <a:srgbClr val="000000"/>
                </a:solidFill>
                <a:latin typeface="Calibri Light" panose="020F0302020204030204" pitchFamily="34" charset="0"/>
              </a:rPr>
              <a:t> </a:t>
            </a:r>
            <a:r>
              <a:rPr lang="en-US" b="0" i="1" u="none" strike="noStrike" baseline="0">
                <a:solidFill>
                  <a:srgbClr val="000000"/>
                </a:solidFill>
                <a:latin typeface="Calibri Light" panose="020F0302020204030204" pitchFamily="34" charset="0"/>
              </a:rPr>
              <a:t>Single Responsibility Principle</a:t>
            </a:r>
            <a:r>
              <a:rPr lang="en-US" b="0" i="0" u="none" strike="noStrike" baseline="0">
                <a:solidFill>
                  <a:srgbClr val="000000"/>
                </a:solidFill>
                <a:latin typeface="Calibri Light" panose="020F0302020204030204" pitchFamily="34" charset="0"/>
              </a:rPr>
              <a:t>. You can divide a monolithic class that implements many possible variants of behavior into several smaller classes.</a:t>
            </a:r>
          </a:p>
          <a:p>
            <a:pPr marR="0" lvl="0" rtl="0"/>
            <a:r>
              <a:rPr lang="en-US" b="0" i="0" u="none" strike="noStrike" baseline="0">
                <a:solidFill>
                  <a:srgbClr val="000000"/>
                </a:solidFill>
                <a:latin typeface="Calibri Light" panose="020F0302020204030204" pitchFamily="34" charset="0"/>
              </a:rPr>
              <a:t>It’s hard to remove a specific wrapper from the wrappers stack.</a:t>
            </a:r>
          </a:p>
          <a:p>
            <a:pPr marR="0" lvl="0" rtl="0"/>
            <a:r>
              <a:rPr lang="en-US" b="0" i="0" u="none" strike="noStrike" baseline="0">
                <a:solidFill>
                  <a:srgbClr val="000000"/>
                </a:solidFill>
                <a:latin typeface="Calibri Light" panose="020F0302020204030204" pitchFamily="34" charset="0"/>
              </a:rPr>
              <a:t> It’s hard to implement a decorator in such a way that its behavior doesn’t depend on the order in the decorators stack.</a:t>
            </a:r>
          </a:p>
          <a:p>
            <a:pPr marR="0" lvl="0" rtl="0"/>
            <a:r>
              <a:rPr lang="en-US" b="0" i="0" u="none" strike="noStrike" baseline="0">
                <a:solidFill>
                  <a:srgbClr val="000000"/>
                </a:solidFill>
                <a:latin typeface="Calibri Light" panose="020F0302020204030204" pitchFamily="34" charset="0"/>
              </a:rPr>
              <a:t> The initial configuration code of layers might look pretty ugly.</a:t>
            </a:r>
            <a:endParaRPr lang="en-US" b="0" i="0" u="none" strike="noStrike" baseline="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168476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3426096-FED5-4778-9119-59982D001A9E}"/>
              </a:ext>
            </a:extLst>
          </p:cNvPr>
          <p:cNvSpPr>
            <a:spLocks noGrp="1"/>
          </p:cNvSpPr>
          <p:nvPr>
            <p:ph type="title"/>
          </p:nvPr>
        </p:nvSpPr>
        <p:spPr/>
        <p:txBody>
          <a:bodyPr/>
          <a:lstStyle/>
          <a:p>
            <a:pPr marR="0" rtl="0"/>
            <a:r>
              <a:rPr lang="en-US" b="0" i="0" u="none" strike="noStrike" baseline="0">
                <a:solidFill>
                  <a:srgbClr val="000000"/>
                </a:solidFill>
                <a:latin typeface="Calibri Light" panose="020F0302020204030204" pitchFamily="34" charset="0"/>
              </a:rPr>
              <a:t>Relations with other patterns</a:t>
            </a:r>
          </a:p>
        </p:txBody>
      </p:sp>
      <p:sp>
        <p:nvSpPr>
          <p:cNvPr id="3" name="Chỗ dành sẵn cho Văn bản 2">
            <a:extLst>
              <a:ext uri="{FF2B5EF4-FFF2-40B4-BE49-F238E27FC236}">
                <a16:creationId xmlns:a16="http://schemas.microsoft.com/office/drawing/2014/main" id="{7595AB65-CD8C-410B-90E3-CC49B5C3EFA8}"/>
              </a:ext>
            </a:extLst>
          </p:cNvPr>
          <p:cNvSpPr>
            <a:spLocks noGrp="1"/>
          </p:cNvSpPr>
          <p:nvPr>
            <p:ph type="body" idx="1"/>
          </p:nvPr>
        </p:nvSpPr>
        <p:spPr/>
        <p:txBody>
          <a:bodyPr>
            <a:normAutofit fontScale="47500" lnSpcReduction="20000"/>
          </a:bodyPr>
          <a:lstStyle/>
          <a:p>
            <a:pPr marR="0" lvl="0" rtl="0"/>
            <a:r>
              <a:rPr lang="en-US" b="1" i="0" u="sng" strike="noStrike" baseline="0">
                <a:solidFill>
                  <a:srgbClr val="000000"/>
                </a:solidFill>
                <a:latin typeface="Times New Roman" panose="02020603050405020304" pitchFamily="18" charset="0"/>
                <a:hlinkClick r:id="rId2"/>
              </a:rPr>
              <a:t>Adapter</a:t>
            </a:r>
            <a:r>
              <a:rPr lang="en-US" b="0" i="0" u="none" strike="noStrike" baseline="0">
                <a:solidFill>
                  <a:srgbClr val="000000"/>
                </a:solidFill>
                <a:latin typeface="Times New Roman" panose="02020603050405020304" pitchFamily="18" charset="0"/>
                <a:hlinkClick r:id="rId2"/>
              </a:rPr>
              <a:t> </a:t>
            </a:r>
            <a:r>
              <a:rPr lang="en-US" b="0" i="0" u="none" strike="noStrike" baseline="0">
                <a:solidFill>
                  <a:srgbClr val="000000"/>
                </a:solidFill>
                <a:latin typeface="Calibri Light" panose="020F0302020204030204" pitchFamily="34" charset="0"/>
                <a:hlinkClick r:id="rId2"/>
              </a:rPr>
              <a:t>changes the interface of an existing object, while </a:t>
            </a:r>
            <a:r>
              <a:rPr lang="en-US" b="1" i="0" u="sng" strike="noStrike" baseline="0">
                <a:solidFill>
                  <a:srgbClr val="000000"/>
                </a:solidFill>
                <a:latin typeface="Times New Roman" panose="02020603050405020304" pitchFamily="18" charset="0"/>
                <a:hlinkClick r:id="rId3"/>
              </a:rPr>
              <a:t>Decorator</a:t>
            </a:r>
            <a:r>
              <a:rPr lang="en-US" b="0" i="0" u="none" strike="noStrike" baseline="0">
                <a:solidFill>
                  <a:srgbClr val="000000"/>
                </a:solidFill>
                <a:latin typeface="Times New Roman" panose="02020603050405020304" pitchFamily="18" charset="0"/>
                <a:hlinkClick r:id="rId3"/>
              </a:rPr>
              <a:t> </a:t>
            </a:r>
            <a:r>
              <a:rPr lang="en-US" b="0" i="0" u="none" strike="noStrike" baseline="0">
                <a:solidFill>
                  <a:srgbClr val="000000"/>
                </a:solidFill>
                <a:latin typeface="Calibri Light" panose="020F0302020204030204" pitchFamily="34" charset="0"/>
                <a:hlinkClick r:id="rId3"/>
              </a:rPr>
              <a:t>enhances an object without changing its interface. In addition, </a:t>
            </a:r>
            <a:r>
              <a:rPr lang="en-US" b="0" i="1" u="none" strike="noStrike" baseline="0">
                <a:solidFill>
                  <a:srgbClr val="000000"/>
                </a:solidFill>
                <a:latin typeface="Times New Roman" panose="02020603050405020304" pitchFamily="18" charset="0"/>
                <a:hlinkClick r:id="rId3"/>
              </a:rPr>
              <a:t>Decorator</a:t>
            </a:r>
            <a:r>
              <a:rPr lang="en-US" b="0" i="0" u="none" strike="noStrike" baseline="0">
                <a:solidFill>
                  <a:srgbClr val="000000"/>
                </a:solidFill>
                <a:latin typeface="Times New Roman" panose="02020603050405020304" pitchFamily="18" charset="0"/>
                <a:hlinkClick r:id="rId3"/>
              </a:rPr>
              <a:t> </a:t>
            </a:r>
            <a:r>
              <a:rPr lang="en-US" b="0" i="0" u="none" strike="noStrike" baseline="0">
                <a:solidFill>
                  <a:srgbClr val="000000"/>
                </a:solidFill>
                <a:latin typeface="Calibri Light" panose="020F0302020204030204" pitchFamily="34" charset="0"/>
                <a:hlinkClick r:id="rId3"/>
              </a:rPr>
              <a:t>supports recursive composition, which isn’t possible when you use </a:t>
            </a:r>
            <a:r>
              <a:rPr lang="en-US" b="0" i="1" u="none" strike="noStrike" baseline="0">
                <a:solidFill>
                  <a:srgbClr val="000000"/>
                </a:solidFill>
                <a:latin typeface="Times New Roman" panose="02020603050405020304" pitchFamily="18" charset="0"/>
                <a:hlinkClick r:id="rId3"/>
              </a:rPr>
              <a:t>Adapter</a:t>
            </a:r>
            <a:r>
              <a:rPr lang="en-US" b="0" i="0" u="none" strike="noStrike" baseline="0">
                <a:solidFill>
                  <a:srgbClr val="000000"/>
                </a:solidFill>
                <a:latin typeface="Times New Roman" panose="02020603050405020304" pitchFamily="18" charset="0"/>
                <a:hlinkClick r:id="rId3"/>
              </a:rPr>
              <a:t>.</a:t>
            </a:r>
          </a:p>
          <a:p>
            <a:pPr marR="0" lvl="0" rtl="0"/>
            <a:r>
              <a:rPr lang="en-US" b="1" i="0" u="sng" strike="noStrike" baseline="0">
                <a:solidFill>
                  <a:srgbClr val="000000"/>
                </a:solidFill>
                <a:latin typeface="Times New Roman" panose="02020603050405020304" pitchFamily="18" charset="0"/>
                <a:hlinkClick r:id="rId2"/>
              </a:rPr>
              <a:t>Adapter</a:t>
            </a:r>
            <a:r>
              <a:rPr lang="en-US" b="0" i="0" u="none" strike="noStrike" baseline="0">
                <a:solidFill>
                  <a:srgbClr val="000000"/>
                </a:solidFill>
                <a:latin typeface="Times New Roman" panose="02020603050405020304" pitchFamily="18" charset="0"/>
                <a:hlinkClick r:id="rId2"/>
              </a:rPr>
              <a:t> </a:t>
            </a:r>
            <a:r>
              <a:rPr lang="en-US" b="0" i="0" u="none" strike="noStrike" baseline="0">
                <a:solidFill>
                  <a:srgbClr val="000000"/>
                </a:solidFill>
                <a:latin typeface="Calibri Light" panose="020F0302020204030204" pitchFamily="34" charset="0"/>
                <a:hlinkClick r:id="rId2"/>
              </a:rPr>
              <a:t>provides a different interface to the wrapped object, </a:t>
            </a:r>
            <a:r>
              <a:rPr lang="en-US" b="1" i="0" u="sng" strike="noStrike" baseline="0">
                <a:solidFill>
                  <a:srgbClr val="000000"/>
                </a:solidFill>
                <a:latin typeface="Times New Roman" panose="02020603050405020304" pitchFamily="18" charset="0"/>
                <a:hlinkClick r:id="rId4"/>
              </a:rPr>
              <a:t>Proxy</a:t>
            </a:r>
            <a:r>
              <a:rPr lang="en-US" b="0" i="0" u="none" strike="noStrike" baseline="0">
                <a:solidFill>
                  <a:srgbClr val="000000"/>
                </a:solidFill>
                <a:latin typeface="Times New Roman" panose="02020603050405020304" pitchFamily="18" charset="0"/>
                <a:hlinkClick r:id="rId4"/>
              </a:rPr>
              <a:t> </a:t>
            </a:r>
            <a:r>
              <a:rPr lang="en-US" b="0" i="0" u="none" strike="noStrike" baseline="0">
                <a:solidFill>
                  <a:srgbClr val="000000"/>
                </a:solidFill>
                <a:latin typeface="Calibri Light" panose="020F0302020204030204" pitchFamily="34" charset="0"/>
                <a:hlinkClick r:id="rId4"/>
              </a:rPr>
              <a:t>provides it with the same interface, and </a:t>
            </a:r>
            <a:r>
              <a:rPr lang="en-US" b="1" i="0" u="sng" strike="noStrike" baseline="0">
                <a:solidFill>
                  <a:srgbClr val="000000"/>
                </a:solidFill>
                <a:latin typeface="Times New Roman" panose="02020603050405020304" pitchFamily="18" charset="0"/>
                <a:hlinkClick r:id="rId3"/>
              </a:rPr>
              <a:t>Decorator</a:t>
            </a:r>
            <a:r>
              <a:rPr lang="en-US" b="0" i="0" u="none" strike="noStrike" baseline="0">
                <a:solidFill>
                  <a:srgbClr val="000000"/>
                </a:solidFill>
                <a:latin typeface="Times New Roman" panose="02020603050405020304" pitchFamily="18" charset="0"/>
                <a:hlinkClick r:id="rId3"/>
              </a:rPr>
              <a:t> </a:t>
            </a:r>
            <a:r>
              <a:rPr lang="en-US" b="0" i="0" u="none" strike="noStrike" baseline="0">
                <a:solidFill>
                  <a:srgbClr val="000000"/>
                </a:solidFill>
                <a:latin typeface="Calibri Light" panose="020F0302020204030204" pitchFamily="34" charset="0"/>
                <a:hlinkClick r:id="rId3"/>
              </a:rPr>
              <a:t>provides it with an enhanced interface.</a:t>
            </a:r>
          </a:p>
          <a:p>
            <a:pPr marR="0" lvl="0" rtl="0"/>
            <a:r>
              <a:rPr lang="en-US" b="1" i="0" u="sng" strike="noStrike" baseline="0">
                <a:solidFill>
                  <a:srgbClr val="000000"/>
                </a:solidFill>
                <a:latin typeface="Times New Roman" panose="02020603050405020304" pitchFamily="18" charset="0"/>
                <a:hlinkClick r:id="rId5"/>
              </a:rPr>
              <a:t>Chain of Responsibility</a:t>
            </a:r>
            <a:r>
              <a:rPr lang="en-US" b="0" i="0" u="none" strike="noStrike" baseline="0">
                <a:solidFill>
                  <a:srgbClr val="000000"/>
                </a:solidFill>
                <a:latin typeface="Times New Roman" panose="02020603050405020304" pitchFamily="18" charset="0"/>
                <a:hlinkClick r:id="rId5"/>
              </a:rPr>
              <a:t> </a:t>
            </a:r>
            <a:r>
              <a:rPr lang="en-US" b="0" i="0" u="none" strike="noStrike" baseline="0">
                <a:solidFill>
                  <a:srgbClr val="000000"/>
                </a:solidFill>
                <a:latin typeface="Calibri Light" panose="020F0302020204030204" pitchFamily="34" charset="0"/>
                <a:hlinkClick r:id="rId5"/>
              </a:rPr>
              <a:t>and </a:t>
            </a:r>
            <a:r>
              <a:rPr lang="en-US" b="1" i="0" u="sng" strike="noStrike" baseline="0">
                <a:solidFill>
                  <a:srgbClr val="000000"/>
                </a:solidFill>
                <a:latin typeface="Times New Roman" panose="02020603050405020304" pitchFamily="18" charset="0"/>
                <a:hlinkClick r:id="rId3"/>
              </a:rPr>
              <a:t>Decorator</a:t>
            </a:r>
            <a:r>
              <a:rPr lang="en-US" b="0" i="0" u="none" strike="noStrike" baseline="0">
                <a:solidFill>
                  <a:srgbClr val="000000"/>
                </a:solidFill>
                <a:latin typeface="Times New Roman" panose="02020603050405020304" pitchFamily="18" charset="0"/>
                <a:hlinkClick r:id="rId3"/>
              </a:rPr>
              <a:t> </a:t>
            </a:r>
            <a:r>
              <a:rPr lang="en-US" b="0" i="0" u="none" strike="noStrike" baseline="0">
                <a:solidFill>
                  <a:srgbClr val="000000"/>
                </a:solidFill>
                <a:latin typeface="Calibri Light" panose="020F0302020204030204" pitchFamily="34" charset="0"/>
                <a:hlinkClick r:id="rId3"/>
              </a:rPr>
              <a:t>have very similar class structures. Both patterns rely on recursive composition to pass the execution through a series of objects. However, there are several crucial differences.</a:t>
            </a:r>
          </a:p>
          <a:p>
            <a:pPr marR="0" lvl="0" rtl="0"/>
            <a:r>
              <a:rPr lang="en-US" b="0" i="0" u="none" strike="noStrike" baseline="0">
                <a:solidFill>
                  <a:srgbClr val="000000"/>
                </a:solidFill>
                <a:latin typeface="Times New Roman" panose="02020603050405020304" pitchFamily="18" charset="0"/>
              </a:rPr>
              <a:t>The </a:t>
            </a:r>
            <a:r>
              <a:rPr lang="en-US" b="0" i="1" u="none" strike="noStrike" baseline="0">
                <a:solidFill>
                  <a:srgbClr val="000000"/>
                </a:solidFill>
                <a:latin typeface="Times New Roman" panose="02020603050405020304" pitchFamily="18" charset="0"/>
              </a:rPr>
              <a:t>CoR</a:t>
            </a:r>
            <a:r>
              <a:rPr lang="en-US" b="0" i="0" u="none" strike="noStrike" baseline="0">
                <a:solidFill>
                  <a:srgbClr val="000000"/>
                </a:solidFill>
                <a:latin typeface="Times New Roman" panose="02020603050405020304" pitchFamily="18" charset="0"/>
              </a:rPr>
              <a:t> handlers can execute arbitrary operations independently of each other. They can also stop passing the request further at any point. On the other hand, various </a:t>
            </a:r>
            <a:r>
              <a:rPr lang="en-US" b="0" i="1" u="none" strike="noStrike" baseline="0">
                <a:solidFill>
                  <a:srgbClr val="000000"/>
                </a:solidFill>
                <a:latin typeface="Times New Roman" panose="02020603050405020304" pitchFamily="18" charset="0"/>
              </a:rPr>
              <a:t>Decorators</a:t>
            </a:r>
            <a:r>
              <a:rPr lang="en-US" b="0" i="0" u="none" strike="noStrike" baseline="0">
                <a:solidFill>
                  <a:srgbClr val="000000"/>
                </a:solidFill>
                <a:latin typeface="Times New Roman" panose="02020603050405020304" pitchFamily="18" charset="0"/>
              </a:rPr>
              <a:t> can extend the object’s behavior while keeping it consistent with the base interface. In addition, decorators aren’t allowed to break the flow of the request.</a:t>
            </a:r>
          </a:p>
          <a:p>
            <a:pPr marR="0" lvl="0" rtl="0"/>
            <a:r>
              <a:rPr lang="en-US" b="1" i="0" u="sng" strike="noStrike" baseline="0">
                <a:solidFill>
                  <a:srgbClr val="000000"/>
                </a:solidFill>
                <a:latin typeface="Times New Roman" panose="02020603050405020304" pitchFamily="18" charset="0"/>
                <a:hlinkClick r:id="rId6"/>
              </a:rPr>
              <a:t>Composite</a:t>
            </a:r>
            <a:r>
              <a:rPr lang="en-US" b="0" i="0" u="none" strike="noStrike" baseline="0">
                <a:solidFill>
                  <a:srgbClr val="000000"/>
                </a:solidFill>
                <a:latin typeface="Times New Roman" panose="02020603050405020304" pitchFamily="18" charset="0"/>
                <a:hlinkClick r:id="rId6"/>
              </a:rPr>
              <a:t> </a:t>
            </a:r>
            <a:r>
              <a:rPr lang="en-US" b="0" i="0" u="none" strike="noStrike" baseline="0">
                <a:solidFill>
                  <a:srgbClr val="000000"/>
                </a:solidFill>
                <a:latin typeface="Calibri Light" panose="020F0302020204030204" pitchFamily="34" charset="0"/>
                <a:hlinkClick r:id="rId6"/>
              </a:rPr>
              <a:t>and </a:t>
            </a:r>
            <a:r>
              <a:rPr lang="en-US" b="1" i="0" u="sng" strike="noStrike" baseline="0">
                <a:solidFill>
                  <a:srgbClr val="000000"/>
                </a:solidFill>
                <a:latin typeface="Times New Roman" panose="02020603050405020304" pitchFamily="18" charset="0"/>
                <a:hlinkClick r:id="rId3"/>
              </a:rPr>
              <a:t>Decorator</a:t>
            </a:r>
            <a:r>
              <a:rPr lang="en-US" b="0" i="0" u="none" strike="noStrike" baseline="0">
                <a:solidFill>
                  <a:srgbClr val="000000"/>
                </a:solidFill>
                <a:latin typeface="Times New Roman" panose="02020603050405020304" pitchFamily="18" charset="0"/>
                <a:hlinkClick r:id="rId3"/>
              </a:rPr>
              <a:t> </a:t>
            </a:r>
            <a:r>
              <a:rPr lang="en-US" b="0" i="0" u="none" strike="noStrike" baseline="0">
                <a:solidFill>
                  <a:srgbClr val="000000"/>
                </a:solidFill>
                <a:latin typeface="Calibri Light" panose="020F0302020204030204" pitchFamily="34" charset="0"/>
                <a:hlinkClick r:id="rId3"/>
              </a:rPr>
              <a:t>have similar structure diagrams since both rely on recursive composition to organize an open-ended number of objects.</a:t>
            </a:r>
          </a:p>
          <a:p>
            <a:pPr marR="0" lvl="0" rtl="0"/>
            <a:r>
              <a:rPr lang="en-US" b="0" i="0" u="none" strike="noStrike" baseline="0">
                <a:solidFill>
                  <a:srgbClr val="000000"/>
                </a:solidFill>
                <a:latin typeface="Times New Roman" panose="02020603050405020304" pitchFamily="18" charset="0"/>
              </a:rPr>
              <a:t>A </a:t>
            </a:r>
            <a:r>
              <a:rPr lang="en-US" b="0" i="1" u="none" strike="noStrike" baseline="0">
                <a:solidFill>
                  <a:srgbClr val="000000"/>
                </a:solidFill>
                <a:latin typeface="Times New Roman" panose="02020603050405020304" pitchFamily="18" charset="0"/>
              </a:rPr>
              <a:t>Decorator</a:t>
            </a:r>
            <a:r>
              <a:rPr lang="en-US" b="0" i="0" u="none" strike="noStrike" baseline="0">
                <a:solidFill>
                  <a:srgbClr val="000000"/>
                </a:solidFill>
                <a:latin typeface="Times New Roman" panose="02020603050405020304" pitchFamily="18" charset="0"/>
              </a:rPr>
              <a:t> is like a </a:t>
            </a:r>
            <a:r>
              <a:rPr lang="en-US" b="0" i="1" u="none" strike="noStrike" baseline="0">
                <a:solidFill>
                  <a:srgbClr val="000000"/>
                </a:solidFill>
                <a:latin typeface="Times New Roman" panose="02020603050405020304" pitchFamily="18" charset="0"/>
              </a:rPr>
              <a:t>Composite</a:t>
            </a:r>
            <a:r>
              <a:rPr lang="en-US" b="0" i="0" u="none" strike="noStrike" baseline="0">
                <a:solidFill>
                  <a:srgbClr val="000000"/>
                </a:solidFill>
                <a:latin typeface="Times New Roman" panose="02020603050405020304" pitchFamily="18" charset="0"/>
              </a:rPr>
              <a:t> but only has one child component. There’s another significant difference: </a:t>
            </a:r>
            <a:r>
              <a:rPr lang="en-US" b="0" i="1" u="none" strike="noStrike" baseline="0">
                <a:solidFill>
                  <a:srgbClr val="000000"/>
                </a:solidFill>
                <a:latin typeface="Times New Roman" panose="02020603050405020304" pitchFamily="18" charset="0"/>
              </a:rPr>
              <a:t>Decorator</a:t>
            </a:r>
            <a:r>
              <a:rPr lang="en-US" b="0" i="0" u="none" strike="noStrike" baseline="0">
                <a:solidFill>
                  <a:srgbClr val="000000"/>
                </a:solidFill>
                <a:latin typeface="Times New Roman" panose="02020603050405020304" pitchFamily="18" charset="0"/>
              </a:rPr>
              <a:t> adds additional responsibilities to the wrapped object, while </a:t>
            </a:r>
            <a:r>
              <a:rPr lang="en-US" b="0" i="1" u="none" strike="noStrike" baseline="0">
                <a:solidFill>
                  <a:srgbClr val="000000"/>
                </a:solidFill>
                <a:latin typeface="Times New Roman" panose="02020603050405020304" pitchFamily="18" charset="0"/>
              </a:rPr>
              <a:t>Composite</a:t>
            </a:r>
            <a:r>
              <a:rPr lang="en-US" b="0" i="0" u="none" strike="noStrike" baseline="0">
                <a:solidFill>
                  <a:srgbClr val="000000"/>
                </a:solidFill>
                <a:latin typeface="Times New Roman" panose="02020603050405020304" pitchFamily="18" charset="0"/>
              </a:rPr>
              <a:t> just “sums up” its children’s results.</a:t>
            </a:r>
          </a:p>
          <a:p>
            <a:pPr marR="0" lvl="0" rtl="0"/>
            <a:endParaRPr lang="en-US" b="0" i="0" u="none" strike="noStrike" baseline="0">
              <a:solidFill>
                <a:srgbClr val="000000"/>
              </a:solidFill>
              <a:latin typeface="Times New Roman" panose="02020603050405020304" pitchFamily="18" charset="0"/>
            </a:endParaRPr>
          </a:p>
          <a:p>
            <a:pPr marR="0" lvl="0" rtl="0"/>
            <a:r>
              <a:rPr lang="en-US" b="0" i="0" u="none" strike="noStrike" baseline="0">
                <a:solidFill>
                  <a:srgbClr val="000000"/>
                </a:solidFill>
                <a:latin typeface="Times New Roman" panose="02020603050405020304" pitchFamily="18" charset="0"/>
              </a:rPr>
              <a:t>However, the patterns can also cooperate: you can use </a:t>
            </a:r>
            <a:r>
              <a:rPr lang="en-US" b="0" i="1" u="none" strike="noStrike" baseline="0">
                <a:solidFill>
                  <a:srgbClr val="000000"/>
                </a:solidFill>
                <a:latin typeface="Times New Roman" panose="02020603050405020304" pitchFamily="18" charset="0"/>
              </a:rPr>
              <a:t>Decorator</a:t>
            </a:r>
            <a:r>
              <a:rPr lang="en-US" b="0" i="0" u="none" strike="noStrike" baseline="0">
                <a:solidFill>
                  <a:srgbClr val="000000"/>
                </a:solidFill>
                <a:latin typeface="Times New Roman" panose="02020603050405020304" pitchFamily="18" charset="0"/>
              </a:rPr>
              <a:t> to extend the behavior of a specific object in the </a:t>
            </a:r>
            <a:r>
              <a:rPr lang="en-US" b="0" i="1" u="none" strike="noStrike" baseline="0">
                <a:solidFill>
                  <a:srgbClr val="000000"/>
                </a:solidFill>
                <a:latin typeface="Times New Roman" panose="02020603050405020304" pitchFamily="18" charset="0"/>
              </a:rPr>
              <a:t>Composite</a:t>
            </a:r>
            <a:r>
              <a:rPr lang="en-US" b="0" i="0" u="none" strike="noStrike" baseline="0">
                <a:solidFill>
                  <a:srgbClr val="000000"/>
                </a:solidFill>
                <a:latin typeface="Times New Roman" panose="02020603050405020304" pitchFamily="18" charset="0"/>
              </a:rPr>
              <a:t> tree.</a:t>
            </a:r>
          </a:p>
          <a:p>
            <a:pPr marR="0" lvl="0" rtl="0"/>
            <a:r>
              <a:rPr lang="en-US" b="0" i="0" u="none" strike="noStrike" baseline="0">
                <a:solidFill>
                  <a:srgbClr val="000000"/>
                </a:solidFill>
                <a:latin typeface="Calibri Light" panose="020F0302020204030204" pitchFamily="34" charset="0"/>
              </a:rPr>
              <a:t>Designs that make heavy use of </a:t>
            </a:r>
            <a:r>
              <a:rPr lang="en-US" b="1" i="0" u="sng" strike="noStrike" baseline="0">
                <a:solidFill>
                  <a:srgbClr val="000000"/>
                </a:solidFill>
                <a:latin typeface="Times New Roman" panose="02020603050405020304" pitchFamily="18" charset="0"/>
                <a:hlinkClick r:id="rId6"/>
              </a:rPr>
              <a:t>Composite</a:t>
            </a:r>
            <a:r>
              <a:rPr lang="en-US" b="0" i="0" u="none" strike="noStrike" baseline="0">
                <a:solidFill>
                  <a:srgbClr val="000000"/>
                </a:solidFill>
                <a:latin typeface="Times New Roman" panose="02020603050405020304" pitchFamily="18" charset="0"/>
                <a:hlinkClick r:id="rId6"/>
              </a:rPr>
              <a:t> </a:t>
            </a:r>
            <a:r>
              <a:rPr lang="en-US" b="0" i="0" u="none" strike="noStrike" baseline="0">
                <a:solidFill>
                  <a:srgbClr val="000000"/>
                </a:solidFill>
                <a:latin typeface="Calibri Light" panose="020F0302020204030204" pitchFamily="34" charset="0"/>
                <a:hlinkClick r:id="rId6"/>
              </a:rPr>
              <a:t>and </a:t>
            </a:r>
            <a:r>
              <a:rPr lang="en-US" b="1" i="0" u="sng" strike="noStrike" baseline="0">
                <a:solidFill>
                  <a:srgbClr val="000000"/>
                </a:solidFill>
                <a:latin typeface="Times New Roman" panose="02020603050405020304" pitchFamily="18" charset="0"/>
                <a:hlinkClick r:id="rId3"/>
              </a:rPr>
              <a:t>Decorator</a:t>
            </a:r>
            <a:r>
              <a:rPr lang="en-US" b="0" i="0" u="none" strike="noStrike" baseline="0">
                <a:solidFill>
                  <a:srgbClr val="000000"/>
                </a:solidFill>
                <a:latin typeface="Times New Roman" panose="02020603050405020304" pitchFamily="18" charset="0"/>
                <a:hlinkClick r:id="rId3"/>
              </a:rPr>
              <a:t> </a:t>
            </a:r>
            <a:r>
              <a:rPr lang="en-US" b="0" i="0" u="none" strike="noStrike" baseline="0">
                <a:solidFill>
                  <a:srgbClr val="000000"/>
                </a:solidFill>
                <a:latin typeface="Calibri Light" panose="020F0302020204030204" pitchFamily="34" charset="0"/>
                <a:hlinkClick r:id="rId3"/>
              </a:rPr>
              <a:t>can often benefit from using </a:t>
            </a:r>
            <a:r>
              <a:rPr lang="en-US" b="1" i="0" u="sng" strike="noStrike" baseline="0">
                <a:solidFill>
                  <a:srgbClr val="000000"/>
                </a:solidFill>
                <a:latin typeface="Times New Roman" panose="02020603050405020304" pitchFamily="18" charset="0"/>
                <a:hlinkClick r:id="rId7"/>
              </a:rPr>
              <a:t>Prototype</a:t>
            </a:r>
            <a:r>
              <a:rPr lang="en-US" b="0" i="0" u="none" strike="noStrike" baseline="0">
                <a:solidFill>
                  <a:srgbClr val="000000"/>
                </a:solidFill>
                <a:latin typeface="Calibri Light" panose="020F0302020204030204" pitchFamily="34" charset="0"/>
                <a:hlinkClick r:id="rId7"/>
              </a:rPr>
              <a:t>. Applying the pattern lets you clone complex structures instead of re-constructing them from scratch.</a:t>
            </a:r>
          </a:p>
          <a:p>
            <a:pPr marR="0" lvl="0" rtl="0"/>
            <a:r>
              <a:rPr lang="en-US" b="1" i="0" u="sng" strike="noStrike" baseline="0">
                <a:solidFill>
                  <a:srgbClr val="000000"/>
                </a:solidFill>
                <a:latin typeface="Times New Roman" panose="02020603050405020304" pitchFamily="18" charset="0"/>
                <a:hlinkClick r:id="rId3"/>
              </a:rPr>
              <a:t>Decorator</a:t>
            </a:r>
            <a:r>
              <a:rPr lang="en-US" b="0" i="0" u="none" strike="noStrike" baseline="0">
                <a:solidFill>
                  <a:srgbClr val="000000"/>
                </a:solidFill>
                <a:latin typeface="Times New Roman" panose="02020603050405020304" pitchFamily="18" charset="0"/>
                <a:hlinkClick r:id="rId3"/>
              </a:rPr>
              <a:t> </a:t>
            </a:r>
            <a:r>
              <a:rPr lang="en-US" b="0" i="0" u="none" strike="noStrike" baseline="0">
                <a:solidFill>
                  <a:srgbClr val="000000"/>
                </a:solidFill>
                <a:latin typeface="Calibri Light" panose="020F0302020204030204" pitchFamily="34" charset="0"/>
                <a:hlinkClick r:id="rId3"/>
              </a:rPr>
              <a:t>lets you change the skin of an object, while </a:t>
            </a:r>
            <a:r>
              <a:rPr lang="en-US" b="1" i="0" u="sng" strike="noStrike" baseline="0">
                <a:solidFill>
                  <a:srgbClr val="000000"/>
                </a:solidFill>
                <a:latin typeface="Times New Roman" panose="02020603050405020304" pitchFamily="18" charset="0"/>
                <a:hlinkClick r:id="rId8"/>
              </a:rPr>
              <a:t>Strategy</a:t>
            </a:r>
            <a:r>
              <a:rPr lang="en-US" b="0" i="0" u="none" strike="noStrike" baseline="0">
                <a:solidFill>
                  <a:srgbClr val="000000"/>
                </a:solidFill>
                <a:latin typeface="Times New Roman" panose="02020603050405020304" pitchFamily="18" charset="0"/>
                <a:hlinkClick r:id="rId8"/>
              </a:rPr>
              <a:t> </a:t>
            </a:r>
            <a:r>
              <a:rPr lang="en-US" b="0" i="0" u="none" strike="noStrike" baseline="0">
                <a:solidFill>
                  <a:srgbClr val="000000"/>
                </a:solidFill>
                <a:latin typeface="Calibri Light" panose="020F0302020204030204" pitchFamily="34" charset="0"/>
                <a:hlinkClick r:id="rId8"/>
              </a:rPr>
              <a:t>lets you change the guts.</a:t>
            </a:r>
          </a:p>
          <a:p>
            <a:pPr marR="0" lvl="0" rtl="0"/>
            <a:r>
              <a:rPr lang="en-US" b="1" i="0" u="sng" strike="noStrike" baseline="0">
                <a:solidFill>
                  <a:srgbClr val="000000"/>
                </a:solidFill>
                <a:latin typeface="Times New Roman" panose="02020603050405020304" pitchFamily="18" charset="0"/>
                <a:hlinkClick r:id="rId3"/>
              </a:rPr>
              <a:t>Decorator</a:t>
            </a:r>
            <a:r>
              <a:rPr lang="en-US" b="0" i="0" u="none" strike="noStrike" baseline="0">
                <a:solidFill>
                  <a:srgbClr val="000000"/>
                </a:solidFill>
                <a:latin typeface="Times New Roman" panose="02020603050405020304" pitchFamily="18" charset="0"/>
                <a:hlinkClick r:id="rId3"/>
              </a:rPr>
              <a:t> and </a:t>
            </a:r>
            <a:r>
              <a:rPr lang="en-US" b="0" i="0" u="none" strike="noStrike" baseline="0">
                <a:solidFill>
                  <a:srgbClr val="000000"/>
                </a:solidFill>
                <a:latin typeface="Calibri Light" panose="020F0302020204030204" pitchFamily="34" charset="0"/>
                <a:hlinkClick r:id="rId4"/>
              </a:rPr>
              <a:t>Proxy</a:t>
            </a:r>
            <a:r>
              <a:rPr lang="en-US" b="0" i="0" u="none" strike="noStrike" baseline="0">
                <a:solidFill>
                  <a:srgbClr val="000000"/>
                </a:solidFill>
                <a:latin typeface="Times New Roman" panose="02020603050405020304" pitchFamily="18" charset="0"/>
                <a:hlinkClick r:id="rId4"/>
              </a:rPr>
              <a:t> </a:t>
            </a:r>
            <a:r>
              <a:rPr lang="en-US" b="0" i="0" u="none" strike="noStrike" baseline="0">
                <a:solidFill>
                  <a:srgbClr val="000000"/>
                </a:solidFill>
                <a:latin typeface="Calibri Light" panose="020F0302020204030204" pitchFamily="34" charset="0"/>
                <a:hlinkClick r:id="rId4"/>
              </a:rPr>
              <a:t>have similar structures, but very different intents. Both patterns are built on the composition principle, where one object is supposed to delegate some of the work to another. The difference is that a Proxy usually manages the life cycle of its service object on its own, whereas the composition of Decorators is always controlled by the client.</a:t>
            </a:r>
            <a:endParaRPr lang="en-US" b="0" i="0" u="none" strike="noStrike" baseline="0">
              <a:solidFill>
                <a:srgbClr val="000000"/>
              </a:solidFill>
              <a:latin typeface="Times New Roman" panose="02020603050405020304" pitchFamily="18" charset="0"/>
              <a:hlinkClick r:id="rId4"/>
            </a:endParaRPr>
          </a:p>
        </p:txBody>
      </p:sp>
    </p:spTree>
    <p:extLst>
      <p:ext uri="{BB962C8B-B14F-4D97-AF65-F5344CB8AC3E}">
        <p14:creationId xmlns:p14="http://schemas.microsoft.com/office/powerpoint/2010/main" val="2886711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B06C9AB-461E-4CE2-A14B-6FAD32977089}"/>
              </a:ext>
            </a:extLst>
          </p:cNvPr>
          <p:cNvSpPr>
            <a:spLocks noGrp="1"/>
          </p:cNvSpPr>
          <p:nvPr>
            <p:ph type="title"/>
          </p:nvPr>
        </p:nvSpPr>
        <p:spPr/>
        <p:txBody>
          <a:bodyPr/>
          <a:lstStyle/>
          <a:p>
            <a:pPr marR="0" rtl="0"/>
            <a:r>
              <a:rPr lang="en-US" b="0" i="0" u="none" strike="noStrike" baseline="0">
                <a:solidFill>
                  <a:srgbClr val="000000"/>
                </a:solidFill>
                <a:latin typeface="Calibri Light" panose="020F0302020204030204" pitchFamily="34" charset="0"/>
              </a:rPr>
              <a:t>Introduction</a:t>
            </a:r>
            <a:endParaRPr lang="en-US" b="0" i="0" u="none" strike="noStrike" baseline="0">
              <a:solidFill>
                <a:srgbClr val="000000"/>
              </a:solidFill>
              <a:latin typeface="Times New Roman" panose="02020603050405020304" pitchFamily="18" charset="0"/>
            </a:endParaRPr>
          </a:p>
        </p:txBody>
      </p:sp>
      <p:sp>
        <p:nvSpPr>
          <p:cNvPr id="3" name="Chỗ dành sẵn cho Văn bản 2">
            <a:extLst>
              <a:ext uri="{FF2B5EF4-FFF2-40B4-BE49-F238E27FC236}">
                <a16:creationId xmlns:a16="http://schemas.microsoft.com/office/drawing/2014/main" id="{80E1738B-A6C0-4B2B-ABBC-720BEF431724}"/>
              </a:ext>
            </a:extLst>
          </p:cNvPr>
          <p:cNvSpPr>
            <a:spLocks noGrp="1"/>
          </p:cNvSpPr>
          <p:nvPr>
            <p:ph type="body" idx="1"/>
          </p:nvPr>
        </p:nvSpPr>
        <p:spPr/>
        <p:txBody>
          <a:bodyPr/>
          <a:lstStyle/>
          <a:p>
            <a:pPr marL="0" marR="0" lvl="0" indent="0" rtl="0">
              <a:buNone/>
            </a:pPr>
            <a:r>
              <a:rPr lang="en-US" b="0" i="0" u="none" strike="noStrike" baseline="0" dirty="0">
                <a:solidFill>
                  <a:srgbClr val="000000"/>
                </a:solidFill>
                <a:latin typeface="Calibri Light" panose="020F0302020204030204" pitchFamily="34" charset="0"/>
              </a:rPr>
              <a:t>Decorator is a structural design pattern that lets you attach new behaviors to objects by placing these objects inside special wrapper objects that contain the behaviors.</a:t>
            </a:r>
            <a:endParaRPr lang="en-US" b="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798827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EC8C474-1F17-47CE-900B-BBC70C2C48DE}"/>
              </a:ext>
            </a:extLst>
          </p:cNvPr>
          <p:cNvSpPr>
            <a:spLocks noGrp="1"/>
          </p:cNvSpPr>
          <p:nvPr>
            <p:ph type="title"/>
          </p:nvPr>
        </p:nvSpPr>
        <p:spPr/>
        <p:txBody>
          <a:bodyPr/>
          <a:lstStyle/>
          <a:p>
            <a:pPr marR="0" rtl="0"/>
            <a:r>
              <a:rPr lang="en-US" b="0" i="0" u="none" strike="noStrike" baseline="0">
                <a:solidFill>
                  <a:srgbClr val="000000"/>
                </a:solidFill>
                <a:latin typeface="Calibri Light" panose="020F0302020204030204" pitchFamily="34" charset="0"/>
              </a:rPr>
              <a:t>Problem</a:t>
            </a:r>
          </a:p>
        </p:txBody>
      </p:sp>
      <p:sp>
        <p:nvSpPr>
          <p:cNvPr id="3" name="Chỗ dành sẵn cho Văn bản 2">
            <a:extLst>
              <a:ext uri="{FF2B5EF4-FFF2-40B4-BE49-F238E27FC236}">
                <a16:creationId xmlns:a16="http://schemas.microsoft.com/office/drawing/2014/main" id="{11E6D9F2-B3AA-4976-BB45-43A275843A5F}"/>
              </a:ext>
            </a:extLst>
          </p:cNvPr>
          <p:cNvSpPr>
            <a:spLocks noGrp="1"/>
          </p:cNvSpPr>
          <p:nvPr>
            <p:ph type="body" idx="1"/>
          </p:nvPr>
        </p:nvSpPr>
        <p:spPr/>
        <p:txBody>
          <a:bodyPr>
            <a:normAutofit/>
          </a:bodyPr>
          <a:lstStyle/>
          <a:p>
            <a:pPr marL="0" marR="0" lvl="0" indent="0" rtl="0">
              <a:buNone/>
            </a:pPr>
            <a:r>
              <a:rPr lang="en-US" b="0" i="0" u="none" strike="noStrike" baseline="0" dirty="0">
                <a:solidFill>
                  <a:srgbClr val="000000"/>
                </a:solidFill>
                <a:latin typeface="Calibri Light" panose="020F0302020204030204" pitchFamily="34" charset="0"/>
              </a:rPr>
              <a:t>Imagine that you’re working on a notification library which lets other programs notify their users about important events.</a:t>
            </a:r>
          </a:p>
          <a:p>
            <a:pPr marR="0" lvl="0" rtl="0"/>
            <a:endParaRPr lang="en-US" b="0" i="0" u="none" strike="noStrike" baseline="0" dirty="0">
              <a:solidFill>
                <a:srgbClr val="000000"/>
              </a:solidFill>
              <a:latin typeface="Calibri Light" panose="020F0302020204030204" pitchFamily="34" charset="0"/>
            </a:endParaRPr>
          </a:p>
          <a:p>
            <a:pPr marR="0" lvl="0" rtl="0"/>
            <a:endParaRPr lang="en-US" b="0" i="0" u="none" strike="noStrike" baseline="0" dirty="0">
              <a:solidFill>
                <a:srgbClr val="000000"/>
              </a:solidFill>
              <a:latin typeface="Times New Roman" panose="02020603050405020304" pitchFamily="18" charset="0"/>
            </a:endParaRPr>
          </a:p>
        </p:txBody>
      </p:sp>
      <p:pic>
        <p:nvPicPr>
          <p:cNvPr id="4" name="Picture 5" descr="Diagram&#10;&#10;Description automatically generated">
            <a:extLst>
              <a:ext uri="{FF2B5EF4-FFF2-40B4-BE49-F238E27FC236}">
                <a16:creationId xmlns:a16="http://schemas.microsoft.com/office/drawing/2014/main" id="{B6C2EAE5-9865-42FA-9FC1-037CF68FEC92}"/>
              </a:ext>
            </a:extLst>
          </p:cNvPr>
          <p:cNvPicPr>
            <a:picLocks noChangeAspect="1"/>
          </p:cNvPicPr>
          <p:nvPr/>
        </p:nvPicPr>
        <p:blipFill rotWithShape="1">
          <a:blip r:embed="rId2"/>
          <a:srcRect l="9607" t="13820" r="12148" b="2891"/>
          <a:stretch/>
        </p:blipFill>
        <p:spPr>
          <a:xfrm>
            <a:off x="1631125" y="2705101"/>
            <a:ext cx="8929749" cy="3340100"/>
          </a:xfrm>
          <a:prstGeom prst="rect">
            <a:avLst/>
          </a:prstGeom>
        </p:spPr>
      </p:pic>
    </p:spTree>
    <p:extLst>
      <p:ext uri="{BB962C8B-B14F-4D97-AF65-F5344CB8AC3E}">
        <p14:creationId xmlns:p14="http://schemas.microsoft.com/office/powerpoint/2010/main" val="3026625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EC8C474-1F17-47CE-900B-BBC70C2C48DE}"/>
              </a:ext>
            </a:extLst>
          </p:cNvPr>
          <p:cNvSpPr>
            <a:spLocks noGrp="1"/>
          </p:cNvSpPr>
          <p:nvPr>
            <p:ph type="title"/>
          </p:nvPr>
        </p:nvSpPr>
        <p:spPr/>
        <p:txBody>
          <a:bodyPr/>
          <a:lstStyle/>
          <a:p>
            <a:pPr marR="0" rtl="0"/>
            <a:r>
              <a:rPr lang="en-US" b="0" i="0" u="none" strike="noStrike" baseline="0">
                <a:solidFill>
                  <a:srgbClr val="000000"/>
                </a:solidFill>
                <a:latin typeface="Calibri Light" panose="020F0302020204030204" pitchFamily="34" charset="0"/>
              </a:rPr>
              <a:t>Problem</a:t>
            </a:r>
          </a:p>
        </p:txBody>
      </p:sp>
      <p:sp>
        <p:nvSpPr>
          <p:cNvPr id="3" name="Chỗ dành sẵn cho Văn bản 2">
            <a:extLst>
              <a:ext uri="{FF2B5EF4-FFF2-40B4-BE49-F238E27FC236}">
                <a16:creationId xmlns:a16="http://schemas.microsoft.com/office/drawing/2014/main" id="{11E6D9F2-B3AA-4976-BB45-43A275843A5F}"/>
              </a:ext>
            </a:extLst>
          </p:cNvPr>
          <p:cNvSpPr>
            <a:spLocks noGrp="1"/>
          </p:cNvSpPr>
          <p:nvPr>
            <p:ph type="body" idx="1"/>
          </p:nvPr>
        </p:nvSpPr>
        <p:spPr/>
        <p:txBody>
          <a:bodyPr>
            <a:normAutofit/>
          </a:bodyPr>
          <a:lstStyle/>
          <a:p>
            <a:pPr marL="0" marR="0" lvl="0" indent="0" rtl="0">
              <a:buNone/>
            </a:pPr>
            <a:r>
              <a:rPr lang="en-US" b="0" u="none" strike="noStrike" baseline="0" dirty="0">
                <a:solidFill>
                  <a:srgbClr val="000000"/>
                </a:solidFill>
                <a:latin typeface="Calibri Light" panose="020F0302020204030204" pitchFamily="34" charset="0"/>
              </a:rPr>
              <a:t>A program could use the notifier class to send notifications about important events to a predefined set of emails.</a:t>
            </a:r>
            <a:endParaRPr lang="en-US" b="0" u="none" strike="noStrike" baseline="0" dirty="0">
              <a:solidFill>
                <a:srgbClr val="000000"/>
              </a:solidFill>
              <a:latin typeface="Times New Roman" panose="02020603050405020304" pitchFamily="18" charset="0"/>
            </a:endParaRPr>
          </a:p>
        </p:txBody>
      </p:sp>
      <p:pic>
        <p:nvPicPr>
          <p:cNvPr id="5" name="Picture 6" descr="Diagram&#10;&#10;Description automatically generated">
            <a:extLst>
              <a:ext uri="{FF2B5EF4-FFF2-40B4-BE49-F238E27FC236}">
                <a16:creationId xmlns:a16="http://schemas.microsoft.com/office/drawing/2014/main" id="{A7D8272C-8563-41FA-92B2-E60FCD18BD8E}"/>
              </a:ext>
            </a:extLst>
          </p:cNvPr>
          <p:cNvPicPr>
            <a:picLocks noChangeAspect="1"/>
          </p:cNvPicPr>
          <p:nvPr/>
        </p:nvPicPr>
        <p:blipFill rotWithShape="1">
          <a:blip r:embed="rId2"/>
          <a:srcRect l="624" t="17810" r="994" b="6111"/>
          <a:stretch/>
        </p:blipFill>
        <p:spPr>
          <a:xfrm>
            <a:off x="2382898" y="2940050"/>
            <a:ext cx="7426204" cy="2711449"/>
          </a:xfrm>
          <a:prstGeom prst="rect">
            <a:avLst/>
          </a:prstGeom>
        </p:spPr>
      </p:pic>
    </p:spTree>
    <p:extLst>
      <p:ext uri="{BB962C8B-B14F-4D97-AF65-F5344CB8AC3E}">
        <p14:creationId xmlns:p14="http://schemas.microsoft.com/office/powerpoint/2010/main" val="4137127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EC8C474-1F17-47CE-900B-BBC70C2C48DE}"/>
              </a:ext>
            </a:extLst>
          </p:cNvPr>
          <p:cNvSpPr>
            <a:spLocks noGrp="1"/>
          </p:cNvSpPr>
          <p:nvPr>
            <p:ph type="title"/>
          </p:nvPr>
        </p:nvSpPr>
        <p:spPr/>
        <p:txBody>
          <a:bodyPr/>
          <a:lstStyle/>
          <a:p>
            <a:pPr marR="0" rtl="0"/>
            <a:r>
              <a:rPr lang="en-US" b="0" i="0" u="none" strike="noStrike" baseline="0">
                <a:solidFill>
                  <a:srgbClr val="000000"/>
                </a:solidFill>
                <a:latin typeface="Calibri Light" panose="020F0302020204030204" pitchFamily="34" charset="0"/>
              </a:rPr>
              <a:t>Problem</a:t>
            </a:r>
          </a:p>
        </p:txBody>
      </p:sp>
      <p:sp>
        <p:nvSpPr>
          <p:cNvPr id="3" name="Chỗ dành sẵn cho Văn bản 2">
            <a:extLst>
              <a:ext uri="{FF2B5EF4-FFF2-40B4-BE49-F238E27FC236}">
                <a16:creationId xmlns:a16="http://schemas.microsoft.com/office/drawing/2014/main" id="{11E6D9F2-B3AA-4976-BB45-43A275843A5F}"/>
              </a:ext>
            </a:extLst>
          </p:cNvPr>
          <p:cNvSpPr>
            <a:spLocks noGrp="1"/>
          </p:cNvSpPr>
          <p:nvPr>
            <p:ph type="body" idx="1"/>
          </p:nvPr>
        </p:nvSpPr>
        <p:spPr>
          <a:xfrm>
            <a:off x="838200" y="1439324"/>
            <a:ext cx="10515600" cy="4351338"/>
          </a:xfrm>
        </p:spPr>
        <p:txBody>
          <a:bodyPr>
            <a:normAutofit/>
          </a:bodyPr>
          <a:lstStyle/>
          <a:p>
            <a:pPr marL="0" marR="0" lvl="0" indent="0" rtl="0">
              <a:buNone/>
            </a:pPr>
            <a:r>
              <a:rPr lang="en-US" dirty="0">
                <a:solidFill>
                  <a:srgbClr val="000000"/>
                </a:solidFill>
                <a:latin typeface="Calibri Light" panose="020F0302020204030204" pitchFamily="34" charset="0"/>
              </a:rPr>
              <a:t>“Why can’t you use several notification types at once? If your house is on fire, you’d probably want to be informed through every channel.”</a:t>
            </a:r>
          </a:p>
          <a:p>
            <a:pPr marL="0" marR="0" lvl="0" indent="0" rtl="0">
              <a:buNone/>
            </a:pPr>
            <a:r>
              <a:rPr lang="en-US" b="0" i="0" u="none" strike="noStrike" baseline="0" dirty="0">
                <a:solidFill>
                  <a:srgbClr val="000000"/>
                </a:solidFill>
                <a:latin typeface="Calibri Light" panose="020F0302020204030204" pitchFamily="34" charset="0"/>
              </a:rPr>
              <a:t>You tried to address that problem by creating special subclasses which combined several notification methods within one class.</a:t>
            </a:r>
          </a:p>
          <a:p>
            <a:pPr marL="0" marR="0" lvl="0" indent="0" rtl="0">
              <a:buNone/>
            </a:pPr>
            <a:endParaRPr lang="en-US" b="0" i="0" u="none" strike="noStrike" baseline="0" dirty="0">
              <a:solidFill>
                <a:srgbClr val="000000"/>
              </a:solidFill>
              <a:latin typeface="Calibri Light" panose="020F0302020204030204" pitchFamily="34" charset="0"/>
            </a:endParaRPr>
          </a:p>
          <a:p>
            <a:pPr marL="0" marR="0" lvl="0" indent="0" rtl="0">
              <a:buNone/>
            </a:pPr>
            <a:endParaRPr lang="en-US" b="0" i="0" u="none" strike="noStrike" baseline="0" dirty="0">
              <a:solidFill>
                <a:srgbClr val="000000"/>
              </a:solidFill>
              <a:latin typeface="Times New Roman" panose="02020603050405020304" pitchFamily="18" charset="0"/>
            </a:endParaRPr>
          </a:p>
        </p:txBody>
      </p:sp>
      <p:pic>
        <p:nvPicPr>
          <p:cNvPr id="5" name="Picture 3" descr="Diagram&#10;&#10;Description automatically generated">
            <a:extLst>
              <a:ext uri="{FF2B5EF4-FFF2-40B4-BE49-F238E27FC236}">
                <a16:creationId xmlns:a16="http://schemas.microsoft.com/office/drawing/2014/main" id="{9DAFF079-8B3E-4525-971F-A6F0C7CDAD82}"/>
              </a:ext>
            </a:extLst>
          </p:cNvPr>
          <p:cNvPicPr>
            <a:picLocks noChangeAspect="1"/>
          </p:cNvPicPr>
          <p:nvPr/>
        </p:nvPicPr>
        <p:blipFill rotWithShape="1">
          <a:blip r:embed="rId2"/>
          <a:srcRect l="898" t="4946" r="1025" b="3572"/>
          <a:stretch/>
        </p:blipFill>
        <p:spPr>
          <a:xfrm>
            <a:off x="3181350" y="3164232"/>
            <a:ext cx="5829300" cy="3048000"/>
          </a:xfrm>
          <a:prstGeom prst="rect">
            <a:avLst/>
          </a:prstGeom>
        </p:spPr>
      </p:pic>
    </p:spTree>
    <p:extLst>
      <p:ext uri="{BB962C8B-B14F-4D97-AF65-F5344CB8AC3E}">
        <p14:creationId xmlns:p14="http://schemas.microsoft.com/office/powerpoint/2010/main" val="1777069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209F3B1-B827-4B40-B800-BB8624D9138F}"/>
              </a:ext>
            </a:extLst>
          </p:cNvPr>
          <p:cNvSpPr>
            <a:spLocks noGrp="1"/>
          </p:cNvSpPr>
          <p:nvPr>
            <p:ph type="title"/>
          </p:nvPr>
        </p:nvSpPr>
        <p:spPr/>
        <p:txBody>
          <a:bodyPr/>
          <a:lstStyle/>
          <a:p>
            <a:pPr marR="0" rtl="0"/>
            <a:r>
              <a:rPr lang="en-US" b="0" i="0" u="none" strike="noStrike" baseline="0">
                <a:solidFill>
                  <a:srgbClr val="000000"/>
                </a:solidFill>
                <a:latin typeface="Calibri Light" panose="020F0302020204030204" pitchFamily="34" charset="0"/>
              </a:rPr>
              <a:t>Solution</a:t>
            </a:r>
          </a:p>
        </p:txBody>
      </p:sp>
      <p:sp>
        <p:nvSpPr>
          <p:cNvPr id="3" name="Chỗ dành sẵn cho Văn bản 2">
            <a:extLst>
              <a:ext uri="{FF2B5EF4-FFF2-40B4-BE49-F238E27FC236}">
                <a16:creationId xmlns:a16="http://schemas.microsoft.com/office/drawing/2014/main" id="{EFF66FEE-E9B7-4168-B069-DB373F1E0AD5}"/>
              </a:ext>
            </a:extLst>
          </p:cNvPr>
          <p:cNvSpPr>
            <a:spLocks noGrp="1"/>
          </p:cNvSpPr>
          <p:nvPr>
            <p:ph type="body" idx="1"/>
          </p:nvPr>
        </p:nvSpPr>
        <p:spPr/>
        <p:txBody>
          <a:bodyPr>
            <a:normAutofit/>
          </a:bodyPr>
          <a:lstStyle/>
          <a:p>
            <a:pPr marL="0" marR="0" lvl="0" indent="0" rtl="0">
              <a:buNone/>
            </a:pPr>
            <a:r>
              <a:rPr lang="en-US" b="0" i="0" u="none" strike="noStrike" baseline="0" dirty="0">
                <a:solidFill>
                  <a:srgbClr val="000000"/>
                </a:solidFill>
                <a:latin typeface="Calibri Light" panose="020F0302020204030204" pitchFamily="34" charset="0"/>
              </a:rPr>
              <a:t>Inheritance has several serious caveats that you need to be aware of.</a:t>
            </a:r>
          </a:p>
          <a:p>
            <a:pPr marR="0" lvl="0" rtl="0"/>
            <a:r>
              <a:rPr lang="en-US" b="0" i="0" u="none" strike="noStrike" baseline="0" dirty="0">
                <a:solidFill>
                  <a:srgbClr val="000000"/>
                </a:solidFill>
                <a:latin typeface="Calibri Light" panose="020F0302020204030204" pitchFamily="34" charset="0"/>
              </a:rPr>
              <a:t>Inheritance is static.</a:t>
            </a:r>
          </a:p>
          <a:p>
            <a:pPr marR="0" lvl="0" rtl="0"/>
            <a:r>
              <a:rPr lang="en-US" b="0" i="0" u="none" strike="noStrike" baseline="0" dirty="0">
                <a:solidFill>
                  <a:srgbClr val="000000"/>
                </a:solidFill>
                <a:latin typeface="Calibri Light" panose="020F0302020204030204" pitchFamily="34" charset="0"/>
              </a:rPr>
              <a:t>Subclasses can have just one parent class.</a:t>
            </a:r>
            <a:endParaRPr lang="en-US" b="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679913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209F3B1-B827-4B40-B800-BB8624D9138F}"/>
              </a:ext>
            </a:extLst>
          </p:cNvPr>
          <p:cNvSpPr>
            <a:spLocks noGrp="1"/>
          </p:cNvSpPr>
          <p:nvPr>
            <p:ph type="title"/>
          </p:nvPr>
        </p:nvSpPr>
        <p:spPr/>
        <p:txBody>
          <a:bodyPr/>
          <a:lstStyle/>
          <a:p>
            <a:pPr marR="0" rtl="0"/>
            <a:r>
              <a:rPr lang="en-US" b="0" i="0" u="none" strike="noStrike" baseline="0">
                <a:solidFill>
                  <a:srgbClr val="000000"/>
                </a:solidFill>
                <a:latin typeface="Calibri Light" panose="020F0302020204030204" pitchFamily="34" charset="0"/>
              </a:rPr>
              <a:t>Solution</a:t>
            </a:r>
          </a:p>
        </p:txBody>
      </p:sp>
      <p:sp>
        <p:nvSpPr>
          <p:cNvPr id="3" name="Chỗ dành sẵn cho Văn bản 2">
            <a:extLst>
              <a:ext uri="{FF2B5EF4-FFF2-40B4-BE49-F238E27FC236}">
                <a16:creationId xmlns:a16="http://schemas.microsoft.com/office/drawing/2014/main" id="{EFF66FEE-E9B7-4168-B069-DB373F1E0AD5}"/>
              </a:ext>
            </a:extLst>
          </p:cNvPr>
          <p:cNvSpPr>
            <a:spLocks noGrp="1"/>
          </p:cNvSpPr>
          <p:nvPr>
            <p:ph type="body" idx="1"/>
          </p:nvPr>
        </p:nvSpPr>
        <p:spPr/>
        <p:txBody>
          <a:bodyPr>
            <a:normAutofit/>
          </a:bodyPr>
          <a:lstStyle/>
          <a:p>
            <a:pPr marR="0" lvl="0" rtl="0"/>
            <a:r>
              <a:rPr lang="en-US" b="0" i="0" u="none" strike="noStrike" baseline="0" dirty="0">
                <a:solidFill>
                  <a:srgbClr val="000000"/>
                </a:solidFill>
                <a:latin typeface="Calibri Light" panose="020F0302020204030204" pitchFamily="34" charset="0"/>
              </a:rPr>
              <a:t>One of the ways to overcome these caveats is by using Aggregation or Composition</a:t>
            </a:r>
          </a:p>
          <a:p>
            <a:pPr marR="0" lvl="0" rtl="0"/>
            <a:endParaRPr lang="en-US" b="0" i="0" u="none" strike="noStrike" baseline="0" dirty="0">
              <a:solidFill>
                <a:srgbClr val="000000"/>
              </a:solidFill>
              <a:latin typeface="Times New Roman" panose="02020603050405020304" pitchFamily="18" charset="0"/>
            </a:endParaRPr>
          </a:p>
        </p:txBody>
      </p:sp>
      <p:pic>
        <p:nvPicPr>
          <p:cNvPr id="6" name="Picture 7" descr="Diagram&#10;&#10;Description automatically generated">
            <a:extLst>
              <a:ext uri="{FF2B5EF4-FFF2-40B4-BE49-F238E27FC236}">
                <a16:creationId xmlns:a16="http://schemas.microsoft.com/office/drawing/2014/main" id="{56E1A9E7-0C39-4660-A901-62AFBF9992A2}"/>
              </a:ext>
            </a:extLst>
          </p:cNvPr>
          <p:cNvPicPr>
            <a:picLocks noChangeAspect="1"/>
          </p:cNvPicPr>
          <p:nvPr/>
        </p:nvPicPr>
        <p:blipFill rotWithShape="1">
          <a:blip r:embed="rId2"/>
          <a:srcRect l="1711" t="12695" r="961" b="7461"/>
          <a:stretch/>
        </p:blipFill>
        <p:spPr>
          <a:xfrm>
            <a:off x="672119" y="2949263"/>
            <a:ext cx="10847762" cy="2905438"/>
          </a:xfrm>
          <a:prstGeom prst="rect">
            <a:avLst/>
          </a:prstGeom>
        </p:spPr>
      </p:pic>
    </p:spTree>
    <p:extLst>
      <p:ext uri="{BB962C8B-B14F-4D97-AF65-F5344CB8AC3E}">
        <p14:creationId xmlns:p14="http://schemas.microsoft.com/office/powerpoint/2010/main" val="435196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209F3B1-B827-4B40-B800-BB8624D9138F}"/>
              </a:ext>
            </a:extLst>
          </p:cNvPr>
          <p:cNvSpPr>
            <a:spLocks noGrp="1"/>
          </p:cNvSpPr>
          <p:nvPr>
            <p:ph type="title"/>
          </p:nvPr>
        </p:nvSpPr>
        <p:spPr/>
        <p:txBody>
          <a:bodyPr/>
          <a:lstStyle/>
          <a:p>
            <a:pPr marR="0" rtl="0"/>
            <a:r>
              <a:rPr lang="en-US" b="0" i="0" u="none" strike="noStrike" baseline="0">
                <a:solidFill>
                  <a:srgbClr val="000000"/>
                </a:solidFill>
                <a:latin typeface="Calibri Light" panose="020F0302020204030204" pitchFamily="34" charset="0"/>
              </a:rPr>
              <a:t>Solution</a:t>
            </a:r>
          </a:p>
        </p:txBody>
      </p:sp>
      <p:sp>
        <p:nvSpPr>
          <p:cNvPr id="3" name="Chỗ dành sẵn cho Văn bản 2">
            <a:extLst>
              <a:ext uri="{FF2B5EF4-FFF2-40B4-BE49-F238E27FC236}">
                <a16:creationId xmlns:a16="http://schemas.microsoft.com/office/drawing/2014/main" id="{EFF66FEE-E9B7-4168-B069-DB373F1E0AD5}"/>
              </a:ext>
            </a:extLst>
          </p:cNvPr>
          <p:cNvSpPr>
            <a:spLocks noGrp="1"/>
          </p:cNvSpPr>
          <p:nvPr>
            <p:ph type="body" idx="1"/>
          </p:nvPr>
        </p:nvSpPr>
        <p:spPr/>
        <p:txBody>
          <a:bodyPr>
            <a:normAutofit/>
          </a:bodyPr>
          <a:lstStyle/>
          <a:p>
            <a:pPr marL="0" marR="0" lvl="0" indent="0" rtl="0">
              <a:buNone/>
            </a:pPr>
            <a:r>
              <a:rPr lang="en-US" b="0" i="0" u="none" strike="noStrike" baseline="0" dirty="0">
                <a:solidFill>
                  <a:srgbClr val="000000"/>
                </a:solidFill>
                <a:latin typeface="Calibri Light" panose="020F0302020204030204" pitchFamily="34" charset="0"/>
              </a:rPr>
              <a:t>“Wrapper” is the alternative nickname for the Decorator pattern that clearly expresses the main idea of the pattern.</a:t>
            </a:r>
          </a:p>
          <a:p>
            <a:pPr marR="0" lvl="0" rtl="0"/>
            <a:r>
              <a:rPr lang="en-US" dirty="0">
                <a:solidFill>
                  <a:srgbClr val="000000"/>
                </a:solidFill>
                <a:latin typeface="Calibri Light" panose="020F0302020204030204" pitchFamily="34" charset="0"/>
              </a:rPr>
              <a:t>I</a:t>
            </a:r>
            <a:r>
              <a:rPr lang="en-US" b="0" i="0" u="none" strike="noStrike" baseline="0" dirty="0">
                <a:solidFill>
                  <a:srgbClr val="000000"/>
                </a:solidFill>
                <a:latin typeface="Calibri Light" panose="020F0302020204030204" pitchFamily="34" charset="0"/>
              </a:rPr>
              <a:t>s an object that can be linked with some target object.</a:t>
            </a:r>
          </a:p>
          <a:p>
            <a:pPr marR="0" lvl="0" rtl="0"/>
            <a:r>
              <a:rPr lang="en-US" b="0" i="0" u="none" strike="noStrike" baseline="0" dirty="0">
                <a:solidFill>
                  <a:srgbClr val="000000"/>
                </a:solidFill>
                <a:latin typeface="Calibri Light" panose="020F0302020204030204" pitchFamily="34" charset="0"/>
              </a:rPr>
              <a:t>Contains the same set of methods as the target and delegates to it all requests it receives. </a:t>
            </a:r>
          </a:p>
          <a:p>
            <a:pPr marR="0" lvl="0" rtl="0"/>
            <a:r>
              <a:rPr lang="en-US" dirty="0">
                <a:solidFill>
                  <a:srgbClr val="000000"/>
                </a:solidFill>
                <a:latin typeface="Calibri Light" panose="020F0302020204030204" pitchFamily="34" charset="0"/>
              </a:rPr>
              <a:t>M</a:t>
            </a:r>
            <a:r>
              <a:rPr lang="en-US" b="0" i="0" u="none" strike="noStrike" baseline="0" dirty="0">
                <a:solidFill>
                  <a:srgbClr val="000000"/>
                </a:solidFill>
                <a:latin typeface="Calibri Light" panose="020F0302020204030204" pitchFamily="34" charset="0"/>
              </a:rPr>
              <a:t>ay alter the result by doing something either before or after it passes the request to the target.</a:t>
            </a:r>
          </a:p>
          <a:p>
            <a:pPr marR="0" lvl="0" rtl="0"/>
            <a:endParaRPr lang="en-US" b="0" i="0" u="none" strike="noStrike" baseline="0" dirty="0">
              <a:solidFill>
                <a:srgbClr val="000000"/>
              </a:solidFill>
              <a:latin typeface="Calibri Light" panose="020F0302020204030204" pitchFamily="34" charset="0"/>
            </a:endParaRPr>
          </a:p>
          <a:p>
            <a:pPr marR="0" lvl="0" rtl="0"/>
            <a:endParaRPr lang="en-US" b="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404281368"/>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Template>
  <TotalTime>26</TotalTime>
  <Words>1164</Words>
  <Application>Microsoft Office PowerPoint</Application>
  <PresentationFormat>Màn hình rộng</PresentationFormat>
  <Paragraphs>76</Paragraphs>
  <Slides>21</Slides>
  <Notes>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21</vt:i4>
      </vt:variant>
    </vt:vector>
  </HeadingPairs>
  <TitlesOfParts>
    <vt:vector size="27" baseType="lpstr">
      <vt:lpstr>Arial</vt:lpstr>
      <vt:lpstr>Calibri</vt:lpstr>
      <vt:lpstr>Calibri Light</vt:lpstr>
      <vt:lpstr>Cambria Math</vt:lpstr>
      <vt:lpstr>Times New Roman</vt:lpstr>
      <vt:lpstr>Chủ đề Office</vt:lpstr>
      <vt:lpstr>Decorator</vt:lpstr>
      <vt:lpstr>Decorator</vt:lpstr>
      <vt:lpstr>Introduction</vt:lpstr>
      <vt:lpstr>Problem</vt:lpstr>
      <vt:lpstr>Problem</vt:lpstr>
      <vt:lpstr>Problem</vt:lpstr>
      <vt:lpstr>Solution</vt:lpstr>
      <vt:lpstr>Solution</vt:lpstr>
      <vt:lpstr>Solution</vt:lpstr>
      <vt:lpstr>Solution</vt:lpstr>
      <vt:lpstr>Solution</vt:lpstr>
      <vt:lpstr>Solution</vt:lpstr>
      <vt:lpstr>Real-World analogy</vt:lpstr>
      <vt:lpstr>Structure</vt:lpstr>
      <vt:lpstr>Bản trình bày PowerPoint</vt:lpstr>
      <vt:lpstr>Bản trình bày PowerPoint</vt:lpstr>
      <vt:lpstr>Bản trình bày PowerPoint</vt:lpstr>
      <vt:lpstr>Applicability</vt:lpstr>
      <vt:lpstr>Implementation</vt:lpstr>
      <vt:lpstr>Pros and Cons</vt:lpstr>
      <vt:lpstr>Relations with other patterns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Decorator</dc:title>
  <dc:creator>GiaCat BuiLe</dc:creator>
  <cp:lastModifiedBy>GiaCat BuiLe</cp:lastModifiedBy>
  <cp:revision>13</cp:revision>
  <dcterms:created xsi:type="dcterms:W3CDTF">2021-11-12T04:00:21Z</dcterms:created>
  <dcterms:modified xsi:type="dcterms:W3CDTF">2021-11-12T04:27:17Z</dcterms:modified>
</cp:coreProperties>
</file>